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metadata" ContentType="application/binary"/>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pos="3840">
          <p15:clr>
            <a:srgbClr val="A4A3A4"/>
          </p15:clr>
        </p15:guide>
        <p15:guide id="2" pos="7197">
          <p15:clr>
            <a:srgbClr val="A4A3A4"/>
          </p15:clr>
        </p15:guide>
        <p15:guide id="3" orient="horz" pos="216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6" roundtripDataSignature="AMtx7mhdBj5ikP5WhYXgSiUX0AR5swHqiA=="/>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7" d="100"/>
          <a:sy n="67" d="100"/>
        </p:scale>
        <p:origin x="-840" y="-96"/>
      </p:cViewPr>
      <p:guideLst>
        <p:guide orient="horz" pos="2160"/>
        <p:guide pos="3840"/>
        <p:guide pos="7197"/>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 name="Google Shape;5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i="1">
                <a:latin typeface="Arial"/>
                <a:ea typeface="Arial"/>
                <a:cs typeface="Arial"/>
                <a:sym typeface="Arial"/>
              </a:rPr>
              <a:t>NOTE:</a:t>
            </a:r>
            <a:endParaRPr/>
          </a:p>
          <a:p>
            <a:pPr marL="0" lvl="0" indent="0" algn="l" rtl="0">
              <a:spcBef>
                <a:spcPts val="0"/>
              </a:spcBef>
              <a:spcAft>
                <a:spcPts val="0"/>
              </a:spcAft>
              <a:buNone/>
            </a:pPr>
            <a:r>
              <a:rPr lang="en-US" i="1">
                <a:latin typeface="Arial"/>
                <a:ea typeface="Arial"/>
                <a:cs typeface="Arial"/>
                <a:sym typeface="Arial"/>
              </a:rPr>
              <a:t>To change the  image on this slide, select the picture and delete it. Then click the Pictures icon in the placeholder to insert your own image.</a:t>
            </a:r>
            <a:endParaRPr/>
          </a:p>
        </p:txBody>
      </p:sp>
      <p:sp>
        <p:nvSpPr>
          <p:cNvPr id="58" name="Google Shape;5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9" name="Google Shape;139;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1" name="Google Shape;151;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6" name="Google Shape;66;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7" name="Google Shape;187;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2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9" name="Google Shape;199;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5" name="Google Shape;205;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2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1" name="Google Shape;211;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2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7" name="Google Shape;217;p2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2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3" name="Google Shape;223;p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9" name="Google Shape;229;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 name="Google Shape;7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5" name="Google Shape;235;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9" name="Google Shape;7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5" name="Google Shape;8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 name="Google Shape;97;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with Picture">
  <p:cSld name="Title Slide with Picture">
    <p:spTree>
      <p:nvGrpSpPr>
        <p:cNvPr id="1" name="Shape 15"/>
        <p:cNvGrpSpPr/>
        <p:nvPr/>
      </p:nvGrpSpPr>
      <p:grpSpPr>
        <a:xfrm>
          <a:off x="0" y="0"/>
          <a:ext cx="0" cy="0"/>
          <a:chOff x="0" y="0"/>
          <a:chExt cx="0" cy="0"/>
        </a:xfrm>
      </p:grpSpPr>
      <p:sp>
        <p:nvSpPr>
          <p:cNvPr id="16" name="Google Shape;16;p32"/>
          <p:cNvSpPr txBox="1">
            <a:spLocks noGrp="1"/>
          </p:cNvSpPr>
          <p:nvPr>
            <p:ph type="ctrTitle"/>
          </p:nvPr>
        </p:nvSpPr>
        <p:spPr>
          <a:xfrm>
            <a:off x="1104900" y="2292094"/>
            <a:ext cx="5734050" cy="221969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1"/>
              </a:buClr>
              <a:buSzPts val="4400"/>
              <a:buFont typeface="Arial"/>
              <a:buNone/>
              <a:defRPr sz="44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2"/>
          <p:cNvSpPr txBox="1">
            <a:spLocks noGrp="1"/>
          </p:cNvSpPr>
          <p:nvPr>
            <p:ph type="subTitle" idx="1"/>
          </p:nvPr>
        </p:nvSpPr>
        <p:spPr>
          <a:xfrm>
            <a:off x="1104900" y="4511784"/>
            <a:ext cx="5734050" cy="955565"/>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1"/>
              </a:buClr>
              <a:buSzPts val="1800"/>
              <a:buNone/>
              <a:defRPr sz="18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32" descr="An empty placeholder to add an image. Click on the placeholder and select the image that you wish to add."/>
          <p:cNvSpPr>
            <a:spLocks noGrp="1"/>
          </p:cNvSpPr>
          <p:nvPr>
            <p:ph type="pic" idx="2"/>
          </p:nvPr>
        </p:nvSpPr>
        <p:spPr>
          <a:xfrm>
            <a:off x="6981063" y="1310656"/>
            <a:ext cx="5210937" cy="4208604"/>
          </a:xfrm>
          <a:prstGeom prst="rect">
            <a:avLst/>
          </a:prstGeom>
          <a:solidFill>
            <a:srgbClr val="CCCCCC"/>
          </a:solidFill>
          <a:ln>
            <a:noFill/>
          </a:ln>
        </p:spPr>
      </p:sp>
      <p:sp>
        <p:nvSpPr>
          <p:cNvPr id="19" name="Google Shape;19;p32"/>
          <p:cNvSpPr/>
          <p:nvPr/>
        </p:nvSpPr>
        <p:spPr>
          <a:xfrm>
            <a:off x="0" y="0"/>
            <a:ext cx="12192000" cy="1079876"/>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grpSp>
        <p:nvGrpSpPr>
          <p:cNvPr id="20" name="Google Shape;20;p32"/>
          <p:cNvGrpSpPr/>
          <p:nvPr/>
        </p:nvGrpSpPr>
        <p:grpSpPr>
          <a:xfrm>
            <a:off x="0" y="1143000"/>
            <a:ext cx="12192000" cy="63125"/>
            <a:chOff x="507492" y="1501519"/>
            <a:chExt cx="8129016" cy="63125"/>
          </a:xfrm>
        </p:grpSpPr>
        <p:cxnSp>
          <p:nvCxnSpPr>
            <p:cNvPr id="21" name="Google Shape;21;p32"/>
            <p:cNvCxnSpPr/>
            <p:nvPr/>
          </p:nvCxnSpPr>
          <p:spPr>
            <a:xfrm>
              <a:off x="507492" y="1564644"/>
              <a:ext cx="8129016" cy="0"/>
            </a:xfrm>
            <a:prstGeom prst="straightConnector1">
              <a:avLst/>
            </a:prstGeom>
            <a:noFill/>
            <a:ln w="38100" cap="flat" cmpd="sng">
              <a:solidFill>
                <a:schemeClr val="dk1"/>
              </a:solidFill>
              <a:prstDash val="solid"/>
              <a:miter lim="800000"/>
              <a:headEnd type="none" w="sm" len="sm"/>
              <a:tailEnd type="none" w="sm" len="sm"/>
            </a:ln>
          </p:spPr>
        </p:cxnSp>
        <p:cxnSp>
          <p:nvCxnSpPr>
            <p:cNvPr id="22" name="Google Shape;22;p32"/>
            <p:cNvCxnSpPr/>
            <p:nvPr/>
          </p:nvCxnSpPr>
          <p:spPr>
            <a:xfrm>
              <a:off x="507492" y="1501519"/>
              <a:ext cx="8129016" cy="0"/>
            </a:xfrm>
            <a:prstGeom prst="straightConnector1">
              <a:avLst/>
            </a:prstGeom>
            <a:noFill/>
            <a:ln w="12700" cap="flat" cmpd="sng">
              <a:solidFill>
                <a:schemeClr val="dk1"/>
              </a:solidFill>
              <a:prstDash val="solid"/>
              <a:miter lim="800000"/>
              <a:headEnd type="none" w="sm" len="sm"/>
              <a:tailEnd type="none" w="sm" len="sm"/>
            </a:ln>
          </p:spPr>
        </p:cxnSp>
      </p:grpSp>
      <p:pic>
        <p:nvPicPr>
          <p:cNvPr id="23" name="Google Shape;23;p32"/>
          <p:cNvPicPr preferRelativeResize="0"/>
          <p:nvPr/>
        </p:nvPicPr>
        <p:blipFill rotWithShape="1">
          <a:blip r:embed="rId2">
            <a:alphaModFix/>
          </a:blip>
          <a:srcRect/>
          <a:stretch/>
        </p:blipFill>
        <p:spPr>
          <a:xfrm>
            <a:off x="1325880" y="0"/>
            <a:ext cx="1747524" cy="2292094"/>
          </a:xfrm>
          <a:prstGeom prst="rect">
            <a:avLst/>
          </a:prstGeom>
          <a:noFill/>
          <a:ln>
            <a:noFill/>
          </a:ln>
        </p:spPr>
      </p:pic>
      <p:grpSp>
        <p:nvGrpSpPr>
          <p:cNvPr id="24" name="Google Shape;24;p32"/>
          <p:cNvGrpSpPr/>
          <p:nvPr/>
        </p:nvGrpSpPr>
        <p:grpSpPr>
          <a:xfrm rot="10800000">
            <a:off x="0" y="5645510"/>
            <a:ext cx="12192000" cy="63125"/>
            <a:chOff x="507492" y="1501519"/>
            <a:chExt cx="8129016" cy="63125"/>
          </a:xfrm>
        </p:grpSpPr>
        <p:cxnSp>
          <p:nvCxnSpPr>
            <p:cNvPr id="25" name="Google Shape;25;p32"/>
            <p:cNvCxnSpPr/>
            <p:nvPr/>
          </p:nvCxnSpPr>
          <p:spPr>
            <a:xfrm>
              <a:off x="507492" y="1564644"/>
              <a:ext cx="8129016" cy="0"/>
            </a:xfrm>
            <a:prstGeom prst="straightConnector1">
              <a:avLst/>
            </a:prstGeom>
            <a:noFill/>
            <a:ln w="38100" cap="flat" cmpd="sng">
              <a:solidFill>
                <a:schemeClr val="dk1"/>
              </a:solidFill>
              <a:prstDash val="solid"/>
              <a:miter lim="800000"/>
              <a:headEnd type="none" w="sm" len="sm"/>
              <a:tailEnd type="none" w="sm" len="sm"/>
            </a:ln>
          </p:spPr>
        </p:cxnSp>
        <p:cxnSp>
          <p:nvCxnSpPr>
            <p:cNvPr id="26" name="Google Shape;26;p32"/>
            <p:cNvCxnSpPr/>
            <p:nvPr/>
          </p:nvCxnSpPr>
          <p:spPr>
            <a:xfrm>
              <a:off x="507492" y="1501519"/>
              <a:ext cx="8129016" cy="0"/>
            </a:xfrm>
            <a:prstGeom prst="straightConnector1">
              <a:avLst/>
            </a:prstGeom>
            <a:noFill/>
            <a:ln w="12700" cap="flat" cmpd="sng">
              <a:solidFill>
                <a:schemeClr val="dk1"/>
              </a:solidFill>
              <a:prstDash val="solid"/>
              <a:miter lim="800000"/>
              <a:headEnd type="none" w="sm" len="sm"/>
              <a:tailEnd type="none" w="sm" len="sm"/>
            </a:ln>
          </p:spPr>
        </p:cxnSp>
      </p:grpSp>
      <p:sp>
        <p:nvSpPr>
          <p:cNvPr id="27" name="Google Shape;27;p32"/>
          <p:cNvSpPr/>
          <p:nvPr/>
        </p:nvSpPr>
        <p:spPr>
          <a:xfrm>
            <a:off x="0" y="5778124"/>
            <a:ext cx="12192000" cy="1079876"/>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Tree>
  </p:cSld>
  <p:clrMapOvr>
    <a:masterClrMapping/>
  </p:clrMapOvr>
  <mc:AlternateContent xmlns:mc="http://schemas.openxmlformats.org/markup-compatibility/2006">
    <mc:Choice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Requires="p14">
      <p:transition spd="slow" p14:dur="700">
        <p:fade/>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8"/>
        <p:cNvGrpSpPr/>
        <p:nvPr/>
      </p:nvGrpSpPr>
      <p:grpSpPr>
        <a:xfrm>
          <a:off x="0" y="0"/>
          <a:ext cx="0" cy="0"/>
          <a:chOff x="0" y="0"/>
          <a:chExt cx="0" cy="0"/>
        </a:xfrm>
      </p:grpSpPr>
      <p:sp>
        <p:nvSpPr>
          <p:cNvPr id="29" name="Google Shape;29;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hanks Slide">
  <p:cSld name="Thanks Slide">
    <p:spTree>
      <p:nvGrpSpPr>
        <p:cNvPr id="1" name="Shape 32"/>
        <p:cNvGrpSpPr/>
        <p:nvPr/>
      </p:nvGrpSpPr>
      <p:grpSpPr>
        <a:xfrm>
          <a:off x="0" y="0"/>
          <a:ext cx="0" cy="0"/>
          <a:chOff x="0" y="0"/>
          <a:chExt cx="0" cy="0"/>
        </a:xfrm>
      </p:grpSpPr>
      <p:grpSp>
        <p:nvGrpSpPr>
          <p:cNvPr id="33" name="Google Shape;33;p34"/>
          <p:cNvGrpSpPr/>
          <p:nvPr/>
        </p:nvGrpSpPr>
        <p:grpSpPr>
          <a:xfrm>
            <a:off x="6678503" y="1430186"/>
            <a:ext cx="5526208" cy="2613848"/>
            <a:chOff x="6678503" y="665690"/>
            <a:chExt cx="5526208" cy="2613848"/>
          </a:xfrm>
        </p:grpSpPr>
        <p:sp>
          <p:nvSpPr>
            <p:cNvPr id="34" name="Google Shape;34;p34"/>
            <p:cNvSpPr/>
            <p:nvPr/>
          </p:nvSpPr>
          <p:spPr>
            <a:xfrm>
              <a:off x="6678503" y="1272318"/>
              <a:ext cx="5526208" cy="2007220"/>
            </a:xfrm>
            <a:custGeom>
              <a:avLst/>
              <a:gdLst/>
              <a:ahLst/>
              <a:cxnLst/>
              <a:rect l="l" t="t" r="r" b="b"/>
              <a:pathLst>
                <a:path w="5526207" h="2007220" extrusionOk="0">
                  <a:moveTo>
                    <a:pt x="5514767" y="573560"/>
                  </a:moveTo>
                  <a:cubicBezTo>
                    <a:pt x="2157119" y="-150564"/>
                    <a:pt x="355703" y="33643"/>
                    <a:pt x="355703" y="33643"/>
                  </a:cubicBezTo>
                  <a:lnTo>
                    <a:pt x="12697" y="1284980"/>
                  </a:lnTo>
                  <a:cubicBezTo>
                    <a:pt x="12697" y="1284980"/>
                    <a:pt x="1368206" y="967381"/>
                    <a:pt x="5514767" y="1998940"/>
                  </a:cubicBezTo>
                  <a:lnTo>
                    <a:pt x="5514767" y="573560"/>
                  </a:lnTo>
                  <a:close/>
                </a:path>
              </a:pathLst>
            </a:custGeom>
            <a:gradFill>
              <a:gsLst>
                <a:gs pos="0">
                  <a:srgbClr val="F15A24">
                    <a:alpha val="9803"/>
                  </a:srgbClr>
                </a:gs>
                <a:gs pos="22000">
                  <a:srgbClr val="F15A24">
                    <a:alpha val="9803"/>
                  </a:srgbClr>
                </a:gs>
                <a:gs pos="100000">
                  <a:srgbClr val="F15A24">
                    <a:alpha val="40000"/>
                  </a:srgbClr>
                </a:gs>
              </a:gsLst>
              <a:lin ang="102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5" name="Google Shape;35;p34"/>
            <p:cNvSpPr/>
            <p:nvPr/>
          </p:nvSpPr>
          <p:spPr>
            <a:xfrm>
              <a:off x="7262884" y="665690"/>
              <a:ext cx="4941827" cy="2591601"/>
            </a:xfrm>
            <a:custGeom>
              <a:avLst/>
              <a:gdLst/>
              <a:ahLst/>
              <a:cxnLst/>
              <a:rect l="l" t="t" r="r" b="b"/>
              <a:pathLst>
                <a:path w="4941827" h="2591601" extrusionOk="0">
                  <a:moveTo>
                    <a:pt x="4930387" y="1138265"/>
                  </a:moveTo>
                  <a:lnTo>
                    <a:pt x="383651" y="12697"/>
                  </a:lnTo>
                  <a:lnTo>
                    <a:pt x="12697" y="1366935"/>
                  </a:lnTo>
                  <a:lnTo>
                    <a:pt x="4930387" y="2583971"/>
                  </a:lnTo>
                  <a:close/>
                </a:path>
              </a:pathLst>
            </a:custGeom>
            <a:gradFill>
              <a:gsLst>
                <a:gs pos="0">
                  <a:schemeClr val="accent1"/>
                </a:gs>
                <a:gs pos="100000">
                  <a:schemeClr val="accent2"/>
                </a:gs>
              </a:gsLst>
              <a:lin ang="1044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36" name="Google Shape;36;p34"/>
          <p:cNvSpPr/>
          <p:nvPr/>
        </p:nvSpPr>
        <p:spPr>
          <a:xfrm>
            <a:off x="5886429" y="5240536"/>
            <a:ext cx="1486046" cy="1625760"/>
          </a:xfrm>
          <a:custGeom>
            <a:avLst/>
            <a:gdLst/>
            <a:ahLst/>
            <a:cxnLst/>
            <a:rect l="l" t="t" r="r" b="b"/>
            <a:pathLst>
              <a:path w="1486046" h="1625760" extrusionOk="0">
                <a:moveTo>
                  <a:pt x="1482236" y="12701"/>
                </a:moveTo>
                <a:lnTo>
                  <a:pt x="901789" y="491538"/>
                </a:lnTo>
                <a:lnTo>
                  <a:pt x="12701" y="1618139"/>
                </a:lnTo>
                <a:lnTo>
                  <a:pt x="431843" y="1618139"/>
                </a:lnTo>
                <a:lnTo>
                  <a:pt x="1188837" y="670626"/>
                </a:lnTo>
                <a:lnTo>
                  <a:pt x="1482236" y="12701"/>
                </a:lnTo>
                <a:close/>
              </a:path>
            </a:pathLst>
          </a:custGeom>
          <a:gradFill>
            <a:gsLst>
              <a:gs pos="0">
                <a:srgbClr val="F7931E">
                  <a:alpha val="4705"/>
                </a:srgbClr>
              </a:gs>
              <a:gs pos="100000">
                <a:srgbClr val="70AD47">
                  <a:alpha val="20000"/>
                </a:srgbClr>
              </a:gs>
            </a:gsLst>
            <a:lin ang="744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7" name="Google Shape;37;p34"/>
          <p:cNvSpPr/>
          <p:nvPr/>
        </p:nvSpPr>
        <p:spPr>
          <a:xfrm>
            <a:off x="-13301" y="298479"/>
            <a:ext cx="2679964" cy="762075"/>
          </a:xfrm>
          <a:custGeom>
            <a:avLst/>
            <a:gdLst/>
            <a:ahLst/>
            <a:cxnLst/>
            <a:rect l="l" t="t" r="r" b="b"/>
            <a:pathLst>
              <a:path w="2679963" h="762075" extrusionOk="0">
                <a:moveTo>
                  <a:pt x="12701" y="425492"/>
                </a:moveTo>
                <a:lnTo>
                  <a:pt x="12701" y="755724"/>
                </a:lnTo>
                <a:lnTo>
                  <a:pt x="2023309" y="334043"/>
                </a:lnTo>
                <a:lnTo>
                  <a:pt x="2667263" y="12701"/>
                </a:lnTo>
                <a:lnTo>
                  <a:pt x="2667263" y="12701"/>
                </a:lnTo>
                <a:lnTo>
                  <a:pt x="1915349" y="12701"/>
                </a:lnTo>
                <a:close/>
              </a:path>
            </a:pathLst>
          </a:custGeom>
          <a:gradFill>
            <a:gsLst>
              <a:gs pos="0">
                <a:srgbClr val="666666">
                  <a:alpha val="4705"/>
                </a:srgbClr>
              </a:gs>
              <a:gs pos="100000">
                <a:srgbClr val="000000">
                  <a:alpha val="20000"/>
                </a:srgbClr>
              </a:gs>
            </a:gsLst>
            <a:lin ang="984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8" name="Google Shape;38;p34"/>
          <p:cNvSpPr/>
          <p:nvPr/>
        </p:nvSpPr>
        <p:spPr>
          <a:xfrm>
            <a:off x="6083299" y="-12701"/>
            <a:ext cx="1092308" cy="1016100"/>
          </a:xfrm>
          <a:custGeom>
            <a:avLst/>
            <a:gdLst/>
            <a:ahLst/>
            <a:cxnLst/>
            <a:rect l="l" t="t" r="r" b="b"/>
            <a:pathLst>
              <a:path w="1092307" h="1016100" extrusionOk="0">
                <a:moveTo>
                  <a:pt x="638873" y="12701"/>
                </a:moveTo>
                <a:lnTo>
                  <a:pt x="332773" y="361986"/>
                </a:lnTo>
                <a:lnTo>
                  <a:pt x="12701" y="1007209"/>
                </a:lnTo>
                <a:lnTo>
                  <a:pt x="12701" y="1007209"/>
                </a:lnTo>
                <a:lnTo>
                  <a:pt x="612200" y="553775"/>
                </a:lnTo>
                <a:lnTo>
                  <a:pt x="1079606" y="12701"/>
                </a:lnTo>
                <a:close/>
              </a:path>
            </a:pathLst>
          </a:custGeom>
          <a:gradFill>
            <a:gsLst>
              <a:gs pos="0">
                <a:srgbClr val="FCCB00">
                  <a:alpha val="4705"/>
                </a:srgbClr>
              </a:gs>
              <a:gs pos="100000">
                <a:srgbClr val="808080">
                  <a:alpha val="20000"/>
                </a:srgbClr>
              </a:gs>
            </a:gsLst>
            <a:lin ang="318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39" name="Google Shape;39;p34"/>
          <p:cNvSpPr/>
          <p:nvPr/>
        </p:nvSpPr>
        <p:spPr>
          <a:xfrm>
            <a:off x="7752243" y="4099514"/>
            <a:ext cx="4445438" cy="1105009"/>
          </a:xfrm>
          <a:custGeom>
            <a:avLst/>
            <a:gdLst/>
            <a:ahLst/>
            <a:cxnLst/>
            <a:rect l="l" t="t" r="r" b="b"/>
            <a:pathLst>
              <a:path w="4445437" h="1105008" extrusionOk="0">
                <a:moveTo>
                  <a:pt x="4441627" y="297539"/>
                </a:moveTo>
                <a:cubicBezTo>
                  <a:pt x="2135080" y="-8561"/>
                  <a:pt x="204490" y="13031"/>
                  <a:pt x="204490" y="13031"/>
                </a:cubicBezTo>
                <a:lnTo>
                  <a:pt x="12701" y="786537"/>
                </a:lnTo>
                <a:cubicBezTo>
                  <a:pt x="12701" y="786537"/>
                  <a:pt x="2273524" y="725572"/>
                  <a:pt x="4441627" y="1092638"/>
                </a:cubicBezTo>
                <a:lnTo>
                  <a:pt x="4441627" y="297539"/>
                </a:lnTo>
                <a:close/>
              </a:path>
            </a:pathLst>
          </a:custGeom>
          <a:gradFill>
            <a:gsLst>
              <a:gs pos="0">
                <a:srgbClr val="666666">
                  <a:alpha val="4705"/>
                </a:srgbClr>
              </a:gs>
              <a:gs pos="100000">
                <a:srgbClr val="000000">
                  <a:alpha val="20000"/>
                </a:srgbClr>
              </a:gs>
            </a:gsLst>
            <a:lin ang="90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0" name="Google Shape;40;p34"/>
          <p:cNvSpPr/>
          <p:nvPr/>
        </p:nvSpPr>
        <p:spPr>
          <a:xfrm>
            <a:off x="-13301" y="237513"/>
            <a:ext cx="2895885" cy="1028801"/>
          </a:xfrm>
          <a:custGeom>
            <a:avLst/>
            <a:gdLst/>
            <a:ahLst/>
            <a:cxnLst/>
            <a:rect l="l" t="t" r="r" b="b"/>
            <a:pathLst>
              <a:path w="2895885" h="1028801" extrusionOk="0">
                <a:moveTo>
                  <a:pt x="12701" y="1026261"/>
                </a:moveTo>
                <a:lnTo>
                  <a:pt x="2890805" y="414061"/>
                </a:lnTo>
                <a:lnTo>
                  <a:pt x="2805706" y="12701"/>
                </a:lnTo>
                <a:lnTo>
                  <a:pt x="12701" y="605850"/>
                </a:lnTo>
                <a:close/>
              </a:path>
            </a:pathLst>
          </a:custGeom>
          <a:blipFill rotWithShape="1">
            <a:blip r:embed="rId2">
              <a:alphaModFix/>
            </a:blip>
            <a:stretch>
              <a:fillRect l="-39710" t="16305" r="1768" b="-21353"/>
            </a:stretch>
          </a:bli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1" name="Google Shape;41;p34"/>
          <p:cNvSpPr/>
          <p:nvPr/>
        </p:nvSpPr>
        <p:spPr>
          <a:xfrm>
            <a:off x="5972798" y="-12701"/>
            <a:ext cx="1486046" cy="1333631"/>
          </a:xfrm>
          <a:custGeom>
            <a:avLst/>
            <a:gdLst/>
            <a:ahLst/>
            <a:cxnLst/>
            <a:rect l="l" t="t" r="r" b="b"/>
            <a:pathLst>
              <a:path w="1486046" h="1333631" extrusionOk="0">
                <a:moveTo>
                  <a:pt x="929732" y="12701"/>
                </a:moveTo>
                <a:lnTo>
                  <a:pt x="12701" y="1049123"/>
                </a:lnTo>
                <a:lnTo>
                  <a:pt x="321342" y="1322200"/>
                </a:lnTo>
                <a:lnTo>
                  <a:pt x="1478426" y="12701"/>
                </a:lnTo>
                <a:close/>
              </a:path>
            </a:pathLst>
          </a:custGeom>
          <a:blipFill rotWithShape="1">
            <a:blip r:embed="rId3">
              <a:alphaModFix/>
            </a:blip>
            <a:stretch>
              <a:fillRect l="10610" t="-169909" r="-117937" b="10061"/>
            </a:stretch>
          </a:bli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2" name="Google Shape;42;p34"/>
          <p:cNvSpPr/>
          <p:nvPr/>
        </p:nvSpPr>
        <p:spPr>
          <a:xfrm>
            <a:off x="6033764" y="5121144"/>
            <a:ext cx="1714669" cy="1740071"/>
          </a:xfrm>
          <a:custGeom>
            <a:avLst/>
            <a:gdLst/>
            <a:ahLst/>
            <a:cxnLst/>
            <a:rect l="l" t="t" r="r" b="b"/>
            <a:pathLst>
              <a:path w="1714668" h="1740071" extrusionOk="0">
                <a:moveTo>
                  <a:pt x="12701" y="1737531"/>
                </a:moveTo>
                <a:lnTo>
                  <a:pt x="538533" y="1737531"/>
                </a:lnTo>
                <a:lnTo>
                  <a:pt x="1707048" y="269266"/>
                </a:lnTo>
                <a:lnTo>
                  <a:pt x="1385707" y="12701"/>
                </a:lnTo>
                <a:close/>
              </a:path>
            </a:pathLst>
          </a:custGeom>
          <a:blipFill rotWithShape="1">
            <a:blip r:embed="rId4">
              <a:alphaModFix/>
            </a:blip>
            <a:stretch>
              <a:fillRect l="-67193" t="6185" r="8110" b="-100454"/>
            </a:stretch>
          </a:blip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3" name="Google Shape;43;p34"/>
          <p:cNvSpPr/>
          <p:nvPr/>
        </p:nvSpPr>
        <p:spPr>
          <a:xfrm>
            <a:off x="8228540" y="3516857"/>
            <a:ext cx="3975491" cy="1663864"/>
          </a:xfrm>
          <a:custGeom>
            <a:avLst/>
            <a:gdLst/>
            <a:ahLst/>
            <a:cxnLst/>
            <a:rect l="l" t="t" r="r" b="b"/>
            <a:pathLst>
              <a:path w="3975491" h="1663863" extrusionOk="0">
                <a:moveTo>
                  <a:pt x="187978" y="12701"/>
                </a:moveTo>
                <a:lnTo>
                  <a:pt x="12701" y="859875"/>
                </a:lnTo>
                <a:lnTo>
                  <a:pt x="3965330" y="1657513"/>
                </a:lnTo>
                <a:lnTo>
                  <a:pt x="3965330" y="773506"/>
                </a:lnTo>
                <a:close/>
              </a:path>
            </a:pathLst>
          </a:custGeom>
          <a:gradFill>
            <a:gsLst>
              <a:gs pos="0">
                <a:schemeClr val="dk2"/>
              </a:gs>
              <a:gs pos="100000">
                <a:schemeClr val="dk1"/>
              </a:gs>
            </a:gsLst>
            <a:lin ang="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4" name="Google Shape;44;p34"/>
          <p:cNvSpPr txBox="1">
            <a:spLocks noGrp="1"/>
          </p:cNvSpPr>
          <p:nvPr>
            <p:ph type="title"/>
          </p:nvPr>
        </p:nvSpPr>
        <p:spPr>
          <a:xfrm rot="840000">
            <a:off x="7388594" y="2045086"/>
            <a:ext cx="4821219"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5500"/>
              <a:buFont typeface="Arial"/>
              <a:buNone/>
              <a:defRPr sz="55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45" name="Google Shape;45;p34"/>
          <p:cNvGrpSpPr/>
          <p:nvPr/>
        </p:nvGrpSpPr>
        <p:grpSpPr>
          <a:xfrm>
            <a:off x="-12667" y="718133"/>
            <a:ext cx="6444343" cy="6146228"/>
            <a:chOff x="-12667" y="718133"/>
            <a:chExt cx="6444343" cy="6146228"/>
          </a:xfrm>
        </p:grpSpPr>
        <p:sp>
          <p:nvSpPr>
            <p:cNvPr id="46" name="Google Shape;46;p34"/>
            <p:cNvSpPr/>
            <p:nvPr/>
          </p:nvSpPr>
          <p:spPr>
            <a:xfrm>
              <a:off x="-12667" y="4352590"/>
              <a:ext cx="6431657" cy="2511771"/>
            </a:xfrm>
            <a:custGeom>
              <a:avLst/>
              <a:gdLst/>
              <a:ahLst/>
              <a:cxnLst/>
              <a:rect l="l" t="t" r="r" b="b"/>
              <a:pathLst>
                <a:path w="6431657" h="2511771" extrusionOk="0">
                  <a:moveTo>
                    <a:pt x="6224862" y="12667"/>
                  </a:moveTo>
                  <a:cubicBezTo>
                    <a:pt x="3088953" y="398313"/>
                    <a:pt x="777616" y="1274896"/>
                    <a:pt x="12667" y="1593307"/>
                  </a:cubicBezTo>
                  <a:lnTo>
                    <a:pt x="12667" y="2500336"/>
                  </a:lnTo>
                  <a:lnTo>
                    <a:pt x="1746804" y="2500336"/>
                  </a:lnTo>
                  <a:cubicBezTo>
                    <a:pt x="2964633" y="2034770"/>
                    <a:pt x="4634073" y="1490553"/>
                    <a:pt x="6431638" y="1191170"/>
                  </a:cubicBezTo>
                  <a:cubicBezTo>
                    <a:pt x="6351719" y="725604"/>
                    <a:pt x="6316198" y="469353"/>
                    <a:pt x="6224862" y="12667"/>
                  </a:cubicBezTo>
                  <a:close/>
                </a:path>
              </a:pathLst>
            </a:custGeom>
            <a:gradFill>
              <a:gsLst>
                <a:gs pos="0">
                  <a:srgbClr val="FCCB00">
                    <a:alpha val="4705"/>
                  </a:srgbClr>
                </a:gs>
                <a:gs pos="100000">
                  <a:srgbClr val="808080">
                    <a:alpha val="20000"/>
                  </a:srgbClr>
                </a:gs>
              </a:gsLst>
              <a:lin ang="54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7" name="Google Shape;47;p34"/>
            <p:cNvSpPr/>
            <p:nvPr/>
          </p:nvSpPr>
          <p:spPr>
            <a:xfrm>
              <a:off x="-12667" y="718133"/>
              <a:ext cx="6444343" cy="5936914"/>
            </a:xfrm>
            <a:custGeom>
              <a:avLst/>
              <a:gdLst/>
              <a:ahLst/>
              <a:cxnLst/>
              <a:rect l="l" t="t" r="r" b="b"/>
              <a:pathLst>
                <a:path w="6444342" h="5936914" extrusionOk="0">
                  <a:moveTo>
                    <a:pt x="12667" y="5930553"/>
                  </a:moveTo>
                  <a:lnTo>
                    <a:pt x="6443056" y="4796450"/>
                  </a:lnTo>
                  <a:lnTo>
                    <a:pt x="6443056" y="4785033"/>
                  </a:lnTo>
                  <a:lnTo>
                    <a:pt x="5605798" y="12667"/>
                  </a:lnTo>
                  <a:lnTo>
                    <a:pt x="12667" y="994541"/>
                  </a:lnTo>
                  <a:close/>
                </a:path>
              </a:pathLst>
            </a:custGeom>
            <a:gradFill>
              <a:gsLst>
                <a:gs pos="0">
                  <a:schemeClr val="accent5"/>
                </a:gs>
                <a:gs pos="100000">
                  <a:schemeClr val="lt2"/>
                </a:gs>
              </a:gsLst>
              <a:lin ang="10800000"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48" name="Google Shape;48;p34"/>
            <p:cNvSpPr/>
            <p:nvPr/>
          </p:nvSpPr>
          <p:spPr>
            <a:xfrm>
              <a:off x="-12667" y="1036544"/>
              <a:ext cx="6114514" cy="5366057"/>
            </a:xfrm>
            <a:custGeom>
              <a:avLst/>
              <a:gdLst/>
              <a:ahLst/>
              <a:cxnLst/>
              <a:rect l="l" t="t" r="r" b="b"/>
              <a:pathLst>
                <a:path w="6114514" h="5366057" extrusionOk="0">
                  <a:moveTo>
                    <a:pt x="5366039" y="12667"/>
                  </a:moveTo>
                  <a:lnTo>
                    <a:pt x="12667" y="976781"/>
                  </a:lnTo>
                  <a:lnTo>
                    <a:pt x="12667" y="1014838"/>
                  </a:lnTo>
                  <a:lnTo>
                    <a:pt x="5335593" y="57067"/>
                  </a:lnTo>
                  <a:lnTo>
                    <a:pt x="6062484" y="4231936"/>
                  </a:lnTo>
                  <a:lnTo>
                    <a:pt x="12667" y="5320370"/>
                  </a:lnTo>
                  <a:lnTo>
                    <a:pt x="12667" y="5358427"/>
                  </a:lnTo>
                  <a:lnTo>
                    <a:pt x="6087856" y="4266187"/>
                  </a:lnTo>
                  <a:lnTo>
                    <a:pt x="6106884" y="4262382"/>
                  </a:lnTo>
                  <a:lnTo>
                    <a:pt x="5369844" y="31696"/>
                  </a:lnTo>
                  <a:close/>
                </a:path>
              </a:pathLst>
            </a:custGeom>
            <a:solidFill>
              <a:schemeClr val="lt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
        <p:nvSpPr>
          <p:cNvPr id="49" name="Google Shape;49;p34"/>
          <p:cNvSpPr>
            <a:spLocks noGrp="1"/>
          </p:cNvSpPr>
          <p:nvPr>
            <p:ph type="pic" idx="2"/>
          </p:nvPr>
        </p:nvSpPr>
        <p:spPr>
          <a:xfrm>
            <a:off x="-1600" y="1096296"/>
            <a:ext cx="6052552" cy="5259842"/>
          </a:xfrm>
          <a:prstGeom prst="rect">
            <a:avLst/>
          </a:prstGeom>
          <a:noFill/>
          <a:ln w="9525" cap="flat" cmpd="sng">
            <a:solidFill>
              <a:srgbClr val="BFBFBF"/>
            </a:solidFill>
            <a:prstDash val="solid"/>
            <a:round/>
            <a:headEnd type="none" w="sm" len="sm"/>
            <a:tailEnd type="none" w="sm" len="sm"/>
          </a:ln>
        </p:spPr>
      </p:sp>
      <p:sp>
        <p:nvSpPr>
          <p:cNvPr id="50" name="Google Shape;50;p34"/>
          <p:cNvSpPr txBox="1">
            <a:spLocks noGrp="1"/>
          </p:cNvSpPr>
          <p:nvPr>
            <p:ph type="body" idx="1"/>
          </p:nvPr>
        </p:nvSpPr>
        <p:spPr>
          <a:xfrm rot="720000">
            <a:off x="8526498" y="4052877"/>
            <a:ext cx="3689627" cy="642938"/>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000"/>
              </a:spcBef>
              <a:spcAft>
                <a:spcPts val="0"/>
              </a:spcAft>
              <a:buClr>
                <a:schemeClr val="lt1"/>
              </a:buClr>
              <a:buSzPts val="2600"/>
              <a:buNone/>
              <a:defRPr sz="2600" b="1">
                <a:solidFill>
                  <a:schemeClr val="lt1"/>
                </a:solidFill>
              </a:defRPr>
            </a:lvl1pPr>
            <a:lvl2pPr marL="914400" lvl="1" indent="-228600" algn="l">
              <a:lnSpc>
                <a:spcPct val="90000"/>
              </a:lnSpc>
              <a:spcBef>
                <a:spcPts val="500"/>
              </a:spcBef>
              <a:spcAft>
                <a:spcPts val="0"/>
              </a:spcAft>
              <a:buClr>
                <a:schemeClr val="lt1"/>
              </a:buClr>
              <a:buSzPts val="2600"/>
              <a:buNone/>
              <a:defRPr sz="2600">
                <a:solidFill>
                  <a:schemeClr val="lt1"/>
                </a:solidFill>
              </a:defRPr>
            </a:lvl2pPr>
            <a:lvl3pPr marL="1371600" lvl="2" indent="-228600" algn="l">
              <a:lnSpc>
                <a:spcPct val="90000"/>
              </a:lnSpc>
              <a:spcBef>
                <a:spcPts val="500"/>
              </a:spcBef>
              <a:spcAft>
                <a:spcPts val="0"/>
              </a:spcAft>
              <a:buClr>
                <a:schemeClr val="lt1"/>
              </a:buClr>
              <a:buSzPts val="2600"/>
              <a:buNone/>
              <a:defRPr sz="2600">
                <a:solidFill>
                  <a:schemeClr val="lt1"/>
                </a:solidFill>
              </a:defRPr>
            </a:lvl3pPr>
            <a:lvl4pPr marL="1828800" lvl="3" indent="-228600" algn="l">
              <a:lnSpc>
                <a:spcPct val="90000"/>
              </a:lnSpc>
              <a:spcBef>
                <a:spcPts val="500"/>
              </a:spcBef>
              <a:spcAft>
                <a:spcPts val="0"/>
              </a:spcAft>
              <a:buClr>
                <a:schemeClr val="lt1"/>
              </a:buClr>
              <a:buSzPts val="2600"/>
              <a:buNone/>
              <a:defRPr sz="2600">
                <a:solidFill>
                  <a:schemeClr val="lt1"/>
                </a:solidFill>
              </a:defRPr>
            </a:lvl4pPr>
            <a:lvl5pPr marL="2286000" lvl="4" indent="-228600" algn="l">
              <a:lnSpc>
                <a:spcPct val="90000"/>
              </a:lnSpc>
              <a:spcBef>
                <a:spcPts val="500"/>
              </a:spcBef>
              <a:spcAft>
                <a:spcPts val="0"/>
              </a:spcAft>
              <a:buClr>
                <a:schemeClr val="lt1"/>
              </a:buClr>
              <a:buSzPts val="2600"/>
              <a:buNone/>
              <a:defRPr sz="26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1"/>
        <p:cNvGrpSpPr/>
        <p:nvPr/>
      </p:nvGrpSpPr>
      <p:grpSpPr>
        <a:xfrm>
          <a:off x="0" y="0"/>
          <a:ext cx="0" cy="0"/>
          <a:chOff x="0" y="0"/>
          <a:chExt cx="0" cy="0"/>
        </a:xfrm>
      </p:grpSpPr>
      <p:sp>
        <p:nvSpPr>
          <p:cNvPr id="52" name="Google Shape;52;p35"/>
          <p:cNvSpPr txBox="1">
            <a:spLocks noGrp="1"/>
          </p:cNvSpPr>
          <p:nvPr>
            <p:ph type="title"/>
          </p:nvPr>
        </p:nvSpPr>
        <p:spPr>
          <a:xfrm>
            <a:off x="680354" y="197121"/>
            <a:ext cx="1071154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accent1"/>
              </a:buClr>
              <a:buSzPts val="3000"/>
              <a:buFont typeface="Arial"/>
              <a:buNone/>
              <a:defRPr sz="3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35"/>
          <p:cNvSpPr txBox="1">
            <a:spLocks noGrp="1"/>
          </p:cNvSpPr>
          <p:nvPr>
            <p:ph type="body" idx="1"/>
          </p:nvPr>
        </p:nvSpPr>
        <p:spPr>
          <a:xfrm>
            <a:off x="680354" y="1786436"/>
            <a:ext cx="10711545" cy="452292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54" name="Google Shape;54;p35"/>
          <p:cNvCxnSpPr/>
          <p:nvPr/>
        </p:nvCxnSpPr>
        <p:spPr>
          <a:xfrm>
            <a:off x="787583" y="1181100"/>
            <a:ext cx="2880000" cy="0"/>
          </a:xfrm>
          <a:prstGeom prst="straightConnector1">
            <a:avLst/>
          </a:prstGeom>
          <a:noFill/>
          <a:ln w="38100" cap="flat" cmpd="sng">
            <a:solidFill>
              <a:schemeClr val="accent1"/>
            </a:solidFill>
            <a:prstDash val="solid"/>
            <a:miter lim="800000"/>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accent1"/>
              </a:buClr>
              <a:buSzPts val="3000"/>
              <a:buFont typeface="Arial"/>
              <a:buNone/>
              <a:defRPr sz="3000" b="1" i="0" u="none" strike="noStrike" cap="none">
                <a:solidFill>
                  <a:schemeClr val="accen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Arial"/>
                <a:ea typeface="Arial"/>
                <a:cs typeface="Arial"/>
                <a:sym typeface="Arial"/>
              </a:defRPr>
            </a:lvl1pPr>
            <a:lvl2pPr marL="0" marR="0" lvl="1" indent="0" algn="r" rtl="0">
              <a:spcBef>
                <a:spcPts val="0"/>
              </a:spcBef>
              <a:buNone/>
              <a:defRPr sz="1200" b="0" i="0" u="none" strike="noStrike" cap="none">
                <a:solidFill>
                  <a:srgbClr val="888888"/>
                </a:solidFill>
                <a:latin typeface="Arial"/>
                <a:ea typeface="Arial"/>
                <a:cs typeface="Arial"/>
                <a:sym typeface="Arial"/>
              </a:defRPr>
            </a:lvl2pPr>
            <a:lvl3pPr marL="0" marR="0" lvl="2" indent="0" algn="r" rtl="0">
              <a:spcBef>
                <a:spcPts val="0"/>
              </a:spcBef>
              <a:buNone/>
              <a:defRPr sz="1200" b="0" i="0" u="none" strike="noStrike" cap="none">
                <a:solidFill>
                  <a:srgbClr val="888888"/>
                </a:solidFill>
                <a:latin typeface="Arial"/>
                <a:ea typeface="Arial"/>
                <a:cs typeface="Arial"/>
                <a:sym typeface="Arial"/>
              </a:defRPr>
            </a:lvl3pPr>
            <a:lvl4pPr marL="0" marR="0" lvl="3" indent="0" algn="r" rtl="0">
              <a:spcBef>
                <a:spcPts val="0"/>
              </a:spcBef>
              <a:buNone/>
              <a:defRPr sz="1200" b="0" i="0" u="none" strike="noStrike" cap="none">
                <a:solidFill>
                  <a:srgbClr val="888888"/>
                </a:solidFill>
                <a:latin typeface="Arial"/>
                <a:ea typeface="Arial"/>
                <a:cs typeface="Arial"/>
                <a:sym typeface="Arial"/>
              </a:defRPr>
            </a:lvl4pPr>
            <a:lvl5pPr marL="0" marR="0" lvl="4" indent="0" algn="r" rtl="0">
              <a:spcBef>
                <a:spcPts val="0"/>
              </a:spcBef>
              <a:buNone/>
              <a:defRPr sz="1200" b="0" i="0" u="none" strike="noStrike" cap="none">
                <a:solidFill>
                  <a:srgbClr val="888888"/>
                </a:solidFill>
                <a:latin typeface="Arial"/>
                <a:ea typeface="Arial"/>
                <a:cs typeface="Arial"/>
                <a:sym typeface="Arial"/>
              </a:defRPr>
            </a:lvl5pPr>
            <a:lvl6pPr marL="0" marR="0" lvl="5" indent="0" algn="r" rtl="0">
              <a:spcBef>
                <a:spcPts val="0"/>
              </a:spcBef>
              <a:buNone/>
              <a:defRPr sz="1200" b="0" i="0" u="none" strike="noStrike" cap="none">
                <a:solidFill>
                  <a:srgbClr val="888888"/>
                </a:solidFill>
                <a:latin typeface="Arial"/>
                <a:ea typeface="Arial"/>
                <a:cs typeface="Arial"/>
                <a:sym typeface="Arial"/>
              </a:defRPr>
            </a:lvl6pPr>
            <a:lvl7pPr marL="0" marR="0" lvl="6" indent="0" algn="r" rtl="0">
              <a:spcBef>
                <a:spcPts val="0"/>
              </a:spcBef>
              <a:buNone/>
              <a:defRPr sz="1200" b="0" i="0" u="none" strike="noStrike" cap="none">
                <a:solidFill>
                  <a:srgbClr val="888888"/>
                </a:solidFill>
                <a:latin typeface="Arial"/>
                <a:ea typeface="Arial"/>
                <a:cs typeface="Arial"/>
                <a:sym typeface="Arial"/>
              </a:defRPr>
            </a:lvl7pPr>
            <a:lvl8pPr marL="0" marR="0" lvl="7" indent="0" algn="r" rtl="0">
              <a:spcBef>
                <a:spcPts val="0"/>
              </a:spcBef>
              <a:buNone/>
              <a:defRPr sz="1200" b="0" i="0" u="none" strike="noStrike" cap="none">
                <a:solidFill>
                  <a:srgbClr val="888888"/>
                </a:solidFill>
                <a:latin typeface="Arial"/>
                <a:ea typeface="Arial"/>
                <a:cs typeface="Arial"/>
                <a:sym typeface="Arial"/>
              </a:defRPr>
            </a:lvl8pPr>
            <a:lvl9pPr marL="0" marR="0" lvl="8" indent="0" algn="r" rtl="0">
              <a:spcBef>
                <a:spcPts val="0"/>
              </a:spcBef>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
          <p:cNvSpPr txBox="1">
            <a:spLocks noGrp="1"/>
          </p:cNvSpPr>
          <p:nvPr>
            <p:ph type="ctrTitle"/>
          </p:nvPr>
        </p:nvSpPr>
        <p:spPr>
          <a:xfrm>
            <a:off x="402290" y="2516300"/>
            <a:ext cx="5989545" cy="1907782"/>
          </a:xfrm>
          <a:prstGeom prst="rect">
            <a:avLst/>
          </a:prstGeom>
          <a:noFill/>
          <a:ln>
            <a:noFill/>
          </a:ln>
        </p:spPr>
        <p:txBody>
          <a:bodyPr spcFirstLastPara="1" wrap="square" lIns="91425" tIns="45700" rIns="91425" bIns="45700" anchor="ctr" anchorCtr="0">
            <a:noAutofit/>
          </a:bodyPr>
          <a:lstStyle/>
          <a:p>
            <a:pPr marL="0" lvl="0" indent="0" algn="r" rtl="0">
              <a:lnSpc>
                <a:spcPct val="150000"/>
              </a:lnSpc>
              <a:spcBef>
                <a:spcPts val="0"/>
              </a:spcBef>
              <a:spcAft>
                <a:spcPts val="0"/>
              </a:spcAft>
              <a:buClr>
                <a:schemeClr val="accent1"/>
              </a:buClr>
              <a:buSzPts val="5400"/>
              <a:buFont typeface="Arial"/>
              <a:buNone/>
            </a:pPr>
            <a:r>
              <a:rPr lang="en-US" sz="5400">
                <a:latin typeface="Arial"/>
                <a:ea typeface="Arial"/>
                <a:cs typeface="Arial"/>
                <a:sym typeface="Arial"/>
              </a:rPr>
              <a:t>TRUYỆN KIỀU</a:t>
            </a:r>
            <a:r>
              <a:rPr lang="en-US" sz="2400">
                <a:latin typeface="Arial"/>
                <a:ea typeface="Arial"/>
                <a:cs typeface="Arial"/>
                <a:sym typeface="Arial"/>
              </a:rPr>
              <a:t/>
            </a:r>
            <a:br>
              <a:rPr lang="en-US" sz="2400">
                <a:latin typeface="Arial"/>
                <a:ea typeface="Arial"/>
                <a:cs typeface="Arial"/>
                <a:sym typeface="Arial"/>
              </a:rPr>
            </a:br>
            <a:r>
              <a:rPr lang="en-US" sz="2400">
                <a:latin typeface="Arial"/>
                <a:ea typeface="Arial"/>
                <a:cs typeface="Arial"/>
                <a:sym typeface="Arial"/>
              </a:rPr>
              <a:t>(</a:t>
            </a:r>
            <a:r>
              <a:rPr lang="en-US" sz="2400"/>
              <a:t>NGUYỄN DU</a:t>
            </a:r>
            <a:r>
              <a:rPr lang="en-US" sz="2400">
                <a:latin typeface="Arial"/>
                <a:ea typeface="Arial"/>
                <a:cs typeface="Arial"/>
                <a:sym typeface="Arial"/>
              </a:rPr>
              <a:t>)</a:t>
            </a:r>
            <a:endParaRPr sz="2400">
              <a:latin typeface="Arial"/>
              <a:ea typeface="Arial"/>
              <a:cs typeface="Arial"/>
              <a:sym typeface="Arial"/>
            </a:endParaRPr>
          </a:p>
        </p:txBody>
      </p:sp>
      <p:sp>
        <p:nvSpPr>
          <p:cNvPr id="61" name="Google Shape;61;p1"/>
          <p:cNvSpPr txBox="1">
            <a:spLocks noGrp="1"/>
          </p:cNvSpPr>
          <p:nvPr>
            <p:ph type="subTitle" idx="1"/>
          </p:nvPr>
        </p:nvSpPr>
        <p:spPr>
          <a:xfrm>
            <a:off x="3228975" y="6104965"/>
            <a:ext cx="5734050" cy="605117"/>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FFFF00"/>
              </a:buClr>
              <a:buSzPts val="2400"/>
              <a:buNone/>
            </a:pPr>
            <a:endParaRPr sz="2400">
              <a:solidFill>
                <a:srgbClr val="FFFF00"/>
              </a:solidFill>
            </a:endParaRPr>
          </a:p>
        </p:txBody>
      </p:sp>
      <p:sp>
        <p:nvSpPr>
          <p:cNvPr id="62" name="Google Shape;62;p1"/>
          <p:cNvSpPr txBox="1"/>
          <p:nvPr/>
        </p:nvSpPr>
        <p:spPr>
          <a:xfrm>
            <a:off x="3237379" y="188259"/>
            <a:ext cx="7345456" cy="7694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b="1" i="0" u="none" strike="noStrike" cap="none">
                <a:solidFill>
                  <a:srgbClr val="FFFF00"/>
                </a:solidFill>
                <a:latin typeface="Arial"/>
                <a:ea typeface="Arial"/>
                <a:cs typeface="Arial"/>
                <a:sym typeface="Arial"/>
              </a:rPr>
              <a:t>TRUYỆN TRUNG ĐẠI</a:t>
            </a:r>
            <a:endParaRPr/>
          </a:p>
        </p:txBody>
      </p:sp>
      <p:pic>
        <p:nvPicPr>
          <p:cNvPr id="63" name="Google Shape;63;p1" descr="Tiếp nhận Truyện Kiều thời Đổi mới | Tạp chí Tuyên giáo"/>
          <p:cNvPicPr preferRelativeResize="0"/>
          <p:nvPr/>
        </p:nvPicPr>
        <p:blipFill rotWithShape="1">
          <a:blip r:embed="rId3">
            <a:alphaModFix/>
          </a:blip>
          <a:srcRect/>
          <a:stretch/>
        </p:blipFill>
        <p:spPr>
          <a:xfrm>
            <a:off x="6391835" y="1359273"/>
            <a:ext cx="5624944" cy="408678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0"/>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18" name="Google Shape;118;p10"/>
          <p:cNvSpPr txBox="1"/>
          <p:nvPr/>
        </p:nvSpPr>
        <p:spPr>
          <a:xfrm>
            <a:off x="193964" y="642598"/>
            <a:ext cx="11998035" cy="621708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2. Vấn đề 2:</a:t>
            </a:r>
            <a:r>
              <a:rPr lang="en-US" sz="2400">
                <a:solidFill>
                  <a:srgbClr val="0000FF"/>
                </a:solidFill>
                <a:latin typeface="Arial"/>
                <a:ea typeface="Arial"/>
                <a:cs typeface="Arial"/>
                <a:sym typeface="Arial"/>
              </a:rPr>
              <a:t> </a:t>
            </a:r>
            <a:r>
              <a:rPr lang="en-US" sz="2200">
                <a:solidFill>
                  <a:srgbClr val="0000FF"/>
                </a:solidFill>
                <a:latin typeface="Arial"/>
                <a:ea typeface="Arial"/>
                <a:cs typeface="Arial"/>
                <a:sym typeface="Arial"/>
              </a:rPr>
              <a:t>Nguyễn Du đã có những câu thơ khắc họa bức tranh thiên nhiên mùa xuân tươi đẹp như sau:</a:t>
            </a:r>
            <a:endParaRPr/>
          </a:p>
          <a:p>
            <a:pPr marL="0" marR="0" lvl="0" indent="0" algn="ctr" rtl="0">
              <a:spcBef>
                <a:spcPts val="0"/>
              </a:spcBef>
              <a:spcAft>
                <a:spcPts val="0"/>
              </a:spcAft>
              <a:buNone/>
            </a:pPr>
            <a:r>
              <a:rPr lang="en-US" sz="2200">
                <a:solidFill>
                  <a:srgbClr val="0000FF"/>
                </a:solidFill>
                <a:latin typeface="Arial"/>
                <a:ea typeface="Arial"/>
                <a:cs typeface="Arial"/>
                <a:sym typeface="Arial"/>
              </a:rPr>
              <a:t>“</a:t>
            </a:r>
            <a:r>
              <a:rPr lang="en-US" sz="2200" i="1">
                <a:solidFill>
                  <a:srgbClr val="0000FF"/>
                </a:solidFill>
                <a:latin typeface="Arial"/>
                <a:ea typeface="Arial"/>
                <a:cs typeface="Arial"/>
                <a:sym typeface="Arial"/>
              </a:rPr>
              <a:t>Ngày xuân con én đưa thoi,</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Thiều quang chín chục đã ngoài sáu mươi.</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Cỏ non xanh tận chân trời,</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Cành lê trắng điểm một vài bông hoa.</a:t>
            </a:r>
            <a:r>
              <a:rPr lang="en-US" sz="2200">
                <a:solidFill>
                  <a:srgbClr val="0000FF"/>
                </a:solidFill>
                <a:latin typeface="Arial"/>
                <a:ea typeface="Arial"/>
                <a:cs typeface="Arial"/>
                <a:sym typeface="Arial"/>
              </a:rPr>
              <a:t>”</a:t>
            </a:r>
            <a:endParaRPr/>
          </a:p>
          <a:p>
            <a:pPr marL="0" marR="0" lvl="0" indent="0" algn="r" rtl="0">
              <a:spcBef>
                <a:spcPts val="0"/>
              </a:spcBef>
              <a:spcAft>
                <a:spcPts val="0"/>
              </a:spcAft>
              <a:buNone/>
            </a:pPr>
            <a:r>
              <a:rPr lang="en-US" sz="2200">
                <a:solidFill>
                  <a:srgbClr val="0000FF"/>
                </a:solidFill>
                <a:latin typeface="Arial"/>
                <a:ea typeface="Arial"/>
                <a:cs typeface="Arial"/>
                <a:sym typeface="Arial"/>
              </a:rPr>
              <a:t>(Trích </a:t>
            </a:r>
            <a:r>
              <a:rPr lang="en-US" sz="2200" i="1">
                <a:solidFill>
                  <a:srgbClr val="0000FF"/>
                </a:solidFill>
                <a:latin typeface="Arial"/>
                <a:ea typeface="Arial"/>
                <a:cs typeface="Arial"/>
                <a:sym typeface="Arial"/>
              </a:rPr>
              <a:t>Truyện Kiều</a:t>
            </a:r>
            <a:r>
              <a:rPr lang="en-US" sz="2200">
                <a:solidFill>
                  <a:srgbClr val="0000FF"/>
                </a:solidFill>
                <a:latin typeface="Arial"/>
                <a:ea typeface="Arial"/>
                <a:cs typeface="Arial"/>
                <a:sym typeface="Arial"/>
              </a:rPr>
              <a:t>)</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1</a:t>
            </a:r>
            <a:r>
              <a:rPr lang="en-US" sz="2200" u="sng">
                <a:solidFill>
                  <a:srgbClr val="0000FF"/>
                </a:solidFill>
                <a:latin typeface="Arial"/>
                <a:ea typeface="Arial"/>
                <a:cs typeface="Arial"/>
                <a:sym typeface="Arial"/>
              </a:rPr>
              <a:t>:</a:t>
            </a:r>
            <a:r>
              <a:rPr lang="en-US" sz="2200">
                <a:solidFill>
                  <a:srgbClr val="0000FF"/>
                </a:solidFill>
                <a:latin typeface="Arial"/>
                <a:ea typeface="Arial"/>
                <a:cs typeface="Arial"/>
                <a:sym typeface="Arial"/>
              </a:rPr>
              <a:t> Từ </a:t>
            </a:r>
            <a:r>
              <a:rPr lang="en-US" sz="2200" b="1" i="1">
                <a:solidFill>
                  <a:srgbClr val="0000FF"/>
                </a:solidFill>
                <a:latin typeface="Arial"/>
                <a:ea typeface="Arial"/>
                <a:cs typeface="Arial"/>
                <a:sym typeface="Arial"/>
              </a:rPr>
              <a:t>“Thiều quang”</a:t>
            </a:r>
            <a:r>
              <a:rPr lang="en-US" sz="2200">
                <a:solidFill>
                  <a:srgbClr val="0000FF"/>
                </a:solidFill>
                <a:latin typeface="Arial"/>
                <a:ea typeface="Arial"/>
                <a:cs typeface="Arial"/>
                <a:sym typeface="Arial"/>
              </a:rPr>
              <a:t> trong đoan trích trên có nghĩa là gì?</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2</a:t>
            </a:r>
            <a:r>
              <a:rPr lang="en-US" sz="2200" u="sng">
                <a:solidFill>
                  <a:srgbClr val="0000FF"/>
                </a:solidFill>
                <a:latin typeface="Arial"/>
                <a:ea typeface="Arial"/>
                <a:cs typeface="Arial"/>
                <a:sym typeface="Arial"/>
              </a:rPr>
              <a:t>:</a:t>
            </a:r>
            <a:r>
              <a:rPr lang="en-US" sz="2200">
                <a:solidFill>
                  <a:srgbClr val="0000FF"/>
                </a:solidFill>
                <a:latin typeface="Arial"/>
                <a:ea typeface="Arial"/>
                <a:cs typeface="Arial"/>
                <a:sym typeface="Arial"/>
              </a:rPr>
              <a:t> Em hãy chỉ ra phép đảo ngữ được Nguyễn Du sử dụng trong đoạn thơ trên. Cách sử dụng nghệ thuật đảo ngữ trong đoạn thơ đã góp phần khắc họa vẻ đẹp thiên nhiên mùa xuân như thế nào? </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3:</a:t>
            </a:r>
            <a:r>
              <a:rPr lang="en-US" sz="2200">
                <a:solidFill>
                  <a:srgbClr val="0000FF"/>
                </a:solidFill>
                <a:latin typeface="Arial"/>
                <a:ea typeface="Arial"/>
                <a:cs typeface="Arial"/>
                <a:sym typeface="Arial"/>
              </a:rPr>
              <a:t> Trong chương trình Ngữ văn 9 cũng có một bài thơ sử dụng phép đảo ngữ để khắc họa vẻ đẹp thiên nhiên mùa xuân. Em hãy chép lại những câu thơ tương tự và cho biết đó là bài thơ nào? Do ai sáng tác? So sánh cách sử dụng phép đảo ngữ của các tác giả trong cả hai bài thơ.</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4:</a:t>
            </a:r>
            <a:r>
              <a:rPr lang="en-US" sz="2200">
                <a:solidFill>
                  <a:srgbClr val="0000FF"/>
                </a:solidFill>
                <a:latin typeface="Arial"/>
                <a:ea typeface="Arial"/>
                <a:cs typeface="Arial"/>
                <a:sym typeface="Arial"/>
              </a:rPr>
              <a:t> Viết một đoạn văn diễn dịch khoảng 10 – 12 câu, nêu cảm nhận của em về bức tranh thiên nhiên mùa xuân trong đoạn thơ trên. Trong đoạn văn có sử dụng một câu ghép và một thành phần biệt lập phụ chú.</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18">
                                            <p:txEl>
                                              <p:pRg st="0" end="0"/>
                                            </p:txEl>
                                          </p:spTgt>
                                        </p:tgtEl>
                                        <p:attrNameLst>
                                          <p:attrName>style.visibility</p:attrName>
                                        </p:attrNameLst>
                                      </p:cBhvr>
                                      <p:to>
                                        <p:strVal val="visible"/>
                                      </p:to>
                                    </p:set>
                                    <p:animEffect transition="in" filter="fade">
                                      <p:cBhvr>
                                        <p:cTn id="7" dur="500"/>
                                        <p:tgtEl>
                                          <p:spTgt spid="11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18">
                                            <p:txEl>
                                              <p:pRg st="1" end="1"/>
                                            </p:txEl>
                                          </p:spTgt>
                                        </p:tgtEl>
                                        <p:attrNameLst>
                                          <p:attrName>style.visibility</p:attrName>
                                        </p:attrNameLst>
                                      </p:cBhvr>
                                      <p:to>
                                        <p:strVal val="visible"/>
                                      </p:to>
                                    </p:set>
                                    <p:animEffect transition="in" filter="fade">
                                      <p:cBhvr>
                                        <p:cTn id="10" dur="500"/>
                                        <p:tgtEl>
                                          <p:spTgt spid="11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18">
                                            <p:txEl>
                                              <p:pRg st="2" end="2"/>
                                            </p:txEl>
                                          </p:spTgt>
                                        </p:tgtEl>
                                        <p:attrNameLst>
                                          <p:attrName>style.visibility</p:attrName>
                                        </p:attrNameLst>
                                      </p:cBhvr>
                                      <p:to>
                                        <p:strVal val="visible"/>
                                      </p:to>
                                    </p:set>
                                    <p:animEffect transition="in" filter="fade">
                                      <p:cBhvr>
                                        <p:cTn id="13" dur="500"/>
                                        <p:tgtEl>
                                          <p:spTgt spid="118">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18">
                                            <p:txEl>
                                              <p:pRg st="3" end="3"/>
                                            </p:txEl>
                                          </p:spTgt>
                                        </p:tgtEl>
                                        <p:attrNameLst>
                                          <p:attrName>style.visibility</p:attrName>
                                        </p:attrNameLst>
                                      </p:cBhvr>
                                      <p:to>
                                        <p:strVal val="visible"/>
                                      </p:to>
                                    </p:set>
                                    <p:animEffect transition="in" filter="fade">
                                      <p:cBhvr>
                                        <p:cTn id="16" dur="500"/>
                                        <p:tgtEl>
                                          <p:spTgt spid="118">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18">
                                            <p:txEl>
                                              <p:pRg st="4" end="4"/>
                                            </p:txEl>
                                          </p:spTgt>
                                        </p:tgtEl>
                                        <p:attrNameLst>
                                          <p:attrName>style.visibility</p:attrName>
                                        </p:attrNameLst>
                                      </p:cBhvr>
                                      <p:to>
                                        <p:strVal val="visible"/>
                                      </p:to>
                                    </p:set>
                                    <p:animEffect transition="in" filter="fade">
                                      <p:cBhvr>
                                        <p:cTn id="19" dur="500"/>
                                        <p:tgtEl>
                                          <p:spTgt spid="118">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18">
                                            <p:txEl>
                                              <p:pRg st="5" end="5"/>
                                            </p:txEl>
                                          </p:spTgt>
                                        </p:tgtEl>
                                        <p:attrNameLst>
                                          <p:attrName>style.visibility</p:attrName>
                                        </p:attrNameLst>
                                      </p:cBhvr>
                                      <p:to>
                                        <p:strVal val="visible"/>
                                      </p:to>
                                    </p:set>
                                    <p:animEffect transition="in" filter="fade">
                                      <p:cBhvr>
                                        <p:cTn id="22" dur="500"/>
                                        <p:tgtEl>
                                          <p:spTgt spid="118">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18">
                                            <p:txEl>
                                              <p:pRg st="6" end="6"/>
                                            </p:txEl>
                                          </p:spTgt>
                                        </p:tgtEl>
                                        <p:attrNameLst>
                                          <p:attrName>style.visibility</p:attrName>
                                        </p:attrNameLst>
                                      </p:cBhvr>
                                      <p:to>
                                        <p:strVal val="visible"/>
                                      </p:to>
                                    </p:set>
                                    <p:animEffect transition="in" filter="fade">
                                      <p:cBhvr>
                                        <p:cTn id="25" dur="500"/>
                                        <p:tgtEl>
                                          <p:spTgt spid="118">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18">
                                            <p:txEl>
                                              <p:pRg st="7" end="7"/>
                                            </p:txEl>
                                          </p:spTgt>
                                        </p:tgtEl>
                                        <p:attrNameLst>
                                          <p:attrName>style.visibility</p:attrName>
                                        </p:attrNameLst>
                                      </p:cBhvr>
                                      <p:to>
                                        <p:strVal val="visible"/>
                                      </p:to>
                                    </p:set>
                                    <p:animEffect transition="in" filter="fade">
                                      <p:cBhvr>
                                        <p:cTn id="28" dur="500"/>
                                        <p:tgtEl>
                                          <p:spTgt spid="118">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18">
                                            <p:txEl>
                                              <p:pRg st="8" end="8"/>
                                            </p:txEl>
                                          </p:spTgt>
                                        </p:tgtEl>
                                        <p:attrNameLst>
                                          <p:attrName>style.visibility</p:attrName>
                                        </p:attrNameLst>
                                      </p:cBhvr>
                                      <p:to>
                                        <p:strVal val="visible"/>
                                      </p:to>
                                    </p:set>
                                    <p:animEffect transition="in" filter="fade">
                                      <p:cBhvr>
                                        <p:cTn id="31" dur="500"/>
                                        <p:tgtEl>
                                          <p:spTgt spid="118">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118">
                                            <p:txEl>
                                              <p:pRg st="9" end="9"/>
                                            </p:txEl>
                                          </p:spTgt>
                                        </p:tgtEl>
                                        <p:attrNameLst>
                                          <p:attrName>style.visibility</p:attrName>
                                        </p:attrNameLst>
                                      </p:cBhvr>
                                      <p:to>
                                        <p:strVal val="visible"/>
                                      </p:to>
                                    </p:set>
                                    <p:animEffect transition="in" filter="fade">
                                      <p:cBhvr>
                                        <p:cTn id="34" dur="500"/>
                                        <p:tgtEl>
                                          <p:spTgt spid="118">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11"/>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24" name="Google Shape;124;p11"/>
          <p:cNvSpPr txBox="1"/>
          <p:nvPr/>
        </p:nvSpPr>
        <p:spPr>
          <a:xfrm>
            <a:off x="180108" y="589190"/>
            <a:ext cx="12011891" cy="621708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2:</a:t>
            </a:r>
            <a:endParaRPr/>
          </a:p>
          <a:p>
            <a:pPr marL="0" marR="0" lvl="0" indent="0" algn="l" rtl="0">
              <a:spcBef>
                <a:spcPts val="0"/>
              </a:spcBef>
              <a:spcAft>
                <a:spcPts val="0"/>
              </a:spcAft>
              <a:buNone/>
            </a:pPr>
            <a:r>
              <a:rPr lang="en-US" sz="2200" b="1" u="sng">
                <a:solidFill>
                  <a:srgbClr val="0000FF"/>
                </a:solidFill>
                <a:latin typeface="Arial"/>
                <a:ea typeface="Arial"/>
                <a:cs typeface="Arial"/>
                <a:sym typeface="Arial"/>
              </a:rPr>
              <a:t>Câu 1:</a:t>
            </a:r>
            <a:r>
              <a:rPr lang="en-US" sz="2200">
                <a:solidFill>
                  <a:srgbClr val="0000FF"/>
                </a:solidFill>
                <a:latin typeface="Arial"/>
                <a:ea typeface="Arial"/>
                <a:cs typeface="Arial"/>
                <a:sym typeface="Arial"/>
              </a:rPr>
              <a:t> </a:t>
            </a:r>
            <a:r>
              <a:rPr lang="en-US" sz="2200" b="1">
                <a:solidFill>
                  <a:srgbClr val="0000FF"/>
                </a:solidFill>
                <a:latin typeface="Arial"/>
                <a:ea typeface="Arial"/>
                <a:cs typeface="Arial"/>
                <a:sym typeface="Arial"/>
              </a:rPr>
              <a:t>Giải nghĩa từ “Thiều quang”: </a:t>
            </a:r>
            <a:r>
              <a:rPr lang="en-US" sz="2200">
                <a:solidFill>
                  <a:srgbClr val="0000FF"/>
                </a:solidFill>
                <a:latin typeface="Arial"/>
                <a:ea typeface="Arial"/>
                <a:cs typeface="Arial"/>
                <a:sym typeface="Arial"/>
              </a:rPr>
              <a:t>ánh sáng đẹp của ngày xuân.</a:t>
            </a:r>
            <a:endParaRPr/>
          </a:p>
          <a:p>
            <a:pPr marL="0" marR="0" lvl="0" indent="0" algn="l" rtl="0">
              <a:spcBef>
                <a:spcPts val="0"/>
              </a:spcBef>
              <a:spcAft>
                <a:spcPts val="0"/>
              </a:spcAft>
              <a:buNone/>
            </a:pPr>
            <a:r>
              <a:rPr lang="en-US" sz="2200" b="1" u="sng">
                <a:solidFill>
                  <a:srgbClr val="0000FF"/>
                </a:solidFill>
                <a:latin typeface="Arial"/>
                <a:ea typeface="Arial"/>
                <a:cs typeface="Arial"/>
                <a:sym typeface="Arial"/>
              </a:rPr>
              <a:t>Câu 2</a:t>
            </a:r>
            <a:r>
              <a:rPr lang="en-US" sz="2200" u="sng">
                <a:solidFill>
                  <a:srgbClr val="0000FF"/>
                </a:solidFill>
                <a:latin typeface="Arial"/>
                <a:ea typeface="Arial"/>
                <a:cs typeface="Arial"/>
                <a:sym typeface="Arial"/>
              </a:rPr>
              <a:t>:</a:t>
            </a:r>
            <a:r>
              <a:rPr lang="en-US" sz="2200">
                <a:solidFill>
                  <a:srgbClr val="0000FF"/>
                </a:solidFill>
                <a:latin typeface="Arial"/>
                <a:ea typeface="Arial"/>
                <a:cs typeface="Arial"/>
                <a:sym typeface="Arial"/>
              </a:rPr>
              <a:t> </a:t>
            </a:r>
            <a:r>
              <a:rPr lang="en-US" sz="2200" b="1">
                <a:solidFill>
                  <a:srgbClr val="0000FF"/>
                </a:solidFill>
                <a:latin typeface="Arial"/>
                <a:ea typeface="Arial"/>
                <a:cs typeface="Arial"/>
                <a:sym typeface="Arial"/>
              </a:rPr>
              <a:t>Phép đảo ngữ được Nguyễn Du sử dụng trong đoạn thơ trên và cho biết tác dụng:</a:t>
            </a:r>
            <a:endParaRPr sz="2200">
              <a:solidFill>
                <a:srgbClr val="0000FF"/>
              </a:solidFill>
              <a:latin typeface="Arial"/>
              <a:ea typeface="Arial"/>
              <a:cs typeface="Arial"/>
              <a:sym typeface="Arial"/>
            </a:endParaRPr>
          </a:p>
          <a:p>
            <a:pPr marL="0" marR="0" lvl="0" indent="0" algn="l" rtl="0">
              <a:spcBef>
                <a:spcPts val="0"/>
              </a:spcBef>
              <a:spcAft>
                <a:spcPts val="0"/>
              </a:spcAft>
              <a:buNone/>
            </a:pPr>
            <a:r>
              <a:rPr lang="en-US" sz="2200">
                <a:solidFill>
                  <a:srgbClr val="0000FF"/>
                </a:solidFill>
                <a:latin typeface="Arial"/>
                <a:ea typeface="Arial"/>
                <a:cs typeface="Arial"/>
                <a:sym typeface="Arial"/>
              </a:rPr>
              <a:t>    - Phép đảo ngữ: </a:t>
            </a:r>
            <a:r>
              <a:rPr lang="en-US" sz="2200" b="1" i="1">
                <a:solidFill>
                  <a:srgbClr val="0000FF"/>
                </a:solidFill>
                <a:latin typeface="Arial"/>
                <a:ea typeface="Arial"/>
                <a:cs typeface="Arial"/>
                <a:sym typeface="Arial"/>
              </a:rPr>
              <a:t>“trắng điểm”.</a:t>
            </a:r>
            <a:endParaRPr sz="2200">
              <a:solidFill>
                <a:srgbClr val="0000FF"/>
              </a:solidFill>
              <a:latin typeface="Arial"/>
              <a:ea typeface="Arial"/>
              <a:cs typeface="Arial"/>
              <a:sym typeface="Arial"/>
            </a:endParaRPr>
          </a:p>
          <a:p>
            <a:pPr marL="0" marR="0" lvl="0" indent="0" algn="l" rtl="0">
              <a:spcBef>
                <a:spcPts val="0"/>
              </a:spcBef>
              <a:spcAft>
                <a:spcPts val="0"/>
              </a:spcAft>
              <a:buNone/>
            </a:pPr>
            <a:r>
              <a:rPr lang="en-US" sz="2200">
                <a:solidFill>
                  <a:srgbClr val="0000FF"/>
                </a:solidFill>
                <a:latin typeface="Arial"/>
                <a:ea typeface="Arial"/>
                <a:cs typeface="Arial"/>
                <a:sym typeface="Arial"/>
              </a:rPr>
              <a:t>    - Tác dụng: Nghệ thuật đảo ngữ “trắng điểm” làm cho cảnh vật trở nên sinh động chứ không tĩnh tại không chỉ nhấn mạnh thần sắc của hoa lê mà còn tạo sự bất ngờ về vẻ mới vẻ, tinh khôi của sự vật.</a:t>
            </a:r>
            <a:endParaRPr/>
          </a:p>
          <a:p>
            <a:pPr marL="0" marR="0" lvl="0" indent="0" algn="l" rtl="0">
              <a:spcBef>
                <a:spcPts val="0"/>
              </a:spcBef>
              <a:spcAft>
                <a:spcPts val="0"/>
              </a:spcAft>
              <a:buNone/>
            </a:pPr>
            <a:r>
              <a:rPr lang="en-US" sz="2200" b="1" u="sng">
                <a:solidFill>
                  <a:srgbClr val="0000FF"/>
                </a:solidFill>
                <a:latin typeface="Arial"/>
                <a:ea typeface="Arial"/>
                <a:cs typeface="Arial"/>
                <a:sym typeface="Arial"/>
              </a:rPr>
              <a:t>Câu 3:</a:t>
            </a:r>
            <a:r>
              <a:rPr lang="en-US" sz="2200">
                <a:solidFill>
                  <a:srgbClr val="0000FF"/>
                </a:solidFill>
                <a:latin typeface="Arial"/>
                <a:ea typeface="Arial"/>
                <a:cs typeface="Arial"/>
                <a:sym typeface="Arial"/>
              </a:rPr>
              <a:t> </a:t>
            </a:r>
            <a:r>
              <a:rPr lang="en-US" sz="2200" b="1">
                <a:solidFill>
                  <a:srgbClr val="0000FF"/>
                </a:solidFill>
                <a:latin typeface="Arial"/>
                <a:ea typeface="Arial"/>
                <a:cs typeface="Arial"/>
                <a:sym typeface="Arial"/>
              </a:rPr>
              <a:t>Chép lại những câu thơ sử dụng đảo ngữ trong bài thơ khác, cho biết tác giả. So sánh cách sử dụng phép đảo ngữ của các tác giả trong cả hai bài thơ:</a:t>
            </a:r>
            <a:endParaRPr sz="2200">
              <a:solidFill>
                <a:srgbClr val="0000FF"/>
              </a:solidFill>
              <a:latin typeface="Arial"/>
              <a:ea typeface="Arial"/>
              <a:cs typeface="Arial"/>
              <a:sym typeface="Arial"/>
            </a:endParaRPr>
          </a:p>
          <a:p>
            <a:pPr marL="0" marR="0" lvl="0" indent="0" algn="l" rtl="0">
              <a:spcBef>
                <a:spcPts val="0"/>
              </a:spcBef>
              <a:spcAft>
                <a:spcPts val="0"/>
              </a:spcAft>
              <a:buNone/>
            </a:pPr>
            <a:r>
              <a:rPr lang="en-US" sz="2200">
                <a:solidFill>
                  <a:srgbClr val="0000FF"/>
                </a:solidFill>
                <a:latin typeface="Arial"/>
                <a:ea typeface="Arial"/>
                <a:cs typeface="Arial"/>
                <a:sym typeface="Arial"/>
              </a:rPr>
              <a:t>    - Chép câu thơ tương tự: </a:t>
            </a:r>
            <a:endParaRPr/>
          </a:p>
          <a:p>
            <a:pPr marL="2743200" marR="0" lvl="6" indent="0" algn="l" rtl="0">
              <a:spcBef>
                <a:spcPts val="0"/>
              </a:spcBef>
              <a:spcAft>
                <a:spcPts val="0"/>
              </a:spcAft>
              <a:buNone/>
            </a:pPr>
            <a:r>
              <a:rPr lang="en-US" sz="2200" b="1" i="1" u="none" strike="noStrike" cap="none">
                <a:solidFill>
                  <a:srgbClr val="0000FF"/>
                </a:solidFill>
                <a:latin typeface="Arial"/>
                <a:ea typeface="Arial"/>
                <a:cs typeface="Arial"/>
                <a:sym typeface="Arial"/>
              </a:rPr>
              <a:t>“Mọc giữa dòng sông xanh</a:t>
            </a:r>
            <a:endParaRPr sz="2200" b="0" i="0" u="none" strike="noStrike" cap="none">
              <a:solidFill>
                <a:srgbClr val="0000FF"/>
              </a:solidFill>
              <a:latin typeface="Arial"/>
              <a:ea typeface="Arial"/>
              <a:cs typeface="Arial"/>
              <a:sym typeface="Arial"/>
            </a:endParaRPr>
          </a:p>
          <a:p>
            <a:pPr marL="2743200" marR="0" lvl="6" indent="0" algn="l" rtl="0">
              <a:spcBef>
                <a:spcPts val="0"/>
              </a:spcBef>
              <a:spcAft>
                <a:spcPts val="0"/>
              </a:spcAft>
              <a:buNone/>
            </a:pPr>
            <a:r>
              <a:rPr lang="en-US" sz="2200" b="1" i="1" u="none" strike="noStrike" cap="none">
                <a:solidFill>
                  <a:srgbClr val="0000FF"/>
                </a:solidFill>
                <a:latin typeface="Arial"/>
                <a:ea typeface="Arial"/>
                <a:cs typeface="Arial"/>
                <a:sym typeface="Arial"/>
              </a:rPr>
              <a:t>Một bông hoa tím biếc”</a:t>
            </a:r>
            <a:endParaRPr sz="2200" b="0" i="0" u="none" strike="noStrike" cap="none">
              <a:solidFill>
                <a:srgbClr val="0000FF"/>
              </a:solidFill>
              <a:latin typeface="Arial"/>
              <a:ea typeface="Arial"/>
              <a:cs typeface="Arial"/>
              <a:sym typeface="Arial"/>
            </a:endParaRPr>
          </a:p>
          <a:p>
            <a:pPr marL="0" marR="0" lvl="0" indent="0" algn="l" rtl="0">
              <a:spcBef>
                <a:spcPts val="0"/>
              </a:spcBef>
              <a:spcAft>
                <a:spcPts val="0"/>
              </a:spcAft>
              <a:buNone/>
            </a:pPr>
            <a:r>
              <a:rPr lang="en-US" sz="2200">
                <a:solidFill>
                  <a:srgbClr val="0000FF"/>
                </a:solidFill>
                <a:latin typeface="Arial"/>
                <a:ea typeface="Arial"/>
                <a:cs typeface="Arial"/>
                <a:sym typeface="Arial"/>
              </a:rPr>
              <a:t>    - Tên bài thơ: “Mùa xuân nho nhỏ” của Thanh Hải</a:t>
            </a:r>
            <a:endParaRPr/>
          </a:p>
          <a:p>
            <a:pPr marL="0" marR="0" lvl="0" indent="0" algn="l" rtl="0">
              <a:spcBef>
                <a:spcPts val="0"/>
              </a:spcBef>
              <a:spcAft>
                <a:spcPts val="0"/>
              </a:spcAft>
              <a:buNone/>
            </a:pPr>
            <a:r>
              <a:rPr lang="en-US" sz="2200">
                <a:solidFill>
                  <a:srgbClr val="0000FF"/>
                </a:solidFill>
                <a:latin typeface="Arial"/>
                <a:ea typeface="Arial"/>
                <a:cs typeface="Arial"/>
                <a:sym typeface="Arial"/>
              </a:rPr>
              <a:t>    - So sánh:</a:t>
            </a:r>
            <a:endParaRPr/>
          </a:p>
          <a:p>
            <a:pPr marL="0" marR="0" lvl="0" indent="0" algn="l" rtl="0">
              <a:spcBef>
                <a:spcPts val="0"/>
              </a:spcBef>
              <a:spcAft>
                <a:spcPts val="0"/>
              </a:spcAft>
              <a:buNone/>
            </a:pPr>
            <a:r>
              <a:rPr lang="en-US" sz="2200">
                <a:solidFill>
                  <a:srgbClr val="0000FF"/>
                </a:solidFill>
                <a:latin typeface="Arial"/>
                <a:ea typeface="Arial"/>
                <a:cs typeface="Arial"/>
                <a:sym typeface="Arial"/>
              </a:rPr>
              <a:t>      + Giống: nhấn mạnh sức sống của cảnh vật </a:t>
            </a:r>
            <a:endParaRPr/>
          </a:p>
          <a:p>
            <a:pPr marL="0" marR="0" lvl="0" indent="0" algn="l" rtl="0">
              <a:spcBef>
                <a:spcPts val="0"/>
              </a:spcBef>
              <a:spcAft>
                <a:spcPts val="0"/>
              </a:spcAft>
              <a:buNone/>
            </a:pPr>
            <a:r>
              <a:rPr lang="en-US" sz="2200">
                <a:solidFill>
                  <a:srgbClr val="0000FF"/>
                </a:solidFill>
                <a:latin typeface="Arial"/>
                <a:ea typeface="Arial"/>
                <a:cs typeface="Arial"/>
                <a:sym typeface="Arial"/>
              </a:rPr>
              <a:t>      + Khác: Cảnh ngày xuân: nhấn mạnh màu sắc → sự mới mẻ, tinh khôi của sự vật. Mùa xuân nho nhỏ: nhấn mạnh trạng thái hoạt động → sức sống của sự vật.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4"/>
                                        </p:tgtEl>
                                        <p:attrNameLst>
                                          <p:attrName>style.visibility</p:attrName>
                                        </p:attrNameLst>
                                      </p:cBhvr>
                                      <p:to>
                                        <p:strVal val="visible"/>
                                      </p:to>
                                    </p:set>
                                    <p:animEffect transition="in" filter="fade">
                                      <p:cBhvr>
                                        <p:cTn id="7" dur="5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2"/>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30" name="Google Shape;130;p12"/>
          <p:cNvSpPr txBox="1"/>
          <p:nvPr/>
        </p:nvSpPr>
        <p:spPr>
          <a:xfrm>
            <a:off x="153214" y="669872"/>
            <a:ext cx="12011891" cy="6117829"/>
          </a:xfrm>
          <a:prstGeom prst="rect">
            <a:avLst/>
          </a:prstGeom>
          <a:noFill/>
          <a:ln>
            <a:noFill/>
          </a:ln>
        </p:spPr>
        <p:txBody>
          <a:bodyPr spcFirstLastPara="1" wrap="square" lIns="91425" tIns="45700" rIns="91425" bIns="45700" anchor="t" anchorCtr="0">
            <a:spAutoFit/>
          </a:bodyPr>
          <a:lstStyle/>
          <a:p>
            <a:pPr marL="0" marR="0" lvl="0" indent="0" algn="just" rtl="0">
              <a:lnSpc>
                <a:spcPct val="150000"/>
              </a:lnSpc>
              <a:spcBef>
                <a:spcPts val="0"/>
              </a:spcBef>
              <a:spcAft>
                <a:spcPts val="0"/>
              </a:spcAft>
              <a:buNone/>
            </a:pPr>
            <a:r>
              <a:rPr lang="en-US" sz="2400" b="1" u="sng">
                <a:solidFill>
                  <a:srgbClr val="0000FF"/>
                </a:solidFill>
                <a:latin typeface="Arial"/>
                <a:ea typeface="Arial"/>
                <a:cs typeface="Arial"/>
                <a:sym typeface="Arial"/>
              </a:rPr>
              <a:t>Câu 4:</a:t>
            </a:r>
            <a:r>
              <a:rPr lang="en-US" sz="2400" b="1">
                <a:solidFill>
                  <a:srgbClr val="0000FF"/>
                </a:solidFill>
                <a:latin typeface="Arial"/>
                <a:ea typeface="Arial"/>
                <a:cs typeface="Arial"/>
                <a:sym typeface="Arial"/>
              </a:rPr>
              <a:t> Viết đoạn văn nêu cảm nhận của em về bức tranh thiên nhiên mùa xuân trong đoạn thơ trên:</a:t>
            </a:r>
            <a:endParaRPr sz="2400">
              <a:solidFill>
                <a:srgbClr val="0000FF"/>
              </a:solidFill>
              <a:latin typeface="Arial"/>
              <a:ea typeface="Arial"/>
              <a:cs typeface="Arial"/>
              <a:sym typeface="Arial"/>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Hình ảnh ẩn dụ “con én đưa thoi” + “thiều quang” → Hình ảnh khái quát về khung cảnh thiên nhiên trong buổi sáng mùa xuân.</a:t>
            </a:r>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Bức tranh tuyệt mĩ:</a:t>
            </a:r>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Hình ảnh “cỏ non”, “chân trời”, “bông hoa lê” mở ra một cảnh tượng khoáng đạt.</a:t>
            </a:r>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Màu sắc của cỏ non xanh, bông hoa lê trắng là sự kết hợp hài hòa tuyệt diệu </a:t>
            </a:r>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Nghệ thuật đảo ngữ “trắng điểm” làm cho cảnh vật trở nên sinh động → Tâm hồn con người hồn nhiên, nhạy cảm, tha thiết với thiên nhiên.</a:t>
            </a:r>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Ngòi bút tài hoa, giàu chất tạo hình, ngôn ngữ biểu cảm, gợi nhiều hơn tả đã tạo nên bức tranh tuyệt mĩ.</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0"/>
                                        </p:tgtEl>
                                        <p:attrNameLst>
                                          <p:attrName>style.visibility</p:attrName>
                                        </p:attrNameLst>
                                      </p:cBhvr>
                                      <p:to>
                                        <p:strVal val="visible"/>
                                      </p:to>
                                    </p:set>
                                    <p:animEffect transition="in" filter="fade">
                                      <p:cBhvr>
                                        <p:cTn id="7" dur="500"/>
                                        <p:tgtEl>
                                          <p:spTgt spid="1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3"/>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36" name="Google Shape;136;p13"/>
          <p:cNvSpPr txBox="1"/>
          <p:nvPr/>
        </p:nvSpPr>
        <p:spPr>
          <a:xfrm>
            <a:off x="304797" y="660130"/>
            <a:ext cx="11665528" cy="621708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3. Vấn đề 3:</a:t>
            </a:r>
            <a:r>
              <a:rPr lang="en-US" sz="2400">
                <a:solidFill>
                  <a:srgbClr val="FF0000"/>
                </a:solidFill>
                <a:latin typeface="Arial"/>
                <a:ea typeface="Arial"/>
                <a:cs typeface="Arial"/>
                <a:sym typeface="Arial"/>
              </a:rPr>
              <a:t> </a:t>
            </a:r>
            <a:r>
              <a:rPr lang="en-US" sz="2200" b="1">
                <a:solidFill>
                  <a:srgbClr val="0000FF"/>
                </a:solidFill>
                <a:latin typeface="Arial"/>
                <a:ea typeface="Arial"/>
                <a:cs typeface="Arial"/>
                <a:sym typeface="Arial"/>
              </a:rPr>
              <a:t>Cho đoạn thơ sau:</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“Tà tà bóng ngả về tây</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Chị em thơ thẩn dan tay ra về.</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Bước dần theo ngọn tiểu khê</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Lần xem phong cảnh có bề thanh thanh.</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Nao nao dòng nước uốn quanh</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i="1">
                <a:solidFill>
                  <a:srgbClr val="0000FF"/>
                </a:solidFill>
                <a:latin typeface="Arial"/>
                <a:ea typeface="Arial"/>
                <a:cs typeface="Arial"/>
                <a:sym typeface="Arial"/>
              </a:rPr>
              <a:t>Dịp cầu nho nhỏ cuối ghềnh bắc ngang.”</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1:</a:t>
            </a:r>
            <a:r>
              <a:rPr lang="en-US" sz="2200">
                <a:solidFill>
                  <a:srgbClr val="0000FF"/>
                </a:solidFill>
                <a:latin typeface="Arial"/>
                <a:ea typeface="Arial"/>
                <a:cs typeface="Arial"/>
                <a:sym typeface="Arial"/>
              </a:rPr>
              <a:t> Những câu thơ trên trong đoạn trích nào? Của ai? Hãy nêu ngắn gọn nội dung của những câu thơ đó?</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2:</a:t>
            </a:r>
            <a:r>
              <a:rPr lang="en-US" sz="2200" b="1">
                <a:solidFill>
                  <a:srgbClr val="0000FF"/>
                </a:solidFill>
                <a:latin typeface="Arial"/>
                <a:ea typeface="Arial"/>
                <a:cs typeface="Arial"/>
                <a:sym typeface="Arial"/>
              </a:rPr>
              <a:t> </a:t>
            </a:r>
            <a:r>
              <a:rPr lang="en-US" sz="2200" b="1" i="1">
                <a:solidFill>
                  <a:srgbClr val="0000FF"/>
                </a:solidFill>
                <a:latin typeface="Arial"/>
                <a:ea typeface="Arial"/>
                <a:cs typeface="Arial"/>
                <a:sym typeface="Arial"/>
              </a:rPr>
              <a:t>“</a:t>
            </a:r>
            <a:r>
              <a:rPr lang="en-US" sz="2200" i="1">
                <a:solidFill>
                  <a:srgbClr val="0000FF"/>
                </a:solidFill>
                <a:latin typeface="Arial"/>
                <a:ea typeface="Arial"/>
                <a:cs typeface="Arial"/>
                <a:sym typeface="Arial"/>
              </a:rPr>
              <a:t>Nao nao”</a:t>
            </a:r>
            <a:r>
              <a:rPr lang="en-US" sz="2200">
                <a:solidFill>
                  <a:srgbClr val="0000FF"/>
                </a:solidFill>
                <a:latin typeface="Arial"/>
                <a:ea typeface="Arial"/>
                <a:cs typeface="Arial"/>
                <a:sym typeface="Arial"/>
              </a:rPr>
              <a:t> là một từ láy diễn tả tâm trạng con người, vậy mà Nguyễn Du lại viết: “</a:t>
            </a:r>
            <a:r>
              <a:rPr lang="en-US" sz="2200" i="1">
                <a:solidFill>
                  <a:srgbClr val="0000FF"/>
                </a:solidFill>
                <a:latin typeface="Arial"/>
                <a:ea typeface="Arial"/>
                <a:cs typeface="Arial"/>
                <a:sym typeface="Arial"/>
              </a:rPr>
              <a:t>Nao nao dòng nước uốn quanh”.</a:t>
            </a:r>
            <a:r>
              <a:rPr lang="en-US" sz="2200">
                <a:solidFill>
                  <a:srgbClr val="0000FF"/>
                </a:solidFill>
                <a:latin typeface="Arial"/>
                <a:ea typeface="Arial"/>
                <a:cs typeface="Arial"/>
                <a:sym typeface="Arial"/>
              </a:rPr>
              <a:t> Cách dùng từ như vậy mang lại ý nghĩa như thế nào cho câu thơ?</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3:</a:t>
            </a:r>
            <a:r>
              <a:rPr lang="en-US" sz="2200">
                <a:solidFill>
                  <a:srgbClr val="0000FF"/>
                </a:solidFill>
                <a:latin typeface="Arial"/>
                <a:ea typeface="Arial"/>
                <a:cs typeface="Arial"/>
                <a:sym typeface="Arial"/>
              </a:rPr>
              <a:t> Trong </a:t>
            </a:r>
            <a:r>
              <a:rPr lang="en-US" sz="2200" i="1">
                <a:solidFill>
                  <a:srgbClr val="0000FF"/>
                </a:solidFill>
                <a:latin typeface="Arial"/>
                <a:ea typeface="Arial"/>
                <a:cs typeface="Arial"/>
                <a:sym typeface="Arial"/>
              </a:rPr>
              <a:t>Truyện Kiều</a:t>
            </a:r>
            <a:r>
              <a:rPr lang="en-US" sz="2200">
                <a:solidFill>
                  <a:srgbClr val="0000FF"/>
                </a:solidFill>
                <a:latin typeface="Arial"/>
                <a:ea typeface="Arial"/>
                <a:cs typeface="Arial"/>
                <a:sym typeface="Arial"/>
              </a:rPr>
              <a:t>, cách dùng từ tả tâm trạng người để tả cảnh vật không chỉ xuất hiện một lần. Hãy chép lại hai câu thơ liền nhau trong đoạn trích </a:t>
            </a:r>
            <a:r>
              <a:rPr lang="en-US" sz="2200" i="1">
                <a:solidFill>
                  <a:srgbClr val="0000FF"/>
                </a:solidFill>
                <a:latin typeface="Arial"/>
                <a:ea typeface="Arial"/>
                <a:cs typeface="Arial"/>
                <a:sym typeface="Arial"/>
              </a:rPr>
              <a:t>Kiều ở lầu Ngưng Bích</a:t>
            </a:r>
            <a:r>
              <a:rPr lang="en-US" sz="2200">
                <a:solidFill>
                  <a:srgbClr val="0000FF"/>
                </a:solidFill>
                <a:latin typeface="Arial"/>
                <a:ea typeface="Arial"/>
                <a:cs typeface="Arial"/>
                <a:sym typeface="Arial"/>
              </a:rPr>
              <a:t> có cách dùng từ như vậy.</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4:</a:t>
            </a:r>
            <a:r>
              <a:rPr lang="en-US" sz="2200">
                <a:solidFill>
                  <a:srgbClr val="0000FF"/>
                </a:solidFill>
                <a:latin typeface="Arial"/>
                <a:ea typeface="Arial"/>
                <a:cs typeface="Arial"/>
                <a:sym typeface="Arial"/>
              </a:rPr>
              <a:t> Viết đoạn văn theo cách lập luận Tổng - Phân - Hợp khoảng 12 câu diễn tả cảm nhận của em về đoạn thơ trên. Trong đoạn văn có sử dụng một câu bị động và phép thế để liên kết câu</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6"/>
                                        </p:tgtEl>
                                        <p:attrNameLst>
                                          <p:attrName>style.visibility</p:attrName>
                                        </p:attrNameLst>
                                      </p:cBhvr>
                                      <p:to>
                                        <p:strVal val="visible"/>
                                      </p:to>
                                    </p:set>
                                    <p:animEffect transition="in" filter="fade">
                                      <p:cBhvr>
                                        <p:cTn id="7" dur="500"/>
                                        <p:tgtEl>
                                          <p:spTgt spid="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4"/>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42" name="Google Shape;142;p14"/>
          <p:cNvSpPr txBox="1"/>
          <p:nvPr/>
        </p:nvSpPr>
        <p:spPr>
          <a:xfrm>
            <a:off x="166662" y="696766"/>
            <a:ext cx="11831782" cy="563231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3:</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1:</a:t>
            </a:r>
            <a:r>
              <a:rPr lang="en-US" sz="2400">
                <a:solidFill>
                  <a:srgbClr val="0000FF"/>
                </a:solidFill>
                <a:latin typeface="Arial"/>
                <a:ea typeface="Arial"/>
                <a:cs typeface="Arial"/>
                <a:sym typeface="Arial"/>
              </a:rPr>
              <a:t> </a:t>
            </a:r>
            <a:r>
              <a:rPr lang="en-US" sz="2400" b="1">
                <a:solidFill>
                  <a:srgbClr val="0000FF"/>
                </a:solidFill>
                <a:latin typeface="Arial"/>
                <a:ea typeface="Arial"/>
                <a:cs typeface="Arial"/>
                <a:sym typeface="Arial"/>
              </a:rPr>
              <a:t>Xuất xứ, tác giả và nội dung đoạn trích:</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Đoạn trích Cảnh ngày xuân</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Tác giả: Nguyễn Du</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Nội dung đoạn thơ: Cảnh buổi chiều mùa xuân khi tan hội và tâm trạng của con người (hoặc cảnh chị em Thuý Kiều du xuân trở về).</a:t>
            </a:r>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Câu 2:  Từ láy “nao nao” và giá trị dùng từ:</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Chữ “</a:t>
            </a:r>
            <a:r>
              <a:rPr lang="en-US" sz="2400" i="1">
                <a:solidFill>
                  <a:srgbClr val="0000FF"/>
                </a:solidFill>
                <a:latin typeface="Arial"/>
                <a:ea typeface="Arial"/>
                <a:cs typeface="Arial"/>
                <a:sym typeface="Arial"/>
              </a:rPr>
              <a:t>nao nao” </a:t>
            </a:r>
            <a:r>
              <a:rPr lang="en-US" sz="2400">
                <a:solidFill>
                  <a:srgbClr val="0000FF"/>
                </a:solidFill>
                <a:latin typeface="Arial"/>
                <a:ea typeface="Arial"/>
                <a:cs typeface="Arial"/>
                <a:sym typeface="Arial"/>
              </a:rPr>
              <a:t>đâu chỉ gợi về hình dòng nước chảy liu diu, thoáng chút gợn trên bề mặt, mà còn diễn tả một nỗi buồn dịu nhẹ đang tỏa lan. </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Cảnh gợi cảm giác bâng khuâng, xao xuyến về một ngày vui xuân đang còn và linh cảm về cuộc gặp gỡ định mệnh với nấm mồ nàng Đạm Tiên bất hạnh và chàng thư sinh phong tư tài mạo tót vời Kim Trọng</a:t>
            </a:r>
            <a:r>
              <a:rPr lang="en-US" sz="2400" i="1">
                <a:solidFill>
                  <a:srgbClr val="0000FF"/>
                </a:solidFill>
                <a:latin typeface="Arial"/>
                <a:ea typeface="Arial"/>
                <a:cs typeface="Arial"/>
                <a:sym typeface="Arial"/>
              </a:rPr>
              <a:t>.</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3:</a:t>
            </a:r>
            <a:r>
              <a:rPr lang="en-US" sz="2400" b="1">
                <a:solidFill>
                  <a:srgbClr val="0000FF"/>
                </a:solidFill>
                <a:latin typeface="Arial"/>
                <a:ea typeface="Arial"/>
                <a:cs typeface="Arial"/>
                <a:sym typeface="Arial"/>
              </a:rPr>
              <a:t> Câu thơ tả cảnh mang tâm trạng:</a:t>
            </a:r>
            <a:endParaRPr sz="2400">
              <a:solidFill>
                <a:srgbClr val="0000FF"/>
              </a:solidFill>
              <a:latin typeface="Arial"/>
              <a:ea typeface="Arial"/>
              <a:cs typeface="Arial"/>
              <a:sym typeface="Arial"/>
            </a:endParaRPr>
          </a:p>
          <a:p>
            <a:pPr marL="2743200" marR="0" lvl="6" indent="0" algn="just" rtl="0">
              <a:spcBef>
                <a:spcPts val="0"/>
              </a:spcBef>
              <a:spcAft>
                <a:spcPts val="0"/>
              </a:spcAft>
              <a:buNone/>
            </a:pPr>
            <a:r>
              <a:rPr lang="en-US" sz="2400" b="1" i="1" u="none" strike="noStrike" cap="none">
                <a:solidFill>
                  <a:srgbClr val="0000FF"/>
                </a:solidFill>
                <a:latin typeface="Arial"/>
                <a:ea typeface="Arial"/>
                <a:cs typeface="Arial"/>
                <a:sym typeface="Arial"/>
              </a:rPr>
              <a:t>“Buồn trông ngọn nước mới sa</a:t>
            </a:r>
            <a:endParaRPr sz="2400" b="0" i="0" u="none" strike="noStrike" cap="none">
              <a:solidFill>
                <a:srgbClr val="0000FF"/>
              </a:solidFill>
              <a:latin typeface="Arial"/>
              <a:ea typeface="Arial"/>
              <a:cs typeface="Arial"/>
              <a:sym typeface="Arial"/>
            </a:endParaRPr>
          </a:p>
          <a:p>
            <a:pPr marL="2743200" marR="0" lvl="6" indent="0" algn="just" rtl="0">
              <a:spcBef>
                <a:spcPts val="0"/>
              </a:spcBef>
              <a:spcAft>
                <a:spcPts val="0"/>
              </a:spcAft>
              <a:buNone/>
            </a:pPr>
            <a:r>
              <a:rPr lang="en-US" sz="2400" b="1" i="1" u="none" strike="noStrike" cap="none">
                <a:solidFill>
                  <a:srgbClr val="0000FF"/>
                </a:solidFill>
                <a:latin typeface="Arial"/>
                <a:ea typeface="Arial"/>
                <a:cs typeface="Arial"/>
                <a:sym typeface="Arial"/>
              </a:rPr>
              <a:t>Hoa trôi man mác biết là về đâu</a:t>
            </a:r>
            <a:r>
              <a:rPr lang="en-US" sz="2400" b="1" i="0" u="none" strike="noStrike" cap="none">
                <a:solidFill>
                  <a:srgbClr val="0000FF"/>
                </a:solidFill>
                <a:latin typeface="Arial"/>
                <a:ea typeface="Arial"/>
                <a:cs typeface="Arial"/>
                <a:sym typeface="Arial"/>
              </a:rPr>
              <a:t>.”</a:t>
            </a:r>
            <a:endParaRPr sz="2400" b="0" i="0" u="none" strike="noStrike" cap="none">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2"/>
                                        </p:tgtEl>
                                        <p:attrNameLst>
                                          <p:attrName>style.visibility</p:attrName>
                                        </p:attrNameLst>
                                      </p:cBhvr>
                                      <p:to>
                                        <p:strVal val="visible"/>
                                      </p:to>
                                    </p:set>
                                    <p:animEffect transition="in" filter="fade">
                                      <p:cBhvr>
                                        <p:cTn id="7" dur="500"/>
                                        <p:tgtEl>
                                          <p:spTgt spid="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15"/>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48" name="Google Shape;148;p15"/>
          <p:cNvSpPr txBox="1"/>
          <p:nvPr/>
        </p:nvSpPr>
        <p:spPr>
          <a:xfrm>
            <a:off x="166662" y="696766"/>
            <a:ext cx="11872938" cy="55092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4:</a:t>
            </a:r>
            <a:r>
              <a:rPr lang="en-US" sz="2200" b="1">
                <a:solidFill>
                  <a:srgbClr val="0000FF"/>
                </a:solidFill>
                <a:latin typeface="Arial"/>
                <a:ea typeface="Arial"/>
                <a:cs typeface="Arial"/>
                <a:sym typeface="Arial"/>
              </a:rPr>
              <a:t> Viết đoạn văn</a:t>
            </a:r>
            <a:r>
              <a:rPr lang="en-US" sz="2200">
                <a:solidFill>
                  <a:srgbClr val="0000FF"/>
                </a:solidFill>
                <a:latin typeface="Arial"/>
                <a:ea typeface="Arial"/>
                <a:cs typeface="Arial"/>
                <a:sym typeface="Arial"/>
              </a:rPr>
              <a:t> </a:t>
            </a:r>
            <a:r>
              <a:rPr lang="en-US" sz="2200" b="1">
                <a:solidFill>
                  <a:srgbClr val="0000FF"/>
                </a:solidFill>
                <a:latin typeface="Arial"/>
                <a:ea typeface="Arial"/>
                <a:cs typeface="Arial"/>
                <a:sym typeface="Arial"/>
              </a:rPr>
              <a:t>diễn tả cảm nhận của em về đoạn thơ trên: </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Sáu câu thơ cuối miêu tả cảnh chị em Thuý Kiều du xuân trở về.</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Cảnh vẫn mang cái nét thanh tao, trong trẻo của mùa xuân, rất êm dịu: ánh nắng nhạt, khe nước nhỏ, nhịp cầu nho nhỏ bắc ngang. Mọi cử động đều rất nhẹ nhàng: mặt trời từ từ ngả bóng về tây, bước chân người thơ thẩn, dòng nước uốn quanh. Một bức tranh thật đẹp, thanh khiết.</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Cảnh đã có sự thay đổi về thời gian và không gian: Không còn bát ngát, trong sáng, không còn cái không khí đông vui náo nhiệt của lễ hội, tất cả đang nhạt dần, lặng dần.</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Cảnh được cảm nhận qua tâm trạng. Những từ láy “tà tà”, “thanh thanh”, “nao nao” không chỉ biểu đạt sắc thái cảnh vật mà còn bộc lộ tâm trạng con người. Đặc biệt, hai chữ “nao nao” đã nhuốm màu tâm trạng lên cảnh vật. Hai chữ “thơ thẩn” có sức gợi rất lớn, chị em Kiều ra về trong sự bần thần nuối tiếc, lặng buồn. “dan tay” tưởng là vui nhưng thực ra là chia sẻ cái buồn không thể nói hết. Cảm giác bâng khuâng, xao xuyến về một ngày vui xuân đã hé mở vẻ đẹp của một tâm hồn thiếu nữ tha thiết với niềm vui cuộc sống, nhạy cảm và sâu lắng.</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Đoạn thơ hay bởi đã sử dụng các bút pháp cổ điển: tả cảnh gắn với tả tình, tả cảnh ngụ tình, tình và cảnh tương hợp.</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fade">
                                      <p:cBhvr>
                                        <p:cTn id="7" dur="5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16"/>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54" name="Google Shape;154;p16"/>
          <p:cNvSpPr txBox="1"/>
          <p:nvPr/>
        </p:nvSpPr>
        <p:spPr>
          <a:xfrm>
            <a:off x="180109" y="725728"/>
            <a:ext cx="11831782" cy="600164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4. Vấn đề 4:</a:t>
            </a:r>
            <a:r>
              <a:rPr lang="en-US" sz="2400">
                <a:solidFill>
                  <a:srgbClr val="FF0000"/>
                </a:solidFill>
                <a:latin typeface="Arial"/>
                <a:ea typeface="Arial"/>
                <a:cs typeface="Arial"/>
                <a:sym typeface="Arial"/>
              </a:rPr>
              <a:t> </a:t>
            </a:r>
            <a:r>
              <a:rPr lang="en-US" sz="2400">
                <a:solidFill>
                  <a:srgbClr val="0000FF"/>
                </a:solidFill>
                <a:latin typeface="Arial"/>
                <a:ea typeface="Arial"/>
                <a:cs typeface="Arial"/>
                <a:sym typeface="Arial"/>
              </a:rPr>
              <a:t>Trong Truyện Kiều có đoạn miêu tả khung cảnh lễ hội trong tiết Thanh minh rất hay:</a:t>
            </a:r>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“Thanh minh trong tiết tháng ba,</a:t>
            </a:r>
            <a:endParaRPr sz="2400" i="1">
              <a:solidFill>
                <a:srgbClr val="0000FF"/>
              </a:solidFill>
              <a:latin typeface="Arial"/>
              <a:ea typeface="Arial"/>
              <a:cs typeface="Arial"/>
              <a:sym typeface="Arial"/>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Lễ là tảo mộ hội là đạp thanh</a:t>
            </a:r>
            <a:endParaRPr sz="2400" i="1">
              <a:solidFill>
                <a:srgbClr val="0000FF"/>
              </a:solidFill>
              <a:latin typeface="Arial"/>
              <a:ea typeface="Arial"/>
              <a:cs typeface="Arial"/>
              <a:sym typeface="Arial"/>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Gần xa nô nức yến anh,</a:t>
            </a:r>
            <a:endParaRPr sz="2400" i="1">
              <a:solidFill>
                <a:srgbClr val="0000FF"/>
              </a:solidFill>
              <a:latin typeface="Arial"/>
              <a:ea typeface="Arial"/>
              <a:cs typeface="Arial"/>
              <a:sym typeface="Arial"/>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Chị em sắm sửa bộ hành chơi xuân.</a:t>
            </a:r>
            <a:endParaRPr sz="2400" i="1">
              <a:solidFill>
                <a:srgbClr val="0000FF"/>
              </a:solidFill>
              <a:latin typeface="Arial"/>
              <a:ea typeface="Arial"/>
              <a:cs typeface="Arial"/>
              <a:sym typeface="Arial"/>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Dập dìu tài tử giai nhân</a:t>
            </a:r>
            <a:endParaRPr sz="2400" i="1">
              <a:solidFill>
                <a:srgbClr val="0000FF"/>
              </a:solidFill>
              <a:latin typeface="Arial"/>
              <a:ea typeface="Arial"/>
              <a:cs typeface="Arial"/>
              <a:sym typeface="Arial"/>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Ngựa xe như nước áo quần như nêm</a:t>
            </a:r>
            <a:endParaRPr sz="2400" i="1">
              <a:solidFill>
                <a:srgbClr val="0000FF"/>
              </a:solidFill>
              <a:latin typeface="Arial"/>
              <a:ea typeface="Arial"/>
              <a:cs typeface="Arial"/>
              <a:sym typeface="Arial"/>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Ngổn ngang gò đống kéo lên</a:t>
            </a:r>
            <a:endParaRPr sz="2400" i="1">
              <a:solidFill>
                <a:srgbClr val="0000FF"/>
              </a:solidFill>
              <a:latin typeface="Arial"/>
              <a:ea typeface="Arial"/>
              <a:cs typeface="Arial"/>
              <a:sym typeface="Arial"/>
            </a:endParaRPr>
          </a:p>
          <a:p>
            <a:pPr marL="0" marR="0" lvl="0" indent="0" algn="ctr" rtl="0">
              <a:spcBef>
                <a:spcPts val="0"/>
              </a:spcBef>
              <a:spcAft>
                <a:spcPts val="0"/>
              </a:spcAft>
              <a:buNone/>
            </a:pPr>
            <a:r>
              <a:rPr lang="en-US" sz="2400">
                <a:solidFill>
                  <a:srgbClr val="0000FF"/>
                </a:solidFill>
                <a:latin typeface="Arial"/>
                <a:ea typeface="Arial"/>
                <a:cs typeface="Arial"/>
                <a:sym typeface="Arial"/>
              </a:rPr>
              <a:t>Thoi vàng vó rắc tro tiền giấy bay...”</a:t>
            </a:r>
            <a:endParaRPr sz="2400" i="1">
              <a:solidFill>
                <a:srgbClr val="0000FF"/>
              </a:solidFill>
              <a:latin typeface="Arial"/>
              <a:ea typeface="Arial"/>
              <a:cs typeface="Arial"/>
              <a:sym typeface="Arial"/>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1:</a:t>
            </a:r>
            <a:r>
              <a:rPr lang="en-US" sz="2400">
                <a:solidFill>
                  <a:srgbClr val="0000FF"/>
                </a:solidFill>
                <a:latin typeface="Arial"/>
                <a:ea typeface="Arial"/>
                <a:cs typeface="Arial"/>
                <a:sym typeface="Arial"/>
              </a:rPr>
              <a:t> Nêu rõ tên tác giả và </a:t>
            </a:r>
            <a:r>
              <a:rPr lang="en-US" sz="2400" b="1">
                <a:solidFill>
                  <a:srgbClr val="0000FF"/>
                </a:solidFill>
                <a:latin typeface="Arial"/>
                <a:ea typeface="Arial"/>
                <a:cs typeface="Arial"/>
                <a:sym typeface="Arial"/>
              </a:rPr>
              <a:t>nguồn </a:t>
            </a:r>
            <a:r>
              <a:rPr lang="en-US" sz="2400">
                <a:solidFill>
                  <a:srgbClr val="0000FF"/>
                </a:solidFill>
                <a:latin typeface="Arial"/>
                <a:ea typeface="Arial"/>
                <a:cs typeface="Arial"/>
                <a:sym typeface="Arial"/>
              </a:rPr>
              <a:t>gốc của Truyện Kiều.</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2:</a:t>
            </a:r>
            <a:r>
              <a:rPr lang="en-US" sz="2400">
                <a:solidFill>
                  <a:srgbClr val="0000FF"/>
                </a:solidFill>
                <a:latin typeface="Arial"/>
                <a:ea typeface="Arial"/>
                <a:cs typeface="Arial"/>
                <a:sym typeface="Arial"/>
              </a:rPr>
              <a:t> Trong khung cảnh lễ hội trên có hai hoạt động chính được diễn ra. Đó là những hoạt động nào? Em hiểu gì về ý nghĩa của những hoạt động đó?</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3:</a:t>
            </a:r>
            <a:r>
              <a:rPr lang="en-US" sz="2400">
                <a:solidFill>
                  <a:srgbClr val="0000FF"/>
                </a:solidFill>
                <a:latin typeface="Arial"/>
                <a:ea typeface="Arial"/>
                <a:cs typeface="Arial"/>
                <a:sym typeface="Arial"/>
              </a:rPr>
              <a:t> Viết một đoạn văn theo phép lập luận qui nạp khoảng 12 câu nêu cảm nhận của em về khung cảnh lễ hội trên.Trong đoạn có sử dụng lời dẫn trực tiếp và một câu có thành phần biệt lập tình thái.</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4"/>
                                        </p:tgtEl>
                                        <p:attrNameLst>
                                          <p:attrName>style.visibility</p:attrName>
                                        </p:attrNameLst>
                                      </p:cBhvr>
                                      <p:to>
                                        <p:strVal val="visible"/>
                                      </p:to>
                                    </p:set>
                                    <p:animEffect transition="in" filter="fade">
                                      <p:cBhvr>
                                        <p:cTn id="7" dur="5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7"/>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60" name="Google Shape;160;p17"/>
          <p:cNvSpPr txBox="1"/>
          <p:nvPr/>
        </p:nvSpPr>
        <p:spPr>
          <a:xfrm>
            <a:off x="138952" y="627491"/>
            <a:ext cx="11831782" cy="630942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4:</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1:</a:t>
            </a:r>
            <a:r>
              <a:rPr lang="en-US" sz="2000">
                <a:solidFill>
                  <a:srgbClr val="0000FF"/>
                </a:solidFill>
                <a:latin typeface="Arial"/>
                <a:ea typeface="Arial"/>
                <a:cs typeface="Arial"/>
                <a:sym typeface="Arial"/>
              </a:rPr>
              <a:t> Tác giả: Nguyễn Du. Nguồn gốc: dựa theo cốt truyện “Kim Vân Kiều truyện” của Thanh Tâm Tài Nhân (Trung Quốc).</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2:</a:t>
            </a:r>
            <a:r>
              <a:rPr lang="en-US" sz="2000">
                <a:solidFill>
                  <a:srgbClr val="0000FF"/>
                </a:solidFill>
                <a:latin typeface="Arial"/>
                <a:ea typeface="Arial"/>
                <a:cs typeface="Arial"/>
                <a:sym typeface="Arial"/>
              </a:rPr>
              <a:t> Hai hoạt động chính lễ tảo mộ và hội đạp thanh. Ý nghĩa: </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Lễ tảo mộ: đi viếng mộ, quét tước, sửa sang phần mộ của người thân nhằm thể hiện sự tưởng nhớ người thân, lòng biết ơn đối với tổ tiên ông bà, thế hệ đi trước.</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Hội đạp thanh: đi chơi xuân ở chốn đồng quê ⇨ Thể hiện đời sống tinh thần phong phú, sự khao khát những điều may mắn sẽ đến trong năm mới.</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3:</a:t>
            </a:r>
            <a:r>
              <a:rPr lang="en-US" sz="2000" b="1">
                <a:solidFill>
                  <a:srgbClr val="0000FF"/>
                </a:solidFill>
                <a:latin typeface="Arial"/>
                <a:ea typeface="Arial"/>
                <a:cs typeface="Arial"/>
                <a:sym typeface="Arial"/>
              </a:rPr>
              <a:t> Viết đoạn văn nêu cảm nhận về bức tranh lễ hội:</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a:solidFill>
                  <a:srgbClr val="0000FF"/>
                </a:solidFill>
                <a:latin typeface="Arial"/>
                <a:ea typeface="Arial"/>
                <a:cs typeface="Arial"/>
                <a:sym typeface="Arial"/>
              </a:rPr>
              <a:t>✹ Cảnh hội (được miêu tả qua điểm nhìn của nhân vật Thúy Kiều):</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Chỉ rõ sự khéo léo của tác giả trong việc sử dụng hệ thống các từ láy, từ ghép hai âm tiết gợi không khí lễ hội rộn ràng.</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Các danh từ gợi tả sự đông vui, nhiều người cùng đến hội. </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Các động từ gợi tả sự rộn ràng náo nhiệt của ngày hội. </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Các tính từ: gợi tả tâm trạng tươi vui náo nức của người đi hội.</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Các hình ảnh ẩn dụ, so sánh: Tô đậm không khí tấp nập đông vui của từng đoàn người, ngựa xe... đi chơi hội. Nhộn nhịp nhất là các nam thanh nữ tú, tài tử giai nhân.</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a:t>
            </a:r>
            <a:r>
              <a:rPr lang="en-US" sz="2000" b="1">
                <a:solidFill>
                  <a:srgbClr val="0000FF"/>
                </a:solidFill>
                <a:latin typeface="Arial"/>
                <a:ea typeface="Arial"/>
                <a:cs typeface="Arial"/>
                <a:sym typeface="Arial"/>
              </a:rPr>
              <a:t>Cảnh lễ:</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Từ láy, phép liệt kê gợi tả những hoạt động của lễ tảo mộ: sửa sang phần mộ, thắp hương, đốt vàng mã để tưởng nhớ người thân đã khuất...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0"/>
                                        </p:tgtEl>
                                        <p:attrNameLst>
                                          <p:attrName>style.visibility</p:attrName>
                                        </p:attrNameLst>
                                      </p:cBhvr>
                                      <p:to>
                                        <p:strVal val="visible"/>
                                      </p:to>
                                    </p:set>
                                    <p:animEffect transition="in" filter="fade">
                                      <p:cBhvr>
                                        <p:cTn id="7" dur="500"/>
                                        <p:tgtEl>
                                          <p:spTgt spid="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8"/>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66" name="Google Shape;166;p18"/>
          <p:cNvSpPr txBox="1"/>
          <p:nvPr/>
        </p:nvSpPr>
        <p:spPr>
          <a:xfrm>
            <a:off x="180109" y="725728"/>
            <a:ext cx="11831782" cy="526297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5. Vấn đề 5:</a:t>
            </a:r>
            <a:r>
              <a:rPr lang="en-US" sz="2400">
                <a:solidFill>
                  <a:srgbClr val="FF0000"/>
                </a:solidFill>
                <a:latin typeface="Arial"/>
                <a:ea typeface="Arial"/>
                <a:cs typeface="Arial"/>
                <a:sym typeface="Arial"/>
              </a:rPr>
              <a:t> </a:t>
            </a:r>
            <a:r>
              <a:rPr lang="en-US" sz="2400">
                <a:solidFill>
                  <a:srgbClr val="0000FF"/>
                </a:solidFill>
                <a:latin typeface="Arial"/>
                <a:ea typeface="Arial"/>
                <a:cs typeface="Arial"/>
                <a:sym typeface="Arial"/>
              </a:rPr>
              <a:t>Khi khắc họa bức chân dung của Thúy Kiều, Nguyễn Du viết:</a:t>
            </a:r>
            <a:endParaRPr/>
          </a:p>
          <a:p>
            <a:pPr marL="0" marR="0" lvl="0" indent="0" algn="ctr" rtl="0">
              <a:spcBef>
                <a:spcPts val="0"/>
              </a:spcBef>
              <a:spcAft>
                <a:spcPts val="0"/>
              </a:spcAft>
              <a:buNone/>
            </a:pPr>
            <a:r>
              <a:rPr lang="en-US" sz="2400" i="1">
                <a:solidFill>
                  <a:srgbClr val="0000FF"/>
                </a:solidFill>
                <a:latin typeface="Arial"/>
                <a:ea typeface="Arial"/>
                <a:cs typeface="Arial"/>
                <a:sym typeface="Arial"/>
              </a:rPr>
              <a:t>“Làn thu thuỷ, nét xuân sơn</a:t>
            </a:r>
            <a:endParaRPr sz="2400">
              <a:solidFill>
                <a:srgbClr val="0000FF"/>
              </a:solidFill>
              <a:latin typeface="Arial"/>
              <a:ea typeface="Arial"/>
              <a:cs typeface="Arial"/>
              <a:sym typeface="Arial"/>
            </a:endParaRPr>
          </a:p>
          <a:p>
            <a:pPr marL="0" marR="0" lvl="0" indent="0" algn="ctr" rtl="0">
              <a:spcBef>
                <a:spcPts val="0"/>
              </a:spcBef>
              <a:spcAft>
                <a:spcPts val="0"/>
              </a:spcAft>
              <a:buNone/>
            </a:pPr>
            <a:r>
              <a:rPr lang="en-US" sz="2400" i="1">
                <a:solidFill>
                  <a:srgbClr val="0000FF"/>
                </a:solidFill>
                <a:latin typeface="Arial"/>
                <a:ea typeface="Arial"/>
                <a:cs typeface="Arial"/>
                <a:sym typeface="Arial"/>
              </a:rPr>
              <a:t>Hoa ghen thua thắm, liễu hờn kém xanh</a:t>
            </a:r>
            <a:endParaRPr sz="2400">
              <a:solidFill>
                <a:srgbClr val="0000FF"/>
              </a:solidFill>
              <a:latin typeface="Arial"/>
              <a:ea typeface="Arial"/>
              <a:cs typeface="Arial"/>
              <a:sym typeface="Arial"/>
            </a:endParaRPr>
          </a:p>
          <a:p>
            <a:pPr marL="0" marR="0" lvl="0" indent="0" algn="ctr" rtl="0">
              <a:spcBef>
                <a:spcPts val="0"/>
              </a:spcBef>
              <a:spcAft>
                <a:spcPts val="0"/>
              </a:spcAft>
              <a:buNone/>
            </a:pPr>
            <a:r>
              <a:rPr lang="en-US" sz="2400" i="1">
                <a:solidFill>
                  <a:srgbClr val="0000FF"/>
                </a:solidFill>
                <a:latin typeface="Arial"/>
                <a:ea typeface="Arial"/>
                <a:cs typeface="Arial"/>
                <a:sym typeface="Arial"/>
              </a:rPr>
              <a:t>Một hai nghiêng nước nghiêng thành</a:t>
            </a:r>
            <a:endParaRPr sz="2400">
              <a:solidFill>
                <a:srgbClr val="0000FF"/>
              </a:solidFill>
              <a:latin typeface="Arial"/>
              <a:ea typeface="Arial"/>
              <a:cs typeface="Arial"/>
              <a:sym typeface="Arial"/>
            </a:endParaRPr>
          </a:p>
          <a:p>
            <a:pPr marL="0" marR="0" lvl="0" indent="0" algn="ctr" rtl="0">
              <a:spcBef>
                <a:spcPts val="0"/>
              </a:spcBef>
              <a:spcAft>
                <a:spcPts val="0"/>
              </a:spcAft>
              <a:buNone/>
            </a:pPr>
            <a:r>
              <a:rPr lang="en-US" sz="2400" i="1">
                <a:solidFill>
                  <a:srgbClr val="0000FF"/>
                </a:solidFill>
                <a:latin typeface="Arial"/>
                <a:ea typeface="Arial"/>
                <a:cs typeface="Arial"/>
                <a:sym typeface="Arial"/>
              </a:rPr>
              <a:t>Sắc đành đòi một, tài đành họa hai.”</a:t>
            </a:r>
            <a:endParaRPr sz="2400">
              <a:solidFill>
                <a:srgbClr val="0000FF"/>
              </a:solidFill>
              <a:latin typeface="Arial"/>
              <a:ea typeface="Arial"/>
              <a:cs typeface="Arial"/>
              <a:sym typeface="Arial"/>
            </a:endParaRPr>
          </a:p>
          <a:p>
            <a:pPr marL="0" marR="0" lvl="0" indent="0" algn="r" rtl="0">
              <a:spcBef>
                <a:spcPts val="0"/>
              </a:spcBef>
              <a:spcAft>
                <a:spcPts val="0"/>
              </a:spcAft>
              <a:buNone/>
            </a:pPr>
            <a:r>
              <a:rPr lang="en-US" sz="2400">
                <a:solidFill>
                  <a:srgbClr val="0000FF"/>
                </a:solidFill>
                <a:latin typeface="Arial"/>
                <a:ea typeface="Arial"/>
                <a:cs typeface="Arial"/>
                <a:sym typeface="Arial"/>
              </a:rPr>
              <a:t>                                                                  (</a:t>
            </a:r>
            <a:r>
              <a:rPr lang="en-US" sz="2400" i="1">
                <a:solidFill>
                  <a:srgbClr val="0000FF"/>
                </a:solidFill>
                <a:latin typeface="Arial"/>
                <a:ea typeface="Arial"/>
                <a:cs typeface="Arial"/>
                <a:sym typeface="Arial"/>
              </a:rPr>
              <a:t>Truyện Kiều</a:t>
            </a:r>
            <a:r>
              <a:rPr lang="en-US" sz="2400">
                <a:solidFill>
                  <a:srgbClr val="0000FF"/>
                </a:solidFill>
                <a:latin typeface="Arial"/>
                <a:ea typeface="Arial"/>
                <a:cs typeface="Arial"/>
                <a:sym typeface="Arial"/>
              </a:rPr>
              <a:t> – Nguyễn Du)</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1</a:t>
            </a:r>
            <a:r>
              <a:rPr lang="en-US" sz="2400">
                <a:solidFill>
                  <a:srgbClr val="0000FF"/>
                </a:solidFill>
                <a:latin typeface="Arial"/>
                <a:ea typeface="Arial"/>
                <a:cs typeface="Arial"/>
                <a:sym typeface="Arial"/>
              </a:rPr>
              <a:t>: Xác định thành ngữ có trong đoạn thơ trên? Em hiểu thành ngữ đó như thế nào? </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2</a:t>
            </a:r>
            <a:r>
              <a:rPr lang="en-US" sz="2400">
                <a:solidFill>
                  <a:srgbClr val="0000FF"/>
                </a:solidFill>
                <a:latin typeface="Arial"/>
                <a:ea typeface="Arial"/>
                <a:cs typeface="Arial"/>
                <a:sym typeface="Arial"/>
              </a:rPr>
              <a:t>: Từ </a:t>
            </a:r>
            <a:r>
              <a:rPr lang="en-US" sz="2400" b="1" i="1">
                <a:solidFill>
                  <a:srgbClr val="0000FF"/>
                </a:solidFill>
                <a:latin typeface="Arial"/>
                <a:ea typeface="Arial"/>
                <a:cs typeface="Arial"/>
                <a:sym typeface="Arial"/>
              </a:rPr>
              <a:t>“hờn”</a:t>
            </a:r>
            <a:r>
              <a:rPr lang="en-US" sz="2400">
                <a:solidFill>
                  <a:srgbClr val="0000FF"/>
                </a:solidFill>
                <a:latin typeface="Arial"/>
                <a:ea typeface="Arial"/>
                <a:cs typeface="Arial"/>
                <a:sym typeface="Arial"/>
              </a:rPr>
              <a:t> trong câu thơ thứ hai bị một bạn chép nhầm thành từ </a:t>
            </a:r>
            <a:r>
              <a:rPr lang="en-US" sz="2400" b="1" i="1">
                <a:solidFill>
                  <a:srgbClr val="0000FF"/>
                </a:solidFill>
                <a:latin typeface="Arial"/>
                <a:ea typeface="Arial"/>
                <a:cs typeface="Arial"/>
                <a:sym typeface="Arial"/>
              </a:rPr>
              <a:t>“buồn”</a:t>
            </a:r>
            <a:r>
              <a:rPr lang="en-US" sz="2400">
                <a:solidFill>
                  <a:srgbClr val="0000FF"/>
                </a:solidFill>
                <a:latin typeface="Arial"/>
                <a:ea typeface="Arial"/>
                <a:cs typeface="Arial"/>
                <a:sym typeface="Arial"/>
              </a:rPr>
              <a:t>. Việc chép nhầm như thế có ảnh hưởng đến nội dung của đoạn thơ không? Vì sao? </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3</a:t>
            </a:r>
            <a:r>
              <a:rPr lang="en-US" sz="2400">
                <a:solidFill>
                  <a:srgbClr val="0000FF"/>
                </a:solidFill>
                <a:latin typeface="Arial"/>
                <a:ea typeface="Arial"/>
                <a:cs typeface="Arial"/>
                <a:sym typeface="Arial"/>
              </a:rPr>
              <a:t>: Qua đoạn thơ trên, kết hợp với sự hiểu biết về đoạn trích </a:t>
            </a:r>
            <a:r>
              <a:rPr lang="en-US" sz="2400" i="1">
                <a:solidFill>
                  <a:srgbClr val="0000FF"/>
                </a:solidFill>
                <a:latin typeface="Arial"/>
                <a:ea typeface="Arial"/>
                <a:cs typeface="Arial"/>
                <a:sym typeface="Arial"/>
              </a:rPr>
              <a:t>“Chị em Thúy Kiều”</a:t>
            </a:r>
            <a:r>
              <a:rPr lang="en-US" sz="2400">
                <a:solidFill>
                  <a:srgbClr val="0000FF"/>
                </a:solidFill>
                <a:latin typeface="Arial"/>
                <a:ea typeface="Arial"/>
                <a:cs typeface="Arial"/>
                <a:sym typeface="Arial"/>
              </a:rPr>
              <a:t>, hãy viết đoạn văn theo phép lập luận Tổng – Phân – Hợp khoảng 14 câu nêu cảm nhận của em về nhân vật Thúy Kiều, trong đoạn trích có sử dụng ít nhất một câu cảm thán và một quan hệ từ.</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6"/>
                                        </p:tgtEl>
                                        <p:attrNameLst>
                                          <p:attrName>style.visibility</p:attrName>
                                        </p:attrNameLst>
                                      </p:cBhvr>
                                      <p:to>
                                        <p:strVal val="visible"/>
                                      </p:to>
                                    </p:set>
                                    <p:animEffect transition="in" filter="fade">
                                      <p:cBhvr>
                                        <p:cTn id="7" dur="500"/>
                                        <p:tgtEl>
                                          <p:spTgt spid="1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9"/>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72" name="Google Shape;172;p19"/>
          <p:cNvSpPr txBox="1"/>
          <p:nvPr/>
        </p:nvSpPr>
        <p:spPr>
          <a:xfrm>
            <a:off x="166662" y="656425"/>
            <a:ext cx="11831782" cy="630942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5:</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1:</a:t>
            </a:r>
            <a:r>
              <a:rPr lang="en-US" sz="2000" b="1">
                <a:solidFill>
                  <a:srgbClr val="0000FF"/>
                </a:solidFill>
                <a:latin typeface="Arial"/>
                <a:ea typeface="Arial"/>
                <a:cs typeface="Arial"/>
                <a:sym typeface="Arial"/>
              </a:rPr>
              <a:t> Xác định thành ngữ, giải nghĩa thành ngữ đó:</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Thành ngữ: </a:t>
            </a:r>
            <a:r>
              <a:rPr lang="en-US" sz="2000" b="1" i="1">
                <a:solidFill>
                  <a:srgbClr val="0000FF"/>
                </a:solidFill>
                <a:latin typeface="Arial"/>
                <a:ea typeface="Arial"/>
                <a:cs typeface="Arial"/>
                <a:sym typeface="Arial"/>
              </a:rPr>
              <a:t>Nghiêng nước nghiêng thành</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Ý nghĩa: Chỉ người con gái đẹp tuyệt vời có thể làm người ta say mê đến nỗi mất nước, mất thành.</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2:</a:t>
            </a:r>
            <a:r>
              <a:rPr lang="en-US" sz="2000" b="1">
                <a:solidFill>
                  <a:srgbClr val="0000FF"/>
                </a:solidFill>
                <a:latin typeface="Arial"/>
                <a:ea typeface="Arial"/>
                <a:cs typeface="Arial"/>
                <a:sym typeface="Arial"/>
              </a:rPr>
              <a:t> Phân biệt từ </a:t>
            </a:r>
            <a:r>
              <a:rPr lang="en-US" sz="2000" b="1" i="1">
                <a:solidFill>
                  <a:srgbClr val="0000FF"/>
                </a:solidFill>
                <a:latin typeface="Arial"/>
                <a:ea typeface="Arial"/>
                <a:cs typeface="Arial"/>
                <a:sym typeface="Arial"/>
              </a:rPr>
              <a:t>“buồn”</a:t>
            </a:r>
            <a:r>
              <a:rPr lang="en-US" sz="2000" b="1">
                <a:solidFill>
                  <a:srgbClr val="0000FF"/>
                </a:solidFill>
                <a:latin typeface="Arial"/>
                <a:ea typeface="Arial"/>
                <a:cs typeface="Arial"/>
                <a:sym typeface="Arial"/>
              </a:rPr>
              <a:t> với từ </a:t>
            </a:r>
            <a:r>
              <a:rPr lang="en-US" sz="2000" b="1" i="1">
                <a:solidFill>
                  <a:srgbClr val="0000FF"/>
                </a:solidFill>
                <a:latin typeface="Arial"/>
                <a:ea typeface="Arial"/>
                <a:cs typeface="Arial"/>
                <a:sym typeface="Arial"/>
              </a:rPr>
              <a:t>“hờn”:</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Từ </a:t>
            </a:r>
            <a:r>
              <a:rPr lang="en-US" sz="2000" i="1">
                <a:solidFill>
                  <a:srgbClr val="0000FF"/>
                </a:solidFill>
                <a:latin typeface="Arial"/>
                <a:ea typeface="Arial"/>
                <a:cs typeface="Arial"/>
                <a:sym typeface="Arial"/>
              </a:rPr>
              <a:t> </a:t>
            </a:r>
            <a:r>
              <a:rPr lang="en-US" sz="2000">
                <a:solidFill>
                  <a:srgbClr val="0000FF"/>
                </a:solidFill>
                <a:latin typeface="Arial"/>
                <a:ea typeface="Arial"/>
                <a:cs typeface="Arial"/>
                <a:sym typeface="Arial"/>
              </a:rPr>
              <a:t>“hờn” nói lên sự đố kị, ghen ghét của tạo hóa (thiên nhiên) đối với sắc đẹp của Kiều 🡪 ngầm thông báo số phận Kiều: trắc trở, éo le, đau khổ.</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Chép nhầm: Rất ảnh hưởng đến nội dung của câu thơ vì sẽ không dự báo được số phận nhân vật.</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3:</a:t>
            </a:r>
            <a:r>
              <a:rPr lang="en-US" sz="2000" b="1">
                <a:solidFill>
                  <a:srgbClr val="0000FF"/>
                </a:solidFill>
                <a:latin typeface="Arial"/>
                <a:ea typeface="Arial"/>
                <a:cs typeface="Arial"/>
                <a:sym typeface="Arial"/>
              </a:rPr>
              <a:t> Viết đoạn văn nêu cảm nhận về nhân vật Thúy Kiều:</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Tối thiểu cần làm rõ cảm nhận về Sắc – Tài – Tình của nhân vật:</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Gợi tả vẻ đẹp của Kiều, tác giả vẫn dùng bút pháp nghệ thuật ước lệ “thu thuỷ” (nước mùa thu), “xuân sơn” (núi mùa xuân), hoa, liễu. Gợi, tạo ấn tượng chung về vẻ đẹp của một giai nhân tuyệt thế.</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Vẻ đẹp ấy được gợi tả qua đôi mắt Kiều, bởi đôi mắt là sự thể hiện phần tinh anh của tâm hồn và trí tuệ. Đó là một đôi mắt biết nói và có sức rung cảm lòng người.</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Hình ảnh ước lệ “làn thu thuỷ”: Làn nước mùa thu gợn sóng gợi lên thật sống động vẻ đẹp của đôi mắt trong sáng, long lanh, linh hoạt. Còn hình ảnh ước lệ “nét xuân sơn” – nét núi mùa xuân lại gợi lên đôi lông mày thanh tú trên gương mặt trẻ trung.</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“Hoa ghen thua thắm, liễu hờn kém xanh”: Vẻ đẹp quá hoàn mĩ và sắc sảo của Kiều có sức quyến rũ lạ lùng khiến thiên nhiên không thể dễ dàng chịu thua, chịu nhường mà phải nảy sinh lòng đố kỵ, ghen ghét ⇨ Báo hiệu lành ít, dữ nhiều.</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2"/>
                                        </p:tgtEl>
                                        <p:attrNameLst>
                                          <p:attrName>style.visibility</p:attrName>
                                        </p:attrNameLst>
                                      </p:cBhvr>
                                      <p:to>
                                        <p:strVal val="visible"/>
                                      </p:to>
                                    </p:set>
                                    <p:animEffect transition="in" filter="fade">
                                      <p:cBhvr>
                                        <p:cTn id="7" dur="500"/>
                                        <p:tgtEl>
                                          <p:spTgt spid="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2"/>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KIẾN THỨC TRỌNG TÂM</a:t>
            </a:r>
            <a:endParaRPr/>
          </a:p>
        </p:txBody>
      </p:sp>
      <p:sp>
        <p:nvSpPr>
          <p:cNvPr id="69" name="Google Shape;69;p2"/>
          <p:cNvSpPr txBox="1"/>
          <p:nvPr/>
        </p:nvSpPr>
        <p:spPr>
          <a:xfrm>
            <a:off x="110836" y="660132"/>
            <a:ext cx="11883940" cy="267765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1. Tác giả</a:t>
            </a:r>
            <a:endParaRPr sz="2400">
              <a:solidFill>
                <a:srgbClr val="FF0000"/>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Nguyễn Du (1765 – 1820) tên chữ là Tố Như, hiệu là Thanh Hiên; quê ở làng Tiên Điền, huyện Nghi Xuân, tỉnh Hà Tĩnh; sinh trưởng trong một gia đình đại quý tộc, nhiều đời làm quan và có truyền thống về văn học. </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Sự nghiệp văn học của Nguyễn Du gồm những tác phẩm có giá trị lớn bằng chữ Hán và chữ Nôm. Thơ chữ Hán có 3 tập, gồm 243 bài. Sáng tác chữ Nôm xuất sắc nhất là tác phẩm “Đoạn trường tân thanh”, thường gọi là “Truyện Kiều”.</a:t>
            </a:r>
            <a:endParaRPr sz="2400">
              <a:solidFill>
                <a:srgbClr val="0000FF"/>
              </a:solidFill>
              <a:latin typeface="Arial"/>
              <a:ea typeface="Arial"/>
              <a:cs typeface="Arial"/>
              <a:sym typeface="Arial"/>
            </a:endParaRPr>
          </a:p>
        </p:txBody>
      </p:sp>
      <p:sp>
        <p:nvSpPr>
          <p:cNvPr id="70" name="Google Shape;70;p2"/>
          <p:cNvSpPr txBox="1"/>
          <p:nvPr/>
        </p:nvSpPr>
        <p:spPr>
          <a:xfrm>
            <a:off x="110836" y="3379355"/>
            <a:ext cx="11883940" cy="341632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2. Tác phẩm:</a:t>
            </a:r>
            <a:endParaRPr sz="2400">
              <a:solidFill>
                <a:srgbClr val="FF0000"/>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a.</a:t>
            </a:r>
            <a:r>
              <a:rPr lang="en-US" sz="2400">
                <a:solidFill>
                  <a:srgbClr val="0000FF"/>
                </a:solidFill>
                <a:latin typeface="Arial"/>
                <a:ea typeface="Arial"/>
                <a:cs typeface="Arial"/>
                <a:sym typeface="Arial"/>
              </a:rPr>
              <a:t> </a:t>
            </a:r>
            <a:r>
              <a:rPr lang="en-US" sz="2400" b="1" i="1">
                <a:solidFill>
                  <a:srgbClr val="0000FF"/>
                </a:solidFill>
                <a:latin typeface="Arial"/>
                <a:ea typeface="Arial"/>
                <a:cs typeface="Arial"/>
                <a:sym typeface="Arial"/>
              </a:rPr>
              <a:t>Truyện Kiều</a:t>
            </a:r>
            <a:r>
              <a:rPr lang="en-US" sz="2400">
                <a:solidFill>
                  <a:srgbClr val="0000FF"/>
                </a:solidFill>
                <a:latin typeface="Arial"/>
                <a:ea typeface="Arial"/>
                <a:cs typeface="Arial"/>
                <a:sym typeface="Arial"/>
              </a:rPr>
              <a:t> có nguồn gốc cốt truyện từ một tác phẩm văn học Trung Quốc: “Kim Vân Kiều truyện” của Thanh Tâm Tài Nhân.</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b. Nguyễn Du có sự sáng tạo lớn về:</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Thể loại: Chuyển thể văn xuôi thành thơ lục bát – thể thơ truyền thống của dân tộc.</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Nghệ thuật: Xây dựng nhân vật, miêu tả thiên nhiên, đặc biệt là bút pháp tả cảnh ngụ tình.</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Ngôn ngữ: Truyện Kiều đạt tới đỉnh cao của ngôn ngữ nghệ thuật.</a:t>
            </a:r>
            <a:endParaRPr sz="2400">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fade">
                                      <p:cBhvr>
                                        <p:cTn id="7"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0"/>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78" name="Google Shape;178;p20"/>
          <p:cNvSpPr txBox="1"/>
          <p:nvPr/>
        </p:nvSpPr>
        <p:spPr>
          <a:xfrm>
            <a:off x="180109" y="725728"/>
            <a:ext cx="11831782" cy="6117829"/>
          </a:xfrm>
          <a:prstGeom prst="rect">
            <a:avLst/>
          </a:prstGeom>
          <a:noFill/>
          <a:ln>
            <a:noFill/>
          </a:ln>
        </p:spPr>
        <p:txBody>
          <a:bodyPr spcFirstLastPara="1" wrap="square" lIns="91425" tIns="45700" rIns="91425" bIns="45700" anchor="t" anchorCtr="0">
            <a:spAutoFit/>
          </a:bodyPr>
          <a:lstStyle/>
          <a:p>
            <a:pPr marL="0" marR="0" lvl="0" indent="0" algn="just" rtl="0">
              <a:lnSpc>
                <a:spcPct val="150000"/>
              </a:lnSpc>
              <a:spcBef>
                <a:spcPts val="0"/>
              </a:spcBef>
              <a:spcAft>
                <a:spcPts val="0"/>
              </a:spcAft>
              <a:buNone/>
            </a:pPr>
            <a:r>
              <a:rPr lang="en-US" sz="2400" b="1">
                <a:solidFill>
                  <a:srgbClr val="FF0000"/>
                </a:solidFill>
                <a:latin typeface="Arial"/>
                <a:ea typeface="Arial"/>
                <a:cs typeface="Arial"/>
                <a:sym typeface="Arial"/>
              </a:rPr>
              <a:t>6. Vấn đề 6:</a:t>
            </a:r>
            <a:r>
              <a:rPr lang="en-US" sz="2400">
                <a:solidFill>
                  <a:srgbClr val="FF0000"/>
                </a:solidFill>
                <a:latin typeface="Arial"/>
                <a:ea typeface="Arial"/>
                <a:cs typeface="Arial"/>
                <a:sym typeface="Arial"/>
              </a:rPr>
              <a:t> </a:t>
            </a:r>
            <a:r>
              <a:rPr lang="en-US" sz="2400">
                <a:solidFill>
                  <a:srgbClr val="0000FF"/>
                </a:solidFill>
                <a:latin typeface="Arial"/>
                <a:ea typeface="Arial"/>
                <a:cs typeface="Arial"/>
                <a:sym typeface="Arial"/>
              </a:rPr>
              <a:t>Trong đoạn trích “Kiều ở lầu Ngưng Bích”, Nguyễn Du viết:</a:t>
            </a:r>
            <a:endParaRPr/>
          </a:p>
          <a:p>
            <a:pPr marL="0" marR="0" lvl="0" indent="0" algn="ctr" rtl="0">
              <a:lnSpc>
                <a:spcPct val="150000"/>
              </a:lnSpc>
              <a:spcBef>
                <a:spcPts val="0"/>
              </a:spcBef>
              <a:spcAft>
                <a:spcPts val="0"/>
              </a:spcAft>
              <a:buNone/>
            </a:pPr>
            <a:r>
              <a:rPr lang="en-US" sz="2400" i="1">
                <a:solidFill>
                  <a:srgbClr val="0000FF"/>
                </a:solidFill>
                <a:latin typeface="Arial"/>
                <a:ea typeface="Arial"/>
                <a:cs typeface="Arial"/>
                <a:sym typeface="Arial"/>
              </a:rPr>
              <a:t>“Xót người tựa cửa hôm mai,</a:t>
            </a:r>
            <a:endParaRPr sz="2400">
              <a:solidFill>
                <a:srgbClr val="0000FF"/>
              </a:solidFill>
              <a:latin typeface="Arial"/>
              <a:ea typeface="Arial"/>
              <a:cs typeface="Arial"/>
              <a:sym typeface="Arial"/>
            </a:endParaRPr>
          </a:p>
          <a:p>
            <a:pPr marL="0" marR="0" lvl="0" indent="0" algn="ctr" rtl="0">
              <a:lnSpc>
                <a:spcPct val="150000"/>
              </a:lnSpc>
              <a:spcBef>
                <a:spcPts val="0"/>
              </a:spcBef>
              <a:spcAft>
                <a:spcPts val="0"/>
              </a:spcAft>
              <a:buNone/>
            </a:pPr>
            <a:r>
              <a:rPr lang="en-US" sz="2400" i="1">
                <a:solidFill>
                  <a:srgbClr val="0000FF"/>
                </a:solidFill>
                <a:latin typeface="Arial"/>
                <a:ea typeface="Arial"/>
                <a:cs typeface="Arial"/>
                <a:sym typeface="Arial"/>
              </a:rPr>
              <a:t>Quạt nồng ấp lạnh những ai đó giờ?</a:t>
            </a:r>
            <a:endParaRPr sz="2400">
              <a:solidFill>
                <a:srgbClr val="0000FF"/>
              </a:solidFill>
              <a:latin typeface="Arial"/>
              <a:ea typeface="Arial"/>
              <a:cs typeface="Arial"/>
              <a:sym typeface="Arial"/>
            </a:endParaRPr>
          </a:p>
          <a:p>
            <a:pPr marL="0" marR="0" lvl="0" indent="0" algn="ctr" rtl="0">
              <a:lnSpc>
                <a:spcPct val="150000"/>
              </a:lnSpc>
              <a:spcBef>
                <a:spcPts val="0"/>
              </a:spcBef>
              <a:spcAft>
                <a:spcPts val="0"/>
              </a:spcAft>
              <a:buNone/>
            </a:pPr>
            <a:r>
              <a:rPr lang="en-US" sz="2400" i="1">
                <a:solidFill>
                  <a:srgbClr val="0000FF"/>
                </a:solidFill>
                <a:latin typeface="Arial"/>
                <a:ea typeface="Arial"/>
                <a:cs typeface="Arial"/>
                <a:sym typeface="Arial"/>
              </a:rPr>
              <a:t>Sân Lai cách mấy nắng mưa,</a:t>
            </a:r>
            <a:endParaRPr sz="2400">
              <a:solidFill>
                <a:srgbClr val="0000FF"/>
              </a:solidFill>
              <a:latin typeface="Arial"/>
              <a:ea typeface="Arial"/>
              <a:cs typeface="Arial"/>
              <a:sym typeface="Arial"/>
            </a:endParaRPr>
          </a:p>
          <a:p>
            <a:pPr marL="0" marR="0" lvl="0" indent="0" algn="ctr" rtl="0">
              <a:lnSpc>
                <a:spcPct val="150000"/>
              </a:lnSpc>
              <a:spcBef>
                <a:spcPts val="0"/>
              </a:spcBef>
              <a:spcAft>
                <a:spcPts val="0"/>
              </a:spcAft>
              <a:buNone/>
            </a:pPr>
            <a:r>
              <a:rPr lang="en-US" sz="2400" i="1">
                <a:solidFill>
                  <a:srgbClr val="0000FF"/>
                </a:solidFill>
                <a:latin typeface="Arial"/>
                <a:ea typeface="Arial"/>
                <a:cs typeface="Arial"/>
                <a:sym typeface="Arial"/>
              </a:rPr>
              <a:t>Có khi gốc tử đã vừa người ôm.”</a:t>
            </a:r>
            <a:endParaRPr sz="2400">
              <a:solidFill>
                <a:srgbClr val="0000FF"/>
              </a:solidFill>
              <a:latin typeface="Arial"/>
              <a:ea typeface="Arial"/>
              <a:cs typeface="Arial"/>
              <a:sym typeface="Arial"/>
            </a:endParaRPr>
          </a:p>
          <a:p>
            <a:pPr marL="0" marR="0" lvl="0" indent="0" algn="just" rtl="0">
              <a:lnSpc>
                <a:spcPct val="150000"/>
              </a:lnSpc>
              <a:spcBef>
                <a:spcPts val="0"/>
              </a:spcBef>
              <a:spcAft>
                <a:spcPts val="0"/>
              </a:spcAft>
              <a:buNone/>
            </a:pPr>
            <a:r>
              <a:rPr lang="en-US" sz="2400" b="1" u="sng">
                <a:solidFill>
                  <a:srgbClr val="0000FF"/>
                </a:solidFill>
                <a:latin typeface="Arial"/>
                <a:ea typeface="Arial"/>
                <a:cs typeface="Arial"/>
                <a:sym typeface="Arial"/>
              </a:rPr>
              <a:t>Câu 1:</a:t>
            </a:r>
            <a:r>
              <a:rPr lang="en-US" sz="2400">
                <a:solidFill>
                  <a:srgbClr val="0000FF"/>
                </a:solidFill>
                <a:latin typeface="Arial"/>
                <a:ea typeface="Arial"/>
                <a:cs typeface="Arial"/>
                <a:sym typeface="Arial"/>
              </a:rPr>
              <a:t> Đoạn trích trên nằm ở phần nào của “Truyện Kiều”? Tại sao dân gian lại quen gọi “Đoạn trường tân thanh” là “Truyện Kiều”?</a:t>
            </a:r>
            <a:endParaRPr/>
          </a:p>
          <a:p>
            <a:pPr marL="0" marR="0" lvl="0" indent="0" algn="just" rtl="0">
              <a:lnSpc>
                <a:spcPct val="150000"/>
              </a:lnSpc>
              <a:spcBef>
                <a:spcPts val="0"/>
              </a:spcBef>
              <a:spcAft>
                <a:spcPts val="0"/>
              </a:spcAft>
              <a:buNone/>
            </a:pPr>
            <a:r>
              <a:rPr lang="en-US" sz="2400" b="1" u="sng">
                <a:solidFill>
                  <a:srgbClr val="0000FF"/>
                </a:solidFill>
                <a:latin typeface="Arial"/>
                <a:ea typeface="Arial"/>
                <a:cs typeface="Arial"/>
                <a:sym typeface="Arial"/>
              </a:rPr>
              <a:t>Câu 2:</a:t>
            </a:r>
            <a:r>
              <a:rPr lang="en-US" sz="2400">
                <a:solidFill>
                  <a:srgbClr val="0000FF"/>
                </a:solidFill>
                <a:latin typeface="Arial"/>
                <a:ea typeface="Arial"/>
                <a:cs typeface="Arial"/>
                <a:sym typeface="Arial"/>
              </a:rPr>
              <a:t> Giải nghĩa thành ngữ </a:t>
            </a:r>
            <a:r>
              <a:rPr lang="en-US" sz="2400" i="1">
                <a:solidFill>
                  <a:srgbClr val="0000FF"/>
                </a:solidFill>
                <a:latin typeface="Arial"/>
                <a:ea typeface="Arial"/>
                <a:cs typeface="Arial"/>
                <a:sym typeface="Arial"/>
              </a:rPr>
              <a:t>“Quạt nồng ấp lạnh”</a:t>
            </a:r>
            <a:r>
              <a:rPr lang="en-US" sz="2400">
                <a:solidFill>
                  <a:srgbClr val="0000FF"/>
                </a:solidFill>
                <a:latin typeface="Arial"/>
                <a:ea typeface="Arial"/>
                <a:cs typeface="Arial"/>
                <a:sym typeface="Arial"/>
              </a:rPr>
              <a:t>? Những suy nghĩ của Kiều về cha mẹ đã thể hiện vẻ đẹp nào trong tâm hồn nàng?</a:t>
            </a:r>
            <a:endParaRPr/>
          </a:p>
          <a:p>
            <a:pPr marL="0" marR="0" lvl="0" indent="0" algn="just" rtl="0">
              <a:lnSpc>
                <a:spcPct val="150000"/>
              </a:lnSpc>
              <a:spcBef>
                <a:spcPts val="0"/>
              </a:spcBef>
              <a:spcAft>
                <a:spcPts val="0"/>
              </a:spcAft>
              <a:buNone/>
            </a:pPr>
            <a:r>
              <a:rPr lang="en-US" sz="2400" b="1" u="sng">
                <a:solidFill>
                  <a:srgbClr val="0000FF"/>
                </a:solidFill>
                <a:latin typeface="Arial"/>
                <a:ea typeface="Arial"/>
                <a:cs typeface="Arial"/>
                <a:sym typeface="Arial"/>
              </a:rPr>
              <a:t>Câu 3:</a:t>
            </a:r>
            <a:r>
              <a:rPr lang="en-US" sz="2400">
                <a:solidFill>
                  <a:srgbClr val="0000FF"/>
                </a:solidFill>
                <a:latin typeface="Arial"/>
                <a:ea typeface="Arial"/>
                <a:cs typeface="Arial"/>
                <a:sym typeface="Arial"/>
              </a:rPr>
              <a:t> Từ những suy nghĩ của Thúy Kiều trong đoạn trích, em có suy nghĩ gì về chữ “hiếu” ngày nay?</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8"/>
                                        </p:tgtEl>
                                        <p:attrNameLst>
                                          <p:attrName>style.visibility</p:attrName>
                                        </p:attrNameLst>
                                      </p:cBhvr>
                                      <p:to>
                                        <p:strVal val="visible"/>
                                      </p:to>
                                    </p:set>
                                    <p:animEffect transition="in" filter="fade">
                                      <p:cBhvr>
                                        <p:cTn id="7" dur="5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1"/>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84" name="Google Shape;184;p21"/>
          <p:cNvSpPr txBox="1"/>
          <p:nvPr/>
        </p:nvSpPr>
        <p:spPr>
          <a:xfrm>
            <a:off x="166662" y="656425"/>
            <a:ext cx="11831782" cy="452431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6:</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1:</a:t>
            </a:r>
            <a:r>
              <a:rPr lang="en-US" sz="2400">
                <a:solidFill>
                  <a:srgbClr val="0000FF"/>
                </a:solidFill>
                <a:latin typeface="Arial"/>
                <a:ea typeface="Arial"/>
                <a:cs typeface="Arial"/>
                <a:sym typeface="Arial"/>
              </a:rPr>
              <a:t> </a:t>
            </a:r>
            <a:r>
              <a:rPr lang="en-US" sz="2400" b="1">
                <a:solidFill>
                  <a:srgbClr val="0000FF"/>
                </a:solidFill>
                <a:latin typeface="Arial"/>
                <a:ea typeface="Arial"/>
                <a:cs typeface="Arial"/>
                <a:sym typeface="Arial"/>
              </a:rPr>
              <a:t>Vị trí đoạn trích và vì sao dân gian lại quen gọi “Đoạn trường tân thanh” là “Truyện Kiều”?</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Vị trí: Đoạn trích nằm ở phần II: Gia biến và lưu lạc</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Về tên gọi: Dân gian quen gọi “Đoạn trường tân thanh” là “Truyện Kiều” vì: Truyện viết vể cuộc đời nhân vật chính là Thúy Kiều, đồng thời gọi như vậy sẽ dễ nhớ.</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2:</a:t>
            </a:r>
            <a:r>
              <a:rPr lang="en-US" sz="2400">
                <a:solidFill>
                  <a:srgbClr val="0000FF"/>
                </a:solidFill>
                <a:latin typeface="Arial"/>
                <a:ea typeface="Arial"/>
                <a:cs typeface="Arial"/>
                <a:sym typeface="Arial"/>
              </a:rPr>
              <a:t> N</a:t>
            </a:r>
            <a:r>
              <a:rPr lang="en-US" sz="2400" b="1">
                <a:solidFill>
                  <a:srgbClr val="0000FF"/>
                </a:solidFill>
                <a:latin typeface="Arial"/>
                <a:ea typeface="Arial"/>
                <a:cs typeface="Arial"/>
                <a:sym typeface="Arial"/>
              </a:rPr>
              <a:t>ghĩa thành ngữ “Quạt nồng ấp lạnh” và vẻ đẹp nào trong tâm hồn nàng Kiều:</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Giải nghĩa thành ngữ </a:t>
            </a:r>
            <a:r>
              <a:rPr lang="en-US" sz="2400" i="1">
                <a:solidFill>
                  <a:srgbClr val="0000FF"/>
                </a:solidFill>
                <a:latin typeface="Arial"/>
                <a:ea typeface="Arial"/>
                <a:cs typeface="Arial"/>
                <a:sym typeface="Arial"/>
              </a:rPr>
              <a:t>“Quạt nồng ấp lạnh”:</a:t>
            </a:r>
            <a:r>
              <a:rPr lang="en-US" sz="2400">
                <a:solidFill>
                  <a:srgbClr val="0000FF"/>
                </a:solidFill>
                <a:latin typeface="Arial"/>
                <a:ea typeface="Arial"/>
                <a:cs typeface="Arial"/>
                <a:sym typeface="Arial"/>
              </a:rPr>
              <a:t> Mùa hè, trời nóng nực thì quạt cho cha mẹ ngủ; mùa đông trời lạnh giá thì vào nằm trước trong giường (ấp chiếu chăn) để khi cha mẹ ngủ, chỗ nằm đã ấm sẵn.</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Ý cả câu nói về sự lo lắng không biết ai sẽ phụng dưỡng, chăm sóc cha mẹ.</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4"/>
                                        </p:tgtEl>
                                        <p:attrNameLst>
                                          <p:attrName>style.visibility</p:attrName>
                                        </p:attrNameLst>
                                      </p:cBhvr>
                                      <p:to>
                                        <p:strVal val="visible"/>
                                      </p:to>
                                    </p:set>
                                    <p:animEffect transition="in" filter="fade">
                                      <p:cBhvr>
                                        <p:cTn id="7" dur="5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22"/>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90" name="Google Shape;190;p22"/>
          <p:cNvSpPr txBox="1"/>
          <p:nvPr/>
        </p:nvSpPr>
        <p:spPr>
          <a:xfrm>
            <a:off x="166662" y="669872"/>
            <a:ext cx="11831782" cy="618630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200" b="1">
                <a:solidFill>
                  <a:srgbClr val="0000FF"/>
                </a:solidFill>
                <a:latin typeface="Arial"/>
                <a:ea typeface="Arial"/>
                <a:cs typeface="Arial"/>
                <a:sym typeface="Arial"/>
              </a:rPr>
              <a:t>Câu 3: Viết đoạn văn nghị luận xã hội trình bày suy nghĩ của em về chữ “hiếu” của con cái đối với cha mẹ trong cuộc sống ngày nay:</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Khi ở lầu Ngưng Bích, Thúy Kiều là người đáng thương nhất nhưng nàng đã quên đi cảnh ngộ của mình để nghĩ những người thân. Điều đó chứng tỏ Kiều là người con gái có tấm lòng vị tha, hiếu thảo đáng trân trọng.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Suy nghĩ về chữ “hiếu” của con cái đối với cha mẹ trong cuộc sống ngày nay.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Giải thích thế nào là có “hiếu” với cha mẹ.</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Biểu hiện của sự hiếu thảo với cha mẹ. (Xưa-nay)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Người Việt Nam hiện đại vẫn rất đề cao chữ “hiếu”, tuy nhiên do hoàn cảnh xã hội thay đổi nên cách ứng xử của con cái đối với cha mẹ sao cho trọn hiếu cũng thay đổi.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Hiếu không chỉ là </a:t>
            </a:r>
            <a:r>
              <a:rPr lang="en-US" sz="2200" i="1">
                <a:solidFill>
                  <a:srgbClr val="0000FF"/>
                </a:solidFill>
                <a:latin typeface="Arial"/>
                <a:ea typeface="Arial"/>
                <a:cs typeface="Arial"/>
                <a:sym typeface="Arial"/>
              </a:rPr>
              <a:t>nhớ ơn chín chữ</a:t>
            </a:r>
            <a:r>
              <a:rPr lang="en-US" sz="2200">
                <a:solidFill>
                  <a:srgbClr val="0000FF"/>
                </a:solidFill>
                <a:latin typeface="Arial"/>
                <a:ea typeface="Arial"/>
                <a:cs typeface="Arial"/>
                <a:sym typeface="Arial"/>
              </a:rPr>
              <a:t>, không chỉ là </a:t>
            </a:r>
            <a:r>
              <a:rPr lang="en-US" sz="2200" i="1">
                <a:solidFill>
                  <a:srgbClr val="0000FF"/>
                </a:solidFill>
                <a:latin typeface="Arial"/>
                <a:ea typeface="Arial"/>
                <a:cs typeface="Arial"/>
                <a:sym typeface="Arial"/>
              </a:rPr>
              <a:t>quạt nồng ấp lạnh</a:t>
            </a:r>
            <a:r>
              <a:rPr lang="en-US" sz="2200">
                <a:solidFill>
                  <a:srgbClr val="0000FF"/>
                </a:solidFill>
                <a:latin typeface="Arial"/>
                <a:ea typeface="Arial"/>
                <a:cs typeface="Arial"/>
                <a:sym typeface="Arial"/>
              </a:rPr>
              <a:t> mà còn là cố gắng tu dưỡng rèn đức, luyện tài để trở thành con ngoan, thành người có ích cho xã hội, thỏa lòng mong ước và công lao dưỡng dục của cha mẹ.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Nêu ý nghĩa sự hiếu thảo của con cái với cha mẹ.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Phê phán những hành động trái với đạo lí, chà đạp tình mẫu tử, phụ tử thiêng liêng. Những hành động đó đáng bị xã hội lên án.</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Bài học nhận thức và hành động: Dù trong xã hội nào con cái cũng phải có hiếu với cha mẹ, đó là đạo lí tốt đẹp của người Việt Nam…</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fade">
                                      <p:cBhvr>
                                        <p:cTn id="7" dur="500"/>
                                        <p:tgtEl>
                                          <p:spTgt spid="1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23"/>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96" name="Google Shape;196;p23"/>
          <p:cNvSpPr txBox="1"/>
          <p:nvPr/>
        </p:nvSpPr>
        <p:spPr>
          <a:xfrm>
            <a:off x="180109" y="591258"/>
            <a:ext cx="11831782" cy="630942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7. Vấn đề 7:</a:t>
            </a:r>
            <a:r>
              <a:rPr lang="en-US" sz="2400">
                <a:solidFill>
                  <a:srgbClr val="FF0000"/>
                </a:solidFill>
                <a:latin typeface="Arial"/>
                <a:ea typeface="Arial"/>
                <a:cs typeface="Arial"/>
                <a:sym typeface="Arial"/>
              </a:rPr>
              <a:t> </a:t>
            </a:r>
            <a:r>
              <a:rPr lang="en-US" sz="2000">
                <a:solidFill>
                  <a:srgbClr val="0000FF"/>
                </a:solidFill>
                <a:latin typeface="Arial"/>
                <a:ea typeface="Arial"/>
                <a:cs typeface="Arial"/>
                <a:sym typeface="Arial"/>
              </a:rPr>
              <a:t>Đọc đoạn trích sau rồi trả lời câu hỏi:</a:t>
            </a:r>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“Tưởng người dưới nguyệt chén đồng</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Tin sương luống những rày trông mai chờ</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Bên trời góc bể bơ vơ</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Tấm son gột rửa bao giờ cho phai</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Xót người tựa cửa hôm mai</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Quạt nồng ấp lạnh những ai đó giờ?</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Sân Lai cách mấy nắng mưa</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Có khi gốc tử đã vừa người ôm.”</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1:</a:t>
            </a:r>
            <a:r>
              <a:rPr lang="en-US" sz="2000">
                <a:solidFill>
                  <a:srgbClr val="0000FF"/>
                </a:solidFill>
                <a:latin typeface="Arial"/>
                <a:ea typeface="Arial"/>
                <a:cs typeface="Arial"/>
                <a:sym typeface="Arial"/>
              </a:rPr>
              <a:t> Đoạn trích nằm trong tác phẩm nào? Của ai? Vị trí đoạn trích thuộc phần nào của tác phẩm? Nội dung phần đó!</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2:</a:t>
            </a:r>
            <a:r>
              <a:rPr lang="en-US" sz="2000">
                <a:solidFill>
                  <a:srgbClr val="0000FF"/>
                </a:solidFill>
                <a:latin typeface="Arial"/>
                <a:ea typeface="Arial"/>
                <a:cs typeface="Arial"/>
                <a:sym typeface="Arial"/>
              </a:rPr>
              <a:t> Tìm hai điển cố trong đoạn trích và nêu hiệu quả nghệ thuật của cách sử dụng điển cố đó.</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3:</a:t>
            </a:r>
            <a:r>
              <a:rPr lang="en-US" sz="2000">
                <a:solidFill>
                  <a:srgbClr val="0000FF"/>
                </a:solidFill>
                <a:latin typeface="Arial"/>
                <a:ea typeface="Arial"/>
                <a:cs typeface="Arial"/>
                <a:sym typeface="Arial"/>
              </a:rPr>
              <a:t> Giải nghĩa từ </a:t>
            </a:r>
            <a:r>
              <a:rPr lang="en-US" sz="2000" i="1">
                <a:solidFill>
                  <a:srgbClr val="0000FF"/>
                </a:solidFill>
                <a:latin typeface="Arial"/>
                <a:ea typeface="Arial"/>
                <a:cs typeface="Arial"/>
                <a:sym typeface="Arial"/>
              </a:rPr>
              <a:t>“chén đồng”.</a:t>
            </a:r>
            <a:r>
              <a:rPr lang="en-US" sz="2000">
                <a:solidFill>
                  <a:srgbClr val="0000FF"/>
                </a:solidFill>
                <a:latin typeface="Arial"/>
                <a:ea typeface="Arial"/>
                <a:cs typeface="Arial"/>
                <a:sym typeface="Arial"/>
              </a:rPr>
              <a:t> Chỉ ra một thành ngữ, giải nghĩa thành ngữ đó và cho biết tác dụng?</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4:</a:t>
            </a:r>
            <a:r>
              <a:rPr lang="en-US" sz="2000">
                <a:solidFill>
                  <a:srgbClr val="0000FF"/>
                </a:solidFill>
                <a:latin typeface="Arial"/>
                <a:ea typeface="Arial"/>
                <a:cs typeface="Arial"/>
                <a:sym typeface="Arial"/>
              </a:rPr>
              <a:t> Trong đoạn trên, tại sao nói về nỗi nhớ của Kiều với Kim Trọng tác giả sử dụng từ </a:t>
            </a:r>
            <a:r>
              <a:rPr lang="en-US" sz="2000" i="1">
                <a:solidFill>
                  <a:srgbClr val="0000FF"/>
                </a:solidFill>
                <a:latin typeface="Arial"/>
                <a:ea typeface="Arial"/>
                <a:cs typeface="Arial"/>
                <a:sym typeface="Arial"/>
              </a:rPr>
              <a:t>“tưởng”</a:t>
            </a:r>
            <a:r>
              <a:rPr lang="en-US" sz="2000">
                <a:solidFill>
                  <a:srgbClr val="0000FF"/>
                </a:solidFill>
                <a:latin typeface="Arial"/>
                <a:ea typeface="Arial"/>
                <a:cs typeface="Arial"/>
                <a:sym typeface="Arial"/>
              </a:rPr>
              <a:t> còn khi nói về nỗi nhớ của Kiều với cha mẹ nhà thơ lại dùng từ </a:t>
            </a:r>
            <a:r>
              <a:rPr lang="en-US" sz="2000" i="1">
                <a:solidFill>
                  <a:srgbClr val="0000FF"/>
                </a:solidFill>
                <a:latin typeface="Arial"/>
                <a:ea typeface="Arial"/>
                <a:cs typeface="Arial"/>
                <a:sym typeface="Arial"/>
              </a:rPr>
              <a:t>“xót”</a:t>
            </a:r>
            <a:r>
              <a:rPr lang="en-US" sz="2000">
                <a:solidFill>
                  <a:srgbClr val="0000FF"/>
                </a:solidFill>
                <a:latin typeface="Arial"/>
                <a:ea typeface="Arial"/>
                <a:cs typeface="Arial"/>
                <a:sym typeface="Arial"/>
              </a:rPr>
              <a:t>.</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5</a:t>
            </a:r>
            <a:r>
              <a:rPr lang="en-US" sz="2000">
                <a:solidFill>
                  <a:srgbClr val="0000FF"/>
                </a:solidFill>
                <a:latin typeface="Arial"/>
                <a:ea typeface="Arial"/>
                <a:cs typeface="Arial"/>
                <a:sym typeface="Arial"/>
              </a:rPr>
              <a:t>: Đoạn thơ trên đã diễn tả nỗi nhớ thương của Kiều với Kim Trọng và cha mẹ. Có ý kiến cho rằng: </a:t>
            </a:r>
            <a:r>
              <a:rPr lang="en-US" sz="2000" i="1">
                <a:solidFill>
                  <a:srgbClr val="0000FF"/>
                </a:solidFill>
                <a:latin typeface="Arial"/>
                <a:ea typeface="Arial"/>
                <a:cs typeface="Arial"/>
                <a:sym typeface="Arial"/>
              </a:rPr>
              <a:t>“Nếu Nguyễn Du miêu tả Kiều nhớ cha mẹ trước, nhớ người yêu sau thì phải đạo làm con hơn.”</a:t>
            </a:r>
            <a:r>
              <a:rPr lang="en-US" sz="2000">
                <a:solidFill>
                  <a:srgbClr val="0000FF"/>
                </a:solidFill>
                <a:latin typeface="Arial"/>
                <a:ea typeface="Arial"/>
                <a:cs typeface="Arial"/>
                <a:sym typeface="Arial"/>
              </a:rPr>
              <a:t> Em có đồng ý với ý kiến trên không? Vì sao? </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6:</a:t>
            </a:r>
            <a:r>
              <a:rPr lang="en-US" sz="2000">
                <a:solidFill>
                  <a:srgbClr val="0000FF"/>
                </a:solidFill>
                <a:latin typeface="Arial"/>
                <a:ea typeface="Arial"/>
                <a:cs typeface="Arial"/>
                <a:sym typeface="Arial"/>
              </a:rPr>
              <a:t> Viết đoạn văn khoảng 12 câu theo phép lập luận quy nạp làm rõ những phẩm chất của Kiều được thể hiện ở đoạn thơ trên. Trong đoạn có sử dụng câu bị động và thành phần khởi ngữ.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6"/>
                                        </p:tgtEl>
                                        <p:attrNameLst>
                                          <p:attrName>style.visibility</p:attrName>
                                        </p:attrNameLst>
                                      </p:cBhvr>
                                      <p:to>
                                        <p:strVal val="visible"/>
                                      </p:to>
                                    </p:set>
                                    <p:animEffect transition="in" filter="fade">
                                      <p:cBhvr>
                                        <p:cTn id="7" dur="500"/>
                                        <p:tgtEl>
                                          <p:spTgt spid="1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24"/>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202" name="Google Shape;202;p24"/>
          <p:cNvSpPr txBox="1"/>
          <p:nvPr/>
        </p:nvSpPr>
        <p:spPr>
          <a:xfrm>
            <a:off x="166662" y="656425"/>
            <a:ext cx="11831782" cy="563231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7:</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1:</a:t>
            </a:r>
            <a:r>
              <a:rPr lang="en-US" sz="2400">
                <a:solidFill>
                  <a:srgbClr val="0000FF"/>
                </a:solidFill>
                <a:latin typeface="Arial"/>
                <a:ea typeface="Arial"/>
                <a:cs typeface="Arial"/>
                <a:sym typeface="Arial"/>
              </a:rPr>
              <a:t> </a:t>
            </a:r>
            <a:r>
              <a:rPr lang="en-US" sz="2400" b="1">
                <a:solidFill>
                  <a:srgbClr val="0000FF"/>
                </a:solidFill>
                <a:latin typeface="Arial"/>
                <a:ea typeface="Arial"/>
                <a:cs typeface="Arial"/>
                <a:sym typeface="Arial"/>
              </a:rPr>
              <a:t>Xuất xứ và vị trí đoạn trích. Nội dung đoạn trích:</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Đoạn thơ thuộc đoạn trích “Kiều ở lầu Ngưng Bích”, trong tác phẩm Truyện Kiều của Nguyễn Du.</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Vị trí đoạn trích: Phần thứ hai: </a:t>
            </a:r>
            <a:r>
              <a:rPr lang="en-US" sz="2400" b="1" i="1">
                <a:solidFill>
                  <a:srgbClr val="0000FF"/>
                </a:solidFill>
                <a:latin typeface="Arial"/>
                <a:ea typeface="Arial"/>
                <a:cs typeface="Arial"/>
                <a:sym typeface="Arial"/>
              </a:rPr>
              <a:t>Gia biến và lưu lạc</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Nội dung đoạn trích: Sau khi biết mình bị lừa vào chốn lầu xanh, Kiều uất ức định tự vẫn. Tú Bà vờ hứa hẹn đợi Kiều bình phục sẽ gả chồng cho nàng vào nơi tử tế, rồi đưa Kiều ra giam lỏng ở lầu Ngưng Bích, đợi thực hiện âm mưu mới.</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2:</a:t>
            </a:r>
            <a:r>
              <a:rPr lang="en-US" sz="2400" b="1">
                <a:solidFill>
                  <a:srgbClr val="0000FF"/>
                </a:solidFill>
                <a:latin typeface="Arial"/>
                <a:ea typeface="Arial"/>
                <a:cs typeface="Arial"/>
                <a:sym typeface="Arial"/>
              </a:rPr>
              <a:t>  Xác định hai điển cố và hiệu quả sử dụng của chúng:</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Hai điển cố: </a:t>
            </a:r>
            <a:r>
              <a:rPr lang="en-US" sz="2400" b="1" i="1">
                <a:solidFill>
                  <a:srgbClr val="0000FF"/>
                </a:solidFill>
                <a:latin typeface="Arial"/>
                <a:ea typeface="Arial"/>
                <a:cs typeface="Arial"/>
                <a:sym typeface="Arial"/>
              </a:rPr>
              <a:t>Sân lai, gốc tử.</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Hiệu quả sử dụng:</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Bộc lộ được lòng hiếu thảo của Kiều với cha mẹ, ngầm so sánh Kiều với những tấm gương chí hiếu xưa.</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Khiến lời thơ trở nên trang trọng, thiêng liêng hơn, phù hợp với việc ca ngợi tình cảm hiếu thảo hiếm có của Kiều</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2"/>
                                        </p:tgtEl>
                                        <p:attrNameLst>
                                          <p:attrName>style.visibility</p:attrName>
                                        </p:attrNameLst>
                                      </p:cBhvr>
                                      <p:to>
                                        <p:strVal val="visible"/>
                                      </p:to>
                                    </p:set>
                                    <p:animEffect transition="in" filter="fade">
                                      <p:cBhvr>
                                        <p:cTn id="7" dur="500"/>
                                        <p:tgtEl>
                                          <p:spTgt spid="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25"/>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208" name="Google Shape;208;p25"/>
          <p:cNvSpPr txBox="1"/>
          <p:nvPr/>
        </p:nvSpPr>
        <p:spPr>
          <a:xfrm>
            <a:off x="166662" y="656425"/>
            <a:ext cx="11831782" cy="597086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7:</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3:</a:t>
            </a:r>
            <a:r>
              <a:rPr lang="en-US" sz="2000" b="1">
                <a:solidFill>
                  <a:srgbClr val="0000FF"/>
                </a:solidFill>
                <a:latin typeface="Arial"/>
                <a:ea typeface="Arial"/>
                <a:cs typeface="Arial"/>
                <a:sym typeface="Arial"/>
              </a:rPr>
              <a:t> Giải nghĩa từ “chén đồng”. Chỉ ra một thành ngữ, giải nghĩa và cho biết tác dụng của thành ngữ đó:</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a:t>
            </a:r>
            <a:r>
              <a:rPr lang="en-US" sz="2000" b="1">
                <a:solidFill>
                  <a:srgbClr val="0000FF"/>
                </a:solidFill>
                <a:latin typeface="Arial"/>
                <a:ea typeface="Arial"/>
                <a:cs typeface="Arial"/>
                <a:sym typeface="Arial"/>
              </a:rPr>
              <a:t> </a:t>
            </a:r>
            <a:r>
              <a:rPr lang="en-US" sz="2000">
                <a:solidFill>
                  <a:srgbClr val="0000FF"/>
                </a:solidFill>
                <a:latin typeface="Arial"/>
                <a:ea typeface="Arial"/>
                <a:cs typeface="Arial"/>
                <a:sym typeface="Arial"/>
              </a:rPr>
              <a:t>“chén đồng”: Chén rượu thề nguyền cùng lòng cùng dạ (đồng tâm) với nhau.</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Thành ngữ: </a:t>
            </a:r>
            <a:r>
              <a:rPr lang="en-US" sz="2000" b="1" i="1">
                <a:solidFill>
                  <a:srgbClr val="0000FF"/>
                </a:solidFill>
                <a:latin typeface="Arial"/>
                <a:ea typeface="Arial"/>
                <a:cs typeface="Arial"/>
                <a:sym typeface="Arial"/>
              </a:rPr>
              <a:t>Quạt nồng ấp lạnh</a:t>
            </a:r>
            <a:r>
              <a:rPr lang="en-US" sz="2000">
                <a:solidFill>
                  <a:srgbClr val="0000FF"/>
                </a:solidFill>
                <a:latin typeface="Arial"/>
                <a:ea typeface="Arial"/>
                <a:cs typeface="Arial"/>
                <a:sym typeface="Arial"/>
              </a:rPr>
              <a:t>. </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Giải nghĩa: Mùa hè, trời nóng nực thì quạt cho cha mẹ ngủ; mùa đông, trời lạnh giá thì vào nằm trước trong giường (ấp chiếu khăn) để khi cha mẹ ngủ, chỗ nằm đã ấm sẵn. Ý cả câu nói về sự lo lắng không biết ai sẽ phụng dưỡng, chăm sóc cha mẹ. </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Tác dụng: Ca ngợi vẻ đẹp tâm hồn Thúy Kiều: nỗi nhớ thương cha mẹ, tấm lòng hiếu thảo của Thúy Kiều.</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4:</a:t>
            </a:r>
            <a:r>
              <a:rPr lang="en-US" sz="2000" b="1">
                <a:solidFill>
                  <a:srgbClr val="0000FF"/>
                </a:solidFill>
                <a:latin typeface="Arial"/>
                <a:ea typeface="Arial"/>
                <a:cs typeface="Arial"/>
                <a:sym typeface="Arial"/>
              </a:rPr>
              <a:t> Nói về nỗi nhớ của Kiều với Kim Trọng tác giả sử dụng từ “tưởng” còn nói về nỗi nhớ của Kiều với cha mẹ lại dùng từ “xót”:</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Từ “Tưởng”: trong câu thơ “Tưởng người dưới nguyệt chén đồng” nghĩa là: nhớ về, hồi tưởng lại, mơ tới. Từ này bộc lộ chính xác nỗi nhớ Kim Trọng của Kiều. Nỗi nhớ của một tình yêu đắm say trong sáng gắn với những kỉ niệm ngọt ngào.</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Từ “xót”: trong câu “Xót người tựa cửa hôm mai” nghĩa là yêu thương, thấm thía, xót xa. Từ ngày đã bộc lộ rõ tình yêu thương, lòng hiếu thảo hết mực của nàng với cha mẹ trong hoàn cảnh phải cách xa, li biệt.</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Cách sử dụng từ ngữ hết sức chuẩn xác và tinh tế của Nguyễn Du.</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8"/>
                                        </p:tgtEl>
                                        <p:attrNameLst>
                                          <p:attrName>style.visibility</p:attrName>
                                        </p:attrNameLst>
                                      </p:cBhvr>
                                      <p:to>
                                        <p:strVal val="visible"/>
                                      </p:to>
                                    </p:set>
                                    <p:animEffect transition="in" filter="fade">
                                      <p:cBhvr>
                                        <p:cTn id="7" dur="500"/>
                                        <p:tgtEl>
                                          <p:spTgt spid="2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26"/>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214" name="Google Shape;214;p26"/>
          <p:cNvSpPr txBox="1"/>
          <p:nvPr/>
        </p:nvSpPr>
        <p:spPr>
          <a:xfrm>
            <a:off x="166661" y="629531"/>
            <a:ext cx="11881903" cy="6247864"/>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5:</a:t>
            </a:r>
            <a:r>
              <a:rPr lang="en-US" sz="2000" b="1">
                <a:solidFill>
                  <a:srgbClr val="0000FF"/>
                </a:solidFill>
                <a:latin typeface="Arial"/>
                <a:ea typeface="Arial"/>
                <a:cs typeface="Arial"/>
                <a:sym typeface="Arial"/>
              </a:rPr>
              <a:t>  Để Kiều nhớ về Kim Trọng trước vì:</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Không thể để Kiều nhớ về cha mẹ trước nhớ về Kim Trọng sau.</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Trước hết, nàng đau đớn nhớ tới chàng Kim, điều này vừa phù hợp với quy luật tâm lý, vừa thể hiện sự tinh tế của ngòi bút Nguyễn Du. </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Nhớ Kim Trọng rồi mới nhớ đến cha mẹ vì nàng cảm thấy mình có lỗi không giữ lời hẹn ước với chàng Kim. Với cha mẹ dù sao Kiều cũng đã phần nào làm tròn chữ hiếu khi bán mình cứu cha và em.</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6:</a:t>
            </a:r>
            <a:r>
              <a:rPr lang="en-US" sz="2000" b="1">
                <a:solidFill>
                  <a:srgbClr val="0000FF"/>
                </a:solidFill>
                <a:latin typeface="Arial"/>
                <a:ea typeface="Arial"/>
                <a:cs typeface="Arial"/>
                <a:sym typeface="Arial"/>
              </a:rPr>
              <a:t> Viết đoạn văn làm rõ phẩm chất của Kiều:</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a:t>
            </a:r>
            <a:r>
              <a:rPr lang="en-US" sz="2000" b="1">
                <a:solidFill>
                  <a:srgbClr val="0000FF"/>
                </a:solidFill>
                <a:latin typeface="Arial"/>
                <a:ea typeface="Arial"/>
                <a:cs typeface="Arial"/>
                <a:sym typeface="Arial"/>
              </a:rPr>
              <a:t>Lòng thủy chung, tình yêu mãnh liệt:</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Nhớ Kim Trọng da diết</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Xót xa khi nghĩ đến cảnh Kim Trọng  ngày đêm ngóng chờ mình</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Khẳng định tình yêu của mình với Kim Trọng không bao giờ phai nhạt</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a:t>
            </a:r>
            <a:r>
              <a:rPr lang="en-US" sz="2000" b="1">
                <a:solidFill>
                  <a:srgbClr val="0000FF"/>
                </a:solidFill>
                <a:latin typeface="Arial"/>
                <a:ea typeface="Arial"/>
                <a:cs typeface="Arial"/>
                <a:sym typeface="Arial"/>
              </a:rPr>
              <a:t>Lòng hiếu thảo hết mực với cha mẹ:</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Hiểu rõ tấm lòng đau đỡn, nhớ nhưng con của cha mẹ, vì thế mà càng xót xa hơn khi nghĩ đến cảnh cha mẹ vì mình mà võ võ ngóng trông</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Lo lắng vì mình không thể ở gần để ngày đêm phụng dưỡng song thân.</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Xót xa nghĩ đến cảnh cha mẹ mỗi ngày một già yếu mà mình thì vẫn ở “bên trời góc bể”.</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a:t>
            </a:r>
            <a:r>
              <a:rPr lang="en-US" sz="2000" b="1">
                <a:solidFill>
                  <a:srgbClr val="0000FF"/>
                </a:solidFill>
                <a:latin typeface="Arial"/>
                <a:ea typeface="Arial"/>
                <a:cs typeface="Arial"/>
                <a:sym typeface="Arial"/>
              </a:rPr>
              <a:t>Lòng vị tha hết mực:</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Trong cảnh ngộ bị lưu lạc, đọa đày trong chốn lầu xanh, nàng vẫn luôn nghĩ và lo lắng cho người thân hơn cả lo nghĩ cho bản thân mình.</a:t>
            </a:r>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 Nàng luôn tự trách, tự nhận lỗi về mình trong mọi việc.</a:t>
            </a:r>
            <a:endParaRPr sz="1800">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4"/>
                                        </p:tgtEl>
                                        <p:attrNameLst>
                                          <p:attrName>style.visibility</p:attrName>
                                        </p:attrNameLst>
                                      </p:cBhvr>
                                      <p:to>
                                        <p:strVal val="visible"/>
                                      </p:to>
                                    </p:set>
                                    <p:animEffect transition="in" filter="fade">
                                      <p:cBhvr>
                                        <p:cTn id="7" dur="500"/>
                                        <p:tgtEl>
                                          <p:spTgt spid="2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27"/>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220" name="Google Shape;220;p27"/>
          <p:cNvSpPr txBox="1"/>
          <p:nvPr/>
        </p:nvSpPr>
        <p:spPr>
          <a:xfrm>
            <a:off x="166662" y="656425"/>
            <a:ext cx="11831782" cy="630942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8: </a:t>
            </a:r>
            <a:r>
              <a:rPr lang="en-US" sz="2000">
                <a:solidFill>
                  <a:srgbClr val="0000FF"/>
                </a:solidFill>
                <a:latin typeface="Arial"/>
                <a:ea typeface="Arial"/>
                <a:cs typeface="Arial"/>
                <a:sym typeface="Arial"/>
              </a:rPr>
              <a:t>Trong </a:t>
            </a:r>
            <a:r>
              <a:rPr lang="en-US" sz="2000" b="1" i="1">
                <a:solidFill>
                  <a:srgbClr val="0000FF"/>
                </a:solidFill>
                <a:latin typeface="Arial"/>
                <a:ea typeface="Arial"/>
                <a:cs typeface="Arial"/>
                <a:sym typeface="Arial"/>
              </a:rPr>
              <a:t>“Truyện Kiều”</a:t>
            </a:r>
            <a:r>
              <a:rPr lang="en-US" sz="2000">
                <a:solidFill>
                  <a:srgbClr val="0000FF"/>
                </a:solidFill>
                <a:latin typeface="Arial"/>
                <a:ea typeface="Arial"/>
                <a:cs typeface="Arial"/>
                <a:sym typeface="Arial"/>
              </a:rPr>
              <a:t> của Nguyễn Du có những câu thơ:</a:t>
            </a:r>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“…Buồn trông cửa bể chiều hôm</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Thuyền ai thấp thoáng cánh buồm xa xa?</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Buồn trông ngọn nước mới sa</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Hoa trôi man mác biết là về đâu?</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Buồn trông nội cỏ rầu rầu</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Chân mây mặt đất một màu xanh xanh.</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Buồn trông gió cuốn mặt duềnh</a:t>
            </a:r>
            <a:endParaRPr sz="2000">
              <a:solidFill>
                <a:srgbClr val="0000FF"/>
              </a:solidFill>
              <a:latin typeface="Arial"/>
              <a:ea typeface="Arial"/>
              <a:cs typeface="Arial"/>
              <a:sym typeface="Arial"/>
            </a:endParaRPr>
          </a:p>
          <a:p>
            <a:pPr marL="0" marR="0" lvl="0" indent="0" algn="ctr" rtl="0">
              <a:spcBef>
                <a:spcPts val="0"/>
              </a:spcBef>
              <a:spcAft>
                <a:spcPts val="0"/>
              </a:spcAft>
              <a:buNone/>
            </a:pPr>
            <a:r>
              <a:rPr lang="en-US" sz="2000" i="1">
                <a:solidFill>
                  <a:srgbClr val="0000FF"/>
                </a:solidFill>
                <a:latin typeface="Arial"/>
                <a:ea typeface="Arial"/>
                <a:cs typeface="Arial"/>
                <a:sym typeface="Arial"/>
              </a:rPr>
              <a:t>Ầm ầm tiếng sóng kêu quanh ghế ngồi.”</a:t>
            </a:r>
            <a:endParaRPr sz="2000">
              <a:solidFill>
                <a:srgbClr val="0000FF"/>
              </a:solidFill>
              <a:latin typeface="Arial"/>
              <a:ea typeface="Arial"/>
              <a:cs typeface="Arial"/>
              <a:sym typeface="Arial"/>
            </a:endParaRPr>
          </a:p>
          <a:p>
            <a:pPr marL="0" marR="0" lvl="0" indent="0" algn="r" rtl="0">
              <a:spcBef>
                <a:spcPts val="0"/>
              </a:spcBef>
              <a:spcAft>
                <a:spcPts val="0"/>
              </a:spcAft>
              <a:buNone/>
            </a:pPr>
            <a:r>
              <a:rPr lang="en-US" sz="2000">
                <a:solidFill>
                  <a:srgbClr val="0000FF"/>
                </a:solidFill>
                <a:latin typeface="Arial"/>
                <a:ea typeface="Arial"/>
                <a:cs typeface="Arial"/>
                <a:sym typeface="Arial"/>
              </a:rPr>
              <a:t>						</a:t>
            </a:r>
            <a:r>
              <a:rPr lang="en-US" sz="2000" i="1">
                <a:solidFill>
                  <a:srgbClr val="0000FF"/>
                </a:solidFill>
                <a:latin typeface="Arial"/>
                <a:ea typeface="Arial"/>
                <a:cs typeface="Arial"/>
                <a:sym typeface="Arial"/>
              </a:rPr>
              <a:t>(SGK Ngữ Văn 9, tập một)</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1:</a:t>
            </a:r>
            <a:r>
              <a:rPr lang="en-US" sz="2000">
                <a:solidFill>
                  <a:srgbClr val="0000FF"/>
                </a:solidFill>
                <a:latin typeface="Arial"/>
                <a:ea typeface="Arial"/>
                <a:cs typeface="Arial"/>
                <a:sym typeface="Arial"/>
              </a:rPr>
              <a:t> Những câu thơ trên thuộc đoạn trích nào? Nêu vị trí của đoạn trích trong kết cấu </a:t>
            </a:r>
            <a:r>
              <a:rPr lang="en-US" sz="2000" i="1">
                <a:solidFill>
                  <a:srgbClr val="0000FF"/>
                </a:solidFill>
                <a:latin typeface="Arial"/>
                <a:ea typeface="Arial"/>
                <a:cs typeface="Arial"/>
                <a:sym typeface="Arial"/>
              </a:rPr>
              <a:t>“Truyện Kiều”.</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2:</a:t>
            </a:r>
            <a:r>
              <a:rPr lang="en-US" sz="2000">
                <a:solidFill>
                  <a:srgbClr val="0000FF"/>
                </a:solidFill>
                <a:latin typeface="Arial"/>
                <a:ea typeface="Arial"/>
                <a:cs typeface="Arial"/>
                <a:sym typeface="Arial"/>
              </a:rPr>
              <a:t> Những câu thơ trên thể hiện tâm trạng gì của nhân vật? Bút pháp nghệ thuật đặc sắc nào đã được tác giả sử dụng trong đoạn trích? Chép lại một câu thơ cũng sử dụng bút pháp nghệ thuật này trong một văn bản khác của “Truyện Kiều” mà em đã học trong chương trình Ngữ Văn 9. Nêu rõ tên văn bản đó.</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3:</a:t>
            </a:r>
            <a:r>
              <a:rPr lang="en-US" sz="2000">
                <a:solidFill>
                  <a:srgbClr val="0000FF"/>
                </a:solidFill>
                <a:latin typeface="Arial"/>
                <a:ea typeface="Arial"/>
                <a:cs typeface="Arial"/>
                <a:sym typeface="Arial"/>
              </a:rPr>
              <a:t> Từ </a:t>
            </a:r>
            <a:r>
              <a:rPr lang="en-US" sz="2000" i="1">
                <a:solidFill>
                  <a:srgbClr val="0000FF"/>
                </a:solidFill>
                <a:latin typeface="Arial"/>
                <a:ea typeface="Arial"/>
                <a:cs typeface="Arial"/>
                <a:sym typeface="Arial"/>
              </a:rPr>
              <a:t>“chân”</a:t>
            </a:r>
            <a:r>
              <a:rPr lang="en-US" sz="2000">
                <a:solidFill>
                  <a:srgbClr val="0000FF"/>
                </a:solidFill>
                <a:latin typeface="Arial"/>
                <a:ea typeface="Arial"/>
                <a:cs typeface="Arial"/>
                <a:sym typeface="Arial"/>
              </a:rPr>
              <a:t> trong câu thơ </a:t>
            </a:r>
            <a:r>
              <a:rPr lang="en-US" sz="2000" i="1">
                <a:solidFill>
                  <a:srgbClr val="0000FF"/>
                </a:solidFill>
                <a:latin typeface="Arial"/>
                <a:ea typeface="Arial"/>
                <a:cs typeface="Arial"/>
                <a:sym typeface="Arial"/>
              </a:rPr>
              <a:t>“Chân mây mặt đất một màu xanh xanh"</a:t>
            </a:r>
            <a:r>
              <a:rPr lang="en-US" sz="2000">
                <a:solidFill>
                  <a:srgbClr val="0000FF"/>
                </a:solidFill>
                <a:latin typeface="Arial"/>
                <a:ea typeface="Arial"/>
                <a:cs typeface="Arial"/>
                <a:sym typeface="Arial"/>
              </a:rPr>
              <a:t> được dùng với nghĩa gốc hay nghĩa chuyển? Nếu dùng với nghĩa chuyển, từ </a:t>
            </a:r>
            <a:r>
              <a:rPr lang="en-US" sz="2000" i="1">
                <a:solidFill>
                  <a:srgbClr val="0000FF"/>
                </a:solidFill>
                <a:latin typeface="Arial"/>
                <a:ea typeface="Arial"/>
                <a:cs typeface="Arial"/>
                <a:sym typeface="Arial"/>
              </a:rPr>
              <a:t>“chân”</a:t>
            </a:r>
            <a:r>
              <a:rPr lang="en-US" sz="2000">
                <a:solidFill>
                  <a:srgbClr val="0000FF"/>
                </a:solidFill>
                <a:latin typeface="Arial"/>
                <a:ea typeface="Arial"/>
                <a:cs typeface="Arial"/>
                <a:sym typeface="Arial"/>
              </a:rPr>
              <a:t> đã được chuyển nghĩa theo phương thức nào?</a:t>
            </a:r>
            <a:endParaRPr/>
          </a:p>
          <a:p>
            <a:pPr marL="0" marR="0" lvl="0" indent="0" algn="just" rtl="0">
              <a:spcBef>
                <a:spcPts val="0"/>
              </a:spcBef>
              <a:spcAft>
                <a:spcPts val="0"/>
              </a:spcAft>
              <a:buNone/>
            </a:pPr>
            <a:r>
              <a:rPr lang="en-US" sz="2000" b="1" u="sng">
                <a:solidFill>
                  <a:srgbClr val="0000FF"/>
                </a:solidFill>
                <a:latin typeface="Arial"/>
                <a:ea typeface="Arial"/>
                <a:cs typeface="Arial"/>
                <a:sym typeface="Arial"/>
              </a:rPr>
              <a:t>Câu 4:</a:t>
            </a:r>
            <a:r>
              <a:rPr lang="en-US" sz="2000">
                <a:solidFill>
                  <a:srgbClr val="0000FF"/>
                </a:solidFill>
                <a:latin typeface="Arial"/>
                <a:ea typeface="Arial"/>
                <a:cs typeface="Arial"/>
                <a:sym typeface="Arial"/>
              </a:rPr>
              <a:t> Bằng một đoạn văn nghị luận theo phép lập luận Tổng hợp – Phân tích – Tổng hợp, có sử dụng ít nhất một lời gián tiếp, một câu cảm thán, hãy phân tích đoạn thơ đề bài đã cho để làm rõ tâm trạng nhân vật.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0"/>
                                        </p:tgtEl>
                                        <p:attrNameLst>
                                          <p:attrName>style.visibility</p:attrName>
                                        </p:attrNameLst>
                                      </p:cBhvr>
                                      <p:to>
                                        <p:strVal val="visible"/>
                                      </p:to>
                                    </p:set>
                                    <p:animEffect transition="in" filter="fade">
                                      <p:cBhvr>
                                        <p:cTn id="7" dur="500"/>
                                        <p:tgtEl>
                                          <p:spTgt spid="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28"/>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226" name="Google Shape;226;p28"/>
          <p:cNvSpPr txBox="1"/>
          <p:nvPr/>
        </p:nvSpPr>
        <p:spPr>
          <a:xfrm>
            <a:off x="166662" y="656425"/>
            <a:ext cx="11831782" cy="587853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8:</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1:</a:t>
            </a:r>
            <a:r>
              <a:rPr lang="en-US" sz="2200">
                <a:solidFill>
                  <a:srgbClr val="0000FF"/>
                </a:solidFill>
                <a:latin typeface="Arial"/>
                <a:ea typeface="Arial"/>
                <a:cs typeface="Arial"/>
                <a:sym typeface="Arial"/>
              </a:rPr>
              <a:t> </a:t>
            </a:r>
            <a:r>
              <a:rPr lang="en-US" sz="2200" b="1">
                <a:solidFill>
                  <a:srgbClr val="0000FF"/>
                </a:solidFill>
                <a:latin typeface="Arial"/>
                <a:ea typeface="Arial"/>
                <a:cs typeface="Arial"/>
                <a:sym typeface="Arial"/>
              </a:rPr>
              <a:t>Nêu xuất xứ và vị trí, nội dung đoạn trích:</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Xuất xứ: Đoạn trích “Kiều ở lầu Ngưng Bích”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Vị trí: Thuộc phần 2 của Truyện Kiều “Gia biến và lưu lạc”</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Nội dung đoạn trích: Sau khi biết mình bị lừa vào chốn lầu xanh, Kiều uất ức định tự vẫn. Tú Bà vờ hứa hẹn đợi Kiều bình phục sẽ gả chồng cho nàng vào nơi tử tế, rồi đưa Kiều ra giam lỏng ở lầu Ngưng Bích, đợi thực hiện âm mưu mới.</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2:</a:t>
            </a:r>
            <a:r>
              <a:rPr lang="en-US" sz="2200">
                <a:solidFill>
                  <a:srgbClr val="0000FF"/>
                </a:solidFill>
                <a:latin typeface="Arial"/>
                <a:ea typeface="Arial"/>
                <a:cs typeface="Arial"/>
                <a:sym typeface="Arial"/>
              </a:rPr>
              <a:t> </a:t>
            </a:r>
            <a:r>
              <a:rPr lang="en-US" sz="2200" b="1">
                <a:solidFill>
                  <a:srgbClr val="0000FF"/>
                </a:solidFill>
                <a:latin typeface="Arial"/>
                <a:ea typeface="Arial"/>
                <a:cs typeface="Arial"/>
                <a:sym typeface="Arial"/>
              </a:rPr>
              <a:t>Tâm trạng của nhân vật, bút pháp nghệ thuật đặc sắc được tác giả sử dụng trong đoạn trích, chép câu thơ cùng nghệ thuật:</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Tâm trạng đau buồn, lo sợ của Thúy Kiều trước một cuộc sống mênh mông, vô định đầy đe dọa.</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Bút pháp tả cảnh ngụ tình.</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Chép câu thơ: </a:t>
            </a:r>
            <a:r>
              <a:rPr lang="en-US" sz="2200" i="1">
                <a:solidFill>
                  <a:srgbClr val="0000FF"/>
                </a:solidFill>
                <a:latin typeface="Arial"/>
                <a:ea typeface="Arial"/>
                <a:cs typeface="Arial"/>
                <a:sym typeface="Arial"/>
              </a:rPr>
              <a:t>“Nao nao dòng nước uốn quanh”</a:t>
            </a:r>
            <a:r>
              <a:rPr lang="en-US" sz="2200">
                <a:solidFill>
                  <a:srgbClr val="0000FF"/>
                </a:solidFill>
                <a:latin typeface="Arial"/>
                <a:ea typeface="Arial"/>
                <a:cs typeface="Arial"/>
                <a:sym typeface="Arial"/>
              </a:rPr>
              <a:t>; trích trong văn bản </a:t>
            </a:r>
            <a:r>
              <a:rPr lang="en-US" sz="2200" i="1">
                <a:solidFill>
                  <a:srgbClr val="0000FF"/>
                </a:solidFill>
                <a:latin typeface="Arial"/>
                <a:ea typeface="Arial"/>
                <a:cs typeface="Arial"/>
                <a:sym typeface="Arial"/>
              </a:rPr>
              <a:t>“Cảnh ngày xuân”.</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3:</a:t>
            </a:r>
            <a:r>
              <a:rPr lang="en-US" sz="2200" b="1">
                <a:solidFill>
                  <a:srgbClr val="0000FF"/>
                </a:solidFill>
                <a:latin typeface="Arial"/>
                <a:ea typeface="Arial"/>
                <a:cs typeface="Arial"/>
                <a:sym typeface="Arial"/>
              </a:rPr>
              <a:t>  Từ “chân” trong </a:t>
            </a:r>
            <a:r>
              <a:rPr lang="en-US" sz="2200" b="1" i="1">
                <a:solidFill>
                  <a:srgbClr val="0000FF"/>
                </a:solidFill>
                <a:latin typeface="Arial"/>
                <a:ea typeface="Arial"/>
                <a:cs typeface="Arial"/>
                <a:sym typeface="Arial"/>
              </a:rPr>
              <a:t>“Chân mây mặt đất một màu xanh xanh”</a:t>
            </a:r>
            <a:r>
              <a:rPr lang="en-US" sz="2200" b="1">
                <a:solidFill>
                  <a:srgbClr val="0000FF"/>
                </a:solidFill>
                <a:latin typeface="Arial"/>
                <a:ea typeface="Arial"/>
                <a:cs typeface="Arial"/>
                <a:sym typeface="Arial"/>
              </a:rPr>
              <a:t>:</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Từ “chân” trong câu “Chân mây mặt đất một màu xanh xanh” được dùng theo nghĩa chuyển.</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Chuyển nghĩa theo phương thức ẩn dụ</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6"/>
                                        </p:tgtEl>
                                        <p:attrNameLst>
                                          <p:attrName>style.visibility</p:attrName>
                                        </p:attrNameLst>
                                      </p:cBhvr>
                                      <p:to>
                                        <p:strVal val="visible"/>
                                      </p:to>
                                    </p:set>
                                    <p:animEffect transition="in" filter="fade">
                                      <p:cBhvr>
                                        <p:cTn id="7" dur="500"/>
                                        <p:tgtEl>
                                          <p:spTgt spid="2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29"/>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232" name="Google Shape;232;p29"/>
          <p:cNvSpPr txBox="1"/>
          <p:nvPr/>
        </p:nvSpPr>
        <p:spPr>
          <a:xfrm>
            <a:off x="166662" y="656425"/>
            <a:ext cx="11831782" cy="526297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8:</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4:</a:t>
            </a:r>
            <a:r>
              <a:rPr lang="en-US" sz="2400" b="1">
                <a:solidFill>
                  <a:srgbClr val="0000FF"/>
                </a:solidFill>
                <a:latin typeface="Arial"/>
                <a:ea typeface="Arial"/>
                <a:cs typeface="Arial"/>
                <a:sym typeface="Arial"/>
              </a:rPr>
              <a:t> Viết đoạn văn làm rõ tâm trạng nhân vật:</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Hai câu đầu: cảnh cánh buồm thấp thoáng trên cửa bể chiều hôm ⇨ Gợi lên trong lòng Kiều nỗi cô đơn, nhớ nhà.</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Câu 3, 4: Cảnh hoa trôi giữa dòng nước chảy ẩn dụ cho thân phận chìm nổi của Kiều ⇨ Tâm trạng lo lắng của nàng trước tương lai mịt mờ.</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Câu 5, 6: Cảnh nội cỏ rầu rầu và chân mây mặt đất cùng một màu xanh héo úa ⇨ nỗi chán ngán, vô vọng của Kiều trước cuộc sống tẻ nhạt, bế tắc </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Câu 7, 8: cảnh thiên nhiên dữ dội với gió cuốn mặt duềnh và tiếng sóng ầm ầm ⇨ Dự cảm về một tương lai đầy sóng gió.</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Những đặc sắc nghệ thuật:</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Bút pháp tả cảnh ngụ tình. </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Phân tích được giá trị của các biện pháp nghệ thuật như từ láy, câu hỏi tu từ, điệp ngữ, hình ảnh mang nhiều tầng ý nghĩa.</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2"/>
                                        </p:tgtEl>
                                        <p:attrNameLst>
                                          <p:attrName>style.visibility</p:attrName>
                                        </p:attrNameLst>
                                      </p:cBhvr>
                                      <p:to>
                                        <p:strVal val="visible"/>
                                      </p:to>
                                    </p:set>
                                    <p:animEffect transition="in" filter="fade">
                                      <p:cBhvr>
                                        <p:cTn id="7" dur="500"/>
                                        <p:tgtEl>
                                          <p:spTgt spid="2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3"/>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KIẾN THỨC TRỌNG TÂM</a:t>
            </a:r>
            <a:endParaRPr/>
          </a:p>
        </p:txBody>
      </p:sp>
      <p:sp>
        <p:nvSpPr>
          <p:cNvPr id="76" name="Google Shape;76;p3"/>
          <p:cNvSpPr txBox="1"/>
          <p:nvPr/>
        </p:nvSpPr>
        <p:spPr>
          <a:xfrm>
            <a:off x="138544" y="618565"/>
            <a:ext cx="11928765" cy="600164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3. Giá trị hiện thực:</a:t>
            </a:r>
            <a:endParaRPr sz="2400">
              <a:solidFill>
                <a:srgbClr val="FF0000"/>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 Truyện Kiều phản ánh bộ mặt tàn bạo của tầng lớp thống trị và thế lực hắc ám chà đạp lên quyền sống của con người.</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Bọn quan lại:</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   +</a:t>
            </a:r>
            <a:r>
              <a:rPr lang="en-US" sz="2400">
                <a:solidFill>
                  <a:srgbClr val="0000FF"/>
                </a:solidFill>
                <a:latin typeface="Arial"/>
                <a:ea typeface="Arial"/>
                <a:cs typeface="Arial"/>
                <a:sym typeface="Arial"/>
              </a:rPr>
              <a:t> Viên quan xử vụ án Vương Ông vì tiền chứ không vì lẽ phải.</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   +</a:t>
            </a:r>
            <a:r>
              <a:rPr lang="en-US" sz="2400">
                <a:solidFill>
                  <a:srgbClr val="0000FF"/>
                </a:solidFill>
                <a:latin typeface="Arial"/>
                <a:ea typeface="Arial"/>
                <a:cs typeface="Arial"/>
                <a:sym typeface="Arial"/>
              </a:rPr>
              <a:t> Quan tổng đốc trọng thần Hồ Tôn Hiến là kẻ bất tài, nham hiểm, bỉ ổi và trâng tráo.</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Thế lực hắc ám: Mã Giám Sinh, Tú Bà, Sở Khanh... là những kẻ táng tận lương tâm. Vì tiền, chúng sẵn sàng chà đạp lên nhân phẩm và số phận con người.</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Tác giả lên tiếng tố cáo bộ mặt xấu xa bỉ ổi của chúng.</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 Truyện Kiều phơi bày nỗi khổ đau của những con người bị áp bức, đặc biệt là người phụ nữ.</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a:t>
            </a:r>
            <a:r>
              <a:rPr lang="en-US" sz="2400">
                <a:solidFill>
                  <a:srgbClr val="0000FF"/>
                </a:solidFill>
                <a:latin typeface="Arial"/>
                <a:ea typeface="Arial"/>
                <a:cs typeface="Arial"/>
                <a:sym typeface="Arial"/>
              </a:rPr>
              <a:t> Vương Ông bị mắc oan, cha con bị đánh đập dã man, gia đình tan nát.</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b="1">
                <a:solidFill>
                  <a:srgbClr val="0000FF"/>
                </a:solidFill>
                <a:latin typeface="Arial"/>
                <a:ea typeface="Arial"/>
                <a:cs typeface="Arial"/>
                <a:sym typeface="Arial"/>
              </a:rPr>
              <a:t>-</a:t>
            </a:r>
            <a:r>
              <a:rPr lang="en-US" sz="2400">
                <a:solidFill>
                  <a:srgbClr val="0000FF"/>
                </a:solidFill>
                <a:latin typeface="Arial"/>
                <a:ea typeface="Arial"/>
                <a:cs typeface="Arial"/>
                <a:sym typeface="Arial"/>
              </a:rPr>
              <a:t> Đạm Tiên, Thuý Kiều là những người phụ nữ đẹp, tài năng, vậy mà kẻ thì chết trẻ, người thì bị đoạ đày, lưu lạc suốt 15 năm.</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Truyện Kiều là tiếng kêu thương của những người lương thiện bị áp bức, bị đoạ đày.</a:t>
            </a:r>
            <a:endParaRPr sz="2400">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fade">
                                      <p:cBhvr>
                                        <p:cTn id="7"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30"/>
          <p:cNvSpPr txBox="1">
            <a:spLocks noGrp="1"/>
          </p:cNvSpPr>
          <p:nvPr>
            <p:ph type="title"/>
          </p:nvPr>
        </p:nvSpPr>
        <p:spPr>
          <a:xfrm rot="840000">
            <a:off x="7388594" y="2045086"/>
            <a:ext cx="4821219"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5500"/>
              <a:buFont typeface="Arial"/>
              <a:buNone/>
            </a:pPr>
            <a:r>
              <a:rPr lang="en-US"/>
              <a:t>Trân trọng</a:t>
            </a:r>
            <a:endParaRPr/>
          </a:p>
        </p:txBody>
      </p:sp>
      <p:sp>
        <p:nvSpPr>
          <p:cNvPr id="238" name="Google Shape;238;p30"/>
          <p:cNvSpPr txBox="1">
            <a:spLocks noGrp="1"/>
          </p:cNvSpPr>
          <p:nvPr>
            <p:ph type="body" idx="1"/>
          </p:nvPr>
        </p:nvSpPr>
        <p:spPr>
          <a:xfrm rot="720000">
            <a:off x="8526498" y="4052877"/>
            <a:ext cx="3689627" cy="642938"/>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lt1"/>
              </a:buClr>
              <a:buSzPts val="1600"/>
              <a:buNone/>
            </a:pPr>
            <a:endParaRPr sz="1600"/>
          </a:p>
        </p:txBody>
      </p:sp>
      <p:pic>
        <p:nvPicPr>
          <p:cNvPr id="239" name="Google Shape;239;p30"/>
          <p:cNvPicPr preferRelativeResize="0">
            <a:picLocks noGrp="1"/>
          </p:cNvPicPr>
          <p:nvPr>
            <p:ph type="pic" idx="2"/>
          </p:nvPr>
        </p:nvPicPr>
        <p:blipFill rotWithShape="1">
          <a:blip r:embed="rId3">
            <a:alphaModFix/>
          </a:blip>
          <a:srcRect l="11676" r="11677"/>
          <a:stretch/>
        </p:blipFill>
        <p:spPr>
          <a:xfrm>
            <a:off x="-1600" y="1096296"/>
            <a:ext cx="6052552" cy="5259842"/>
          </a:xfrm>
          <a:prstGeom prst="rect">
            <a:avLst/>
          </a:prstGeom>
          <a:noFill/>
          <a:ln w="9525" cap="flat" cmpd="sng">
            <a:solidFill>
              <a:srgbClr val="BFBFBF"/>
            </a:solidFill>
            <a:prstDash val="solid"/>
            <a:round/>
            <a:headEnd type="none" w="sm" len="sm"/>
            <a:tailEnd type="none" w="sm" len="sm"/>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4"/>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KIẾN THỨC TRỌNG TÂM</a:t>
            </a:r>
            <a:endParaRPr/>
          </a:p>
        </p:txBody>
      </p:sp>
      <p:sp>
        <p:nvSpPr>
          <p:cNvPr id="82" name="Google Shape;82;p4"/>
          <p:cNvSpPr txBox="1"/>
          <p:nvPr/>
        </p:nvSpPr>
        <p:spPr>
          <a:xfrm>
            <a:off x="166251" y="677748"/>
            <a:ext cx="11928764" cy="5009833"/>
          </a:xfrm>
          <a:prstGeom prst="rect">
            <a:avLst/>
          </a:prstGeom>
          <a:noFill/>
          <a:ln>
            <a:noFill/>
          </a:ln>
        </p:spPr>
        <p:txBody>
          <a:bodyPr spcFirstLastPara="1" wrap="square" lIns="91425" tIns="45700" rIns="91425" bIns="45700" anchor="t" anchorCtr="0">
            <a:spAutoFit/>
          </a:bodyPr>
          <a:lstStyle/>
          <a:p>
            <a:pPr marL="0" marR="0" lvl="0" indent="0" algn="just" rtl="0">
              <a:lnSpc>
                <a:spcPct val="150000"/>
              </a:lnSpc>
              <a:spcBef>
                <a:spcPts val="0"/>
              </a:spcBef>
              <a:spcAft>
                <a:spcPts val="0"/>
              </a:spcAft>
              <a:buNone/>
            </a:pPr>
            <a:r>
              <a:rPr lang="en-US" sz="2400" b="1">
                <a:solidFill>
                  <a:srgbClr val="FF0000"/>
                </a:solidFill>
                <a:latin typeface="Arial"/>
                <a:ea typeface="Arial"/>
                <a:cs typeface="Arial"/>
                <a:sym typeface="Arial"/>
              </a:rPr>
              <a:t>4. Giá trị nhân đạo:</a:t>
            </a:r>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Nguyễn Du bộc lộ niềm thương cảm sâu sắc trước những khổ đau của con người. Ông xót thương cho Thuý Kiều – một người con gái tài sắc mà phải lâm vào cảnh bị đoạ đày “Thanh lâu hai lượt, thanh y hai lần”.</a:t>
            </a:r>
            <a:endParaRPr sz="2400">
              <a:solidFill>
                <a:srgbClr val="0000FF"/>
              </a:solidFill>
              <a:latin typeface="Arial"/>
              <a:ea typeface="Arial"/>
              <a:cs typeface="Arial"/>
              <a:sym typeface="Arial"/>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Tố cáo các thế lực bạo tàn đã chà đạp lên quyền sống của những con người lương thiện, khiến họ khổ sở, điêu đứng.</a:t>
            </a:r>
            <a:endParaRPr sz="2400">
              <a:solidFill>
                <a:srgbClr val="0000FF"/>
              </a:solidFill>
              <a:latin typeface="Arial"/>
              <a:ea typeface="Arial"/>
              <a:cs typeface="Arial"/>
              <a:sym typeface="Arial"/>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Trân trọng đề cao vẻ đẹp, ước mơ và khát vọng chân chính.</a:t>
            </a:r>
            <a:endParaRPr sz="2400">
              <a:solidFill>
                <a:srgbClr val="0000FF"/>
              </a:solidFill>
              <a:latin typeface="Arial"/>
              <a:ea typeface="Arial"/>
              <a:cs typeface="Arial"/>
              <a:sym typeface="Arial"/>
            </a:endParaRPr>
          </a:p>
          <a:p>
            <a:pPr marL="0" marR="0" lvl="0" indent="0" algn="just" rtl="0">
              <a:lnSpc>
                <a:spcPct val="150000"/>
              </a:lnSpc>
              <a:spcBef>
                <a:spcPts val="0"/>
              </a:spcBef>
              <a:spcAft>
                <a:spcPts val="0"/>
              </a:spcAft>
              <a:buNone/>
            </a:pPr>
            <a:r>
              <a:rPr lang="en-US" sz="2400">
                <a:solidFill>
                  <a:srgbClr val="0000FF"/>
                </a:solidFill>
                <a:latin typeface="Arial"/>
                <a:ea typeface="Arial"/>
                <a:cs typeface="Arial"/>
                <a:sym typeface="Arial"/>
              </a:rPr>
              <a:t>    🢡 Phải là người giàu lòng yêu thương, biết trân trọng và đặt niềm tin vào con người Nguyễn Du mới sáng tạo nên Truyện Kiều với giá trị nhân đạo lớn lao như thế.</a:t>
            </a:r>
            <a:endParaRPr sz="2400">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2">
                                            <p:txEl>
                                              <p:pRg st="0" end="0"/>
                                            </p:txEl>
                                          </p:spTgt>
                                        </p:tgtEl>
                                        <p:attrNameLst>
                                          <p:attrName>style.visibility</p:attrName>
                                        </p:attrNameLst>
                                      </p:cBhvr>
                                      <p:to>
                                        <p:strVal val="visible"/>
                                      </p:to>
                                    </p:set>
                                    <p:animEffect transition="in" filter="fade">
                                      <p:cBhvr>
                                        <p:cTn id="7" dur="500"/>
                                        <p:tgtEl>
                                          <p:spTgt spid="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2">
                                            <p:txEl>
                                              <p:pRg st="1" end="1"/>
                                            </p:txEl>
                                          </p:spTgt>
                                        </p:tgtEl>
                                        <p:attrNameLst>
                                          <p:attrName>style.visibility</p:attrName>
                                        </p:attrNameLst>
                                      </p:cBhvr>
                                      <p:to>
                                        <p:strVal val="visible"/>
                                      </p:to>
                                    </p:set>
                                    <p:animEffect transition="in" filter="fade">
                                      <p:cBhvr>
                                        <p:cTn id="12" dur="500"/>
                                        <p:tgtEl>
                                          <p:spTgt spid="8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2">
                                            <p:txEl>
                                              <p:pRg st="2" end="2"/>
                                            </p:txEl>
                                          </p:spTgt>
                                        </p:tgtEl>
                                        <p:attrNameLst>
                                          <p:attrName>style.visibility</p:attrName>
                                        </p:attrNameLst>
                                      </p:cBhvr>
                                      <p:to>
                                        <p:strVal val="visible"/>
                                      </p:to>
                                    </p:set>
                                    <p:animEffect transition="in" filter="fade">
                                      <p:cBhvr>
                                        <p:cTn id="17" dur="500"/>
                                        <p:tgtEl>
                                          <p:spTgt spid="8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2">
                                            <p:txEl>
                                              <p:pRg st="3" end="3"/>
                                            </p:txEl>
                                          </p:spTgt>
                                        </p:tgtEl>
                                        <p:attrNameLst>
                                          <p:attrName>style.visibility</p:attrName>
                                        </p:attrNameLst>
                                      </p:cBhvr>
                                      <p:to>
                                        <p:strVal val="visible"/>
                                      </p:to>
                                    </p:set>
                                    <p:animEffect transition="in" filter="fade">
                                      <p:cBhvr>
                                        <p:cTn id="22" dur="500"/>
                                        <p:tgtEl>
                                          <p:spTgt spid="8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2">
                                            <p:txEl>
                                              <p:pRg st="4" end="4"/>
                                            </p:txEl>
                                          </p:spTgt>
                                        </p:tgtEl>
                                        <p:attrNameLst>
                                          <p:attrName>style.visibility</p:attrName>
                                        </p:attrNameLst>
                                      </p:cBhvr>
                                      <p:to>
                                        <p:strVal val="visible"/>
                                      </p:to>
                                    </p:set>
                                    <p:animEffect transition="in" filter="fade">
                                      <p:cBhvr>
                                        <p:cTn id="27" dur="500"/>
                                        <p:tgtEl>
                                          <p:spTgt spid="8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5"/>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KIẾN THỨC TRỌNG TÂM</a:t>
            </a:r>
            <a:endParaRPr/>
          </a:p>
        </p:txBody>
      </p:sp>
      <p:sp>
        <p:nvSpPr>
          <p:cNvPr id="88" name="Google Shape;88;p5"/>
          <p:cNvSpPr txBox="1"/>
          <p:nvPr/>
        </p:nvSpPr>
        <p:spPr>
          <a:xfrm>
            <a:off x="151582" y="604812"/>
            <a:ext cx="12040418" cy="6247864"/>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000" b="1">
                <a:solidFill>
                  <a:srgbClr val="FF0000"/>
                </a:solidFill>
                <a:latin typeface="Arial"/>
                <a:ea typeface="Arial"/>
                <a:cs typeface="Arial"/>
                <a:sym typeface="Arial"/>
              </a:rPr>
              <a:t>5. Nghệ thuật tả người</a:t>
            </a:r>
            <a:endParaRPr sz="2000" b="1">
              <a:solidFill>
                <a:srgbClr val="FF0000"/>
              </a:solidFill>
              <a:latin typeface="Arial"/>
              <a:ea typeface="Arial"/>
              <a:cs typeface="Arial"/>
              <a:sym typeface="Arial"/>
            </a:endParaRPr>
          </a:p>
          <a:p>
            <a:pPr marL="0" marR="0" lvl="0" indent="0" algn="just" rtl="0">
              <a:spcBef>
                <a:spcPts val="0"/>
              </a:spcBef>
              <a:spcAft>
                <a:spcPts val="0"/>
              </a:spcAft>
              <a:buNone/>
            </a:pPr>
            <a:r>
              <a:rPr lang="en-US" sz="2000" b="1">
                <a:solidFill>
                  <a:srgbClr val="FF0000"/>
                </a:solidFill>
                <a:latin typeface="Arial"/>
                <a:ea typeface="Arial"/>
                <a:cs typeface="Arial"/>
                <a:sym typeface="Arial"/>
              </a:rPr>
              <a:t>a. Nhân vật chính diện:</a:t>
            </a:r>
            <a:endParaRPr sz="2000">
              <a:solidFill>
                <a:srgbClr val="FF0000"/>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Thuý Kiều, Thuý Vân là nhân vật chính diện, thuộc kiểu nhân vật lý tưởng trong Truyện Kiều. Để khắc hoạ vẻ đẹp đó, Nguyễn Du đã sử dụng bút pháp ước lệ – lấy vẻ đẹp của thiên nhiên làm nổi bật vẻ đẹp của con người. Tác giả không miêu tả chi tiết cụ thể mà chủ yếu là gợi để tả.</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Đặc tả vẻ đẹp của Thuý Vân, Nguyễn Du tập trung miêu tả các chi tiết trên khuôn mặt nàng bằng bút pháp ước lệ và nghệ thuật liệt kê → Xinh đẹp, thuỳ mị đoan trang, phúc hậu và rất khiêm nhường.</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Đặc tả vẻ đẹp của Thuý Kiều, Nguyễn Du tập trung làm nổi bật vẻ đẹp của tài và sắc.</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a:solidFill>
                  <a:srgbClr val="0000FF"/>
                </a:solidFill>
                <a:latin typeface="Arial"/>
                <a:ea typeface="Arial"/>
                <a:cs typeface="Arial"/>
                <a:sym typeface="Arial"/>
              </a:rPr>
              <a:t>    +</a:t>
            </a:r>
            <a:r>
              <a:rPr lang="en-US" sz="2000">
                <a:solidFill>
                  <a:srgbClr val="0000FF"/>
                </a:solidFill>
                <a:latin typeface="Arial"/>
                <a:ea typeface="Arial"/>
                <a:cs typeface="Arial"/>
                <a:sym typeface="Arial"/>
              </a:rPr>
              <a:t> Đặc tả vẻ đẹp đôi mắt: vừa gợi vẻ đẹp hình thức, vừa gợi vẻ đẹp tâm hồn (hình ảnh ước lệ).</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a:solidFill>
                  <a:srgbClr val="0000FF"/>
                </a:solidFill>
                <a:latin typeface="Arial"/>
                <a:ea typeface="Arial"/>
                <a:cs typeface="Arial"/>
                <a:sym typeface="Arial"/>
              </a:rPr>
              <a:t>    +</a:t>
            </a:r>
            <a:r>
              <a:rPr lang="en-US" sz="2000">
                <a:solidFill>
                  <a:srgbClr val="0000FF"/>
                </a:solidFill>
                <a:latin typeface="Arial"/>
                <a:ea typeface="Arial"/>
                <a:cs typeface="Arial"/>
                <a:sym typeface="Arial"/>
              </a:rPr>
              <a:t> Dùng điển cố “Nghiêng nước nghiêng thành” diễn tả vẻ đẹp hoàn hảo có sức lôi cuốn mạnh mẽ.</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b="1">
                <a:solidFill>
                  <a:srgbClr val="0000FF"/>
                </a:solidFill>
                <a:latin typeface="Arial"/>
                <a:ea typeface="Arial"/>
                <a:cs typeface="Arial"/>
                <a:sym typeface="Arial"/>
              </a:rPr>
              <a:t>    +</a:t>
            </a:r>
            <a:r>
              <a:rPr lang="en-US" sz="2000">
                <a:solidFill>
                  <a:srgbClr val="0000FF"/>
                </a:solidFill>
                <a:latin typeface="Arial"/>
                <a:ea typeface="Arial"/>
                <a:cs typeface="Arial"/>
                <a:sym typeface="Arial"/>
              </a:rPr>
              <a:t> Tài năng: phong phú đa dạng, đều đạt tới mức lý tưởng.</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Cái tài của Nguyễn Du thể hiện ở chỗ miêu tả ngoại hình nhân vật làm hiện lên vẻ đẹp tính cách và tâm hồn. Đằng sau những tín hiệu ngôn ngữ lại là dự báo về số phận nhân vật. “thua, nhường” → Thúy Vân có cuộc sống êm đềm, suôn sẻ. “hờn, ghen” → Thuý Kiều bị thiên nhiên đố kỵ, ganh ghét → số phận long đong, bị vùi dập.</a:t>
            </a:r>
            <a:endParaRPr/>
          </a:p>
          <a:p>
            <a:pPr marL="0" marR="0" lvl="0" indent="0" algn="just" rtl="0">
              <a:spcBef>
                <a:spcPts val="0"/>
              </a:spcBef>
              <a:spcAft>
                <a:spcPts val="0"/>
              </a:spcAft>
              <a:buNone/>
            </a:pPr>
            <a:r>
              <a:rPr lang="en-US" sz="2000" b="1">
                <a:solidFill>
                  <a:srgbClr val="FF0000"/>
                </a:solidFill>
                <a:latin typeface="Arial"/>
                <a:ea typeface="Arial"/>
                <a:cs typeface="Arial"/>
                <a:sym typeface="Arial"/>
              </a:rPr>
              <a:t>b. Nhân vật phản diện (Mã Giám Sinh):</a:t>
            </a:r>
            <a:endParaRPr sz="2000">
              <a:solidFill>
                <a:srgbClr val="FF0000"/>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Với nhân vật Mã Giám Sinh, tác giả sử dụng bút pháp tả thực.</a:t>
            </a:r>
            <a:endParaRPr sz="2000">
              <a:solidFill>
                <a:srgbClr val="0000FF"/>
              </a:solidFill>
              <a:latin typeface="Arial"/>
              <a:ea typeface="Arial"/>
              <a:cs typeface="Arial"/>
              <a:sym typeface="Arial"/>
            </a:endParaRPr>
          </a:p>
          <a:p>
            <a:pPr marL="0" marR="0" lvl="0" indent="0" algn="just" rtl="0">
              <a:spcBef>
                <a:spcPts val="0"/>
              </a:spcBef>
              <a:spcAft>
                <a:spcPts val="0"/>
              </a:spcAft>
              <a:buNone/>
            </a:pPr>
            <a:r>
              <a:rPr lang="en-US" sz="2000">
                <a:solidFill>
                  <a:srgbClr val="0000FF"/>
                </a:solidFill>
                <a:latin typeface="Arial"/>
                <a:ea typeface="Arial"/>
                <a:cs typeface="Arial"/>
                <a:sym typeface="Arial"/>
              </a:rPr>
              <a:t>- Nguyễn Du kết hợp nghệ thuật kể chuyện với miêu tả ngoại hình, cử chỉ, ngôn ngữ đối thoại để khắc hoạ tính cách nhân vật. Tất cả làm nổi bật bản chất con buôn lọc lõi của Mã Giám Sinh. Vì tiền, y sẵn sàng chà đạp lên nhân phẩm con người lương thiện.</a:t>
            </a:r>
            <a:endParaRPr sz="2000">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8">
                                            <p:txEl>
                                              <p:pRg st="0" end="0"/>
                                            </p:txEl>
                                          </p:spTgt>
                                        </p:tgtEl>
                                        <p:attrNameLst>
                                          <p:attrName>style.visibility</p:attrName>
                                        </p:attrNameLst>
                                      </p:cBhvr>
                                      <p:to>
                                        <p:strVal val="visible"/>
                                      </p:to>
                                    </p:set>
                                    <p:animEffect transition="in" filter="fade">
                                      <p:cBhvr>
                                        <p:cTn id="7" dur="500"/>
                                        <p:tgtEl>
                                          <p:spTgt spid="8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8">
                                            <p:txEl>
                                              <p:pRg st="1" end="1"/>
                                            </p:txEl>
                                          </p:spTgt>
                                        </p:tgtEl>
                                        <p:attrNameLst>
                                          <p:attrName>style.visibility</p:attrName>
                                        </p:attrNameLst>
                                      </p:cBhvr>
                                      <p:to>
                                        <p:strVal val="visible"/>
                                      </p:to>
                                    </p:set>
                                    <p:animEffect transition="in" filter="fade">
                                      <p:cBhvr>
                                        <p:cTn id="10" dur="500"/>
                                        <p:tgtEl>
                                          <p:spTgt spid="8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8">
                                            <p:txEl>
                                              <p:pRg st="2" end="2"/>
                                            </p:txEl>
                                          </p:spTgt>
                                        </p:tgtEl>
                                        <p:attrNameLst>
                                          <p:attrName>style.visibility</p:attrName>
                                        </p:attrNameLst>
                                      </p:cBhvr>
                                      <p:to>
                                        <p:strVal val="visible"/>
                                      </p:to>
                                    </p:set>
                                    <p:animEffect transition="in" filter="fade">
                                      <p:cBhvr>
                                        <p:cTn id="13" dur="500"/>
                                        <p:tgtEl>
                                          <p:spTgt spid="88">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8">
                                            <p:txEl>
                                              <p:pRg st="3" end="3"/>
                                            </p:txEl>
                                          </p:spTgt>
                                        </p:tgtEl>
                                        <p:attrNameLst>
                                          <p:attrName>style.visibility</p:attrName>
                                        </p:attrNameLst>
                                      </p:cBhvr>
                                      <p:to>
                                        <p:strVal val="visible"/>
                                      </p:to>
                                    </p:set>
                                    <p:animEffect transition="in" filter="fade">
                                      <p:cBhvr>
                                        <p:cTn id="16" dur="500"/>
                                        <p:tgtEl>
                                          <p:spTgt spid="88">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88">
                                            <p:txEl>
                                              <p:pRg st="4" end="4"/>
                                            </p:txEl>
                                          </p:spTgt>
                                        </p:tgtEl>
                                        <p:attrNameLst>
                                          <p:attrName>style.visibility</p:attrName>
                                        </p:attrNameLst>
                                      </p:cBhvr>
                                      <p:to>
                                        <p:strVal val="visible"/>
                                      </p:to>
                                    </p:set>
                                    <p:animEffect transition="in" filter="fade">
                                      <p:cBhvr>
                                        <p:cTn id="19" dur="500"/>
                                        <p:tgtEl>
                                          <p:spTgt spid="88">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88">
                                            <p:txEl>
                                              <p:pRg st="5" end="5"/>
                                            </p:txEl>
                                          </p:spTgt>
                                        </p:tgtEl>
                                        <p:attrNameLst>
                                          <p:attrName>style.visibility</p:attrName>
                                        </p:attrNameLst>
                                      </p:cBhvr>
                                      <p:to>
                                        <p:strVal val="visible"/>
                                      </p:to>
                                    </p:set>
                                    <p:animEffect transition="in" filter="fade">
                                      <p:cBhvr>
                                        <p:cTn id="22" dur="500"/>
                                        <p:tgtEl>
                                          <p:spTgt spid="88">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88">
                                            <p:txEl>
                                              <p:pRg st="6" end="6"/>
                                            </p:txEl>
                                          </p:spTgt>
                                        </p:tgtEl>
                                        <p:attrNameLst>
                                          <p:attrName>style.visibility</p:attrName>
                                        </p:attrNameLst>
                                      </p:cBhvr>
                                      <p:to>
                                        <p:strVal val="visible"/>
                                      </p:to>
                                    </p:set>
                                    <p:animEffect transition="in" filter="fade">
                                      <p:cBhvr>
                                        <p:cTn id="25" dur="500"/>
                                        <p:tgtEl>
                                          <p:spTgt spid="88">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88">
                                            <p:txEl>
                                              <p:pRg st="7" end="7"/>
                                            </p:txEl>
                                          </p:spTgt>
                                        </p:tgtEl>
                                        <p:attrNameLst>
                                          <p:attrName>style.visibility</p:attrName>
                                        </p:attrNameLst>
                                      </p:cBhvr>
                                      <p:to>
                                        <p:strVal val="visible"/>
                                      </p:to>
                                    </p:set>
                                    <p:animEffect transition="in" filter="fade">
                                      <p:cBhvr>
                                        <p:cTn id="28" dur="500"/>
                                        <p:tgtEl>
                                          <p:spTgt spid="88">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88">
                                            <p:txEl>
                                              <p:pRg st="8" end="8"/>
                                            </p:txEl>
                                          </p:spTgt>
                                        </p:tgtEl>
                                        <p:attrNameLst>
                                          <p:attrName>style.visibility</p:attrName>
                                        </p:attrNameLst>
                                      </p:cBhvr>
                                      <p:to>
                                        <p:strVal val="visible"/>
                                      </p:to>
                                    </p:set>
                                    <p:animEffect transition="in" filter="fade">
                                      <p:cBhvr>
                                        <p:cTn id="31" dur="500"/>
                                        <p:tgtEl>
                                          <p:spTgt spid="88">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88">
                                            <p:txEl>
                                              <p:pRg st="9" end="9"/>
                                            </p:txEl>
                                          </p:spTgt>
                                        </p:tgtEl>
                                        <p:attrNameLst>
                                          <p:attrName>style.visibility</p:attrName>
                                        </p:attrNameLst>
                                      </p:cBhvr>
                                      <p:to>
                                        <p:strVal val="visible"/>
                                      </p:to>
                                    </p:set>
                                    <p:animEffect transition="in" filter="fade">
                                      <p:cBhvr>
                                        <p:cTn id="34" dur="500"/>
                                        <p:tgtEl>
                                          <p:spTgt spid="88">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88">
                                            <p:txEl>
                                              <p:pRg st="10" end="10"/>
                                            </p:txEl>
                                          </p:spTgt>
                                        </p:tgtEl>
                                        <p:attrNameLst>
                                          <p:attrName>style.visibility</p:attrName>
                                        </p:attrNameLst>
                                      </p:cBhvr>
                                      <p:to>
                                        <p:strVal val="visible"/>
                                      </p:to>
                                    </p:set>
                                    <p:animEffect transition="in" filter="fade">
                                      <p:cBhvr>
                                        <p:cTn id="37" dur="500"/>
                                        <p:tgtEl>
                                          <p:spTgt spid="88">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88">
                                            <p:txEl>
                                              <p:pRg st="11" end="11"/>
                                            </p:txEl>
                                          </p:spTgt>
                                        </p:tgtEl>
                                        <p:attrNameLst>
                                          <p:attrName>style.visibility</p:attrName>
                                        </p:attrNameLst>
                                      </p:cBhvr>
                                      <p:to>
                                        <p:strVal val="visible"/>
                                      </p:to>
                                    </p:set>
                                    <p:animEffect transition="in" filter="fade">
                                      <p:cBhvr>
                                        <p:cTn id="40" dur="500"/>
                                        <p:tgtEl>
                                          <p:spTgt spid="8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6"/>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KIẾN THỨC TRỌNG TÂM</a:t>
            </a:r>
            <a:endParaRPr/>
          </a:p>
        </p:txBody>
      </p:sp>
      <p:sp>
        <p:nvSpPr>
          <p:cNvPr id="94" name="Google Shape;94;p6"/>
          <p:cNvSpPr txBox="1"/>
          <p:nvPr/>
        </p:nvSpPr>
        <p:spPr>
          <a:xfrm>
            <a:off x="151582" y="604812"/>
            <a:ext cx="12040418" cy="4455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400" b="1">
                <a:solidFill>
                  <a:srgbClr val="FF0000"/>
                </a:solidFill>
                <a:latin typeface="Arial"/>
                <a:ea typeface="Arial"/>
                <a:cs typeface="Arial"/>
                <a:sym typeface="Arial"/>
              </a:rPr>
              <a:t>6. Nghệ thuật tả cảnh</a:t>
            </a:r>
            <a:endParaRPr sz="2400" b="1">
              <a:solidFill>
                <a:srgbClr val="FF0000"/>
              </a:solidFill>
              <a:latin typeface="Arial"/>
              <a:ea typeface="Arial"/>
              <a:cs typeface="Arial"/>
              <a:sym typeface="Arial"/>
            </a:endParaRPr>
          </a:p>
          <a:p>
            <a:pPr marL="0" marR="0" lvl="0" indent="0" algn="l" rtl="0">
              <a:lnSpc>
                <a:spcPct val="150000"/>
              </a:lnSpc>
              <a:spcBef>
                <a:spcPts val="0"/>
              </a:spcBef>
              <a:spcAft>
                <a:spcPts val="0"/>
              </a:spcAft>
              <a:buNone/>
            </a:pPr>
            <a:r>
              <a:rPr lang="en-US" sz="2400" b="1">
                <a:solidFill>
                  <a:srgbClr val="0000FF"/>
                </a:solidFill>
                <a:latin typeface="Arial"/>
                <a:ea typeface="Arial"/>
                <a:cs typeface="Arial"/>
                <a:sym typeface="Arial"/>
              </a:rPr>
              <a:t>a. Tả cảnh thiên nhiên:</a:t>
            </a:r>
            <a:endParaRPr sz="2400">
              <a:solidFill>
                <a:srgbClr val="0000FF"/>
              </a:solidFill>
              <a:latin typeface="Arial"/>
              <a:ea typeface="Arial"/>
              <a:cs typeface="Arial"/>
              <a:sym typeface="Arial"/>
            </a:endParaRPr>
          </a:p>
          <a:p>
            <a:pPr marL="0" marR="0" lvl="0" indent="0" algn="l" rtl="0">
              <a:lnSpc>
                <a:spcPct val="150000"/>
              </a:lnSpc>
              <a:spcBef>
                <a:spcPts val="0"/>
              </a:spcBef>
              <a:spcAft>
                <a:spcPts val="0"/>
              </a:spcAft>
              <a:buNone/>
            </a:pPr>
            <a:r>
              <a:rPr lang="en-US" sz="2400">
                <a:solidFill>
                  <a:srgbClr val="0000FF"/>
                </a:solidFill>
                <a:latin typeface="Arial"/>
                <a:ea typeface="Arial"/>
                <a:cs typeface="Arial"/>
                <a:sym typeface="Arial"/>
              </a:rPr>
              <a:t>	- Đoạn 4 câu đầu và 6 câu cuối bài “Cảnh ngày xuân”, Nguyễn Du đã vẽ nên bức tranh thiên nhiên mùa xuân thật đẹp. Nhà thơ điểm vài chi tiết, gợi để tả là chính.</a:t>
            </a:r>
            <a:endParaRPr sz="2400">
              <a:solidFill>
                <a:srgbClr val="0000FF"/>
              </a:solidFill>
              <a:latin typeface="Arial"/>
              <a:ea typeface="Arial"/>
              <a:cs typeface="Arial"/>
              <a:sym typeface="Arial"/>
            </a:endParaRPr>
          </a:p>
          <a:p>
            <a:pPr marL="0" marR="0" lvl="0" indent="0" algn="l" rtl="0">
              <a:lnSpc>
                <a:spcPct val="150000"/>
              </a:lnSpc>
              <a:spcBef>
                <a:spcPts val="0"/>
              </a:spcBef>
              <a:spcAft>
                <a:spcPts val="0"/>
              </a:spcAft>
              <a:buNone/>
            </a:pPr>
            <a:r>
              <a:rPr lang="en-US" sz="2400">
                <a:solidFill>
                  <a:srgbClr val="0000FF"/>
                </a:solidFill>
                <a:latin typeface="Arial"/>
                <a:ea typeface="Arial"/>
                <a:cs typeface="Arial"/>
                <a:sym typeface="Arial"/>
              </a:rPr>
              <a:t>	- Từ ngữ hình ảnh giàu chất tạo hình. Thiên nhiên được miêu tả trong những thời gian và không gian khác nhau.</a:t>
            </a:r>
            <a:endParaRPr sz="2400">
              <a:solidFill>
                <a:srgbClr val="0000FF"/>
              </a:solidFill>
              <a:latin typeface="Arial"/>
              <a:ea typeface="Arial"/>
              <a:cs typeface="Arial"/>
              <a:sym typeface="Arial"/>
            </a:endParaRPr>
          </a:p>
          <a:p>
            <a:pPr marL="0" marR="0" lvl="0" indent="0" algn="l" rtl="0">
              <a:lnSpc>
                <a:spcPct val="150000"/>
              </a:lnSpc>
              <a:spcBef>
                <a:spcPts val="0"/>
              </a:spcBef>
              <a:spcAft>
                <a:spcPts val="0"/>
              </a:spcAft>
              <a:buNone/>
            </a:pPr>
            <a:r>
              <a:rPr lang="en-US" sz="2400" b="1">
                <a:solidFill>
                  <a:srgbClr val="0000FF"/>
                </a:solidFill>
                <a:latin typeface="Arial"/>
                <a:ea typeface="Arial"/>
                <a:cs typeface="Arial"/>
                <a:sym typeface="Arial"/>
              </a:rPr>
              <a:t>b. Tả cảnh ngụ tình:</a:t>
            </a:r>
            <a:endParaRPr sz="2400">
              <a:solidFill>
                <a:srgbClr val="0000FF"/>
              </a:solidFill>
              <a:latin typeface="Arial"/>
              <a:ea typeface="Arial"/>
              <a:cs typeface="Arial"/>
              <a:sym typeface="Arial"/>
            </a:endParaRPr>
          </a:p>
          <a:p>
            <a:pPr marL="0" marR="0" lvl="0" indent="0" algn="l" rtl="0">
              <a:lnSpc>
                <a:spcPct val="150000"/>
              </a:lnSpc>
              <a:spcBef>
                <a:spcPts val="0"/>
              </a:spcBef>
              <a:spcAft>
                <a:spcPts val="0"/>
              </a:spcAft>
              <a:buNone/>
            </a:pPr>
            <a:r>
              <a:rPr lang="en-US" sz="2400">
                <a:solidFill>
                  <a:srgbClr val="0000FF"/>
                </a:solidFill>
                <a:latin typeface="Arial"/>
                <a:ea typeface="Arial"/>
                <a:cs typeface="Arial"/>
                <a:sym typeface="Arial"/>
              </a:rPr>
              <a:t>	Cảnh thiên nhiên là cái cớ để tác giả bộc lộ cảm xúc của mình.</a:t>
            </a:r>
            <a:endParaRPr sz="2400">
              <a:solidFill>
                <a:srgbClr val="0000FF"/>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94">
                                            <p:txEl>
                                              <p:pRg st="0" end="0"/>
                                            </p:txEl>
                                          </p:spTgt>
                                        </p:tgtEl>
                                        <p:attrNameLst>
                                          <p:attrName>style.visibility</p:attrName>
                                        </p:attrNameLst>
                                      </p:cBhvr>
                                      <p:to>
                                        <p:strVal val="visible"/>
                                      </p:to>
                                    </p:set>
                                    <p:animEffect transition="in" filter="fade">
                                      <p:cBhvr>
                                        <p:cTn id="7" dur="500"/>
                                        <p:tgtEl>
                                          <p:spTgt spid="94">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94">
                                            <p:txEl>
                                              <p:pRg st="1" end="1"/>
                                            </p:txEl>
                                          </p:spTgt>
                                        </p:tgtEl>
                                        <p:attrNameLst>
                                          <p:attrName>style.visibility</p:attrName>
                                        </p:attrNameLst>
                                      </p:cBhvr>
                                      <p:to>
                                        <p:strVal val="visible"/>
                                      </p:to>
                                    </p:set>
                                    <p:animEffect transition="in" filter="fade">
                                      <p:cBhvr>
                                        <p:cTn id="10" dur="500"/>
                                        <p:tgtEl>
                                          <p:spTgt spid="94">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94">
                                            <p:txEl>
                                              <p:pRg st="2" end="2"/>
                                            </p:txEl>
                                          </p:spTgt>
                                        </p:tgtEl>
                                        <p:attrNameLst>
                                          <p:attrName>style.visibility</p:attrName>
                                        </p:attrNameLst>
                                      </p:cBhvr>
                                      <p:to>
                                        <p:strVal val="visible"/>
                                      </p:to>
                                    </p:set>
                                    <p:animEffect transition="in" filter="fade">
                                      <p:cBhvr>
                                        <p:cTn id="13" dur="500"/>
                                        <p:tgtEl>
                                          <p:spTgt spid="94">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4">
                                            <p:txEl>
                                              <p:pRg st="3" end="3"/>
                                            </p:txEl>
                                          </p:spTgt>
                                        </p:tgtEl>
                                        <p:attrNameLst>
                                          <p:attrName>style.visibility</p:attrName>
                                        </p:attrNameLst>
                                      </p:cBhvr>
                                      <p:to>
                                        <p:strVal val="visible"/>
                                      </p:to>
                                    </p:set>
                                    <p:animEffect transition="in" filter="fade">
                                      <p:cBhvr>
                                        <p:cTn id="16" dur="500"/>
                                        <p:tgtEl>
                                          <p:spTgt spid="94">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94">
                                            <p:txEl>
                                              <p:pRg st="4" end="4"/>
                                            </p:txEl>
                                          </p:spTgt>
                                        </p:tgtEl>
                                        <p:attrNameLst>
                                          <p:attrName>style.visibility</p:attrName>
                                        </p:attrNameLst>
                                      </p:cBhvr>
                                      <p:to>
                                        <p:strVal val="visible"/>
                                      </p:to>
                                    </p:set>
                                    <p:animEffect transition="in" filter="fade">
                                      <p:cBhvr>
                                        <p:cTn id="19" dur="500"/>
                                        <p:tgtEl>
                                          <p:spTgt spid="94">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94">
                                            <p:txEl>
                                              <p:pRg st="5" end="5"/>
                                            </p:txEl>
                                          </p:spTgt>
                                        </p:tgtEl>
                                        <p:attrNameLst>
                                          <p:attrName>style.visibility</p:attrName>
                                        </p:attrNameLst>
                                      </p:cBhvr>
                                      <p:to>
                                        <p:strVal val="visible"/>
                                      </p:to>
                                    </p:set>
                                    <p:animEffect transition="in" filter="fade">
                                      <p:cBhvr>
                                        <p:cTn id="22" dur="500"/>
                                        <p:tgtEl>
                                          <p:spTgt spid="9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7"/>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00" name="Google Shape;100;p7"/>
          <p:cNvSpPr txBox="1"/>
          <p:nvPr/>
        </p:nvSpPr>
        <p:spPr>
          <a:xfrm>
            <a:off x="180109" y="725728"/>
            <a:ext cx="11831782" cy="452431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1. Vấn đề 1: </a:t>
            </a:r>
            <a:r>
              <a:rPr lang="en-US" sz="2400">
                <a:solidFill>
                  <a:srgbClr val="0000FF"/>
                </a:solidFill>
                <a:latin typeface="Arial"/>
                <a:ea typeface="Arial"/>
                <a:cs typeface="Arial"/>
                <a:sym typeface="Arial"/>
              </a:rPr>
              <a:t>Cho câu thơ sau: </a:t>
            </a:r>
            <a:endParaRPr/>
          </a:p>
          <a:p>
            <a:pPr marL="0" marR="0" lvl="0" indent="0" algn="ctr" rtl="0">
              <a:spcBef>
                <a:spcPts val="0"/>
              </a:spcBef>
              <a:spcAft>
                <a:spcPts val="0"/>
              </a:spcAft>
              <a:buNone/>
            </a:pPr>
            <a:r>
              <a:rPr lang="en-US" sz="2400" i="1">
                <a:solidFill>
                  <a:srgbClr val="0000FF"/>
                </a:solidFill>
                <a:latin typeface="Arial"/>
                <a:ea typeface="Arial"/>
                <a:cs typeface="Arial"/>
                <a:sym typeface="Arial"/>
              </a:rPr>
              <a:t>“Ngày xuân con én đưa thoi” </a:t>
            </a:r>
            <a:endParaRPr sz="2400">
              <a:solidFill>
                <a:srgbClr val="0000FF"/>
              </a:solidFill>
              <a:latin typeface="Arial"/>
              <a:ea typeface="Arial"/>
              <a:cs typeface="Arial"/>
              <a:sym typeface="Arial"/>
            </a:endParaRPr>
          </a:p>
          <a:p>
            <a:pPr marL="0" marR="0" lvl="0" indent="0" algn="r" rtl="0">
              <a:spcBef>
                <a:spcPts val="0"/>
              </a:spcBef>
              <a:spcAft>
                <a:spcPts val="0"/>
              </a:spcAft>
              <a:buNone/>
            </a:pPr>
            <a:r>
              <a:rPr lang="en-US" sz="2400">
                <a:solidFill>
                  <a:srgbClr val="0000FF"/>
                </a:solidFill>
                <a:latin typeface="Arial"/>
                <a:ea typeface="Arial"/>
                <a:cs typeface="Arial"/>
                <a:sym typeface="Arial"/>
              </a:rPr>
              <a:t>(Trích </a:t>
            </a:r>
            <a:r>
              <a:rPr lang="en-US" sz="2400" i="1">
                <a:solidFill>
                  <a:srgbClr val="0000FF"/>
                </a:solidFill>
                <a:latin typeface="Arial"/>
                <a:ea typeface="Arial"/>
                <a:cs typeface="Arial"/>
                <a:sym typeface="Arial"/>
              </a:rPr>
              <a:t>“Truyện Kiều”</a:t>
            </a:r>
            <a:r>
              <a:rPr lang="en-US" sz="2400">
                <a:solidFill>
                  <a:srgbClr val="0000FF"/>
                </a:solidFill>
                <a:latin typeface="Arial"/>
                <a:ea typeface="Arial"/>
                <a:cs typeface="Arial"/>
                <a:sym typeface="Arial"/>
              </a:rPr>
              <a:t>)</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1</a:t>
            </a:r>
            <a:r>
              <a:rPr lang="en-US" sz="2400">
                <a:solidFill>
                  <a:srgbClr val="0000FF"/>
                </a:solidFill>
                <a:latin typeface="Arial"/>
                <a:ea typeface="Arial"/>
                <a:cs typeface="Arial"/>
                <a:sym typeface="Arial"/>
              </a:rPr>
              <a:t>: Chép chính xác ba câu thơ tiếp theo. Những câu thơ em vừa chép thuộc đoạn trích nào của Truyện Kiều? Nêu tên tác giả?</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2</a:t>
            </a:r>
            <a:r>
              <a:rPr lang="en-US" sz="2400">
                <a:solidFill>
                  <a:srgbClr val="0000FF"/>
                </a:solidFill>
                <a:latin typeface="Arial"/>
                <a:ea typeface="Arial"/>
                <a:cs typeface="Arial"/>
                <a:sym typeface="Arial"/>
              </a:rPr>
              <a:t>: Theo em, hình ảnh </a:t>
            </a:r>
            <a:r>
              <a:rPr lang="en-US" sz="2400" i="1">
                <a:solidFill>
                  <a:srgbClr val="0000FF"/>
                </a:solidFill>
                <a:latin typeface="Arial"/>
                <a:ea typeface="Arial"/>
                <a:cs typeface="Arial"/>
                <a:sym typeface="Arial"/>
              </a:rPr>
              <a:t>“con én đưa thoi”</a:t>
            </a:r>
            <a:r>
              <a:rPr lang="en-US" sz="2400">
                <a:solidFill>
                  <a:srgbClr val="0000FF"/>
                </a:solidFill>
                <a:latin typeface="Arial"/>
                <a:ea typeface="Arial"/>
                <a:cs typeface="Arial"/>
                <a:sym typeface="Arial"/>
              </a:rPr>
              <a:t> trong đoạn thơ được hiểu như thế nào?</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3</a:t>
            </a:r>
            <a:r>
              <a:rPr lang="en-US" sz="2400">
                <a:solidFill>
                  <a:srgbClr val="0000FF"/>
                </a:solidFill>
                <a:latin typeface="Arial"/>
                <a:ea typeface="Arial"/>
                <a:cs typeface="Arial"/>
                <a:sym typeface="Arial"/>
              </a:rPr>
              <a:t>: Trong chương trình Ngữ văn lớp 9 cũng có một bài thơ sử dụng hình ảnh </a:t>
            </a:r>
            <a:r>
              <a:rPr lang="en-US" sz="2400" b="1" i="1">
                <a:solidFill>
                  <a:srgbClr val="0000FF"/>
                </a:solidFill>
                <a:latin typeface="Arial"/>
                <a:ea typeface="Arial"/>
                <a:cs typeface="Arial"/>
                <a:sym typeface="Arial"/>
              </a:rPr>
              <a:t>“thoi”</a:t>
            </a:r>
            <a:r>
              <a:rPr lang="en-US" sz="2400">
                <a:solidFill>
                  <a:srgbClr val="0000FF"/>
                </a:solidFill>
                <a:latin typeface="Arial"/>
                <a:ea typeface="Arial"/>
                <a:cs typeface="Arial"/>
                <a:sym typeface="Arial"/>
              </a:rPr>
              <a:t>. Em hãy chép lại câu thơ đó và ghi rõ tên tác phẩm, tác giả? Nghĩa chung hình ảnh “thoi” trong hai câu thơ này là gì?</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4</a:t>
            </a:r>
            <a:r>
              <a:rPr lang="en-US" sz="2400">
                <a:solidFill>
                  <a:srgbClr val="0000FF"/>
                </a:solidFill>
                <a:latin typeface="Arial"/>
                <a:ea typeface="Arial"/>
                <a:cs typeface="Arial"/>
                <a:sym typeface="Arial"/>
              </a:rPr>
              <a:t>: Hãy viết một đoạn văn khoảng 10 câu theo cách lập luận qui nạp, trình bày cảm nhận của em về cảnh ngày xuân trong đoạn thơ đã dẫn ở trên. Trong đoạn có sử dụng câu dùng lời dẫn trực tiếp và một câu ghép.</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fade">
                                      <p:cBhvr>
                                        <p:cTn id="7"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8"/>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06" name="Google Shape;106;p8"/>
          <p:cNvSpPr txBox="1"/>
          <p:nvPr/>
        </p:nvSpPr>
        <p:spPr>
          <a:xfrm>
            <a:off x="180108" y="685359"/>
            <a:ext cx="11914909" cy="5262979"/>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1:</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1</a:t>
            </a:r>
            <a:r>
              <a:rPr lang="en-US" sz="2400" b="1">
                <a:solidFill>
                  <a:srgbClr val="0000FF"/>
                </a:solidFill>
                <a:latin typeface="Arial"/>
                <a:ea typeface="Arial"/>
                <a:cs typeface="Arial"/>
                <a:sym typeface="Arial"/>
              </a:rPr>
              <a:t>: Chép ba câu thơ tiếp theo, vị trí đoạn trích và tác giả:</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Chép tiếp ba câu thơ:</a:t>
            </a:r>
            <a:endParaRPr/>
          </a:p>
          <a:p>
            <a:pPr marL="0" marR="0" lvl="0" indent="0" algn="ctr" rtl="0">
              <a:spcBef>
                <a:spcPts val="0"/>
              </a:spcBef>
              <a:spcAft>
                <a:spcPts val="0"/>
              </a:spcAft>
              <a:buNone/>
            </a:pPr>
            <a:r>
              <a:rPr lang="en-US" sz="2400" b="1" i="1">
                <a:solidFill>
                  <a:srgbClr val="0000FF"/>
                </a:solidFill>
                <a:latin typeface="Arial"/>
                <a:ea typeface="Arial"/>
                <a:cs typeface="Arial"/>
                <a:sym typeface="Arial"/>
              </a:rPr>
              <a:t>“Ngày xuân con én đưa thoi</a:t>
            </a:r>
            <a:endParaRPr sz="2400">
              <a:solidFill>
                <a:srgbClr val="0000FF"/>
              </a:solidFill>
              <a:latin typeface="Arial"/>
              <a:ea typeface="Arial"/>
              <a:cs typeface="Arial"/>
              <a:sym typeface="Arial"/>
            </a:endParaRPr>
          </a:p>
          <a:p>
            <a:pPr marL="0" marR="0" lvl="0" indent="0" algn="ctr" rtl="0">
              <a:spcBef>
                <a:spcPts val="0"/>
              </a:spcBef>
              <a:spcAft>
                <a:spcPts val="0"/>
              </a:spcAft>
              <a:buNone/>
            </a:pPr>
            <a:r>
              <a:rPr lang="en-US" sz="2400" b="1" i="1">
                <a:solidFill>
                  <a:srgbClr val="0000FF"/>
                </a:solidFill>
                <a:latin typeface="Arial"/>
                <a:ea typeface="Arial"/>
                <a:cs typeface="Arial"/>
                <a:sym typeface="Arial"/>
              </a:rPr>
              <a:t>Thiều quang chín chục đã ngoài sáu mươi</a:t>
            </a:r>
            <a:endParaRPr sz="2400">
              <a:solidFill>
                <a:srgbClr val="0000FF"/>
              </a:solidFill>
              <a:latin typeface="Arial"/>
              <a:ea typeface="Arial"/>
              <a:cs typeface="Arial"/>
              <a:sym typeface="Arial"/>
            </a:endParaRPr>
          </a:p>
          <a:p>
            <a:pPr marL="0" marR="0" lvl="0" indent="0" algn="ctr" rtl="0">
              <a:spcBef>
                <a:spcPts val="0"/>
              </a:spcBef>
              <a:spcAft>
                <a:spcPts val="0"/>
              </a:spcAft>
              <a:buNone/>
            </a:pPr>
            <a:r>
              <a:rPr lang="en-US" sz="2400" b="1" i="1">
                <a:solidFill>
                  <a:srgbClr val="0000FF"/>
                </a:solidFill>
                <a:latin typeface="Arial"/>
                <a:ea typeface="Arial"/>
                <a:cs typeface="Arial"/>
                <a:sym typeface="Arial"/>
              </a:rPr>
              <a:t>Cỏ non xanh tận chân trời</a:t>
            </a:r>
            <a:endParaRPr sz="2400">
              <a:solidFill>
                <a:srgbClr val="0000FF"/>
              </a:solidFill>
              <a:latin typeface="Arial"/>
              <a:ea typeface="Arial"/>
              <a:cs typeface="Arial"/>
              <a:sym typeface="Arial"/>
            </a:endParaRPr>
          </a:p>
          <a:p>
            <a:pPr marL="0" marR="0" lvl="0" indent="0" algn="ctr" rtl="0">
              <a:spcBef>
                <a:spcPts val="0"/>
              </a:spcBef>
              <a:spcAft>
                <a:spcPts val="0"/>
              </a:spcAft>
              <a:buNone/>
            </a:pPr>
            <a:r>
              <a:rPr lang="en-US" sz="2400" b="1" i="1">
                <a:solidFill>
                  <a:srgbClr val="0000FF"/>
                </a:solidFill>
                <a:latin typeface="Arial"/>
                <a:ea typeface="Arial"/>
                <a:cs typeface="Arial"/>
                <a:sym typeface="Arial"/>
              </a:rPr>
              <a:t>Cành lê trắng điểm một vài bông hoa.”</a:t>
            </a:r>
            <a:endParaRPr sz="2400">
              <a:solidFill>
                <a:srgbClr val="0000FF"/>
              </a:solidFill>
              <a:latin typeface="Arial"/>
              <a:ea typeface="Arial"/>
              <a:cs typeface="Arial"/>
              <a:sym typeface="Arial"/>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Xuất xứ: Văn bản “Cảnh ngày xuân” (trích Truyện Kiều)</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Tác giả: Nguyễn Du</a:t>
            </a:r>
            <a:endParaRPr/>
          </a:p>
          <a:p>
            <a:pPr marL="0" marR="0" lvl="0" indent="0" algn="just" rtl="0">
              <a:spcBef>
                <a:spcPts val="0"/>
              </a:spcBef>
              <a:spcAft>
                <a:spcPts val="0"/>
              </a:spcAft>
              <a:buNone/>
            </a:pPr>
            <a:r>
              <a:rPr lang="en-US" sz="2400" b="1" u="sng">
                <a:solidFill>
                  <a:srgbClr val="0000FF"/>
                </a:solidFill>
                <a:latin typeface="Arial"/>
                <a:ea typeface="Arial"/>
                <a:cs typeface="Arial"/>
                <a:sym typeface="Arial"/>
              </a:rPr>
              <a:t>Câu 2</a:t>
            </a:r>
            <a:r>
              <a:rPr lang="en-US" sz="2400" b="1">
                <a:solidFill>
                  <a:srgbClr val="0000FF"/>
                </a:solidFill>
                <a:latin typeface="Arial"/>
                <a:ea typeface="Arial"/>
                <a:cs typeface="Arial"/>
                <a:sym typeface="Arial"/>
              </a:rPr>
              <a:t>: Hình ảnh </a:t>
            </a:r>
            <a:r>
              <a:rPr lang="en-US" sz="2400" b="1" i="1">
                <a:solidFill>
                  <a:srgbClr val="0000FF"/>
                </a:solidFill>
                <a:latin typeface="Arial"/>
                <a:ea typeface="Arial"/>
                <a:cs typeface="Arial"/>
                <a:sym typeface="Arial"/>
              </a:rPr>
              <a:t>“con én đưa thoi”</a:t>
            </a:r>
            <a:r>
              <a:rPr lang="en-US" sz="2400" b="1">
                <a:solidFill>
                  <a:srgbClr val="0000FF"/>
                </a:solidFill>
                <a:latin typeface="Arial"/>
                <a:ea typeface="Arial"/>
                <a:cs typeface="Arial"/>
                <a:sym typeface="Arial"/>
              </a:rPr>
              <a:t> trong đoạn thơ:</a:t>
            </a:r>
            <a:r>
              <a:rPr lang="en-US" sz="2400">
                <a:solidFill>
                  <a:srgbClr val="0000FF"/>
                </a:solidFill>
                <a:latin typeface="Arial"/>
                <a:ea typeface="Arial"/>
                <a:cs typeface="Arial"/>
                <a:sym typeface="Arial"/>
              </a:rPr>
              <a:t> Hình ảnh “con én đưa thoi” có thể hiểu theo hai cách:</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Cánh én chao liệng đầy trời.</a:t>
            </a:r>
            <a:endParaRPr/>
          </a:p>
          <a:p>
            <a:pPr marL="0" marR="0" lvl="0" indent="0" algn="just" rtl="0">
              <a:spcBef>
                <a:spcPts val="0"/>
              </a:spcBef>
              <a:spcAft>
                <a:spcPts val="0"/>
              </a:spcAft>
              <a:buNone/>
            </a:pPr>
            <a:r>
              <a:rPr lang="en-US" sz="2400">
                <a:solidFill>
                  <a:srgbClr val="0000FF"/>
                </a:solidFill>
                <a:latin typeface="Arial"/>
                <a:ea typeface="Arial"/>
                <a:cs typeface="Arial"/>
                <a:sym typeface="Arial"/>
              </a:rPr>
              <a:t>    - Thời gian trôi rất nhanh tựa như những cánh én vụt bay trên bầu trời → Mùa xuân chín mươi ngày thì sáu mươi ngày đã trôi qua.</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fade">
                                      <p:cBhvr>
                                        <p:cTn id="7" dur="5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9"/>
          <p:cNvSpPr/>
          <p:nvPr/>
        </p:nvSpPr>
        <p:spPr>
          <a:xfrm>
            <a:off x="0" y="0"/>
            <a:ext cx="12192000" cy="618565"/>
          </a:xfrm>
          <a:prstGeom prst="rect">
            <a:avLst/>
          </a:prstGeom>
          <a:solidFill>
            <a:schemeClr val="accent1"/>
          </a:solidFill>
          <a:ln w="12700" cap="flat" cmpd="sng">
            <a:solidFill>
              <a:srgbClr val="AC141A"/>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800" b="1">
                <a:solidFill>
                  <a:schemeClr val="lt1"/>
                </a:solidFill>
                <a:latin typeface="Arial"/>
                <a:ea typeface="Arial"/>
                <a:cs typeface="Arial"/>
                <a:sym typeface="Arial"/>
              </a:rPr>
              <a:t>VẤN ĐỀ TRỌNG TÂM</a:t>
            </a:r>
            <a:endParaRPr/>
          </a:p>
        </p:txBody>
      </p:sp>
      <p:sp>
        <p:nvSpPr>
          <p:cNvPr id="112" name="Google Shape;112;p9"/>
          <p:cNvSpPr txBox="1"/>
          <p:nvPr/>
        </p:nvSpPr>
        <p:spPr>
          <a:xfrm>
            <a:off x="180108" y="685359"/>
            <a:ext cx="11914909" cy="621708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400" b="1">
                <a:solidFill>
                  <a:srgbClr val="FF0000"/>
                </a:solidFill>
                <a:latin typeface="Arial"/>
                <a:ea typeface="Arial"/>
                <a:cs typeface="Arial"/>
                <a:sym typeface="Arial"/>
              </a:rPr>
              <a:t>Gợi ý vấn đề 1:</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3</a:t>
            </a:r>
            <a:r>
              <a:rPr lang="en-US" sz="2200" b="1">
                <a:solidFill>
                  <a:srgbClr val="0000FF"/>
                </a:solidFill>
                <a:latin typeface="Arial"/>
                <a:ea typeface="Arial"/>
                <a:cs typeface="Arial"/>
                <a:sym typeface="Arial"/>
              </a:rPr>
              <a:t>: Câu thơ cũng sử dụng hình ảnh “thoi”. Nghĩa chung hình ảnh “thoi”:</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Chép đúng câu thơ: </a:t>
            </a:r>
            <a:endParaRPr/>
          </a:p>
          <a:p>
            <a:pPr marL="0" marR="0" lvl="0" indent="0" algn="ctr" rtl="0">
              <a:spcBef>
                <a:spcPts val="0"/>
              </a:spcBef>
              <a:spcAft>
                <a:spcPts val="0"/>
              </a:spcAft>
              <a:buNone/>
            </a:pPr>
            <a:r>
              <a:rPr lang="en-US" sz="2200" b="1" i="1">
                <a:solidFill>
                  <a:srgbClr val="0000FF"/>
                </a:solidFill>
                <a:latin typeface="Arial"/>
                <a:ea typeface="Arial"/>
                <a:cs typeface="Arial"/>
                <a:sym typeface="Arial"/>
              </a:rPr>
              <a:t>“Cá thu biển Đông như đoàn thoi</a:t>
            </a:r>
            <a:endParaRPr sz="2200">
              <a:solidFill>
                <a:srgbClr val="0000FF"/>
              </a:solidFill>
              <a:latin typeface="Arial"/>
              <a:ea typeface="Arial"/>
              <a:cs typeface="Arial"/>
              <a:sym typeface="Arial"/>
            </a:endParaRPr>
          </a:p>
          <a:p>
            <a:pPr marL="0" marR="0" lvl="0" indent="0" algn="ctr" rtl="0">
              <a:spcBef>
                <a:spcPts val="0"/>
              </a:spcBef>
              <a:spcAft>
                <a:spcPts val="0"/>
              </a:spcAft>
              <a:buNone/>
            </a:pPr>
            <a:r>
              <a:rPr lang="en-US" sz="2200" b="1" i="1">
                <a:solidFill>
                  <a:srgbClr val="0000FF"/>
                </a:solidFill>
                <a:latin typeface="Arial"/>
                <a:ea typeface="Arial"/>
                <a:cs typeface="Arial"/>
                <a:sym typeface="Arial"/>
              </a:rPr>
              <a:t>Đêm ngày dệt biển muôn luồng sáng”</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Bài thơ “Đoàn thuyền đánh cá” – tác giả Huy Cận</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Nghĩa chung của hình ảnh “thoi” trong hai câu thơ: rất nhiều, tấp nập và nhanh.</a:t>
            </a:r>
            <a:endParaRPr/>
          </a:p>
          <a:p>
            <a:pPr marL="0" marR="0" lvl="0" indent="0" algn="just" rtl="0">
              <a:spcBef>
                <a:spcPts val="0"/>
              </a:spcBef>
              <a:spcAft>
                <a:spcPts val="0"/>
              </a:spcAft>
              <a:buNone/>
            </a:pPr>
            <a:r>
              <a:rPr lang="en-US" sz="2200" b="1" u="sng">
                <a:solidFill>
                  <a:srgbClr val="0000FF"/>
                </a:solidFill>
                <a:latin typeface="Arial"/>
                <a:ea typeface="Arial"/>
                <a:cs typeface="Arial"/>
                <a:sym typeface="Arial"/>
              </a:rPr>
              <a:t>Câu 4:</a:t>
            </a:r>
            <a:r>
              <a:rPr lang="en-US" sz="2200">
                <a:solidFill>
                  <a:srgbClr val="0000FF"/>
                </a:solidFill>
                <a:latin typeface="Arial"/>
                <a:ea typeface="Arial"/>
                <a:cs typeface="Arial"/>
                <a:sym typeface="Arial"/>
              </a:rPr>
              <a:t> </a:t>
            </a:r>
            <a:r>
              <a:rPr lang="en-US" sz="2200" b="1">
                <a:solidFill>
                  <a:srgbClr val="0000FF"/>
                </a:solidFill>
                <a:latin typeface="Arial"/>
                <a:ea typeface="Arial"/>
                <a:cs typeface="Arial"/>
                <a:sym typeface="Arial"/>
              </a:rPr>
              <a:t>Viết đoạn văn trình bày cảm nhận của em về cảnh ngày xuân trong đoạn thơ đã dẫn ở trên:</a:t>
            </a:r>
            <a:endParaRPr sz="2200">
              <a:solidFill>
                <a:srgbClr val="0000FF"/>
              </a:solidFill>
              <a:latin typeface="Arial"/>
              <a:ea typeface="Arial"/>
              <a:cs typeface="Arial"/>
              <a:sym typeface="Arial"/>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Hình ảnh ẩn dụ “con én đưa thoi” + “thiều quang” → Hình ảnh khái quát về khung cảnh thiên nhiên trong buổi sáng mùa xuân.</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Bức tranh tuyệt mĩ:</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Hình ảnh “cỏ non”, “chân trời”, “bông hoa lê” đã mở ra một cảnh tượng khoáng đạt.</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Màu sắc của cỏ non xanh, bông hoa lê trắng là sự kết hợp hài hòa tuyệt diệu </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Đảo ngữ “trắng điểm” làm cho cảnh vật trở nên sinh động → Tâm hồn con người hồn nhiên, nhạy cảm, tha thiết với thiên nhiên.</a:t>
            </a:r>
            <a:endParaRPr/>
          </a:p>
          <a:p>
            <a:pPr marL="0" marR="0" lvl="0" indent="0" algn="just" rtl="0">
              <a:spcBef>
                <a:spcPts val="0"/>
              </a:spcBef>
              <a:spcAft>
                <a:spcPts val="0"/>
              </a:spcAft>
              <a:buNone/>
            </a:pPr>
            <a:r>
              <a:rPr lang="en-US" sz="2200">
                <a:solidFill>
                  <a:srgbClr val="0000FF"/>
                </a:solidFill>
                <a:latin typeface="Arial"/>
                <a:ea typeface="Arial"/>
                <a:cs typeface="Arial"/>
                <a:sym typeface="Arial"/>
              </a:rPr>
              <a:t>    ⇨ Ngòi bút tài hoa, giàu chất tạo hình, ngôn ngữ biểu cảm, gợi nhiều hơn tả đã tạo nên bức tranh tuyệt mĩ.</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2"/>
                                        </p:tgtEl>
                                        <p:attrNameLst>
                                          <p:attrName>style.visibility</p:attrName>
                                        </p:attrNameLst>
                                      </p:cBhvr>
                                      <p:to>
                                        <p:strVal val="visible"/>
                                      </p:to>
                                    </p:set>
                                    <p:animEffect transition="in" filter="fade">
                                      <p:cBhvr>
                                        <p:cTn id="7" dur="500"/>
                                        <p:tgtEl>
                                          <p:spTgt spid="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53">
      <a:dk1>
        <a:srgbClr val="000000"/>
      </a:dk1>
      <a:lt1>
        <a:srgbClr val="FFFFFF"/>
      </a:lt1>
      <a:dk2>
        <a:srgbClr val="666666"/>
      </a:dk2>
      <a:lt2>
        <a:srgbClr val="808080"/>
      </a:lt2>
      <a:accent1>
        <a:srgbClr val="ED1C24"/>
      </a:accent1>
      <a:accent2>
        <a:srgbClr val="F15A24"/>
      </a:accent2>
      <a:accent3>
        <a:srgbClr val="F7931E"/>
      </a:accent3>
      <a:accent4>
        <a:srgbClr val="FBB03B"/>
      </a:accent4>
      <a:accent5>
        <a:srgbClr val="FCCB00"/>
      </a:accent5>
      <a:accent6>
        <a:srgbClr val="70AD47"/>
      </a:accent6>
      <a:hlink>
        <a:srgbClr val="666666"/>
      </a:hlink>
      <a:folHlink>
        <a:srgbClr val="6666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6031</Words>
  <PresentationFormat>Custom</PresentationFormat>
  <Paragraphs>327</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TRUYỆN KIỀU (NGUYỄN DU)</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Trân trọng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TRUYỆN KIỀU (NGUYỄN DU)</dc:title>
  <dc:creator>taphuanviolet@gmail.com</dc:creator>
  <cp:lastModifiedBy>dung</cp:lastModifiedBy>
  <cp:revision>1</cp:revision>
  <dcterms:created xsi:type="dcterms:W3CDTF">2021-12-24T04:43:23Z</dcterms:created>
  <dcterms:modified xsi:type="dcterms:W3CDTF">2023-03-29T01:31:12Z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