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6" r:id="rId2"/>
    <p:sldId id="288" r:id="rId3"/>
    <p:sldId id="284" r:id="rId4"/>
    <p:sldId id="285" r:id="rId5"/>
    <p:sldId id="289" r:id="rId6"/>
    <p:sldId id="290" r:id="rId7"/>
    <p:sldId id="292" r:id="rId8"/>
    <p:sldId id="291" r:id="rId9"/>
    <p:sldId id="293" r:id="rId10"/>
    <p:sldId id="295" r:id="rId11"/>
    <p:sldId id="294" r:id="rId12"/>
    <p:sldId id="261" r:id="rId13"/>
    <p:sldId id="262" r:id="rId14"/>
    <p:sldId id="297" r:id="rId15"/>
    <p:sldId id="260" r:id="rId16"/>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FF"/>
    <a:srgbClr val="990000"/>
    <a:srgbClr val="CCECFF"/>
    <a:srgbClr val="FF3300"/>
    <a:srgbClr val="CCFFCC"/>
    <a:srgbClr val="FFCC9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0" d="100"/>
          <a:sy n="30" d="100"/>
        </p:scale>
        <p:origin x="-2514" y="-87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D009A334-8086-49B6-A22D-0CD8F0A12E24}" type="datetimeFigureOut">
              <a:rPr lang="vi-VN" smtClean="0"/>
              <a:pPr/>
              <a:t>18/09/2019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p14="http://schemas.microsoft.com/office/powerpoint/2010/main" val="2107053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009A334-8086-49B6-A22D-0CD8F0A12E24}" type="datetimeFigureOut">
              <a:rPr lang="vi-VN" smtClean="0"/>
              <a:pPr/>
              <a:t>18/09/2019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p14="http://schemas.microsoft.com/office/powerpoint/2010/main" val="4227206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009A334-8086-49B6-A22D-0CD8F0A12E24}" type="datetimeFigureOut">
              <a:rPr lang="vi-VN" smtClean="0"/>
              <a:pPr/>
              <a:t>18/09/2019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p14="http://schemas.microsoft.com/office/powerpoint/2010/main" val="4135673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009A334-8086-49B6-A22D-0CD8F0A12E24}" type="datetimeFigureOut">
              <a:rPr lang="vi-VN" smtClean="0"/>
              <a:pPr/>
              <a:t>18/09/2019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p14="http://schemas.microsoft.com/office/powerpoint/2010/main" val="2169021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09A334-8086-49B6-A22D-0CD8F0A12E24}" type="datetimeFigureOut">
              <a:rPr lang="vi-VN" smtClean="0"/>
              <a:pPr/>
              <a:t>18/09/2019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p14="http://schemas.microsoft.com/office/powerpoint/2010/main" val="1437482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D009A334-8086-49B6-A22D-0CD8F0A12E24}" type="datetimeFigureOut">
              <a:rPr lang="vi-VN" smtClean="0"/>
              <a:pPr/>
              <a:t>18/09/2019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p14="http://schemas.microsoft.com/office/powerpoint/2010/main" val="116084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D009A334-8086-49B6-A22D-0CD8F0A12E24}" type="datetimeFigureOut">
              <a:rPr lang="vi-VN" smtClean="0"/>
              <a:pPr/>
              <a:t>18/09/2019</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p14="http://schemas.microsoft.com/office/powerpoint/2010/main" val="2485121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D009A334-8086-49B6-A22D-0CD8F0A12E24}" type="datetimeFigureOut">
              <a:rPr lang="vi-VN" smtClean="0"/>
              <a:pPr/>
              <a:t>18/09/2019</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p14="http://schemas.microsoft.com/office/powerpoint/2010/main" val="1749227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09A334-8086-49B6-A22D-0CD8F0A12E24}" type="datetimeFigureOut">
              <a:rPr lang="vi-VN" smtClean="0"/>
              <a:pPr/>
              <a:t>18/09/2019</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p14="http://schemas.microsoft.com/office/powerpoint/2010/main" val="1045511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09A334-8086-49B6-A22D-0CD8F0A12E24}" type="datetimeFigureOut">
              <a:rPr lang="vi-VN" smtClean="0"/>
              <a:pPr/>
              <a:t>18/09/2019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p14="http://schemas.microsoft.com/office/powerpoint/2010/main" val="2668638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09A334-8086-49B6-A22D-0CD8F0A12E24}" type="datetimeFigureOut">
              <a:rPr lang="vi-VN" smtClean="0"/>
              <a:pPr/>
              <a:t>18/09/2019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p14="http://schemas.microsoft.com/office/powerpoint/2010/main" val="1083683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09A334-8086-49B6-A22D-0CD8F0A12E24}" type="datetimeFigureOut">
              <a:rPr lang="vi-VN" smtClean="0"/>
              <a:pPr/>
              <a:t>18/09/2019</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643735-CDBA-41B8-A698-0D434D2211A1}" type="slidenum">
              <a:rPr lang="vi-VN" smtClean="0"/>
              <a:pPr/>
              <a:t>‹#›</a:t>
            </a:fld>
            <a:endParaRPr lang="vi-VN"/>
          </a:p>
        </p:txBody>
      </p:sp>
    </p:spTree>
    <p:extLst>
      <p:ext uri="{BB962C8B-B14F-4D97-AF65-F5344CB8AC3E}">
        <p14:creationId xmlns:p14="http://schemas.microsoft.com/office/powerpoint/2010/main" val="1658383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3.xml"/><Relationship Id="rId7" Type="http://schemas.openxmlformats.org/officeDocument/2006/relationships/slide" Target="slide9.xml"/><Relationship Id="rId2" Type="http://schemas.openxmlformats.org/officeDocument/2006/relationships/image" Target="../media/image2.gif"/><Relationship Id="rId1" Type="http://schemas.openxmlformats.org/officeDocument/2006/relationships/slideLayout" Target="../slideLayouts/slideLayout7.xml"/><Relationship Id="rId6" Type="http://schemas.openxmlformats.org/officeDocument/2006/relationships/slide" Target="slide6.xml"/><Relationship Id="rId11" Type="http://schemas.openxmlformats.org/officeDocument/2006/relationships/slide" Target="slide11.xml"/><Relationship Id="rId5" Type="http://schemas.openxmlformats.org/officeDocument/2006/relationships/slide" Target="slide5.xml"/><Relationship Id="rId10" Type="http://schemas.openxmlformats.org/officeDocument/2006/relationships/slide" Target="slide10.xml"/><Relationship Id="rId4" Type="http://schemas.openxmlformats.org/officeDocument/2006/relationships/slide" Target="slide4.xml"/><Relationship Id="rId9" Type="http://schemas.openxmlformats.org/officeDocument/2006/relationships/slide" Target="slide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Text Box 3"/>
          <p:cNvSpPr txBox="1">
            <a:spLocks noChangeArrowheads="1"/>
          </p:cNvSpPr>
          <p:nvPr/>
        </p:nvSpPr>
        <p:spPr bwMode="auto">
          <a:xfrm>
            <a:off x="685800" y="1981200"/>
            <a:ext cx="7162800" cy="2739211"/>
          </a:xfrm>
          <a:prstGeom prst="rect">
            <a:avLst/>
          </a:prstGeom>
          <a:noFill/>
          <a:ln w="9525" algn="ctr">
            <a:noFill/>
            <a:miter lim="800000"/>
            <a:headEnd/>
            <a:tailEnd/>
          </a:ln>
        </p:spPr>
        <p:txBody>
          <a:bodyPr wrap="square">
            <a:spAutoFit/>
          </a:bodyPr>
          <a:lstStyle/>
          <a:p>
            <a:pPr algn="ctr" eaLnBrk="0" hangingPunct="0">
              <a:spcBef>
                <a:spcPct val="50000"/>
              </a:spcBef>
              <a:defRPr/>
            </a:pPr>
            <a:r>
              <a:rPr lang="en-US" sz="2800" b="1" dirty="0" smtClean="0">
                <a:latin typeface="Times New Roman" pitchFamily="18" charset="0"/>
                <a:cs typeface="Arial" pitchFamily="34" charset="0"/>
              </a:rPr>
              <a:t>UNIT 2: </a:t>
            </a:r>
            <a:r>
              <a:rPr lang="en-US" sz="2800" b="1" dirty="0" smtClean="0">
                <a:ln w="10541" cmpd="sng">
                  <a:solidFill>
                    <a:schemeClr val="accent1">
                      <a:shade val="88000"/>
                      <a:satMod val="110000"/>
                    </a:schemeClr>
                  </a:solidFill>
                  <a:prstDash val="solid"/>
                </a:ln>
                <a:latin typeface="Times New Roman" pitchFamily="18" charset="0"/>
                <a:cs typeface="Times New Roman" pitchFamily="18" charset="0"/>
              </a:rPr>
              <a:t>LIFE IN THE COUNTRYSISE</a:t>
            </a:r>
            <a:endParaRPr lang="en-US" sz="2800" b="1" dirty="0">
              <a:ln w="10541" cmpd="sng">
                <a:solidFill>
                  <a:schemeClr val="accent1">
                    <a:shade val="88000"/>
                    <a:satMod val="110000"/>
                  </a:schemeClr>
                </a:solidFill>
                <a:prstDash val="solid"/>
              </a:ln>
              <a:latin typeface="Times New Roman" pitchFamily="18" charset="0"/>
              <a:cs typeface="Times New Roman" pitchFamily="18" charset="0"/>
            </a:endParaRPr>
          </a:p>
          <a:p>
            <a:pPr algn="ctr" eaLnBrk="0" hangingPunct="0">
              <a:spcBef>
                <a:spcPct val="50000"/>
              </a:spcBef>
              <a:defRPr/>
            </a:pPr>
            <a:r>
              <a:rPr lang="en-US" sz="3200" b="1" dirty="0" smtClean="0">
                <a:latin typeface="Times New Roman" pitchFamily="18" charset="0"/>
                <a:cs typeface="Arial" pitchFamily="34" charset="0"/>
              </a:rPr>
              <a:t>SKILLS 2</a:t>
            </a:r>
          </a:p>
          <a:p>
            <a:pPr algn="ctr" eaLnBrk="0" hangingPunct="0">
              <a:spcBef>
                <a:spcPct val="50000"/>
              </a:spcBef>
              <a:defRPr/>
            </a:pPr>
            <a:endParaRPr lang="en-US" sz="3200" b="1" dirty="0">
              <a:latin typeface="Times New Roman" pitchFamily="18" charset="0"/>
              <a:cs typeface="Arial" pitchFamily="34" charset="0"/>
            </a:endParaRPr>
          </a:p>
          <a:p>
            <a:pPr algn="ctr" eaLnBrk="0" hangingPunct="0">
              <a:spcBef>
                <a:spcPct val="50000"/>
              </a:spcBef>
              <a:defRPr/>
            </a:pPr>
            <a:endParaRPr lang="en-US" sz="3200" b="1" dirty="0">
              <a:latin typeface="Times New Roman" pitchFamily="18" charset="0"/>
              <a:cs typeface="Arial" pitchFamily="34" charset="0"/>
            </a:endParaRPr>
          </a:p>
        </p:txBody>
      </p:sp>
      <p:sp>
        <p:nvSpPr>
          <p:cNvPr id="2054" name="Text Box 3"/>
          <p:cNvSpPr txBox="1">
            <a:spLocks noChangeArrowheads="1"/>
          </p:cNvSpPr>
          <p:nvPr/>
        </p:nvSpPr>
        <p:spPr bwMode="auto">
          <a:xfrm>
            <a:off x="2057400" y="4572000"/>
            <a:ext cx="4283075" cy="461963"/>
          </a:xfrm>
          <a:prstGeom prst="rect">
            <a:avLst/>
          </a:prstGeom>
          <a:noFill/>
          <a:ln w="9525" algn="ctr">
            <a:noFill/>
            <a:miter lim="800000"/>
            <a:headEnd/>
            <a:tailEnd/>
          </a:ln>
        </p:spPr>
        <p:txBody>
          <a:bodyPr>
            <a:spAutoFit/>
          </a:bodyPr>
          <a:lstStyle/>
          <a:p>
            <a:pPr algn="ctr" eaLnBrk="0" hangingPunct="0">
              <a:spcBef>
                <a:spcPct val="50000"/>
              </a:spcBef>
            </a:pPr>
            <a:endParaRPr lang="en-US" sz="2400" b="1">
              <a:solidFill>
                <a:srgbClr val="FF0000"/>
              </a:solidFill>
              <a:latin typeface="Times New Roman" pitchFamily="18" charset="0"/>
            </a:endParaRPr>
          </a:p>
        </p:txBody>
      </p:sp>
      <p:sp>
        <p:nvSpPr>
          <p:cNvPr id="2" name="AutoShape 2" descr="Kết quả hình ảnh cho life in the countrysid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8" descr="Kết quả hình ảnh cho life in the countrysid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300" name="Picture 12" descr="Kết quả hình ảnh cho đường là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463"/>
            <a:ext cx="9372599" cy="692785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28600" y="533400"/>
            <a:ext cx="9372600" cy="18288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6000" b="1" dirty="0" smtClean="0">
                <a:solidFill>
                  <a:srgbClr val="FF0000"/>
                </a:solidFill>
                <a:latin typeface="Times New Roman" pitchFamily="18" charset="0"/>
                <a:cs typeface="Times New Roman" pitchFamily="18" charset="0"/>
              </a:rPr>
              <a:t>Unit 2: </a:t>
            </a:r>
          </a:p>
          <a:p>
            <a:pPr algn="just"/>
            <a:r>
              <a:rPr lang="en-US" sz="6000" b="1" dirty="0" smtClean="0">
                <a:solidFill>
                  <a:srgbClr val="FF0000"/>
                </a:solidFill>
                <a:latin typeface="Times New Roman" pitchFamily="18" charset="0"/>
                <a:cs typeface="Times New Roman" pitchFamily="18" charset="0"/>
              </a:rPr>
              <a:t>         Life in the countryside</a:t>
            </a:r>
            <a:endParaRPr lang="en-US" sz="6000" b="1" dirty="0">
              <a:solidFill>
                <a:srgbClr val="FF0000"/>
              </a:solidFill>
              <a:latin typeface="Times New Roman" pitchFamily="18" charset="0"/>
              <a:cs typeface="Times New Roman" pitchFamily="18" charset="0"/>
            </a:endParaRPr>
          </a:p>
        </p:txBody>
      </p:sp>
      <p:sp>
        <p:nvSpPr>
          <p:cNvPr id="13" name="Rectangle 12"/>
          <p:cNvSpPr/>
          <p:nvPr/>
        </p:nvSpPr>
        <p:spPr>
          <a:xfrm>
            <a:off x="4038600" y="2362200"/>
            <a:ext cx="2870200" cy="11430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6000" b="1" dirty="0" smtClean="0">
                <a:solidFill>
                  <a:srgbClr val="FF0000"/>
                </a:solidFill>
                <a:latin typeface="Times New Roman" pitchFamily="18" charset="0"/>
                <a:cs typeface="Times New Roman" pitchFamily="18" charset="0"/>
              </a:rPr>
              <a:t>Skills 2</a:t>
            </a:r>
            <a:endParaRPr lang="en-US" sz="6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0522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Kết quả hình ảnh cho rainy season vietnam animated 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160338"/>
            <a:ext cx="9118600" cy="596973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95600" y="6172200"/>
            <a:ext cx="457200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5000" b="1" dirty="0">
                <a:solidFill>
                  <a:schemeClr val="tx1"/>
                </a:solidFill>
                <a:latin typeface="Times New Roman" pitchFamily="18" charset="0"/>
                <a:cs typeface="Times New Roman" pitchFamily="18" charset="0"/>
              </a:rPr>
              <a:t>rainy season</a:t>
            </a:r>
          </a:p>
        </p:txBody>
      </p:sp>
      <p:sp>
        <p:nvSpPr>
          <p:cNvPr id="3" name="AutoShape 2" descr="Kết quả hình ảnh cho herd the catt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5" descr="Kết quả hình ảnh cho herd the cattl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5-Point Star 6">
            <a:hlinkClick r:id="rId3" action="ppaction://hlinksldjump"/>
          </p:cNvPr>
          <p:cNvSpPr/>
          <p:nvPr/>
        </p:nvSpPr>
        <p:spPr>
          <a:xfrm>
            <a:off x="8449816" y="6251295"/>
            <a:ext cx="694184" cy="476250"/>
          </a:xfrm>
          <a:prstGeom prst="star5">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666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img.loigiaihay.com/picture/2018/0425/unit-2-hinh-28-ta-8-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2200"/>
            <a:ext cx="9322534" cy="4267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112931"/>
            <a:ext cx="9322534" cy="1477328"/>
          </a:xfrm>
          <a:prstGeom prst="rect">
            <a:avLst/>
          </a:prstGeom>
        </p:spPr>
        <p:txBody>
          <a:bodyPr wrap="square">
            <a:spAutoFit/>
          </a:bodyPr>
          <a:lstStyle/>
          <a:p>
            <a:r>
              <a:rPr lang="en-US" sz="3000" b="1" dirty="0">
                <a:solidFill>
                  <a:srgbClr val="FF0000"/>
                </a:solidFill>
                <a:latin typeface="Times New Roman" pitchFamily="18" charset="0"/>
                <a:cs typeface="Times New Roman" pitchFamily="18" charset="0"/>
              </a:rPr>
              <a:t>Listen to a boy talking about changes in his village and tick (✓) the changes he mentions.</a:t>
            </a:r>
            <a:br>
              <a:rPr lang="en-US" sz="3000" b="1" dirty="0">
                <a:solidFill>
                  <a:srgbClr val="FF0000"/>
                </a:solidFill>
                <a:latin typeface="Times New Roman" pitchFamily="18" charset="0"/>
                <a:cs typeface="Times New Roman" pitchFamily="18" charset="0"/>
              </a:rPr>
            </a:br>
            <a:endParaRPr lang="en-US" sz="3000" b="1" dirty="0">
              <a:solidFill>
                <a:srgbClr val="FF0000"/>
              </a:solidFill>
              <a:latin typeface="Times New Roman" pitchFamily="18" charset="0"/>
              <a:cs typeface="Times New Roman" pitchFamily="18" charset="0"/>
            </a:endParaRPr>
          </a:p>
        </p:txBody>
      </p:sp>
      <p:sp>
        <p:nvSpPr>
          <p:cNvPr id="10" name="Rectangle 9"/>
          <p:cNvSpPr/>
          <p:nvPr/>
        </p:nvSpPr>
        <p:spPr>
          <a:xfrm>
            <a:off x="7048500" y="4064913"/>
            <a:ext cx="876300" cy="861774"/>
          </a:xfrm>
          <a:prstGeom prst="rect">
            <a:avLst/>
          </a:prstGeom>
        </p:spPr>
        <p:txBody>
          <a:bodyPr wrap="square">
            <a:spAutoFit/>
          </a:bodyPr>
          <a:lstStyle/>
          <a:p>
            <a:r>
              <a:rPr lang="en-US" sz="5000" b="1" dirty="0">
                <a:solidFill>
                  <a:srgbClr val="FF0000"/>
                </a:solidFill>
                <a:latin typeface="Times New Roman" pitchFamily="18" charset="0"/>
                <a:cs typeface="Times New Roman" pitchFamily="18" charset="0"/>
              </a:rPr>
              <a:t>✓</a:t>
            </a:r>
            <a:endParaRPr lang="en-US" sz="5000" dirty="0"/>
          </a:p>
        </p:txBody>
      </p:sp>
      <p:sp>
        <p:nvSpPr>
          <p:cNvPr id="13" name="Rectangle 12"/>
          <p:cNvSpPr/>
          <p:nvPr/>
        </p:nvSpPr>
        <p:spPr>
          <a:xfrm>
            <a:off x="7048500" y="3276600"/>
            <a:ext cx="876300" cy="861774"/>
          </a:xfrm>
          <a:prstGeom prst="rect">
            <a:avLst/>
          </a:prstGeom>
        </p:spPr>
        <p:txBody>
          <a:bodyPr wrap="square">
            <a:spAutoFit/>
          </a:bodyPr>
          <a:lstStyle/>
          <a:p>
            <a:r>
              <a:rPr lang="en-US" sz="5000" b="1" dirty="0">
                <a:solidFill>
                  <a:srgbClr val="FF0000"/>
                </a:solidFill>
                <a:latin typeface="Times New Roman" pitchFamily="18" charset="0"/>
                <a:cs typeface="Times New Roman" pitchFamily="18" charset="0"/>
              </a:rPr>
              <a:t>✓</a:t>
            </a:r>
            <a:endParaRPr lang="en-US" sz="5000" dirty="0"/>
          </a:p>
        </p:txBody>
      </p:sp>
      <p:sp>
        <p:nvSpPr>
          <p:cNvPr id="14" name="Rectangle 13"/>
          <p:cNvSpPr/>
          <p:nvPr/>
        </p:nvSpPr>
        <p:spPr>
          <a:xfrm>
            <a:off x="7048500" y="5081826"/>
            <a:ext cx="876300" cy="861774"/>
          </a:xfrm>
          <a:prstGeom prst="rect">
            <a:avLst/>
          </a:prstGeom>
        </p:spPr>
        <p:txBody>
          <a:bodyPr wrap="square">
            <a:spAutoFit/>
          </a:bodyPr>
          <a:lstStyle/>
          <a:p>
            <a:r>
              <a:rPr lang="en-US" sz="5000" b="1" dirty="0">
                <a:solidFill>
                  <a:srgbClr val="FF0000"/>
                </a:solidFill>
                <a:latin typeface="Times New Roman" pitchFamily="18" charset="0"/>
                <a:cs typeface="Times New Roman" pitchFamily="18" charset="0"/>
              </a:rPr>
              <a:t>✓</a:t>
            </a:r>
            <a:endParaRPr lang="en-US" sz="5000" dirty="0"/>
          </a:p>
        </p:txBody>
      </p:sp>
      <p:sp>
        <p:nvSpPr>
          <p:cNvPr id="15" name="Rectangle 14"/>
          <p:cNvSpPr/>
          <p:nvPr/>
        </p:nvSpPr>
        <p:spPr>
          <a:xfrm>
            <a:off x="6972300" y="5691426"/>
            <a:ext cx="876300" cy="861774"/>
          </a:xfrm>
          <a:prstGeom prst="rect">
            <a:avLst/>
          </a:prstGeom>
        </p:spPr>
        <p:txBody>
          <a:bodyPr wrap="square">
            <a:spAutoFit/>
          </a:bodyPr>
          <a:lstStyle/>
          <a:p>
            <a:r>
              <a:rPr lang="en-US" sz="5000" b="1" dirty="0">
                <a:solidFill>
                  <a:srgbClr val="FF0000"/>
                </a:solidFill>
                <a:latin typeface="Times New Roman" pitchFamily="18" charset="0"/>
                <a:cs typeface="Times New Roman" pitchFamily="18" charset="0"/>
              </a:rPr>
              <a:t>✓</a:t>
            </a:r>
            <a:endParaRPr lang="en-US" sz="5000" dirty="0"/>
          </a:p>
        </p:txBody>
      </p:sp>
    </p:spTree>
    <p:extLst>
      <p:ext uri="{BB962C8B-B14F-4D97-AF65-F5344CB8AC3E}">
        <p14:creationId xmlns:p14="http://schemas.microsoft.com/office/powerpoint/2010/main" val="207760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2"/>
            <a:ext cx="9144000" cy="47625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1328"/>
            <a:ext cx="9144000" cy="476250"/>
          </a:xfrm>
          <a:prstGeom prst="rect">
            <a:avLst/>
          </a:prstGeom>
        </p:spPr>
      </p:pic>
      <p:sp>
        <p:nvSpPr>
          <p:cNvPr id="5" name="Rectangle 4"/>
          <p:cNvSpPr/>
          <p:nvPr/>
        </p:nvSpPr>
        <p:spPr>
          <a:xfrm>
            <a:off x="0" y="381000"/>
            <a:ext cx="9144000" cy="1015663"/>
          </a:xfrm>
          <a:prstGeom prst="rect">
            <a:avLst/>
          </a:prstGeom>
        </p:spPr>
        <p:txBody>
          <a:bodyPr wrap="square">
            <a:spAutoFit/>
          </a:bodyPr>
          <a:lstStyle/>
          <a:p>
            <a:r>
              <a:rPr lang="en-US" sz="3000" b="1" dirty="0">
                <a:solidFill>
                  <a:srgbClr val="FF0000"/>
                </a:solidFill>
                <a:latin typeface="Times New Roman" pitchFamily="18" charset="0"/>
                <a:cs typeface="Times New Roman" pitchFamily="18" charset="0"/>
              </a:rPr>
              <a:t>Listen again and say if the sentences are true (T) or false (F</a:t>
            </a:r>
            <a:r>
              <a:rPr lang="en-US" sz="3000" b="1" dirty="0" smtClean="0">
                <a:solidFill>
                  <a:srgbClr val="FF0000"/>
                </a:solidFill>
                <a:latin typeface="Times New Roman" pitchFamily="18" charset="0"/>
                <a:cs typeface="Times New Roman" pitchFamily="18" charset="0"/>
              </a:rPr>
              <a:t>)</a:t>
            </a:r>
            <a:endParaRPr lang="en-US" sz="3000" b="1" dirty="0">
              <a:solidFill>
                <a:srgbClr val="FF0000"/>
              </a:solidFill>
              <a:latin typeface="Times New Roman" pitchFamily="18" charset="0"/>
              <a:cs typeface="Times New Roman" pitchFamily="18" charset="0"/>
            </a:endParaRPr>
          </a:p>
        </p:txBody>
      </p:sp>
      <p:pic>
        <p:nvPicPr>
          <p:cNvPr id="10242" name="Picture 2" descr="https://img.loigiaihay.com/picture/2018/0425/unit-2-hinh-30-ta-8-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9116691" cy="478112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8293100" y="2209800"/>
            <a:ext cx="876300" cy="861774"/>
          </a:xfrm>
          <a:prstGeom prst="rect">
            <a:avLst/>
          </a:prstGeom>
        </p:spPr>
        <p:txBody>
          <a:bodyPr wrap="square">
            <a:spAutoFit/>
          </a:bodyPr>
          <a:lstStyle/>
          <a:p>
            <a:r>
              <a:rPr lang="en-US" sz="5000" b="1" dirty="0">
                <a:solidFill>
                  <a:srgbClr val="FF0000"/>
                </a:solidFill>
                <a:latin typeface="Times New Roman" pitchFamily="18" charset="0"/>
                <a:cs typeface="Times New Roman" pitchFamily="18" charset="0"/>
              </a:rPr>
              <a:t>✓</a:t>
            </a:r>
            <a:endParaRPr lang="en-US" sz="5000" dirty="0"/>
          </a:p>
        </p:txBody>
      </p:sp>
      <p:sp>
        <p:nvSpPr>
          <p:cNvPr id="16" name="Rectangle 15"/>
          <p:cNvSpPr/>
          <p:nvPr/>
        </p:nvSpPr>
        <p:spPr>
          <a:xfrm>
            <a:off x="7486650" y="3071574"/>
            <a:ext cx="876300" cy="861774"/>
          </a:xfrm>
          <a:prstGeom prst="rect">
            <a:avLst/>
          </a:prstGeom>
        </p:spPr>
        <p:txBody>
          <a:bodyPr wrap="square">
            <a:spAutoFit/>
          </a:bodyPr>
          <a:lstStyle/>
          <a:p>
            <a:r>
              <a:rPr lang="en-US" sz="5000" b="1" dirty="0">
                <a:solidFill>
                  <a:srgbClr val="FF0000"/>
                </a:solidFill>
                <a:latin typeface="Times New Roman" pitchFamily="18" charset="0"/>
                <a:cs typeface="Times New Roman" pitchFamily="18" charset="0"/>
              </a:rPr>
              <a:t>✓</a:t>
            </a:r>
            <a:endParaRPr lang="en-US" sz="5000" dirty="0"/>
          </a:p>
        </p:txBody>
      </p:sp>
      <p:sp>
        <p:nvSpPr>
          <p:cNvPr id="18" name="Rectangle 17"/>
          <p:cNvSpPr/>
          <p:nvPr/>
        </p:nvSpPr>
        <p:spPr>
          <a:xfrm>
            <a:off x="8318500" y="3707487"/>
            <a:ext cx="876300" cy="861774"/>
          </a:xfrm>
          <a:prstGeom prst="rect">
            <a:avLst/>
          </a:prstGeom>
        </p:spPr>
        <p:txBody>
          <a:bodyPr wrap="square">
            <a:spAutoFit/>
          </a:bodyPr>
          <a:lstStyle/>
          <a:p>
            <a:r>
              <a:rPr lang="en-US" sz="5000" b="1" dirty="0">
                <a:solidFill>
                  <a:srgbClr val="FF0000"/>
                </a:solidFill>
                <a:latin typeface="Times New Roman" pitchFamily="18" charset="0"/>
                <a:cs typeface="Times New Roman" pitchFamily="18" charset="0"/>
              </a:rPr>
              <a:t>✓</a:t>
            </a:r>
            <a:endParaRPr lang="en-US" sz="5000" dirty="0"/>
          </a:p>
        </p:txBody>
      </p:sp>
      <p:sp>
        <p:nvSpPr>
          <p:cNvPr id="20" name="Rectangle 19"/>
          <p:cNvSpPr/>
          <p:nvPr/>
        </p:nvSpPr>
        <p:spPr>
          <a:xfrm>
            <a:off x="7391400" y="4594661"/>
            <a:ext cx="876300" cy="861774"/>
          </a:xfrm>
          <a:prstGeom prst="rect">
            <a:avLst/>
          </a:prstGeom>
        </p:spPr>
        <p:txBody>
          <a:bodyPr wrap="square">
            <a:spAutoFit/>
          </a:bodyPr>
          <a:lstStyle/>
          <a:p>
            <a:r>
              <a:rPr lang="en-US" sz="5000" b="1" dirty="0">
                <a:solidFill>
                  <a:srgbClr val="FF0000"/>
                </a:solidFill>
                <a:latin typeface="Times New Roman" pitchFamily="18" charset="0"/>
                <a:cs typeface="Times New Roman" pitchFamily="18" charset="0"/>
              </a:rPr>
              <a:t>✓</a:t>
            </a:r>
            <a:endParaRPr lang="en-US" sz="5000" dirty="0"/>
          </a:p>
        </p:txBody>
      </p:sp>
      <p:sp>
        <p:nvSpPr>
          <p:cNvPr id="22" name="Rectangle 21"/>
          <p:cNvSpPr/>
          <p:nvPr/>
        </p:nvSpPr>
        <p:spPr>
          <a:xfrm>
            <a:off x="7391400" y="5456435"/>
            <a:ext cx="876300" cy="861774"/>
          </a:xfrm>
          <a:prstGeom prst="rect">
            <a:avLst/>
          </a:prstGeom>
        </p:spPr>
        <p:txBody>
          <a:bodyPr wrap="square">
            <a:spAutoFit/>
          </a:bodyPr>
          <a:lstStyle/>
          <a:p>
            <a:r>
              <a:rPr lang="en-US" sz="5000" b="1" dirty="0">
                <a:solidFill>
                  <a:srgbClr val="FF0000"/>
                </a:solidFill>
                <a:latin typeface="Times New Roman" pitchFamily="18" charset="0"/>
                <a:cs typeface="Times New Roman" pitchFamily="18" charset="0"/>
              </a:rPr>
              <a:t>✓</a:t>
            </a:r>
            <a:endParaRPr lang="en-US" sz="5000" dirty="0"/>
          </a:p>
        </p:txBody>
      </p:sp>
    </p:spTree>
    <p:extLst>
      <p:ext uri="{BB962C8B-B14F-4D97-AF65-F5344CB8AC3E}">
        <p14:creationId xmlns:p14="http://schemas.microsoft.com/office/powerpoint/2010/main" val="193273136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8" grpId="0"/>
      <p:bldP spid="20"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2"/>
            <a:ext cx="9144000" cy="47625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81328"/>
            <a:ext cx="9144000" cy="476250"/>
          </a:xfrm>
          <a:prstGeom prst="rect">
            <a:avLst/>
          </a:prstGeom>
        </p:spPr>
      </p:pic>
      <p:sp>
        <p:nvSpPr>
          <p:cNvPr id="12" name="Rectangle 11"/>
          <p:cNvSpPr/>
          <p:nvPr/>
        </p:nvSpPr>
        <p:spPr>
          <a:xfrm>
            <a:off x="0" y="488509"/>
            <a:ext cx="9144000" cy="1015663"/>
          </a:xfrm>
          <a:prstGeom prst="rect">
            <a:avLst/>
          </a:prstGeom>
        </p:spPr>
        <p:txBody>
          <a:bodyPr wrap="square">
            <a:spAutoFit/>
          </a:bodyPr>
          <a:lstStyle/>
          <a:p>
            <a:r>
              <a:rPr lang="en-US" sz="3000" b="1" dirty="0">
                <a:solidFill>
                  <a:srgbClr val="FF0000"/>
                </a:solidFill>
                <a:latin typeface="Times New Roman" pitchFamily="18" charset="0"/>
                <a:cs typeface="Times New Roman" pitchFamily="18" charset="0"/>
              </a:rPr>
              <a:t>Listen again and answer the questions in no more than FOUR words</a:t>
            </a:r>
            <a:r>
              <a:rPr lang="en-US" sz="3000" b="1" dirty="0" smtClean="0">
                <a:solidFill>
                  <a:srgbClr val="FF0000"/>
                </a:solidFill>
                <a:latin typeface="Times New Roman" pitchFamily="18" charset="0"/>
                <a:cs typeface="Times New Roman" pitchFamily="18" charset="0"/>
              </a:rPr>
              <a:t>.</a:t>
            </a:r>
            <a:endParaRPr lang="en-US" sz="3000" b="1" dirty="0">
              <a:solidFill>
                <a:srgbClr val="FF0000"/>
              </a:solidFill>
              <a:latin typeface="Times New Roman" pitchFamily="18" charset="0"/>
              <a:cs typeface="Times New Roman" pitchFamily="18" charset="0"/>
            </a:endParaRPr>
          </a:p>
        </p:txBody>
      </p:sp>
      <p:pic>
        <p:nvPicPr>
          <p:cNvPr id="11266" name="Picture 2" descr="https://img.loigiaihay.com/picture/2018/0425/unit-2-hinh-31-ta-8-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04172"/>
            <a:ext cx="9829800" cy="527788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533400" y="2057400"/>
            <a:ext cx="4381500" cy="553998"/>
          </a:xfrm>
          <a:prstGeom prst="rect">
            <a:avLst/>
          </a:prstGeom>
        </p:spPr>
        <p:txBody>
          <a:bodyPr wrap="square">
            <a:spAutoFit/>
          </a:bodyPr>
          <a:lstStyle/>
          <a:p>
            <a:r>
              <a:rPr lang="en-US" sz="3000" b="1" dirty="0">
                <a:solidFill>
                  <a:srgbClr val="0000FF"/>
                </a:solidFill>
                <a:latin typeface="Times New Roman" pitchFamily="18" charset="0"/>
                <a:cs typeface="Times New Roman" pitchFamily="18" charset="0"/>
              </a:rPr>
              <a:t>His parents.</a:t>
            </a:r>
          </a:p>
        </p:txBody>
      </p:sp>
      <p:sp>
        <p:nvSpPr>
          <p:cNvPr id="14" name="Rectangle 13"/>
          <p:cNvSpPr/>
          <p:nvPr/>
        </p:nvSpPr>
        <p:spPr>
          <a:xfrm>
            <a:off x="611488" y="3237468"/>
            <a:ext cx="4225324" cy="553998"/>
          </a:xfrm>
          <a:prstGeom prst="rect">
            <a:avLst/>
          </a:prstGeom>
        </p:spPr>
        <p:txBody>
          <a:bodyPr wrap="none">
            <a:spAutoFit/>
          </a:bodyPr>
          <a:lstStyle/>
          <a:p>
            <a:r>
              <a:rPr lang="en-US" sz="3000" b="1" dirty="0">
                <a:solidFill>
                  <a:srgbClr val="0000FF"/>
                </a:solidFill>
                <a:latin typeface="Times New Roman" pitchFamily="18" charset="0"/>
                <a:cs typeface="Times New Roman" pitchFamily="18" charset="0"/>
              </a:rPr>
              <a:t>Life </a:t>
            </a:r>
            <a:r>
              <a:rPr lang="en-US" sz="3000" b="1" dirty="0" smtClean="0">
                <a:solidFill>
                  <a:srgbClr val="0000FF"/>
                </a:solidFill>
                <a:latin typeface="Times New Roman" pitchFamily="18" charset="0"/>
                <a:cs typeface="Times New Roman" pitchFamily="18" charset="0"/>
              </a:rPr>
              <a:t>outside </a:t>
            </a:r>
            <a:r>
              <a:rPr lang="en-US" sz="3000" b="1" dirty="0">
                <a:solidFill>
                  <a:srgbClr val="0000FF"/>
                </a:solidFill>
                <a:latin typeface="Times New Roman" pitchFamily="18" charset="0"/>
                <a:cs typeface="Times New Roman" pitchFamily="18" charset="0"/>
              </a:rPr>
              <a:t>their village</a:t>
            </a:r>
            <a:r>
              <a:rPr lang="en-US" dirty="0"/>
              <a:t>.</a:t>
            </a:r>
          </a:p>
        </p:txBody>
      </p:sp>
      <p:sp>
        <p:nvSpPr>
          <p:cNvPr id="15" name="Rectangle 14"/>
          <p:cNvSpPr/>
          <p:nvPr/>
        </p:nvSpPr>
        <p:spPr>
          <a:xfrm>
            <a:off x="573388" y="4419600"/>
            <a:ext cx="2766591" cy="553998"/>
          </a:xfrm>
          <a:prstGeom prst="rect">
            <a:avLst/>
          </a:prstGeom>
        </p:spPr>
        <p:txBody>
          <a:bodyPr wrap="none">
            <a:spAutoFit/>
          </a:bodyPr>
          <a:lstStyle/>
          <a:p>
            <a:r>
              <a:rPr lang="en-US" sz="3000" b="1" dirty="0">
                <a:solidFill>
                  <a:srgbClr val="0000FF"/>
                </a:solidFill>
                <a:latin typeface="Times New Roman" pitchFamily="18" charset="0"/>
                <a:cs typeface="Times New Roman" pitchFamily="18" charset="0"/>
              </a:rPr>
              <a:t>Near the village</a:t>
            </a:r>
          </a:p>
        </p:txBody>
      </p:sp>
      <p:sp>
        <p:nvSpPr>
          <p:cNvPr id="16" name="Rectangle 15"/>
          <p:cNvSpPr/>
          <p:nvPr/>
        </p:nvSpPr>
        <p:spPr>
          <a:xfrm>
            <a:off x="613376" y="5715000"/>
            <a:ext cx="2558329" cy="553998"/>
          </a:xfrm>
          <a:prstGeom prst="rect">
            <a:avLst/>
          </a:prstGeom>
        </p:spPr>
        <p:txBody>
          <a:bodyPr wrap="none">
            <a:spAutoFit/>
          </a:bodyPr>
          <a:lstStyle/>
          <a:p>
            <a:r>
              <a:rPr lang="en-US" sz="3000" b="1" dirty="0" smtClean="0">
                <a:solidFill>
                  <a:srgbClr val="0000FF"/>
                </a:solidFill>
                <a:latin typeface="Times New Roman" pitchFamily="18" charset="0"/>
                <a:cs typeface="Times New Roman" pitchFamily="18" charset="0"/>
              </a:rPr>
              <a:t>A nomadic life</a:t>
            </a:r>
            <a:endParaRPr lang="en-US" sz="30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2088559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534"/>
            <a:ext cx="2225289" cy="553998"/>
          </a:xfrm>
          <a:prstGeom prst="rect">
            <a:avLst/>
          </a:prstGeom>
        </p:spPr>
        <p:txBody>
          <a:bodyPr wrap="none">
            <a:spAutoFit/>
          </a:bodyPr>
          <a:lstStyle/>
          <a:p>
            <a:r>
              <a:rPr lang="en-US" sz="3000" b="1" dirty="0">
                <a:solidFill>
                  <a:srgbClr val="FF0000"/>
                </a:solidFill>
                <a:latin typeface="Times New Roman" pitchFamily="18" charset="0"/>
                <a:cs typeface="Times New Roman" pitchFamily="18" charset="0"/>
              </a:rPr>
              <a:t>Audio script</a:t>
            </a:r>
            <a:endParaRPr lang="en-US" sz="3000" dirty="0">
              <a:solidFill>
                <a:srgbClr val="FF0000"/>
              </a:solidFill>
              <a:latin typeface="Times New Roman" pitchFamily="18" charset="0"/>
              <a:cs typeface="Times New Roman" pitchFamily="18" charset="0"/>
            </a:endParaRPr>
          </a:p>
        </p:txBody>
      </p:sp>
      <p:sp>
        <p:nvSpPr>
          <p:cNvPr id="3" name="Rectangle 2"/>
          <p:cNvSpPr/>
          <p:nvPr/>
        </p:nvSpPr>
        <p:spPr>
          <a:xfrm>
            <a:off x="0" y="474345"/>
            <a:ext cx="9144000" cy="6555641"/>
          </a:xfrm>
          <a:prstGeom prst="rect">
            <a:avLst/>
          </a:prstGeom>
        </p:spPr>
        <p:txBody>
          <a:bodyPr wrap="square">
            <a:spAutoFit/>
          </a:bodyPr>
          <a:lstStyle/>
          <a:p>
            <a:r>
              <a:rPr lang="en-US" sz="3000" dirty="0" smtClean="0">
                <a:latin typeface="Times New Roman" pitchFamily="18" charset="0"/>
                <a:cs typeface="Times New Roman" pitchFamily="18" charset="0"/>
              </a:rPr>
              <a:t>	I </a:t>
            </a:r>
            <a:r>
              <a:rPr lang="en-US" sz="3000" dirty="0">
                <a:latin typeface="Times New Roman" pitchFamily="18" charset="0"/>
                <a:cs typeface="Times New Roman" pitchFamily="18" charset="0"/>
              </a:rPr>
              <a:t>live in a mountainous village. My parents often tell me stories about their life in the past. It’s not much like the village I can see nowadays. </a:t>
            </a:r>
            <a:endParaRPr lang="en-US" sz="3000" dirty="0" smtClean="0">
              <a:latin typeface="Times New Roman" pitchFamily="18" charset="0"/>
              <a:cs typeface="Times New Roman" pitchFamily="18" charset="0"/>
            </a:endParaRPr>
          </a:p>
          <a:p>
            <a:r>
              <a:rPr lang="en-US" sz="3000" dirty="0" smtClean="0">
                <a:latin typeface="Times New Roman" pitchFamily="18" charset="0"/>
                <a:cs typeface="Times New Roman" pitchFamily="18" charset="0"/>
              </a:rPr>
              <a:t>	Some </a:t>
            </a:r>
            <a:r>
              <a:rPr lang="en-US" sz="3000" dirty="0">
                <a:latin typeface="Times New Roman" pitchFamily="18" charset="0"/>
                <a:cs typeface="Times New Roman" pitchFamily="18" charset="0"/>
              </a:rPr>
              <a:t>villagers now live in brick houses instead of earthen ones. Our houses are better equipped with electric fans and TVs. Thanks to the TV, we now know more about life outside our village. We don’t use oil lamps any more. We have electric lights which are much brighter. More villagers are using motorcycles for transport instead of riding a horse or walking. We — village children — no longer have to </a:t>
            </a:r>
            <a:r>
              <a:rPr lang="en-US" sz="3000" dirty="0" err="1">
                <a:latin typeface="Times New Roman" pitchFamily="18" charset="0"/>
                <a:cs typeface="Times New Roman" pitchFamily="18" charset="0"/>
              </a:rPr>
              <a:t>waik</a:t>
            </a:r>
            <a:r>
              <a:rPr lang="en-US" sz="3000" dirty="0">
                <a:latin typeface="Times New Roman" pitchFamily="18" charset="0"/>
                <a:cs typeface="Times New Roman" pitchFamily="18" charset="0"/>
              </a:rPr>
              <a:t> a long way and cross a stream to get to school, which is dangerous in the rainy season. Now there’s a new school nearby. We also have more visitors from the city. They come to experience our way of life</a:t>
            </a:r>
            <a:r>
              <a:rPr lang="en-US" sz="3000" dirty="0" smtClean="0">
                <a:latin typeface="Times New Roman" pitchFamily="18" charset="0"/>
                <a:cs typeface="Times New Roman" pitchFamily="18" charset="0"/>
              </a:rPr>
              <a:t>.</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28965310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535" y="1053000"/>
            <a:ext cx="8586930" cy="4752000"/>
          </a:xfrm>
          <a:prstGeom prst="rect">
            <a:avLst/>
          </a:prstGeom>
        </p:spPr>
      </p:pic>
    </p:spTree>
    <p:extLst>
      <p:ext uri="{BB962C8B-B14F-4D97-AF65-F5344CB8AC3E}">
        <p14:creationId xmlns:p14="http://schemas.microsoft.com/office/powerpoint/2010/main" val="2721244280"/>
      </p:ext>
    </p:extLst>
  </p:cSld>
  <p:clrMapOvr>
    <a:masterClrMapping/>
  </p:clrMapOvr>
  <mc:AlternateContent xmlns:mc="http://schemas.openxmlformats.org/markup-compatibility/2006" xmlns:p14="http://schemas.microsoft.com/office/powerpoint/2010/main">
    <mc:Choice Requires="p14">
      <p:transition spd="slow" p14:dur="2000">
        <p14:shred pattern="rectang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2"/>
            <a:ext cx="9144000" cy="47625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389861680"/>
              </p:ext>
            </p:extLst>
          </p:nvPr>
        </p:nvGraphicFramePr>
        <p:xfrm>
          <a:off x="0" y="476674"/>
          <a:ext cx="9144000" cy="5904657"/>
        </p:xfrm>
        <a:graphic>
          <a:graphicData uri="http://schemas.openxmlformats.org/drawingml/2006/table">
            <a:tbl>
              <a:tblPr firstRow="1" bandRow="1">
                <a:tableStyleId>{5C22544A-7EE6-4342-B048-85BDC9FD1C3A}</a:tableStyleId>
              </a:tblPr>
              <a:tblGrid>
                <a:gridCol w="4572000"/>
                <a:gridCol w="4572000"/>
              </a:tblGrid>
              <a:tr h="536787">
                <a:tc>
                  <a:txBody>
                    <a:bodyPr/>
                    <a:lstStyle/>
                    <a:p>
                      <a:endParaRPr lang="en-US" dirty="0"/>
                    </a:p>
                  </a:txBody>
                  <a:tcPr/>
                </a:tc>
                <a:tc>
                  <a:txBody>
                    <a:bodyPr/>
                    <a:lstStyle/>
                    <a:p>
                      <a:endParaRPr lang="en-US"/>
                    </a:p>
                  </a:txBody>
                  <a:tcPr/>
                </a:tc>
              </a:tr>
              <a:tr h="536787">
                <a:tc>
                  <a:txBody>
                    <a:bodyPr/>
                    <a:lstStyle/>
                    <a:p>
                      <a:endParaRPr lang="en-US" dirty="0"/>
                    </a:p>
                  </a:txBody>
                  <a:tcPr/>
                </a:tc>
                <a:tc>
                  <a:txBody>
                    <a:bodyPr/>
                    <a:lstStyle/>
                    <a:p>
                      <a:endParaRPr lang="en-US" dirty="0"/>
                    </a:p>
                  </a:txBody>
                  <a:tcPr/>
                </a:tc>
              </a:tr>
              <a:tr h="536787">
                <a:tc>
                  <a:txBody>
                    <a:bodyPr/>
                    <a:lstStyle/>
                    <a:p>
                      <a:endParaRPr lang="en-US"/>
                    </a:p>
                  </a:txBody>
                  <a:tcPr/>
                </a:tc>
                <a:tc>
                  <a:txBody>
                    <a:bodyPr/>
                    <a:lstStyle/>
                    <a:p>
                      <a:endParaRPr lang="en-US"/>
                    </a:p>
                  </a:txBody>
                  <a:tcPr/>
                </a:tc>
              </a:tr>
              <a:tr h="536787">
                <a:tc>
                  <a:txBody>
                    <a:bodyPr/>
                    <a:lstStyle/>
                    <a:p>
                      <a:endParaRPr lang="en-US" dirty="0"/>
                    </a:p>
                  </a:txBody>
                  <a:tcPr/>
                </a:tc>
                <a:tc>
                  <a:txBody>
                    <a:bodyPr/>
                    <a:lstStyle/>
                    <a:p>
                      <a:endParaRPr lang="en-US"/>
                    </a:p>
                  </a:txBody>
                  <a:tcPr/>
                </a:tc>
              </a:tr>
              <a:tr h="536787">
                <a:tc>
                  <a:txBody>
                    <a:bodyPr/>
                    <a:lstStyle/>
                    <a:p>
                      <a:endParaRPr lang="en-US"/>
                    </a:p>
                  </a:txBody>
                  <a:tcPr/>
                </a:tc>
                <a:tc>
                  <a:txBody>
                    <a:bodyPr/>
                    <a:lstStyle/>
                    <a:p>
                      <a:endParaRPr lang="en-US"/>
                    </a:p>
                  </a:txBody>
                  <a:tcPr/>
                </a:tc>
              </a:tr>
              <a:tr h="536787">
                <a:tc>
                  <a:txBody>
                    <a:bodyPr/>
                    <a:lstStyle/>
                    <a:p>
                      <a:endParaRPr lang="en-US" dirty="0"/>
                    </a:p>
                  </a:txBody>
                  <a:tcPr/>
                </a:tc>
                <a:tc>
                  <a:txBody>
                    <a:bodyPr/>
                    <a:lstStyle/>
                    <a:p>
                      <a:endParaRPr lang="en-US"/>
                    </a:p>
                  </a:txBody>
                  <a:tcPr/>
                </a:tc>
              </a:tr>
              <a:tr h="536787">
                <a:tc>
                  <a:txBody>
                    <a:bodyPr/>
                    <a:lstStyle/>
                    <a:p>
                      <a:endParaRPr lang="en-US" dirty="0"/>
                    </a:p>
                  </a:txBody>
                  <a:tcPr/>
                </a:tc>
                <a:tc>
                  <a:txBody>
                    <a:bodyPr/>
                    <a:lstStyle/>
                    <a:p>
                      <a:endParaRPr lang="en-US"/>
                    </a:p>
                  </a:txBody>
                  <a:tcPr/>
                </a:tc>
              </a:tr>
              <a:tr h="536787">
                <a:tc>
                  <a:txBody>
                    <a:bodyPr/>
                    <a:lstStyle/>
                    <a:p>
                      <a:endParaRPr lang="en-US" dirty="0"/>
                    </a:p>
                  </a:txBody>
                  <a:tcPr/>
                </a:tc>
                <a:tc>
                  <a:txBody>
                    <a:bodyPr/>
                    <a:lstStyle/>
                    <a:p>
                      <a:endParaRPr lang="en-US"/>
                    </a:p>
                  </a:txBody>
                  <a:tcPr/>
                </a:tc>
              </a:tr>
              <a:tr h="536787">
                <a:tc>
                  <a:txBody>
                    <a:bodyPr/>
                    <a:lstStyle/>
                    <a:p>
                      <a:endParaRPr lang="en-US" dirty="0"/>
                    </a:p>
                  </a:txBody>
                  <a:tcPr/>
                </a:tc>
                <a:tc>
                  <a:txBody>
                    <a:bodyPr/>
                    <a:lstStyle/>
                    <a:p>
                      <a:endParaRPr lang="en-US" dirty="0"/>
                    </a:p>
                  </a:txBody>
                  <a:tcPr/>
                </a:tc>
              </a:tr>
              <a:tr h="536787">
                <a:tc>
                  <a:txBody>
                    <a:bodyPr/>
                    <a:lstStyle/>
                    <a:p>
                      <a:endParaRPr lang="en-US" dirty="0"/>
                    </a:p>
                  </a:txBody>
                  <a:tcPr/>
                </a:tc>
                <a:tc>
                  <a:txBody>
                    <a:bodyPr/>
                    <a:lstStyle/>
                    <a:p>
                      <a:endParaRPr lang="en-US"/>
                    </a:p>
                  </a:txBody>
                  <a:tcPr/>
                </a:tc>
              </a:tr>
              <a:tr h="536787">
                <a:tc>
                  <a:txBody>
                    <a:bodyPr/>
                    <a:lstStyle/>
                    <a:p>
                      <a:endParaRPr lang="en-US" dirty="0"/>
                    </a:p>
                  </a:txBody>
                  <a:tcPr/>
                </a:tc>
                <a:tc>
                  <a:txBody>
                    <a:bodyPr/>
                    <a:lstStyle/>
                    <a:p>
                      <a:endParaRPr lang="en-US" dirty="0"/>
                    </a:p>
                  </a:txBody>
                  <a:tcPr/>
                </a:tc>
              </a:tr>
            </a:tbl>
          </a:graphicData>
        </a:graphic>
      </p:graphicFrame>
      <p:sp>
        <p:nvSpPr>
          <p:cNvPr id="8" name="Rectangle 7"/>
          <p:cNvSpPr/>
          <p:nvPr/>
        </p:nvSpPr>
        <p:spPr>
          <a:xfrm>
            <a:off x="144016" y="980728"/>
            <a:ext cx="457200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000" b="1" dirty="0" smtClean="0">
                <a:solidFill>
                  <a:schemeClr val="tx1"/>
                </a:solidFill>
                <a:latin typeface="Times New Roman" pitchFamily="18" charset="0"/>
                <a:cs typeface="Times New Roman" pitchFamily="18" charset="0"/>
              </a:rPr>
              <a:t>villager</a:t>
            </a:r>
            <a:endParaRPr lang="en-US" sz="3000" b="1" dirty="0">
              <a:solidFill>
                <a:schemeClr val="tx1"/>
              </a:solidFill>
              <a:latin typeface="Times New Roman" pitchFamily="18" charset="0"/>
              <a:cs typeface="Times New Roman" pitchFamily="18" charset="0"/>
            </a:endParaRPr>
          </a:p>
        </p:txBody>
      </p:sp>
      <p:sp>
        <p:nvSpPr>
          <p:cNvPr id="9" name="Rectangle 8"/>
          <p:cNvSpPr/>
          <p:nvPr/>
        </p:nvSpPr>
        <p:spPr>
          <a:xfrm>
            <a:off x="4572000" y="980728"/>
            <a:ext cx="457200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000" b="1" dirty="0" err="1" smtClean="0">
                <a:solidFill>
                  <a:schemeClr val="tx1"/>
                </a:solidFill>
                <a:latin typeface="Times New Roman" pitchFamily="18" charset="0"/>
                <a:cs typeface="Times New Roman" pitchFamily="18" charset="0"/>
              </a:rPr>
              <a:t>dân</a:t>
            </a:r>
            <a:r>
              <a:rPr lang="en-US" sz="3000" b="1" dirty="0" smtClean="0">
                <a:solidFill>
                  <a:schemeClr val="tx1"/>
                </a:solidFill>
                <a:latin typeface="Times New Roman" pitchFamily="18" charset="0"/>
                <a:cs typeface="Times New Roman" pitchFamily="18" charset="0"/>
              </a:rPr>
              <a:t> </a:t>
            </a:r>
            <a:r>
              <a:rPr lang="en-US" sz="3000" b="1" dirty="0" err="1" smtClean="0">
                <a:solidFill>
                  <a:schemeClr val="tx1"/>
                </a:solidFill>
                <a:latin typeface="Times New Roman" pitchFamily="18" charset="0"/>
                <a:cs typeface="Times New Roman" pitchFamily="18" charset="0"/>
              </a:rPr>
              <a:t>làng</a:t>
            </a:r>
            <a:endParaRPr lang="en-US" sz="3000" b="1" dirty="0">
              <a:solidFill>
                <a:schemeClr val="tx1"/>
              </a:solidFill>
              <a:latin typeface="Times New Roman" pitchFamily="18" charset="0"/>
              <a:cs typeface="Times New Roman" pitchFamily="18" charset="0"/>
            </a:endParaRPr>
          </a:p>
        </p:txBody>
      </p:sp>
      <p:sp>
        <p:nvSpPr>
          <p:cNvPr id="10" name="Rectangle 9"/>
          <p:cNvSpPr/>
          <p:nvPr/>
        </p:nvSpPr>
        <p:spPr>
          <a:xfrm>
            <a:off x="72008" y="1556792"/>
            <a:ext cx="457200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000" b="1" dirty="0" smtClean="0">
                <a:solidFill>
                  <a:schemeClr val="tx1"/>
                </a:solidFill>
                <a:latin typeface="Times New Roman" pitchFamily="18" charset="0"/>
                <a:cs typeface="Times New Roman" pitchFamily="18" charset="0"/>
              </a:rPr>
              <a:t>brick house</a:t>
            </a:r>
            <a:endParaRPr lang="en-US" sz="3000" b="1" dirty="0">
              <a:solidFill>
                <a:schemeClr val="tx1"/>
              </a:solidFill>
              <a:latin typeface="Times New Roman" pitchFamily="18" charset="0"/>
              <a:cs typeface="Times New Roman" pitchFamily="18" charset="0"/>
            </a:endParaRPr>
          </a:p>
        </p:txBody>
      </p:sp>
      <p:sp>
        <p:nvSpPr>
          <p:cNvPr id="11" name="Rectangle 10"/>
          <p:cNvSpPr/>
          <p:nvPr/>
        </p:nvSpPr>
        <p:spPr>
          <a:xfrm>
            <a:off x="4589552" y="1484784"/>
            <a:ext cx="457200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000" b="1" dirty="0" err="1" smtClean="0">
                <a:solidFill>
                  <a:schemeClr val="tx1"/>
                </a:solidFill>
                <a:latin typeface="Times New Roman" pitchFamily="18" charset="0"/>
                <a:cs typeface="Times New Roman" pitchFamily="18" charset="0"/>
              </a:rPr>
              <a:t>Nhà</a:t>
            </a:r>
            <a:r>
              <a:rPr lang="en-US" sz="3000" b="1" dirty="0" smtClean="0">
                <a:solidFill>
                  <a:schemeClr val="tx1"/>
                </a:solidFill>
                <a:latin typeface="Times New Roman" pitchFamily="18" charset="0"/>
                <a:cs typeface="Times New Roman" pitchFamily="18" charset="0"/>
              </a:rPr>
              <a:t> </a:t>
            </a:r>
            <a:r>
              <a:rPr lang="en-US" sz="3000" b="1" dirty="0" err="1" smtClean="0">
                <a:solidFill>
                  <a:schemeClr val="tx1"/>
                </a:solidFill>
                <a:latin typeface="Times New Roman" pitchFamily="18" charset="0"/>
                <a:cs typeface="Times New Roman" pitchFamily="18" charset="0"/>
              </a:rPr>
              <a:t>gạch</a:t>
            </a:r>
            <a:endParaRPr lang="en-US" sz="3000" b="1" dirty="0">
              <a:solidFill>
                <a:schemeClr val="tx1"/>
              </a:solidFill>
              <a:latin typeface="Times New Roman" pitchFamily="18" charset="0"/>
              <a:cs typeface="Times New Roman" pitchFamily="18" charset="0"/>
            </a:endParaRPr>
          </a:p>
        </p:txBody>
      </p:sp>
      <p:sp>
        <p:nvSpPr>
          <p:cNvPr id="12" name="Rectangle 11"/>
          <p:cNvSpPr/>
          <p:nvPr/>
        </p:nvSpPr>
        <p:spPr>
          <a:xfrm>
            <a:off x="35496" y="2132856"/>
            <a:ext cx="457200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000" b="1" dirty="0" smtClean="0">
                <a:solidFill>
                  <a:schemeClr val="tx1"/>
                </a:solidFill>
                <a:latin typeface="Times New Roman" pitchFamily="18" charset="0"/>
                <a:cs typeface="Times New Roman" pitchFamily="18" charset="0"/>
              </a:rPr>
              <a:t>earthen house</a:t>
            </a:r>
            <a:endParaRPr lang="en-US" sz="3000" b="1" dirty="0">
              <a:solidFill>
                <a:schemeClr val="tx1"/>
              </a:solidFill>
              <a:latin typeface="Times New Roman" pitchFamily="18" charset="0"/>
              <a:cs typeface="Times New Roman" pitchFamily="18" charset="0"/>
            </a:endParaRPr>
          </a:p>
        </p:txBody>
      </p:sp>
      <p:sp>
        <p:nvSpPr>
          <p:cNvPr id="13" name="Rectangle 12"/>
          <p:cNvSpPr/>
          <p:nvPr/>
        </p:nvSpPr>
        <p:spPr>
          <a:xfrm>
            <a:off x="4572000" y="2132856"/>
            <a:ext cx="457200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000" b="1" dirty="0" err="1" smtClean="0">
                <a:solidFill>
                  <a:schemeClr val="tx1"/>
                </a:solidFill>
                <a:latin typeface="Times New Roman" pitchFamily="18" charset="0"/>
                <a:cs typeface="Times New Roman" pitchFamily="18" charset="0"/>
              </a:rPr>
              <a:t>Nhà</a:t>
            </a:r>
            <a:r>
              <a:rPr lang="en-US" sz="3000" b="1" dirty="0" smtClean="0">
                <a:solidFill>
                  <a:schemeClr val="tx1"/>
                </a:solidFill>
                <a:latin typeface="Times New Roman" pitchFamily="18" charset="0"/>
                <a:cs typeface="Times New Roman" pitchFamily="18" charset="0"/>
              </a:rPr>
              <a:t> </a:t>
            </a:r>
            <a:r>
              <a:rPr lang="en-US" sz="3000" b="1" dirty="0" err="1" smtClean="0">
                <a:solidFill>
                  <a:schemeClr val="tx1"/>
                </a:solidFill>
                <a:latin typeface="Times New Roman" pitchFamily="18" charset="0"/>
                <a:cs typeface="Times New Roman" pitchFamily="18" charset="0"/>
              </a:rPr>
              <a:t>đất</a:t>
            </a:r>
            <a:endParaRPr lang="en-US" sz="3000" b="1" dirty="0">
              <a:solidFill>
                <a:schemeClr val="tx1"/>
              </a:solidFill>
              <a:latin typeface="Times New Roman" pitchFamily="18" charset="0"/>
              <a:cs typeface="Times New Roman" pitchFamily="18" charset="0"/>
            </a:endParaRPr>
          </a:p>
        </p:txBody>
      </p:sp>
      <p:sp>
        <p:nvSpPr>
          <p:cNvPr id="14" name="Rectangle 13"/>
          <p:cNvSpPr/>
          <p:nvPr/>
        </p:nvSpPr>
        <p:spPr>
          <a:xfrm>
            <a:off x="31264" y="2636912"/>
            <a:ext cx="457200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000" b="1" dirty="0" smtClean="0">
                <a:solidFill>
                  <a:schemeClr val="tx1"/>
                </a:solidFill>
                <a:latin typeface="Times New Roman" pitchFamily="18" charset="0"/>
                <a:cs typeface="Times New Roman" pitchFamily="18" charset="0"/>
              </a:rPr>
              <a:t>oil lamp</a:t>
            </a:r>
            <a:endParaRPr lang="en-US" sz="3000" b="1" dirty="0">
              <a:solidFill>
                <a:schemeClr val="tx1"/>
              </a:solidFill>
              <a:latin typeface="Times New Roman" pitchFamily="18" charset="0"/>
              <a:cs typeface="Times New Roman" pitchFamily="18" charset="0"/>
            </a:endParaRPr>
          </a:p>
        </p:txBody>
      </p:sp>
      <p:sp>
        <p:nvSpPr>
          <p:cNvPr id="15" name="Rectangle 14"/>
          <p:cNvSpPr/>
          <p:nvPr/>
        </p:nvSpPr>
        <p:spPr>
          <a:xfrm>
            <a:off x="4620816" y="2672760"/>
            <a:ext cx="457200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000" b="1" dirty="0" err="1" smtClean="0">
                <a:solidFill>
                  <a:schemeClr val="tx1"/>
                </a:solidFill>
                <a:latin typeface="Times New Roman" pitchFamily="18" charset="0"/>
                <a:cs typeface="Times New Roman" pitchFamily="18" charset="0"/>
              </a:rPr>
              <a:t>Đèn</a:t>
            </a:r>
            <a:r>
              <a:rPr lang="en-US" sz="3000" b="1" dirty="0" smtClean="0">
                <a:solidFill>
                  <a:schemeClr val="tx1"/>
                </a:solidFill>
                <a:latin typeface="Times New Roman" pitchFamily="18" charset="0"/>
                <a:cs typeface="Times New Roman" pitchFamily="18" charset="0"/>
              </a:rPr>
              <a:t> </a:t>
            </a:r>
            <a:r>
              <a:rPr lang="en-US" sz="3000" b="1" dirty="0" err="1" smtClean="0">
                <a:solidFill>
                  <a:schemeClr val="tx1"/>
                </a:solidFill>
                <a:latin typeface="Times New Roman" pitchFamily="18" charset="0"/>
                <a:cs typeface="Times New Roman" pitchFamily="18" charset="0"/>
              </a:rPr>
              <a:t>dầu</a:t>
            </a:r>
            <a:endParaRPr lang="en-US" sz="3000" b="1" dirty="0">
              <a:solidFill>
                <a:schemeClr val="tx1"/>
              </a:solidFill>
              <a:latin typeface="Times New Roman" pitchFamily="18" charset="0"/>
              <a:cs typeface="Times New Roman" pitchFamily="18" charset="0"/>
            </a:endParaRPr>
          </a:p>
        </p:txBody>
      </p:sp>
      <p:sp>
        <p:nvSpPr>
          <p:cNvPr id="16" name="Rectangle 15"/>
          <p:cNvSpPr/>
          <p:nvPr/>
        </p:nvSpPr>
        <p:spPr>
          <a:xfrm>
            <a:off x="72008" y="3140968"/>
            <a:ext cx="457200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000" b="1" dirty="0" smtClean="0">
                <a:solidFill>
                  <a:schemeClr val="tx1"/>
                </a:solidFill>
                <a:latin typeface="Times New Roman" pitchFamily="18" charset="0"/>
                <a:cs typeface="Times New Roman" pitchFamily="18" charset="0"/>
              </a:rPr>
              <a:t>electric fan</a:t>
            </a:r>
            <a:endParaRPr lang="en-US" sz="3000" b="1" dirty="0">
              <a:solidFill>
                <a:schemeClr val="tx1"/>
              </a:solidFill>
              <a:latin typeface="Times New Roman" pitchFamily="18" charset="0"/>
              <a:cs typeface="Times New Roman" pitchFamily="18" charset="0"/>
            </a:endParaRPr>
          </a:p>
        </p:txBody>
      </p:sp>
      <p:sp>
        <p:nvSpPr>
          <p:cNvPr id="17" name="Rectangle 16"/>
          <p:cNvSpPr/>
          <p:nvPr/>
        </p:nvSpPr>
        <p:spPr>
          <a:xfrm>
            <a:off x="4572000" y="3176816"/>
            <a:ext cx="457200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000" b="1" dirty="0" err="1" smtClean="0">
                <a:solidFill>
                  <a:schemeClr val="tx1"/>
                </a:solidFill>
                <a:latin typeface="Times New Roman" pitchFamily="18" charset="0"/>
                <a:cs typeface="Times New Roman" pitchFamily="18" charset="0"/>
              </a:rPr>
              <a:t>quạt</a:t>
            </a:r>
            <a:r>
              <a:rPr lang="en-US" sz="3000" b="1" dirty="0" smtClean="0">
                <a:solidFill>
                  <a:schemeClr val="tx1"/>
                </a:solidFill>
                <a:latin typeface="Times New Roman" pitchFamily="18" charset="0"/>
                <a:cs typeface="Times New Roman" pitchFamily="18" charset="0"/>
              </a:rPr>
              <a:t> </a:t>
            </a:r>
            <a:r>
              <a:rPr lang="en-US" sz="3000" b="1" dirty="0" err="1" smtClean="0">
                <a:solidFill>
                  <a:schemeClr val="tx1"/>
                </a:solidFill>
                <a:latin typeface="Times New Roman" pitchFamily="18" charset="0"/>
                <a:cs typeface="Times New Roman" pitchFamily="18" charset="0"/>
              </a:rPr>
              <a:t>điện</a:t>
            </a:r>
            <a:endParaRPr lang="en-US" sz="3000" b="1" dirty="0">
              <a:solidFill>
                <a:schemeClr val="tx1"/>
              </a:solidFill>
              <a:latin typeface="Times New Roman" pitchFamily="18" charset="0"/>
              <a:cs typeface="Times New Roman" pitchFamily="18" charset="0"/>
            </a:endParaRPr>
          </a:p>
        </p:txBody>
      </p:sp>
      <p:sp>
        <p:nvSpPr>
          <p:cNvPr id="18" name="Rectangle 17"/>
          <p:cNvSpPr/>
          <p:nvPr/>
        </p:nvSpPr>
        <p:spPr>
          <a:xfrm>
            <a:off x="35496" y="3680872"/>
            <a:ext cx="457200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000" b="1" dirty="0" smtClean="0">
                <a:solidFill>
                  <a:schemeClr val="tx1"/>
                </a:solidFill>
                <a:latin typeface="Times New Roman" pitchFamily="18" charset="0"/>
                <a:cs typeface="Times New Roman" pitchFamily="18" charset="0"/>
              </a:rPr>
              <a:t>cross a stream</a:t>
            </a:r>
            <a:endParaRPr lang="en-US" sz="3000" b="1" dirty="0">
              <a:solidFill>
                <a:schemeClr val="tx1"/>
              </a:solidFill>
              <a:latin typeface="Times New Roman" pitchFamily="18" charset="0"/>
              <a:cs typeface="Times New Roman" pitchFamily="18" charset="0"/>
            </a:endParaRPr>
          </a:p>
        </p:txBody>
      </p:sp>
      <p:sp>
        <p:nvSpPr>
          <p:cNvPr id="19" name="Rectangle 18"/>
          <p:cNvSpPr/>
          <p:nvPr/>
        </p:nvSpPr>
        <p:spPr>
          <a:xfrm>
            <a:off x="4572000" y="3680872"/>
            <a:ext cx="457200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000" b="1" dirty="0" err="1" smtClean="0">
                <a:solidFill>
                  <a:schemeClr val="tx1"/>
                </a:solidFill>
                <a:latin typeface="Times New Roman" pitchFamily="18" charset="0"/>
                <a:cs typeface="Times New Roman" pitchFamily="18" charset="0"/>
              </a:rPr>
              <a:t>Băng</a:t>
            </a:r>
            <a:r>
              <a:rPr lang="en-US" sz="3000" b="1" dirty="0" smtClean="0">
                <a:solidFill>
                  <a:schemeClr val="tx1"/>
                </a:solidFill>
                <a:latin typeface="Times New Roman" pitchFamily="18" charset="0"/>
                <a:cs typeface="Times New Roman" pitchFamily="18" charset="0"/>
              </a:rPr>
              <a:t> qua </a:t>
            </a:r>
            <a:r>
              <a:rPr lang="en-US" sz="3000" b="1" dirty="0" err="1" smtClean="0">
                <a:solidFill>
                  <a:schemeClr val="tx1"/>
                </a:solidFill>
                <a:latin typeface="Times New Roman" pitchFamily="18" charset="0"/>
                <a:cs typeface="Times New Roman" pitchFamily="18" charset="0"/>
              </a:rPr>
              <a:t>suối</a:t>
            </a:r>
            <a:endParaRPr lang="en-US" sz="3000" b="1" dirty="0">
              <a:solidFill>
                <a:schemeClr val="tx1"/>
              </a:solidFill>
              <a:latin typeface="Times New Roman" pitchFamily="18" charset="0"/>
              <a:cs typeface="Times New Roman" pitchFamily="18" charset="0"/>
            </a:endParaRPr>
          </a:p>
        </p:txBody>
      </p:sp>
      <p:sp>
        <p:nvSpPr>
          <p:cNvPr id="20" name="Rectangle 19"/>
          <p:cNvSpPr/>
          <p:nvPr/>
        </p:nvSpPr>
        <p:spPr>
          <a:xfrm>
            <a:off x="72008" y="4184928"/>
            <a:ext cx="457200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000" b="1" dirty="0" smtClean="0">
                <a:solidFill>
                  <a:schemeClr val="tx1"/>
                </a:solidFill>
                <a:latin typeface="Times New Roman" pitchFamily="18" charset="0"/>
                <a:cs typeface="Times New Roman" pitchFamily="18" charset="0"/>
              </a:rPr>
              <a:t>visitor</a:t>
            </a:r>
            <a:endParaRPr lang="en-US" sz="3000" b="1" dirty="0">
              <a:solidFill>
                <a:schemeClr val="tx1"/>
              </a:solidFill>
              <a:latin typeface="Times New Roman" pitchFamily="18" charset="0"/>
              <a:cs typeface="Times New Roman" pitchFamily="18" charset="0"/>
            </a:endParaRPr>
          </a:p>
        </p:txBody>
      </p:sp>
      <p:sp>
        <p:nvSpPr>
          <p:cNvPr id="21" name="Rectangle 20"/>
          <p:cNvSpPr/>
          <p:nvPr/>
        </p:nvSpPr>
        <p:spPr>
          <a:xfrm>
            <a:off x="4589552" y="4184928"/>
            <a:ext cx="457200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000" b="1" dirty="0" smtClean="0">
                <a:solidFill>
                  <a:schemeClr val="tx1"/>
                </a:solidFill>
                <a:latin typeface="Times New Roman" pitchFamily="18" charset="0"/>
                <a:cs typeface="Times New Roman" pitchFamily="18" charset="0"/>
              </a:rPr>
              <a:t>Du </a:t>
            </a:r>
            <a:r>
              <a:rPr lang="en-US" sz="3000" b="1" dirty="0" err="1" smtClean="0">
                <a:solidFill>
                  <a:schemeClr val="tx1"/>
                </a:solidFill>
                <a:latin typeface="Times New Roman" pitchFamily="18" charset="0"/>
                <a:cs typeface="Times New Roman" pitchFamily="18" charset="0"/>
              </a:rPr>
              <a:t>khách</a:t>
            </a:r>
            <a:endParaRPr lang="en-US" sz="3000" b="1" dirty="0">
              <a:solidFill>
                <a:schemeClr val="tx1"/>
              </a:solidFill>
              <a:latin typeface="Times New Roman" pitchFamily="18" charset="0"/>
              <a:cs typeface="Times New Roman" pitchFamily="18" charset="0"/>
            </a:endParaRPr>
          </a:p>
        </p:txBody>
      </p:sp>
      <p:sp>
        <p:nvSpPr>
          <p:cNvPr id="22" name="Rectangle 21"/>
          <p:cNvSpPr/>
          <p:nvPr/>
        </p:nvSpPr>
        <p:spPr>
          <a:xfrm>
            <a:off x="-8736" y="4797152"/>
            <a:ext cx="457200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000" b="1" dirty="0" smtClean="0">
                <a:solidFill>
                  <a:schemeClr val="tx1"/>
                </a:solidFill>
                <a:latin typeface="Times New Roman" pitchFamily="18" charset="0"/>
                <a:cs typeface="Times New Roman" pitchFamily="18" charset="0"/>
              </a:rPr>
              <a:t>rainy season</a:t>
            </a:r>
            <a:endParaRPr lang="en-US" sz="3000" b="1" dirty="0">
              <a:solidFill>
                <a:schemeClr val="tx1"/>
              </a:solidFill>
              <a:latin typeface="Times New Roman" pitchFamily="18" charset="0"/>
              <a:cs typeface="Times New Roman" pitchFamily="18" charset="0"/>
            </a:endParaRPr>
          </a:p>
        </p:txBody>
      </p:sp>
      <p:sp>
        <p:nvSpPr>
          <p:cNvPr id="23" name="Rectangle 22"/>
          <p:cNvSpPr/>
          <p:nvPr/>
        </p:nvSpPr>
        <p:spPr>
          <a:xfrm>
            <a:off x="4589552" y="4797152"/>
            <a:ext cx="457200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000" b="1" dirty="0" err="1" smtClean="0">
                <a:solidFill>
                  <a:schemeClr val="tx1"/>
                </a:solidFill>
                <a:latin typeface="Times New Roman" pitchFamily="18" charset="0"/>
                <a:cs typeface="Times New Roman" pitchFamily="18" charset="0"/>
              </a:rPr>
              <a:t>Mùa</a:t>
            </a:r>
            <a:r>
              <a:rPr lang="en-US" sz="3000" b="1" dirty="0" smtClean="0">
                <a:solidFill>
                  <a:schemeClr val="tx1"/>
                </a:solidFill>
                <a:latin typeface="Times New Roman" pitchFamily="18" charset="0"/>
                <a:cs typeface="Times New Roman" pitchFamily="18" charset="0"/>
              </a:rPr>
              <a:t> </a:t>
            </a:r>
            <a:r>
              <a:rPr lang="en-US" sz="3000" b="1" dirty="0" err="1" smtClean="0">
                <a:solidFill>
                  <a:schemeClr val="tx1"/>
                </a:solidFill>
                <a:latin typeface="Times New Roman" pitchFamily="18" charset="0"/>
                <a:cs typeface="Times New Roman" pitchFamily="18" charset="0"/>
              </a:rPr>
              <a:t>mưa</a:t>
            </a:r>
            <a:endParaRPr lang="en-US" sz="3000" b="1" dirty="0">
              <a:solidFill>
                <a:schemeClr val="tx1"/>
              </a:solidFill>
              <a:latin typeface="Times New Roman" pitchFamily="18" charset="0"/>
              <a:cs typeface="Times New Roman" pitchFamily="18" charset="0"/>
            </a:endParaRPr>
          </a:p>
        </p:txBody>
      </p:sp>
      <p:sp>
        <p:nvSpPr>
          <p:cNvPr id="31" name="Smiley Face 30">
            <a:hlinkClick r:id="rId3" action="ppaction://hlinksldjump"/>
          </p:cNvPr>
          <p:cNvSpPr/>
          <p:nvPr/>
        </p:nvSpPr>
        <p:spPr>
          <a:xfrm>
            <a:off x="8753234" y="1070738"/>
            <a:ext cx="360040" cy="324036"/>
          </a:xfrm>
          <a:prstGeom prst="smileyFace">
            <a:avLst/>
          </a:prstGeom>
          <a:solidFill>
            <a:srgbClr val="FF66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miley Face 31">
            <a:hlinkClick r:id="rId4" action="ppaction://hlinksldjump"/>
          </p:cNvPr>
          <p:cNvSpPr/>
          <p:nvPr/>
        </p:nvSpPr>
        <p:spPr>
          <a:xfrm>
            <a:off x="8756220" y="1646802"/>
            <a:ext cx="360040" cy="324036"/>
          </a:xfrm>
          <a:prstGeom prst="smileyFace">
            <a:avLst/>
          </a:prstGeom>
          <a:solidFill>
            <a:srgbClr val="FF66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miley Face 32">
            <a:hlinkClick r:id="rId5" action="ppaction://hlinksldjump"/>
          </p:cNvPr>
          <p:cNvSpPr/>
          <p:nvPr/>
        </p:nvSpPr>
        <p:spPr>
          <a:xfrm>
            <a:off x="8756220" y="2222866"/>
            <a:ext cx="360040" cy="324036"/>
          </a:xfrm>
          <a:prstGeom prst="smileyFace">
            <a:avLst/>
          </a:prstGeom>
          <a:solidFill>
            <a:srgbClr val="FF66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miley Face 33">
            <a:hlinkClick r:id="rId6" action="ppaction://hlinksldjump"/>
          </p:cNvPr>
          <p:cNvSpPr/>
          <p:nvPr/>
        </p:nvSpPr>
        <p:spPr>
          <a:xfrm>
            <a:off x="8756220" y="2816932"/>
            <a:ext cx="360040" cy="324036"/>
          </a:xfrm>
          <a:prstGeom prst="smileyFace">
            <a:avLst/>
          </a:prstGeom>
          <a:solidFill>
            <a:srgbClr val="FF66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miley Face 34">
            <a:hlinkClick r:id="rId7" action="ppaction://hlinksldjump"/>
          </p:cNvPr>
          <p:cNvSpPr/>
          <p:nvPr/>
        </p:nvSpPr>
        <p:spPr>
          <a:xfrm>
            <a:off x="8815224" y="4364948"/>
            <a:ext cx="360040" cy="324036"/>
          </a:xfrm>
          <a:prstGeom prst="smileyFace">
            <a:avLst/>
          </a:prstGeom>
          <a:solidFill>
            <a:srgbClr val="FF66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miley Face 35">
            <a:hlinkClick r:id="rId8" action="ppaction://hlinksldjump"/>
          </p:cNvPr>
          <p:cNvSpPr/>
          <p:nvPr/>
        </p:nvSpPr>
        <p:spPr>
          <a:xfrm>
            <a:off x="8756220" y="3305602"/>
            <a:ext cx="360040" cy="324036"/>
          </a:xfrm>
          <a:prstGeom prst="smileyFace">
            <a:avLst/>
          </a:prstGeom>
          <a:solidFill>
            <a:srgbClr val="FF66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Smiley Face 36">
            <a:hlinkClick r:id="rId9" action="ppaction://hlinksldjump"/>
          </p:cNvPr>
          <p:cNvSpPr/>
          <p:nvPr/>
        </p:nvSpPr>
        <p:spPr>
          <a:xfrm>
            <a:off x="8775128" y="3860892"/>
            <a:ext cx="360040" cy="324036"/>
          </a:xfrm>
          <a:prstGeom prst="smileyFace">
            <a:avLst/>
          </a:prstGeom>
          <a:solidFill>
            <a:srgbClr val="FF66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Smiley Face 37">
            <a:hlinkClick r:id="rId10" action="ppaction://hlinksldjump"/>
          </p:cNvPr>
          <p:cNvSpPr/>
          <p:nvPr/>
        </p:nvSpPr>
        <p:spPr>
          <a:xfrm>
            <a:off x="8753234" y="4887162"/>
            <a:ext cx="360040" cy="324036"/>
          </a:xfrm>
          <a:prstGeom prst="smileyFace">
            <a:avLst/>
          </a:prstGeom>
          <a:solidFill>
            <a:srgbClr val="FF66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5-Point Star 2">
            <a:hlinkClick r:id="rId11" action="ppaction://hlinksldjump"/>
          </p:cNvPr>
          <p:cNvSpPr/>
          <p:nvPr/>
        </p:nvSpPr>
        <p:spPr>
          <a:xfrm>
            <a:off x="144016" y="422"/>
            <a:ext cx="694184" cy="476250"/>
          </a:xfrm>
          <a:prstGeom prst="star5">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2165967"/>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1000" fill="hold"/>
                                        <p:tgtEl>
                                          <p:spTgt spid="12"/>
                                        </p:tgtEl>
                                        <p:attrNameLst>
                                          <p:attrName>ppt_w</p:attrName>
                                        </p:attrNameLst>
                                      </p:cBhvr>
                                      <p:tavLst>
                                        <p:tav tm="0">
                                          <p:val>
                                            <p:fltVal val="0"/>
                                          </p:val>
                                        </p:tav>
                                        <p:tav tm="100000">
                                          <p:val>
                                            <p:strVal val="#ppt_w"/>
                                          </p:val>
                                        </p:tav>
                                      </p:tavLst>
                                    </p:anim>
                                    <p:anim calcmode="lin" valueType="num">
                                      <p:cBhvr>
                                        <p:cTn id="24" dur="1000" fill="hold"/>
                                        <p:tgtEl>
                                          <p:spTgt spid="12"/>
                                        </p:tgtEl>
                                        <p:attrNameLst>
                                          <p:attrName>ppt_h</p:attrName>
                                        </p:attrNameLst>
                                      </p:cBhvr>
                                      <p:tavLst>
                                        <p:tav tm="0">
                                          <p:val>
                                            <p:fltVal val="0"/>
                                          </p:val>
                                        </p:tav>
                                        <p:tav tm="100000">
                                          <p:val>
                                            <p:strVal val="#ppt_h"/>
                                          </p:val>
                                        </p:tav>
                                      </p:tavLst>
                                    </p:anim>
                                    <p:anim calcmode="lin" valueType="num">
                                      <p:cBhvr>
                                        <p:cTn id="25" dur="1000" fill="hold"/>
                                        <p:tgtEl>
                                          <p:spTgt spid="12"/>
                                        </p:tgtEl>
                                        <p:attrNameLst>
                                          <p:attrName>style.rotation</p:attrName>
                                        </p:attrNameLst>
                                      </p:cBhvr>
                                      <p:tavLst>
                                        <p:tav tm="0">
                                          <p:val>
                                            <p:fltVal val="90"/>
                                          </p:val>
                                        </p:tav>
                                        <p:tav tm="100000">
                                          <p:val>
                                            <p:fltVal val="0"/>
                                          </p:val>
                                        </p:tav>
                                      </p:tavLst>
                                    </p:anim>
                                    <p:animEffect transition="in" filter="fade">
                                      <p:cBhvr>
                                        <p:cTn id="26" dur="1000"/>
                                        <p:tgtEl>
                                          <p:spTgt spid="12"/>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style.rotation</p:attrName>
                                        </p:attrNameLst>
                                      </p:cBhvr>
                                      <p:tavLst>
                                        <p:tav tm="0">
                                          <p:val>
                                            <p:fltVal val="90"/>
                                          </p:val>
                                        </p:tav>
                                        <p:tav tm="100000">
                                          <p:val>
                                            <p:fltVal val="0"/>
                                          </p:val>
                                        </p:tav>
                                      </p:tavLst>
                                    </p:anim>
                                    <p:animEffect transition="in" filter="fade">
                                      <p:cBhvr>
                                        <p:cTn id="32" dur="1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80">
                                          <p:stCondLst>
                                            <p:cond delay="0"/>
                                          </p:stCondLst>
                                        </p:cTn>
                                        <p:tgtEl>
                                          <p:spTgt spid="14"/>
                                        </p:tgtEl>
                                      </p:cBhvr>
                                    </p:animEffect>
                                    <p:anim calcmode="lin" valueType="num">
                                      <p:cBhvr>
                                        <p:cTn id="3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3" dur="26">
                                          <p:stCondLst>
                                            <p:cond delay="650"/>
                                          </p:stCondLst>
                                        </p:cTn>
                                        <p:tgtEl>
                                          <p:spTgt spid="14"/>
                                        </p:tgtEl>
                                      </p:cBhvr>
                                      <p:to x="100000" y="60000"/>
                                    </p:animScale>
                                    <p:animScale>
                                      <p:cBhvr>
                                        <p:cTn id="44" dur="166" decel="50000">
                                          <p:stCondLst>
                                            <p:cond delay="676"/>
                                          </p:stCondLst>
                                        </p:cTn>
                                        <p:tgtEl>
                                          <p:spTgt spid="14"/>
                                        </p:tgtEl>
                                      </p:cBhvr>
                                      <p:to x="100000" y="100000"/>
                                    </p:animScale>
                                    <p:animScale>
                                      <p:cBhvr>
                                        <p:cTn id="45" dur="26">
                                          <p:stCondLst>
                                            <p:cond delay="1312"/>
                                          </p:stCondLst>
                                        </p:cTn>
                                        <p:tgtEl>
                                          <p:spTgt spid="14"/>
                                        </p:tgtEl>
                                      </p:cBhvr>
                                      <p:to x="100000" y="80000"/>
                                    </p:animScale>
                                    <p:animScale>
                                      <p:cBhvr>
                                        <p:cTn id="46" dur="166" decel="50000">
                                          <p:stCondLst>
                                            <p:cond delay="1338"/>
                                          </p:stCondLst>
                                        </p:cTn>
                                        <p:tgtEl>
                                          <p:spTgt spid="14"/>
                                        </p:tgtEl>
                                      </p:cBhvr>
                                      <p:to x="100000" y="100000"/>
                                    </p:animScale>
                                    <p:animScale>
                                      <p:cBhvr>
                                        <p:cTn id="47" dur="26">
                                          <p:stCondLst>
                                            <p:cond delay="1642"/>
                                          </p:stCondLst>
                                        </p:cTn>
                                        <p:tgtEl>
                                          <p:spTgt spid="14"/>
                                        </p:tgtEl>
                                      </p:cBhvr>
                                      <p:to x="100000" y="90000"/>
                                    </p:animScale>
                                    <p:animScale>
                                      <p:cBhvr>
                                        <p:cTn id="48" dur="166" decel="50000">
                                          <p:stCondLst>
                                            <p:cond delay="1668"/>
                                          </p:stCondLst>
                                        </p:cTn>
                                        <p:tgtEl>
                                          <p:spTgt spid="14"/>
                                        </p:tgtEl>
                                      </p:cBhvr>
                                      <p:to x="100000" y="100000"/>
                                    </p:animScale>
                                    <p:animScale>
                                      <p:cBhvr>
                                        <p:cTn id="49" dur="26">
                                          <p:stCondLst>
                                            <p:cond delay="1808"/>
                                          </p:stCondLst>
                                        </p:cTn>
                                        <p:tgtEl>
                                          <p:spTgt spid="14"/>
                                        </p:tgtEl>
                                      </p:cBhvr>
                                      <p:to x="100000" y="95000"/>
                                    </p:animScale>
                                    <p:animScale>
                                      <p:cBhvr>
                                        <p:cTn id="50" dur="166" decel="50000">
                                          <p:stCondLst>
                                            <p:cond delay="1834"/>
                                          </p:stCondLst>
                                        </p:cTn>
                                        <p:tgtEl>
                                          <p:spTgt spid="14"/>
                                        </p:tgtEl>
                                      </p:cBhvr>
                                      <p:to x="100000" y="100000"/>
                                    </p:animScale>
                                  </p:childTnLst>
                                </p:cTn>
                              </p:par>
                              <p:par>
                                <p:cTn id="51" presetID="26"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down)">
                                      <p:cBhvr>
                                        <p:cTn id="53" dur="580">
                                          <p:stCondLst>
                                            <p:cond delay="0"/>
                                          </p:stCondLst>
                                        </p:cTn>
                                        <p:tgtEl>
                                          <p:spTgt spid="15"/>
                                        </p:tgtEl>
                                      </p:cBhvr>
                                    </p:animEffect>
                                    <p:anim calcmode="lin" valueType="num">
                                      <p:cBhvr>
                                        <p:cTn id="5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59" dur="26">
                                          <p:stCondLst>
                                            <p:cond delay="650"/>
                                          </p:stCondLst>
                                        </p:cTn>
                                        <p:tgtEl>
                                          <p:spTgt spid="15"/>
                                        </p:tgtEl>
                                      </p:cBhvr>
                                      <p:to x="100000" y="60000"/>
                                    </p:animScale>
                                    <p:animScale>
                                      <p:cBhvr>
                                        <p:cTn id="60" dur="166" decel="50000">
                                          <p:stCondLst>
                                            <p:cond delay="676"/>
                                          </p:stCondLst>
                                        </p:cTn>
                                        <p:tgtEl>
                                          <p:spTgt spid="15"/>
                                        </p:tgtEl>
                                      </p:cBhvr>
                                      <p:to x="100000" y="100000"/>
                                    </p:animScale>
                                    <p:animScale>
                                      <p:cBhvr>
                                        <p:cTn id="61" dur="26">
                                          <p:stCondLst>
                                            <p:cond delay="1312"/>
                                          </p:stCondLst>
                                        </p:cTn>
                                        <p:tgtEl>
                                          <p:spTgt spid="15"/>
                                        </p:tgtEl>
                                      </p:cBhvr>
                                      <p:to x="100000" y="80000"/>
                                    </p:animScale>
                                    <p:animScale>
                                      <p:cBhvr>
                                        <p:cTn id="62" dur="166" decel="50000">
                                          <p:stCondLst>
                                            <p:cond delay="1338"/>
                                          </p:stCondLst>
                                        </p:cTn>
                                        <p:tgtEl>
                                          <p:spTgt spid="15"/>
                                        </p:tgtEl>
                                      </p:cBhvr>
                                      <p:to x="100000" y="100000"/>
                                    </p:animScale>
                                    <p:animScale>
                                      <p:cBhvr>
                                        <p:cTn id="63" dur="26">
                                          <p:stCondLst>
                                            <p:cond delay="1642"/>
                                          </p:stCondLst>
                                        </p:cTn>
                                        <p:tgtEl>
                                          <p:spTgt spid="15"/>
                                        </p:tgtEl>
                                      </p:cBhvr>
                                      <p:to x="100000" y="90000"/>
                                    </p:animScale>
                                    <p:animScale>
                                      <p:cBhvr>
                                        <p:cTn id="64" dur="166" decel="50000">
                                          <p:stCondLst>
                                            <p:cond delay="1668"/>
                                          </p:stCondLst>
                                        </p:cTn>
                                        <p:tgtEl>
                                          <p:spTgt spid="15"/>
                                        </p:tgtEl>
                                      </p:cBhvr>
                                      <p:to x="100000" y="100000"/>
                                    </p:animScale>
                                    <p:animScale>
                                      <p:cBhvr>
                                        <p:cTn id="65" dur="26">
                                          <p:stCondLst>
                                            <p:cond delay="1808"/>
                                          </p:stCondLst>
                                        </p:cTn>
                                        <p:tgtEl>
                                          <p:spTgt spid="15"/>
                                        </p:tgtEl>
                                      </p:cBhvr>
                                      <p:to x="100000" y="95000"/>
                                    </p:animScale>
                                    <p:animScale>
                                      <p:cBhvr>
                                        <p:cTn id="66" dur="166" decel="50000">
                                          <p:stCondLst>
                                            <p:cond delay="1834"/>
                                          </p:stCondLst>
                                        </p:cTn>
                                        <p:tgtEl>
                                          <p:spTgt spid="15"/>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barn(inVertical)">
                                      <p:cBhvr>
                                        <p:cTn id="71" dur="500"/>
                                        <p:tgtEl>
                                          <p:spTgt spid="16"/>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barn(inVertical)">
                                      <p:cBhvr>
                                        <p:cTn id="74" dur="50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5" presetClass="entr" presetSubtype="10"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checkerboard(across)">
                                      <p:cBhvr>
                                        <p:cTn id="79" dur="500"/>
                                        <p:tgtEl>
                                          <p:spTgt spid="18"/>
                                        </p:tgtEl>
                                      </p:cBhvr>
                                    </p:animEffect>
                                  </p:childTnLst>
                                </p:cTn>
                              </p:par>
                              <p:par>
                                <p:cTn id="80" presetID="5" presetClass="entr" presetSubtype="10" fill="hold" grpId="0" nodeType="with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checkerboard(across)">
                                      <p:cBhvr>
                                        <p:cTn id="82" dur="500"/>
                                        <p:tgtEl>
                                          <p:spTgt spid="19"/>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p:cTn id="87" dur="1000" fill="hold"/>
                                        <p:tgtEl>
                                          <p:spTgt spid="21"/>
                                        </p:tgtEl>
                                        <p:attrNameLst>
                                          <p:attrName>ppt_w</p:attrName>
                                        </p:attrNameLst>
                                      </p:cBhvr>
                                      <p:tavLst>
                                        <p:tav tm="0">
                                          <p:val>
                                            <p:fltVal val="0"/>
                                          </p:val>
                                        </p:tav>
                                        <p:tav tm="100000">
                                          <p:val>
                                            <p:strVal val="#ppt_w"/>
                                          </p:val>
                                        </p:tav>
                                      </p:tavLst>
                                    </p:anim>
                                    <p:anim calcmode="lin" valueType="num">
                                      <p:cBhvr>
                                        <p:cTn id="88" dur="1000" fill="hold"/>
                                        <p:tgtEl>
                                          <p:spTgt spid="21"/>
                                        </p:tgtEl>
                                        <p:attrNameLst>
                                          <p:attrName>ppt_h</p:attrName>
                                        </p:attrNameLst>
                                      </p:cBhvr>
                                      <p:tavLst>
                                        <p:tav tm="0">
                                          <p:val>
                                            <p:fltVal val="0"/>
                                          </p:val>
                                        </p:tav>
                                        <p:tav tm="100000">
                                          <p:val>
                                            <p:strVal val="#ppt_h"/>
                                          </p:val>
                                        </p:tav>
                                      </p:tavLst>
                                    </p:anim>
                                    <p:anim calcmode="lin" valueType="num">
                                      <p:cBhvr>
                                        <p:cTn id="89" dur="1000" fill="hold"/>
                                        <p:tgtEl>
                                          <p:spTgt spid="21"/>
                                        </p:tgtEl>
                                        <p:attrNameLst>
                                          <p:attrName>style.rotation</p:attrName>
                                        </p:attrNameLst>
                                      </p:cBhvr>
                                      <p:tavLst>
                                        <p:tav tm="0">
                                          <p:val>
                                            <p:fltVal val="90"/>
                                          </p:val>
                                        </p:tav>
                                        <p:tav tm="100000">
                                          <p:val>
                                            <p:fltVal val="0"/>
                                          </p:val>
                                        </p:tav>
                                      </p:tavLst>
                                    </p:anim>
                                    <p:animEffect transition="in" filter="fade">
                                      <p:cBhvr>
                                        <p:cTn id="90" dur="1000"/>
                                        <p:tgtEl>
                                          <p:spTgt spid="21"/>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1000" fill="hold"/>
                                        <p:tgtEl>
                                          <p:spTgt spid="20"/>
                                        </p:tgtEl>
                                        <p:attrNameLst>
                                          <p:attrName>ppt_w</p:attrName>
                                        </p:attrNameLst>
                                      </p:cBhvr>
                                      <p:tavLst>
                                        <p:tav tm="0">
                                          <p:val>
                                            <p:fltVal val="0"/>
                                          </p:val>
                                        </p:tav>
                                        <p:tav tm="100000">
                                          <p:val>
                                            <p:strVal val="#ppt_w"/>
                                          </p:val>
                                        </p:tav>
                                      </p:tavLst>
                                    </p:anim>
                                    <p:anim calcmode="lin" valueType="num">
                                      <p:cBhvr>
                                        <p:cTn id="94" dur="1000" fill="hold"/>
                                        <p:tgtEl>
                                          <p:spTgt spid="20"/>
                                        </p:tgtEl>
                                        <p:attrNameLst>
                                          <p:attrName>ppt_h</p:attrName>
                                        </p:attrNameLst>
                                      </p:cBhvr>
                                      <p:tavLst>
                                        <p:tav tm="0">
                                          <p:val>
                                            <p:fltVal val="0"/>
                                          </p:val>
                                        </p:tav>
                                        <p:tav tm="100000">
                                          <p:val>
                                            <p:strVal val="#ppt_h"/>
                                          </p:val>
                                        </p:tav>
                                      </p:tavLst>
                                    </p:anim>
                                    <p:anim calcmode="lin" valueType="num">
                                      <p:cBhvr>
                                        <p:cTn id="95" dur="1000" fill="hold"/>
                                        <p:tgtEl>
                                          <p:spTgt spid="20"/>
                                        </p:tgtEl>
                                        <p:attrNameLst>
                                          <p:attrName>style.rotation</p:attrName>
                                        </p:attrNameLst>
                                      </p:cBhvr>
                                      <p:tavLst>
                                        <p:tav tm="0">
                                          <p:val>
                                            <p:fltVal val="90"/>
                                          </p:val>
                                        </p:tav>
                                        <p:tav tm="100000">
                                          <p:val>
                                            <p:fltVal val="0"/>
                                          </p:val>
                                        </p:tav>
                                      </p:tavLst>
                                    </p:anim>
                                    <p:animEffect transition="in" filter="fade">
                                      <p:cBhvr>
                                        <p:cTn id="96" dur="1000"/>
                                        <p:tgtEl>
                                          <p:spTgt spid="20"/>
                                        </p:tgtEl>
                                      </p:cBhvr>
                                    </p:animEffect>
                                  </p:childTnLst>
                                </p:cTn>
                              </p:par>
                            </p:childTnLst>
                          </p:cTn>
                        </p:par>
                      </p:childTnLst>
                    </p:cTn>
                  </p:par>
                  <p:par>
                    <p:cTn id="97" fill="hold">
                      <p:stCondLst>
                        <p:cond delay="indefinite"/>
                      </p:stCondLst>
                      <p:childTnLst>
                        <p:par>
                          <p:cTn id="98" fill="hold">
                            <p:stCondLst>
                              <p:cond delay="0"/>
                            </p:stCondLst>
                            <p:childTnLst>
                              <p:par>
                                <p:cTn id="99" presetID="14" presetClass="entr" presetSubtype="10" fill="hold" grpId="0" nodeType="clickEffect">
                                  <p:stCondLst>
                                    <p:cond delay="0"/>
                                  </p:stCondLst>
                                  <p:childTnLst>
                                    <p:set>
                                      <p:cBhvr>
                                        <p:cTn id="100" dur="1" fill="hold">
                                          <p:stCondLst>
                                            <p:cond delay="0"/>
                                          </p:stCondLst>
                                        </p:cTn>
                                        <p:tgtEl>
                                          <p:spTgt spid="23"/>
                                        </p:tgtEl>
                                        <p:attrNameLst>
                                          <p:attrName>style.visibility</p:attrName>
                                        </p:attrNameLst>
                                      </p:cBhvr>
                                      <p:to>
                                        <p:strVal val="visible"/>
                                      </p:to>
                                    </p:set>
                                    <p:animEffect transition="in" filter="randombar(horizontal)">
                                      <p:cBhvr>
                                        <p:cTn id="101" dur="500"/>
                                        <p:tgtEl>
                                          <p:spTgt spid="23"/>
                                        </p:tgtEl>
                                      </p:cBhvr>
                                    </p:animEffect>
                                  </p:childTnLst>
                                </p:cTn>
                              </p:par>
                              <p:par>
                                <p:cTn id="102" presetID="14" presetClass="entr" presetSubtype="10" fill="hold" grpId="0" nodeType="withEffect">
                                  <p:stCondLst>
                                    <p:cond delay="0"/>
                                  </p:stCondLst>
                                  <p:childTnLst>
                                    <p:set>
                                      <p:cBhvr>
                                        <p:cTn id="103" dur="1" fill="hold">
                                          <p:stCondLst>
                                            <p:cond delay="0"/>
                                          </p:stCondLst>
                                        </p:cTn>
                                        <p:tgtEl>
                                          <p:spTgt spid="22"/>
                                        </p:tgtEl>
                                        <p:attrNameLst>
                                          <p:attrName>style.visibility</p:attrName>
                                        </p:attrNameLst>
                                      </p:cBhvr>
                                      <p:to>
                                        <p:strVal val="visible"/>
                                      </p:to>
                                    </p:set>
                                    <p:animEffect transition="in" filter="randombar(horizontal)">
                                      <p:cBhvr>
                                        <p:cTn id="10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21496" y="6096000"/>
            <a:ext cx="457200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smtClean="0">
                <a:solidFill>
                  <a:schemeClr val="tx1"/>
                </a:solidFill>
                <a:latin typeface="Times New Roman" pitchFamily="18" charset="0"/>
                <a:cs typeface="Times New Roman" pitchFamily="18" charset="0"/>
              </a:rPr>
              <a:t>villager</a:t>
            </a:r>
            <a:endParaRPr lang="en-US" sz="4000" b="1" dirty="0">
              <a:solidFill>
                <a:schemeClr val="tx1"/>
              </a:solidFill>
              <a:latin typeface="Times New Roman" pitchFamily="18" charset="0"/>
              <a:cs typeface="Times New Roman" pitchFamily="18" charset="0"/>
            </a:endParaRPr>
          </a:p>
        </p:txBody>
      </p:sp>
      <p:sp>
        <p:nvSpPr>
          <p:cNvPr id="6" name="5-Point Star 5">
            <a:hlinkClick r:id="rId2" action="ppaction://hlinksldjump"/>
          </p:cNvPr>
          <p:cNvSpPr/>
          <p:nvPr/>
        </p:nvSpPr>
        <p:spPr>
          <a:xfrm>
            <a:off x="8449816" y="6251295"/>
            <a:ext cx="694184" cy="476250"/>
          </a:xfrm>
          <a:prstGeom prst="star5">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photo-3-baomoi.zadn.vn/w700_r1/17/01/23/27/21393728/2_1416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092" y="0"/>
            <a:ext cx="8781668" cy="5846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5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5600" y="6093160"/>
            <a:ext cx="457200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a:solidFill>
                  <a:schemeClr val="tx1"/>
                </a:solidFill>
                <a:latin typeface="Times New Roman" pitchFamily="18" charset="0"/>
                <a:cs typeface="Times New Roman" pitchFamily="18" charset="0"/>
              </a:rPr>
              <a:t>brick house</a:t>
            </a:r>
          </a:p>
        </p:txBody>
      </p:sp>
      <p:sp>
        <p:nvSpPr>
          <p:cNvPr id="5" name="AutoShape 2" descr="Kết quả hình ảnh cho dairy produc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Hình ảnh có liên qua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5-Point Star 9">
            <a:hlinkClick r:id="rId2" action="ppaction://hlinksldjump"/>
          </p:cNvPr>
          <p:cNvSpPr/>
          <p:nvPr/>
        </p:nvSpPr>
        <p:spPr>
          <a:xfrm>
            <a:off x="8449816" y="6251295"/>
            <a:ext cx="694184" cy="476250"/>
          </a:xfrm>
          <a:prstGeom prst="star5">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Kết quả hình ảnh cho brick hou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825" y="-1"/>
            <a:ext cx="8008491" cy="6005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83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19400" y="6093160"/>
            <a:ext cx="457200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a:solidFill>
                  <a:schemeClr val="tx1"/>
                </a:solidFill>
                <a:latin typeface="Times New Roman" pitchFamily="18" charset="0"/>
                <a:cs typeface="Times New Roman" pitchFamily="18" charset="0"/>
              </a:rPr>
              <a:t>earthen house</a:t>
            </a:r>
          </a:p>
        </p:txBody>
      </p:sp>
      <p:sp>
        <p:nvSpPr>
          <p:cNvPr id="5" name="5-Point Star 4">
            <a:hlinkClick r:id="rId2" action="ppaction://hlinksldjump"/>
          </p:cNvPr>
          <p:cNvSpPr/>
          <p:nvPr/>
        </p:nvSpPr>
        <p:spPr>
          <a:xfrm>
            <a:off x="8449816" y="6251295"/>
            <a:ext cx="694184" cy="476250"/>
          </a:xfrm>
          <a:prstGeom prst="star5">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Kết quả hình ảnh cho earthen house"/>
          <p:cNvPicPr>
            <a:picLocks noChangeAspect="1" noChangeArrowheads="1"/>
          </p:cNvPicPr>
          <p:nvPr/>
        </p:nvPicPr>
        <p:blipFill rotWithShape="1">
          <a:blip r:embed="rId3">
            <a:extLst>
              <a:ext uri="{28A0092B-C50C-407E-A947-70E740481C1C}">
                <a14:useLocalDpi xmlns:a14="http://schemas.microsoft.com/office/drawing/2010/main" val="0"/>
              </a:ext>
            </a:extLst>
          </a:blip>
          <a:srcRect r="1718" b="10381"/>
          <a:stretch/>
        </p:blipFill>
        <p:spPr bwMode="auto">
          <a:xfrm>
            <a:off x="0" y="25400"/>
            <a:ext cx="9144000" cy="6003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43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0" y="5657416"/>
            <a:ext cx="457200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800" b="1" dirty="0" smtClean="0">
                <a:solidFill>
                  <a:schemeClr val="tx1"/>
                </a:solidFill>
                <a:latin typeface="Times New Roman" pitchFamily="18" charset="0"/>
                <a:cs typeface="Times New Roman" pitchFamily="18" charset="0"/>
              </a:rPr>
              <a:t>Oil lamp</a:t>
            </a:r>
            <a:endParaRPr lang="en-US" sz="4800" b="1" dirty="0">
              <a:solidFill>
                <a:schemeClr val="tx1"/>
              </a:solidFill>
              <a:latin typeface="Times New Roman" pitchFamily="18" charset="0"/>
              <a:cs typeface="Times New Roman" pitchFamily="18" charset="0"/>
            </a:endParaRPr>
          </a:p>
        </p:txBody>
      </p:sp>
      <p:sp>
        <p:nvSpPr>
          <p:cNvPr id="2" name="AutoShape 2" descr="Kết quả hình ảnh cho put u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5-Point Star 6">
            <a:hlinkClick r:id="rId2" action="ppaction://hlinksldjump"/>
          </p:cNvPr>
          <p:cNvSpPr/>
          <p:nvPr/>
        </p:nvSpPr>
        <p:spPr>
          <a:xfrm>
            <a:off x="8449816" y="6251295"/>
            <a:ext cx="694184" cy="476250"/>
          </a:xfrm>
          <a:prstGeom prst="star5">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ình ảnh có li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7937"/>
            <a:ext cx="9184014" cy="5173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63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Kết quả hình ảnh cho electric f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1" y="7937"/>
            <a:ext cx="7349398" cy="734939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4648200"/>
            <a:ext cx="3505200" cy="67248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5000" b="1" dirty="0">
                <a:solidFill>
                  <a:schemeClr val="tx1"/>
                </a:solidFill>
                <a:latin typeface="Times New Roman" pitchFamily="18" charset="0"/>
                <a:cs typeface="Times New Roman" pitchFamily="18" charset="0"/>
              </a:rPr>
              <a:t>electric fan</a:t>
            </a:r>
          </a:p>
        </p:txBody>
      </p:sp>
      <p:sp>
        <p:nvSpPr>
          <p:cNvPr id="2" name="AutoShape 2" descr="Kết quả hình ảnh cho take the tent dow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Kết quả hình ảnh cho take the tent dow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Kết quả hình ảnh cho take the tent dow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5-Point Star 9">
            <a:hlinkClick r:id="rId3" action="ppaction://hlinksldjump"/>
          </p:cNvPr>
          <p:cNvSpPr/>
          <p:nvPr/>
        </p:nvSpPr>
        <p:spPr>
          <a:xfrm>
            <a:off x="8449816" y="6251295"/>
            <a:ext cx="694184" cy="476250"/>
          </a:xfrm>
          <a:prstGeom prst="star5">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descr="Kết quả hình ảnh cho electric fa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3197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19400" y="6101916"/>
            <a:ext cx="457200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dirty="0">
                <a:solidFill>
                  <a:schemeClr val="tx1"/>
                </a:solidFill>
                <a:latin typeface="Times New Roman" pitchFamily="18" charset="0"/>
                <a:cs typeface="Times New Roman" pitchFamily="18" charset="0"/>
              </a:rPr>
              <a:t>cross a stream</a:t>
            </a:r>
          </a:p>
        </p:txBody>
      </p:sp>
      <p:sp>
        <p:nvSpPr>
          <p:cNvPr id="5" name="5-Point Star 4">
            <a:hlinkClick r:id="rId2" action="ppaction://hlinksldjump"/>
          </p:cNvPr>
          <p:cNvSpPr/>
          <p:nvPr/>
        </p:nvSpPr>
        <p:spPr>
          <a:xfrm>
            <a:off x="8449816" y="6251295"/>
            <a:ext cx="694184" cy="476250"/>
          </a:xfrm>
          <a:prstGeom prst="star5">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Hình ảnh có li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0"/>
            <a:ext cx="9325418" cy="5761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63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Kết quả hình ảnh cho du khách nuoc ngoa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60336"/>
            <a:ext cx="8988425" cy="599228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76600" y="5816600"/>
            <a:ext cx="2590800" cy="101254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6000" b="1" dirty="0">
                <a:solidFill>
                  <a:schemeClr val="tx1"/>
                </a:solidFill>
                <a:latin typeface="Times New Roman" pitchFamily="18" charset="0"/>
                <a:cs typeface="Times New Roman" pitchFamily="18" charset="0"/>
              </a:rPr>
              <a:t>visitor</a:t>
            </a:r>
          </a:p>
        </p:txBody>
      </p:sp>
      <p:sp>
        <p:nvSpPr>
          <p:cNvPr id="3" name="AutoShape 2" descr="Kết quả hình ảnh cho Household cho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Kết quả hình ảnh cho Household chor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Kết quả hình ảnh cho Household chor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Kết quả hình ảnh cho Household chor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5-Point Star 8">
            <a:hlinkClick r:id="rId3" action="ppaction://hlinksldjump"/>
          </p:cNvPr>
          <p:cNvSpPr/>
          <p:nvPr/>
        </p:nvSpPr>
        <p:spPr>
          <a:xfrm>
            <a:off x="8449816" y="6251295"/>
            <a:ext cx="694184" cy="476250"/>
          </a:xfrm>
          <a:prstGeom prst="star5">
            <a:avLst/>
          </a:prstGeom>
          <a:solidFill>
            <a:srgbClr val="92D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349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1278</TotalTime>
  <Words>141</Words>
  <Application>Microsoft Office PowerPoint</Application>
  <PresentationFormat>On-screen Show (4:3)</PresentationFormat>
  <Paragraphs>48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Windows User</cp:lastModifiedBy>
  <cp:revision>76</cp:revision>
  <dcterms:created xsi:type="dcterms:W3CDTF">2016-09-15T13:50:11Z</dcterms:created>
  <dcterms:modified xsi:type="dcterms:W3CDTF">2019-09-18T16:21:39Z</dcterms:modified>
</cp:coreProperties>
</file>