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4147" r:id="rId2"/>
  </p:sldMasterIdLst>
  <p:notesMasterIdLst>
    <p:notesMasterId r:id="rId23"/>
  </p:notesMasterIdLst>
  <p:sldIdLst>
    <p:sldId id="358" r:id="rId3"/>
    <p:sldId id="333" r:id="rId4"/>
    <p:sldId id="334" r:id="rId5"/>
    <p:sldId id="336" r:id="rId6"/>
    <p:sldId id="342" r:id="rId7"/>
    <p:sldId id="352" r:id="rId8"/>
    <p:sldId id="345" r:id="rId9"/>
    <p:sldId id="337" r:id="rId10"/>
    <p:sldId id="307" r:id="rId11"/>
    <p:sldId id="331" r:id="rId12"/>
    <p:sldId id="343" r:id="rId13"/>
    <p:sldId id="344" r:id="rId14"/>
    <p:sldId id="340" r:id="rId15"/>
    <p:sldId id="359" r:id="rId16"/>
    <p:sldId id="346" r:id="rId17"/>
    <p:sldId id="353" r:id="rId18"/>
    <p:sldId id="360" r:id="rId19"/>
    <p:sldId id="355" r:id="rId20"/>
    <p:sldId id="341" r:id="rId21"/>
    <p:sldId id="357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NI-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99"/>
    <a:srgbClr val="FF0000"/>
    <a:srgbClr val="CC00CC"/>
    <a:srgbClr val="990000"/>
    <a:srgbClr val="FF6600"/>
    <a:srgbClr val="0066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4" autoAdjust="0"/>
    <p:restoredTop sz="94660"/>
  </p:normalViewPr>
  <p:slideViewPr>
    <p:cSldViewPr>
      <p:cViewPr>
        <p:scale>
          <a:sx n="74" d="100"/>
          <a:sy n="74" d="100"/>
        </p:scale>
        <p:origin x="-115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VNI-Timfani-Heavy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VNI-Timfani-Heavy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1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VNI-Timfani-Heavy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VNI-Timfani-Heavy" pitchFamily="2" charset="0"/>
              </a:defRPr>
            </a:lvl1pPr>
          </a:lstStyle>
          <a:p>
            <a:pPr>
              <a:defRPr/>
            </a:pPr>
            <a:fld id="{874C7694-07E7-4388-A68F-6F123922C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83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fani-Heavy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fani-Heavy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fani-Heavy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fani-Heavy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fani-Heavy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4953000"/>
            <a:ext cx="5715000" cy="838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52600" y="3352800"/>
            <a:ext cx="5715000" cy="16002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EEE0B-7232-4927-85CB-E0AD341C4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1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BF802-7035-40DA-9E95-CC10E987F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9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0"/>
            <a:ext cx="19812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0"/>
            <a:ext cx="5791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7352D-18A8-42A1-9097-C99490CB0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39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F5FC6-5880-4127-93BD-59022675E0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5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DD62C7-0345-4EAD-901B-6A847B1FBA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80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17D90-D6AC-4EA3-AF22-E956BE5527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9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3D6F06-000D-4D66-9423-F0CC94B0BC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4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0B9DEF-8A7D-4AFD-BE82-A75F091CD0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33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3C81D1-0DB0-4A92-874B-A235EB98E7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56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CB0BC-D285-42AB-968C-4BD1B04C74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66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F4293-9CC7-4649-8144-F1D359FF06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7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AC2F6-C946-4B67-9580-8677953EB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D41435-6C25-466A-8EEC-19CE6CC078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28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36E20-5BBE-44C4-B6D9-FEA851AC38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31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36E20-5BBE-44C4-B6D9-FEA851AC38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57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36E20-5BBE-44C4-B6D9-FEA851AC38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5056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36E20-5BBE-44C4-B6D9-FEA851AC38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47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F8D2F6-AA78-48E6-B4F8-D3F6EC9446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7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F8D2F6-AA78-48E6-B4F8-D3F6EC9446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64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B6D922-7660-4A8B-8A8A-62BE6C887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7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CE91F-F617-4CFC-B1B2-B314E7F6A7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0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052E4-DE2C-4E66-AECC-69F220586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0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3886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8D4B8-7446-487A-9DAB-264F72C80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3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8525B-0859-441F-8680-424DA62C9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8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BE06-317D-46B4-923C-4640DFACD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7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92A6-8CBD-46E0-B979-660084690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2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F19B7-B7E7-4EC0-AFBB-418E6DF80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50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68C11-0DC4-47EE-AD74-02AA8AA4D1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0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9248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92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216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1">
                <a:solidFill>
                  <a:srgbClr val="663300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4375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solidFill>
                  <a:srgbClr val="663300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663300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B7F8D2F6-AA78-48E6-B4F8-D3F6EC944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24100"/>
          </a:solidFill>
          <a:latin typeface="Garamond" pitchFamily="18" charset="0"/>
        </a:defRPr>
      </a:lvl9pPr>
    </p:titleStyle>
    <p:bodyStyle>
      <a:lvl1pPr marL="447675" indent="-447675" algn="l" rtl="0" eaLnBrk="0" fontAlgn="base" hangingPunct="0">
        <a:spcBef>
          <a:spcPct val="60000"/>
        </a:spcBef>
        <a:spcAft>
          <a:spcPct val="0"/>
        </a:spcAft>
        <a:buClr>
          <a:srgbClr val="663300"/>
        </a:buClr>
        <a:buChar char="•"/>
        <a:defRPr sz="2000">
          <a:solidFill>
            <a:srgbClr val="824100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Char char="•"/>
        <a:defRPr sz="2800">
          <a:solidFill>
            <a:srgbClr val="824100"/>
          </a:solidFill>
          <a:latin typeface="+mn-lt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Char char="•"/>
        <a:defRPr sz="1600">
          <a:solidFill>
            <a:srgbClr val="824100"/>
          </a:solidFill>
          <a:latin typeface="+mn-lt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rgbClr val="663300"/>
        </a:buClr>
        <a:buChar char="•"/>
        <a:defRPr sz="1400">
          <a:solidFill>
            <a:srgbClr val="8241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7F8D2F6-AA78-48E6-B4F8-D3F6EC9446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4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  <p:sldLayoutId id="2147484160" r:id="rId13"/>
    <p:sldLayoutId id="2147484161" r:id="rId14"/>
    <p:sldLayoutId id="2147484162" r:id="rId15"/>
    <p:sldLayoutId id="2147484163" r:id="rId16"/>
    <p:sldLayoutId id="214748416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6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jpg"/><Relationship Id="rId5" Type="http://schemas.openxmlformats.org/officeDocument/2006/relationships/image" Target="../media/image19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1"/>
            <a:ext cx="9144000" cy="6822831"/>
          </a:xfrm>
          <a:prstGeom prst="rect">
            <a:avLst/>
          </a:prstGeom>
        </p:spPr>
      </p:pic>
      <p:pic>
        <p:nvPicPr>
          <p:cNvPr id="5" name="VI 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467454"/>
            <a:ext cx="6934201" cy="3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748088" y="647700"/>
            <a:ext cx="1895475" cy="64633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Nguyªn lÝ nh©n nghÜa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VIỆT TA- TRÍCH </a:t>
            </a:r>
            <a:r>
              <a:rPr lang="en-US" sz="20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“BÌNH NGÔ ĐẠI CÁO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– NGUYỄN TRÃI</a:t>
            </a:r>
            <a:endParaRPr lang="vi-V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748088" y="647700"/>
            <a:ext cx="1895475" cy="64633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Nguyªn lÝ nh©n nghÜa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47738" y="1533525"/>
            <a:ext cx="1938337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Yeân daân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  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Baûo veä ñaát nuôùc ñeå yeân daân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657975" y="1533525"/>
            <a:ext cx="1600200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Tröø baïo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Giaëc Minh xaâm löôïc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19050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56388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905000" y="106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7481888" y="10715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VIỆT TA- TRÍCH </a:t>
            </a:r>
            <a:r>
              <a:rPr lang="en-US" sz="20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“BÌNH NGÔ ĐẠI CÁO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– NGUYỄN TRÃI</a:t>
            </a:r>
            <a:endParaRPr lang="vi-V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2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748088" y="647700"/>
            <a:ext cx="1895475" cy="64633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Nguyªn lÝ nh©n nghÜa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47738" y="1533525"/>
            <a:ext cx="1938337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Yeân daân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  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Baûo veä ñaát nuôùc ñeå yeân daân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214688" y="2624138"/>
            <a:ext cx="2971800" cy="863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Ch©n lÝ vÒ sù tån t¹i ®éc lËp cã chñ quyÒn cña dÂn téc ®¹i viÖt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657975" y="1533525"/>
            <a:ext cx="1600200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Tröø baïo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Giaëc Minh xaâm löôïc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19050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56388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V="1">
            <a:off x="1905000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1905000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6186488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7481888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905000" y="106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7481888" y="10715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4705350" y="1323975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VIỆT TA- TRÍCH </a:t>
            </a:r>
            <a:r>
              <a:rPr lang="en-US" sz="20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“BÌNH NGÔ ĐẠI CÁO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– NGUYỄN TRÃI</a:t>
            </a:r>
            <a:endParaRPr lang="vi-V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748088" y="647700"/>
            <a:ext cx="1895475" cy="64633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Nguyªn lÝ nh©n nghÜa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47738" y="1533525"/>
            <a:ext cx="1938337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Yeân daân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  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Baûo veä ñaát nuôùc ñeå yeân daân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214688" y="2624138"/>
            <a:ext cx="2971800" cy="863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Ch©n lÝ vÒ sù tån t¹i ®éc lËp cã chñ quyÒn cña dÂn téc ®¹i viÖt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657975" y="1533525"/>
            <a:ext cx="1600200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Tröø baïo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Giaëc Minh xaâm löôïc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19050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56388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V="1">
            <a:off x="1905000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1905000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6186488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7481888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905000" y="106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7481888" y="10715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4705350" y="1323975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VIỆT TA- TRÍCH </a:t>
            </a:r>
            <a:r>
              <a:rPr lang="en-US" sz="20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“BÌNH NGÔ ĐẠI CÁO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– NGUYỄN TRÃI</a:t>
            </a:r>
            <a:endParaRPr lang="vi-V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5334000"/>
            <a:ext cx="385762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Cách dùng từ: đã chia, bao đời, xưng đế, khác nhau, cũng có...</a:t>
            </a:r>
          </a:p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Cách dùng câu văn sóng đôi …</a:t>
            </a:r>
          </a:p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-Liệt kê, so sánh, đối lập…</a:t>
            </a:r>
            <a:endParaRPr lang="vi-VN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748088" y="647700"/>
            <a:ext cx="1895475" cy="64633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Nguyªn lÝ nh©n nghÜa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47738" y="1533525"/>
            <a:ext cx="1938337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Yeân daân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  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Baûo veä ñaát nuôùc ñeå yeân daân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214688" y="2624138"/>
            <a:ext cx="2971800" cy="863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Ch©n lÝ vÒ sù tån t¹i ®éc lËp cã chñ quyÒn cña dÂn téc ®¹i viÖt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881188" y="4267200"/>
            <a:ext cx="11430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Laõnh thoå rieâng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171825" y="4267200"/>
            <a:ext cx="12192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Phong tuïc rieâng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705350" y="4359642"/>
            <a:ext cx="1366837" cy="58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Lòch söû rieâng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210300" y="4404701"/>
            <a:ext cx="1543049" cy="58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Cheá ñoä, chuû quyeàn rieâng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657975" y="1533525"/>
            <a:ext cx="1600200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Tröø baïo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Giaëc Minh xaâm löôïc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19050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56388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V="1">
            <a:off x="1905000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1905000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6186488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7481888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905000" y="106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7481888" y="10715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4705350" y="1323975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3790950" y="3500438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5334000" y="3509963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305424" y="3530599"/>
            <a:ext cx="1733551" cy="806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2514600" y="3500438"/>
            <a:ext cx="1295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H="1">
            <a:off x="1143000" y="3500438"/>
            <a:ext cx="26670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533400" y="4267200"/>
            <a:ext cx="11430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CF1A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Vaên hieán laâu ñôøi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VIỆT TA- TRÍCH </a:t>
            </a:r>
            <a:r>
              <a:rPr lang="en-US" sz="20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“BÌNH NGÔ ĐẠI CÁO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– NGUYỄN TRÃI</a:t>
            </a:r>
            <a:endParaRPr lang="vi-V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7891462" y="4404701"/>
            <a:ext cx="1209675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CF1A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altLang="vi-VN" sz="1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6645" idx="0"/>
            <a:endCxn id="28" idx="0"/>
          </p:cNvCxnSpPr>
          <p:nvPr/>
        </p:nvCxnSpPr>
        <p:spPr>
          <a:xfrm>
            <a:off x="5305424" y="3530599"/>
            <a:ext cx="3190876" cy="874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3400" y="5334000"/>
            <a:ext cx="385762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Cách dùng từ: đã chia, bao đời, xưng đế, khác nhau, cũng có...</a:t>
            </a:r>
          </a:p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Cách dùng câu văn sóng đôi …</a:t>
            </a:r>
          </a:p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-Liệt kê, so sánh, đối lập…</a:t>
            </a:r>
            <a:endParaRPr lang="vi-VN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05350" y="5319653"/>
            <a:ext cx="42862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chủ quyền và niềm tự hào độc lập dân tộc, sánh ngang với Bắc quốc </a:t>
            </a:r>
          </a:p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499619"/>
              </p:ext>
            </p:extLst>
          </p:nvPr>
        </p:nvGraphicFramePr>
        <p:xfrm>
          <a:off x="0" y="2646144"/>
          <a:ext cx="9144002" cy="4198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2895601"/>
                <a:gridCol w="3200401"/>
              </a:tblGrid>
              <a:tr h="363207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diện </a:t>
                      </a:r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núi nước  Nam</a:t>
                      </a:r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Đại Việt ta</a:t>
                      </a:r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06833">
                <a:tc>
                  <a:txBody>
                    <a:bodyPr/>
                    <a:lstStyle/>
                    <a:p>
                      <a:r>
                        <a:rPr lang="en-US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</a:t>
                      </a:r>
                      <a:r>
                        <a:rPr lang="en-US" sz="2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dân tộc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smtClean="0"/>
                    </a:p>
                    <a:p>
                      <a:endParaRPr lang="en-US" sz="2000" smtClean="0"/>
                    </a:p>
                    <a:p>
                      <a:endParaRPr lang="en-US" sz="20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vi-VN" sz="2000" b="1" i="1" smtClean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96145">
                <a:tc>
                  <a:txBody>
                    <a:bodyPr/>
                    <a:lstStyle/>
                    <a:p>
                      <a:r>
                        <a:rPr lang="en-US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sở của sự khẳng định </a:t>
                      </a:r>
                    </a:p>
                    <a:p>
                      <a:r>
                        <a:rPr lang="en-US" sz="2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 trên </a:t>
                      </a:r>
                      <a:endParaRPr lang="vi-VN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20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24816">
                <a:tc>
                  <a:txBody>
                    <a:bodyPr/>
                    <a:lstStyle/>
                    <a:p>
                      <a:endParaRPr lang="en-US" sz="20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r>
                        <a:rPr lang="en-US" sz="2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chung</a:t>
                      </a:r>
                      <a:endParaRPr lang="vi-VN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362200" cy="2310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6" y="152400"/>
            <a:ext cx="2454202" cy="2295525"/>
          </a:xfrm>
          <a:prstGeom prst="rect">
            <a:avLst/>
          </a:prstGeom>
        </p:spPr>
      </p:pic>
      <p:pic>
        <p:nvPicPr>
          <p:cNvPr id="6" name="Đọc diễn cảm văn bản Nước Đại Việt 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1091" y="152399"/>
            <a:ext cx="2567910" cy="22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5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341323"/>
              </p:ext>
            </p:extLst>
          </p:nvPr>
        </p:nvGraphicFramePr>
        <p:xfrm>
          <a:off x="0" y="2646144"/>
          <a:ext cx="9144002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2895601"/>
                <a:gridCol w="3200401"/>
              </a:tblGrid>
              <a:tr h="363207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diện </a:t>
                      </a:r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núi nước  Nam</a:t>
                      </a:r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Đại Việt ta</a:t>
                      </a:r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06833">
                <a:tc>
                  <a:txBody>
                    <a:bodyPr/>
                    <a:lstStyle/>
                    <a:p>
                      <a:r>
                        <a:rPr lang="en-US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</a:t>
                      </a:r>
                      <a:r>
                        <a:rPr lang="en-US" sz="2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dân tộc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vi-VN" sz="2000" b="1" i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- Có</a:t>
                      </a:r>
                      <a:r>
                        <a:rPr lang="en-US" altLang="vi-VN" sz="2000" b="1" i="1" baseline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 l</a:t>
                      </a:r>
                      <a:r>
                        <a:rPr lang="en-US" altLang="vi-VN" sz="2000" b="1" i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ãnh thổ</a:t>
                      </a:r>
                    </a:p>
                    <a:p>
                      <a:pPr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vi-VN" sz="2000" b="1" i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- Có</a:t>
                      </a:r>
                      <a:r>
                        <a:rPr lang="en-US" altLang="vi-VN" sz="2000" b="1" i="1" baseline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 chế độ, c</a:t>
                      </a:r>
                      <a:r>
                        <a:rPr lang="en-US" altLang="vi-VN" sz="2000" b="1" i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hủ quyền</a:t>
                      </a:r>
                    </a:p>
                    <a:p>
                      <a:endParaRPr lang="en-US" sz="2000" smtClean="0"/>
                    </a:p>
                    <a:p>
                      <a:endParaRPr lang="en-US" sz="2000" smtClean="0"/>
                    </a:p>
                    <a:p>
                      <a:endParaRPr lang="en-US" sz="200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vi-VN" sz="2000" b="1" smtClean="0">
                          <a:latin typeface="Times New Roman" panose="02020603050405020304" pitchFamily="18" charset="0"/>
                        </a:rPr>
                        <a:t>+ </a:t>
                      </a:r>
                      <a:r>
                        <a:rPr lang="en-US" altLang="vi-VN" sz="20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Có nền văn hiến lâu đời</a:t>
                      </a:r>
                    </a:p>
                    <a:p>
                      <a:r>
                        <a:rPr lang="en-US" altLang="vi-VN" sz="2000" b="1" i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+ Có lãnh thổ riêng</a:t>
                      </a:r>
                    </a:p>
                    <a:p>
                      <a:r>
                        <a:rPr lang="en-US" altLang="vi-VN" sz="2000" b="1" smtClean="0">
                          <a:latin typeface="Times New Roman" panose="02020603050405020304" pitchFamily="18" charset="0"/>
                        </a:rPr>
                        <a:t>+ Có phong tục riêng</a:t>
                      </a:r>
                    </a:p>
                    <a:p>
                      <a:r>
                        <a:rPr lang="en-US" altLang="vi-VN" sz="2000" b="1" smtClean="0">
                          <a:latin typeface="Times New Roman" panose="02020603050405020304" pitchFamily="18" charset="0"/>
                        </a:rPr>
                        <a:t>+ Có lịch sử riêng</a:t>
                      </a:r>
                    </a:p>
                    <a:p>
                      <a:r>
                        <a:rPr lang="en-US" altLang="vi-VN" sz="2000" b="1" i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+ Có chế độ, chủ quyền riêng.</a:t>
                      </a:r>
                    </a:p>
                    <a:p>
                      <a:r>
                        <a:rPr lang="en-US" altLang="vi-VN" sz="2000" b="1" i="1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+Có</a:t>
                      </a:r>
                      <a:r>
                        <a:rPr lang="en-US" altLang="vi-VN" sz="2000" b="1" i="1" baseline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</a:rPr>
                        <a:t> hào kiệt</a:t>
                      </a:r>
                      <a:endParaRPr lang="en-US" altLang="vi-VN" sz="2000" b="1" i="1" smtClean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96145">
                <a:tc>
                  <a:txBody>
                    <a:bodyPr/>
                    <a:lstStyle/>
                    <a:p>
                      <a:r>
                        <a:rPr lang="en-US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sở của sự khẳng định </a:t>
                      </a:r>
                    </a:p>
                    <a:p>
                      <a:r>
                        <a:rPr lang="en-US" sz="2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 trên </a:t>
                      </a:r>
                      <a:endParaRPr lang="vi-VN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-Thiên</a:t>
                      </a:r>
                      <a:r>
                        <a:rPr lang="en-US" sz="2000" b="1" i="1" baseline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thư - sách trời</a:t>
                      </a:r>
                      <a:endParaRPr lang="en-US" sz="2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Lịch</a:t>
                      </a:r>
                      <a:r>
                        <a:rPr lang="en-US" sz="2000" b="1" i="1" baseline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sử của dân tộc</a:t>
                      </a:r>
                      <a:endParaRPr lang="vi-VN" sz="20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24816">
                <a:tc>
                  <a:txBody>
                    <a:bodyPr/>
                    <a:lstStyle/>
                    <a:p>
                      <a:endParaRPr lang="en-US" sz="20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r>
                        <a:rPr lang="en-US" sz="20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chung</a:t>
                      </a:r>
                      <a:endParaRPr lang="vi-VN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vi-VN" sz="20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 vậy tư tưởng của Nguyễn Trãi trên cơ sở tiếp nối có sự phát triển và hoàn thiện, sâu</a:t>
                      </a:r>
                      <a:r>
                        <a:rPr lang="en-US" altLang="vi-VN" sz="2000" b="1" i="1" baseline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sắc</a:t>
                      </a:r>
                      <a:r>
                        <a:rPr lang="en-US" altLang="vi-VN" sz="20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hơn, vững</a:t>
                      </a:r>
                      <a:r>
                        <a:rPr lang="en-US" altLang="vi-VN" sz="2000" b="1" i="1" baseline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chắc hơn</a:t>
                      </a:r>
                      <a:r>
                        <a:rPr lang="en-US" altLang="vi-VN" sz="20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2400"/>
            <a:ext cx="2438400" cy="2384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"/>
            <a:ext cx="2295525" cy="229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6" y="152400"/>
            <a:ext cx="2454202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0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748088" y="647700"/>
            <a:ext cx="1895475" cy="64633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Nguyªn lÝ nh©n nghÜa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47738" y="1533525"/>
            <a:ext cx="1938337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Yeân daân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  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Baûo veä ñaát nuôùc ñeå yeân daân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214688" y="2624138"/>
            <a:ext cx="2971800" cy="863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Ch©n lÝ vÒ sù tån t¹i ®éc lËp cã chñ quyÒn cña dÂn téc ®¹i viÖt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881188" y="4267200"/>
            <a:ext cx="11430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Laõnh thoå rieâng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171825" y="4267200"/>
            <a:ext cx="12192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Phong tuïc rieâng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705350" y="4359642"/>
            <a:ext cx="1366837" cy="58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Lòch söû rieâng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210300" y="4404701"/>
            <a:ext cx="1543049" cy="58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Cheá ñoä, chuû quyeàn rieâng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657975" y="1533525"/>
            <a:ext cx="1600200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Tröø baïo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Giaëc Minh xaâm löôïc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19050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56388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V="1">
            <a:off x="1905000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1905000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6186488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7481888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905000" y="106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7481888" y="10715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4705350" y="1323975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3790950" y="3500438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5334000" y="3509963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305424" y="3530599"/>
            <a:ext cx="1733551" cy="806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2514600" y="3500438"/>
            <a:ext cx="1295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H="1">
            <a:off x="1143000" y="3500438"/>
            <a:ext cx="26670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533400" y="4267200"/>
            <a:ext cx="11430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CF1A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Vaên hieán laâu ñôøi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VIỆT TA- TRÍCH </a:t>
            </a:r>
            <a:r>
              <a:rPr lang="en-US" sz="20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“BÌNH NGÔ ĐẠI CÁO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– NGUYỄN TRÃI</a:t>
            </a:r>
            <a:endParaRPr lang="vi-V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7891462" y="4404701"/>
            <a:ext cx="1209675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CF1A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altLang="vi-VN" sz="1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6645" idx="0"/>
            <a:endCxn id="28" idx="0"/>
          </p:cNvCxnSpPr>
          <p:nvPr/>
        </p:nvCxnSpPr>
        <p:spPr>
          <a:xfrm>
            <a:off x="5305424" y="3530599"/>
            <a:ext cx="3190876" cy="874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3400" y="5334000"/>
            <a:ext cx="385762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Cách dùng từ: đã chia, bao đời, xưng đế, khác nhau, cũng có...</a:t>
            </a:r>
          </a:p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Cách dùng câu văn sóng đôi …</a:t>
            </a:r>
          </a:p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-Liệt kê, so sánh, đối lập…</a:t>
            </a:r>
            <a:endParaRPr lang="vi-VN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05350" y="5319653"/>
            <a:ext cx="42862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chủ quyền và niềm tự hào độc lập dân tộc, sánh ngang với Bắc quốc </a:t>
            </a:r>
          </a:p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4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748088" y="647700"/>
            <a:ext cx="1895475" cy="64633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Nguyªn lÝ nh©n nghÜa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47738" y="1533525"/>
            <a:ext cx="1938337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Yeân daân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  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Baûo veä ñaát nuôùc ñeå yeân daân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214688" y="2624138"/>
            <a:ext cx="2971800" cy="863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Ch©n lÝ vÒ sù tån t¹i ®éc lËp cã chñ quyÒn cña dÂn téc ®¹i viÖt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881188" y="4267200"/>
            <a:ext cx="11430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Laõnh thoå rieâng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171825" y="4267200"/>
            <a:ext cx="12192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Phong tuïc rieâng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310188" y="4267200"/>
            <a:ext cx="12954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Lòch söû rieâng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791325" y="4267200"/>
            <a:ext cx="180975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Cheá ñoä, chuû quyeàn rieâng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657975" y="1533525"/>
            <a:ext cx="1600200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Tröø baïo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Giaëc Minh xaâm löôïc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19050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56388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V="1">
            <a:off x="1905000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1905000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6186488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7481888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905000" y="106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7481888" y="10715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4705350" y="1323975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3790950" y="3500438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5772150" y="3505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76913" y="3509963"/>
            <a:ext cx="1828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2514600" y="3500438"/>
            <a:ext cx="1295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H="1">
            <a:off x="1143000" y="3500438"/>
            <a:ext cx="26670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533400" y="4267200"/>
            <a:ext cx="11430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CF1A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Vaên hieán laâu ñôøi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VIỆT TA- TRÍCH </a:t>
            </a:r>
            <a:r>
              <a:rPr lang="en-US" sz="20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“BÌNH NGÔ ĐẠI CÁO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– NGUYỄN TRÃI</a:t>
            </a:r>
            <a:endParaRPr lang="vi-V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5041901"/>
            <a:ext cx="394811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Cách dùng từ: đã chia, bao đời, xưng đế, khác nhau, cũng có...</a:t>
            </a:r>
          </a:p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Cách dùng câu văn sóng đôi …</a:t>
            </a:r>
          </a:p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-Liệt kê, so sánh, đối lập…</a:t>
            </a:r>
            <a:endParaRPr lang="vi-VN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76800" y="5008564"/>
            <a:ext cx="4267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Khẳng định chủ quyền và niềm tự hào độc lập dân tộc, sánh ngang với Bắc quốc</a:t>
            </a:r>
          </a:p>
          <a:p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Tư tưởng  ấy toàn diện và sâu sắc.</a:t>
            </a:r>
          </a:p>
          <a:p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stCxn id="26628" idx="2"/>
          </p:cNvCxnSpPr>
          <p:nvPr/>
        </p:nvCxnSpPr>
        <p:spPr>
          <a:xfrm>
            <a:off x="4700588" y="3487738"/>
            <a:ext cx="4762" cy="2846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1295400" y="6354129"/>
            <a:ext cx="7162800" cy="341946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Søc m¹nh cña nh©n nghÜa, søc m¹nh cña ®éc lËp d©n </a:t>
            </a:r>
            <a:r>
              <a:rPr lang="en-US" altLang="vi-VN" sz="1600" b="1" smtClean="0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téc</a:t>
            </a:r>
          </a:p>
        </p:txBody>
      </p:sp>
    </p:spTree>
    <p:extLst>
      <p:ext uri="{BB962C8B-B14F-4D97-AF65-F5344CB8AC3E}">
        <p14:creationId xmlns:p14="http://schemas.microsoft.com/office/powerpoint/2010/main" val="27950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748088" y="647700"/>
            <a:ext cx="1895475" cy="646331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8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Nguyªn lÝ nh©n nghÜa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947738" y="1533525"/>
            <a:ext cx="1938337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Yeân daân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  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Baûo veä ñaát nuôùc ñeå yeân daân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214688" y="2624138"/>
            <a:ext cx="2971800" cy="863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Ch©n lÝ vÒ sù tån t¹i ®éc lËp cã chñ quyÒn cña dÂn téc ®¹i viÖt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881188" y="4267200"/>
            <a:ext cx="11430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Laõnh thoå rieâng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171825" y="4267200"/>
            <a:ext cx="12192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Phong tuïc rieâng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705350" y="4359642"/>
            <a:ext cx="1366837" cy="58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Lòch söû rieâng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210300" y="4404701"/>
            <a:ext cx="1543049" cy="58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Cheá ñoä, chuû quyeàn rieâng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657975" y="1533525"/>
            <a:ext cx="1600200" cy="844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u="sng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Tröø baïo</a:t>
            </a: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        </a:t>
            </a:r>
            <a:r>
              <a:rPr lang="en-US" altLang="vi-VN" sz="1600" b="1">
                <a:solidFill>
                  <a:schemeClr val="tx1"/>
                </a:solidFill>
                <a:latin typeface="VNI-Meli" pitchFamily="2" charset="0"/>
                <a:cs typeface="Arial" panose="020B0604020202020204" pitchFamily="34" charset="0"/>
              </a:rPr>
              <a:t>Giaëc Minh xaâm löôïc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19050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5638800" y="10668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V="1">
            <a:off x="1905000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7" name="Line 13"/>
          <p:cNvSpPr>
            <a:spLocks noChangeShapeType="1"/>
          </p:cNvSpPr>
          <p:nvPr/>
        </p:nvSpPr>
        <p:spPr bwMode="auto">
          <a:xfrm>
            <a:off x="1905000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6186488" y="29813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7481888" y="23717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1905000" y="106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7481888" y="10715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4705350" y="1323975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>
            <a:off x="3790950" y="3500438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5334000" y="3509963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305424" y="3530599"/>
            <a:ext cx="1733551" cy="806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2514600" y="3500438"/>
            <a:ext cx="1295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H="1">
            <a:off x="1143000" y="3500438"/>
            <a:ext cx="26670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533400" y="4267200"/>
            <a:ext cx="114300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CF1A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VNI-Meli" pitchFamily="2" charset="0"/>
                <a:cs typeface="Arial" panose="020B0604020202020204" pitchFamily="34" charset="0"/>
              </a:rPr>
              <a:t>Vaên hieán laâu ñôøi</a:t>
            </a:r>
          </a:p>
        </p:txBody>
      </p:sp>
      <p:sp>
        <p:nvSpPr>
          <p:cNvPr id="140314" name="Text Box 26"/>
          <p:cNvSpPr txBox="1">
            <a:spLocks noChangeArrowheads="1"/>
          </p:cNvSpPr>
          <p:nvPr/>
        </p:nvSpPr>
        <p:spPr bwMode="auto">
          <a:xfrm>
            <a:off x="2938462" y="5739178"/>
            <a:ext cx="3771899" cy="707886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Søc m¹nh cña nh©n nghÜa, </a:t>
            </a:r>
            <a:endParaRPr lang="en-US" altLang="vi-VN" sz="1600" b="1" smtClean="0">
              <a:solidFill>
                <a:srgbClr val="FFFF00"/>
              </a:solidFill>
              <a:latin typeface=".VnTimeH" panose="020B7200000000000000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600" b="1" smtClean="0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søc </a:t>
            </a:r>
            <a:r>
              <a:rPr lang="en-US" altLang="vi-VN" sz="1600" b="1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m¹nh cña ®éc lËp d©n </a:t>
            </a:r>
            <a:r>
              <a:rPr lang="en-US" altLang="vi-VN" sz="1600" b="1" smtClean="0">
                <a:solidFill>
                  <a:srgbClr val="FFFF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téc</a:t>
            </a:r>
          </a:p>
        </p:txBody>
      </p:sp>
      <p:sp>
        <p:nvSpPr>
          <p:cNvPr id="140315" name="Line 27"/>
          <p:cNvSpPr>
            <a:spLocks noChangeShapeType="1"/>
          </p:cNvSpPr>
          <p:nvPr/>
        </p:nvSpPr>
        <p:spPr bwMode="auto">
          <a:xfrm>
            <a:off x="4705350" y="3509963"/>
            <a:ext cx="0" cy="22292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0" y="76200"/>
            <a:ext cx="9144000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VIỆT TA- TRÍCH </a:t>
            </a:r>
            <a:r>
              <a:rPr lang="en-US" sz="20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“BÌNH NGÔ ĐẠI CÁO</a:t>
            </a:r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– NGUYỄN TRÃI</a:t>
            </a:r>
            <a:endParaRPr lang="vi-V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7891462" y="4404701"/>
            <a:ext cx="1209675" cy="55399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CF1A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1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endParaRPr lang="en-US" altLang="vi-VN" sz="1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6645" idx="0"/>
            <a:endCxn id="28" idx="0"/>
          </p:cNvCxnSpPr>
          <p:nvPr/>
        </p:nvCxnSpPr>
        <p:spPr>
          <a:xfrm>
            <a:off x="5305424" y="3530599"/>
            <a:ext cx="3190876" cy="874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4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33400"/>
            <a:ext cx="891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97- VĂN BẢN</a:t>
            </a:r>
          </a:p>
          <a:p>
            <a:endParaRPr lang="en-US" sz="72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ĐẠI VIỆT TA</a:t>
            </a:r>
          </a:p>
          <a:p>
            <a:pPr algn="ctr"/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Trích </a:t>
            </a:r>
            <a:r>
              <a:rPr lang="en-US" sz="3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 Ngô đại cáo” </a:t>
            </a:r>
            <a:r>
              <a:rPr lang="en-US" sz="3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Trãi  </a:t>
            </a:r>
            <a:r>
              <a:rPr lang="en-US" sz="3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00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2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0"/>
            <a:ext cx="2514600" cy="1652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17" y="1524000"/>
            <a:ext cx="2698379" cy="1710476"/>
          </a:xfrm>
          <a:prstGeom prst="rect">
            <a:avLst/>
          </a:prstGeom>
        </p:spPr>
      </p:pic>
      <p:pic>
        <p:nvPicPr>
          <p:cNvPr id="7" name="VI DE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3744" y="3060782"/>
            <a:ext cx="2485844" cy="1864383"/>
          </a:xfrm>
          <a:prstGeom prst="rect">
            <a:avLst/>
          </a:prstGeom>
        </p:spPr>
      </p:pic>
      <p:sp>
        <p:nvSpPr>
          <p:cNvPr id="11" name="5-Point Star 10"/>
          <p:cNvSpPr/>
          <p:nvPr/>
        </p:nvSpPr>
        <p:spPr>
          <a:xfrm>
            <a:off x="7772400" y="0"/>
            <a:ext cx="1321780" cy="12192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91" y="5104110"/>
            <a:ext cx="4104832" cy="16860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91" y="1652192"/>
            <a:ext cx="261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QUỐC SƠN HÀ </a:t>
            </a:r>
            <a:endParaRPr lang="vi-VN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6024" y="3581400"/>
            <a:ext cx="249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NGÔ ĐẠI CÁO</a:t>
            </a:r>
            <a:endParaRPr lang="vi-VN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510411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 NGÔN ĐỘC LẬP</a:t>
            </a:r>
            <a:endParaRPr lang="vi-VN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3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01"/>
            <a:ext cx="3657600" cy="51083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0" y="53340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TRÃI </a:t>
            </a:r>
            <a:r>
              <a:rPr lang="en-US" sz="2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(1380-1442)</a:t>
            </a:r>
          </a:p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NHÂN VĂN HÓA THẾ GIỚI</a:t>
            </a:r>
            <a:endParaRPr lang="vi-V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10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01"/>
            <a:ext cx="3657600" cy="5108379"/>
          </a:xfrm>
          <a:prstGeom prst="rect">
            <a:avLst/>
          </a:prstGeom>
        </p:spPr>
      </p:pic>
      <p:sp>
        <p:nvSpPr>
          <p:cNvPr id="8" name="Vertical Scroll 7"/>
          <p:cNvSpPr/>
          <p:nvPr/>
        </p:nvSpPr>
        <p:spPr bwMode="auto">
          <a:xfrm flipH="1">
            <a:off x="838200" y="1066800"/>
            <a:ext cx="1447800" cy="4038600"/>
          </a:xfrm>
          <a:prstGeom prst="verticalScroll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Nên thợ nên thầy vì</a:t>
            </a:r>
          </a:p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có học</a:t>
            </a:r>
            <a:endParaRPr lang="vi-VN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Vertical Scroll 8"/>
          <p:cNvSpPr/>
          <p:nvPr/>
        </p:nvSpPr>
        <p:spPr bwMode="auto">
          <a:xfrm>
            <a:off x="6858000" y="1066801"/>
            <a:ext cx="1295400" cy="3886199"/>
          </a:xfrm>
          <a:prstGeom prst="verticalScroll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</a:p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</a:p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mặc bởi hay làm</a:t>
            </a:r>
            <a:r>
              <a:rPr lang="en-US" sz="3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526078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TRÃI</a:t>
            </a:r>
            <a:r>
              <a:rPr lang="en-US" sz="2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(1380-1442)</a:t>
            </a:r>
          </a:p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 NHÂN VĂN HÓA THẾ GIỚI</a:t>
            </a:r>
            <a:endParaRPr lang="vi-VN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6"/>
            <a:ext cx="9144000" cy="6824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1295400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NGÔ ĐẠI CÁO </a:t>
            </a:r>
            <a:endParaRPr lang="vi-VN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8"/>
          <p:cNvSpPr txBox="1">
            <a:spLocks noChangeArrowheads="1"/>
          </p:cNvSpPr>
          <p:nvPr/>
        </p:nvSpPr>
        <p:spPr bwMode="auto">
          <a:xfrm>
            <a:off x="1889125" y="1027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9258" name="Group 10"/>
          <p:cNvGrpSpPr>
            <a:grpSpLocks/>
          </p:cNvGrpSpPr>
          <p:nvPr/>
        </p:nvGrpSpPr>
        <p:grpSpPr bwMode="auto">
          <a:xfrm>
            <a:off x="685800" y="0"/>
            <a:ext cx="7924800" cy="6405563"/>
            <a:chOff x="432" y="0"/>
            <a:chExt cx="4992" cy="4035"/>
          </a:xfrm>
        </p:grpSpPr>
        <p:grpSp>
          <p:nvGrpSpPr>
            <p:cNvPr id="11268" name="Group 2"/>
            <p:cNvGrpSpPr>
              <a:grpSpLocks/>
            </p:cNvGrpSpPr>
            <p:nvPr/>
          </p:nvGrpSpPr>
          <p:grpSpPr bwMode="auto">
            <a:xfrm>
              <a:off x="432" y="0"/>
              <a:ext cx="4992" cy="3504"/>
              <a:chOff x="432" y="96"/>
              <a:chExt cx="4992" cy="3504"/>
            </a:xfrm>
          </p:grpSpPr>
          <p:pic>
            <p:nvPicPr>
              <p:cNvPr id="11270" name="Picture 4" descr="c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8" y="144"/>
                <a:ext cx="1344" cy="1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1" name="Picture 5" descr="c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1920"/>
                <a:ext cx="139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2" name="Picture 6" descr="c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968"/>
                <a:ext cx="1440" cy="1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3" name="Picture 7" descr="c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8" y="96"/>
                <a:ext cx="1440" cy="1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74" name="Picture 8" descr="c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1920"/>
                <a:ext cx="1536" cy="1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69" name="Text Box 9"/>
            <p:cNvSpPr txBox="1">
              <a:spLocks noChangeArrowheads="1"/>
            </p:cNvSpPr>
            <p:nvPr/>
          </p:nvSpPr>
          <p:spPr bwMode="auto">
            <a:xfrm>
              <a:off x="1392" y="3744"/>
              <a:ext cx="2860" cy="29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/>
              <a:r>
                <a:rPr lang="en-US" altLang="vi-VN" sz="2400" b="1" i="1">
                  <a:latin typeface="Times New Roman" panose="02020603050405020304" pitchFamily="18" charset="0"/>
                  <a:cs typeface="Arial" panose="020B0604020202020204" pitchFamily="34" charset="0"/>
                </a:rPr>
                <a:t>“Bình Ngô đại cáo” </a:t>
              </a:r>
              <a:r>
                <a:rPr lang="en-US" altLang="vi-VN" sz="2400">
                  <a:latin typeface="Times New Roman" panose="02020603050405020304" pitchFamily="18" charset="0"/>
                  <a:cs typeface="Arial" panose="020B0604020202020204" pitchFamily="34" charset="0"/>
                </a:rPr>
                <a:t>bằng chữ Hán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12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" y="0"/>
            <a:ext cx="9129150" cy="6829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0"/>
            <a:ext cx="1447802" cy="930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0" y="152400"/>
            <a:ext cx="1295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 gần bá cáo,</a:t>
            </a:r>
          </a:p>
          <a:p>
            <a:pPr algn="ctr"/>
            <a:endParaRPr lang="en-US" sz="4400" b="1" i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nấy đều hay!</a:t>
            </a:r>
            <a:endParaRPr lang="vi-VN" sz="44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381000" y="496890"/>
            <a:ext cx="4953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2200" b="1">
                <a:solidFill>
                  <a:srgbClr val="FFFF00"/>
                </a:solidFill>
                <a:latin typeface="Times New Roman" panose="02020603050405020304" pitchFamily="18" charset="0"/>
              </a:rPr>
              <a:t>Từng nghe :</a:t>
            </a:r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1219200" y="897000"/>
            <a:ext cx="84582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Việc nhân nghĩa cốt ở yên dân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Quân điếu phạt trước lo trừ bạo 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Như nước Đại Việt ta từ trước 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Vốn xưng nền văn hiến đã lâu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Núi sông bờ cõi đã chia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Phong tục Bắc Nam cũng khác 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Từ Triệu , Đinh , Lý , Trần bao đời g</a:t>
            </a:r>
            <a:r>
              <a:rPr lang="en-US" altLang="vi-VN" sz="2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ây </a:t>
            </a: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nền độc lập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Cùng Hán , Đường , Tống , Nguyên mỗi bên xưng đế </a:t>
            </a:r>
            <a:r>
              <a:rPr lang="en-US" altLang="vi-VN" sz="2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một </a:t>
            </a: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phương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Tuy mạnh yếu từng lúc khác nhau 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Song hào kiệt đời nào cũng có 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vi-VN" sz="20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381000" y="4267200"/>
            <a:ext cx="8320088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2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>  Vậy nên:</a:t>
            </a:r>
            <a:endParaRPr lang="en-US" altLang="vi-VN" sz="22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Lưu Cung tham công nên thất bại ,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Triệu Tiết thích lớn phải tiêu vong ,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Cửa Hàm Tử bắt sống Toa Đô ,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Sông Bạch Đằng giết  tươi  Ô Mã .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Việc xưa xem xét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en-US" altLang="vi-VN" sz="2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Chứng </a:t>
            </a:r>
            <a:r>
              <a:rPr lang="en-US" altLang="vi-VN" sz="22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cớ còn ghi .</a:t>
            </a:r>
            <a:endParaRPr lang="en-US" altLang="vi-VN" sz="22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vi-VN" sz="20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5" name="Rectangle 5"/>
          <p:cNvSpPr>
            <a:spLocks noChangeArrowheads="1"/>
          </p:cNvSpPr>
          <p:nvPr/>
        </p:nvSpPr>
        <p:spPr bwMode="auto">
          <a:xfrm>
            <a:off x="212725" y="34925"/>
            <a:ext cx="865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Bố cục văn bản “Nước Đại Việt ta</a:t>
            </a:r>
            <a:r>
              <a:rPr lang="en-US" alt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endParaRPr lang="en-US" alt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95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1" grpId="0"/>
      <p:bldP spid="2293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0" y="703263"/>
            <a:ext cx="3946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Từng nghe :</a:t>
            </a:r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147638" y="1100138"/>
            <a:ext cx="8906404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Việc nhân nghĩa cốt ở yên dân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Quân điếu phạt trước lo trừ bạo 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chemeClr val="tx1"/>
                </a:solidFill>
                <a:latin typeface="Times New Roman" panose="02020603050405020304" pitchFamily="18" charset="0"/>
              </a:rPr>
              <a:t>Như nước Đại Việt ta từ trước 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chemeClr val="tx1"/>
                </a:solidFill>
                <a:latin typeface="Times New Roman" panose="02020603050405020304" pitchFamily="18" charset="0"/>
              </a:rPr>
              <a:t>Vốn xưng nền văn hiến đã lâu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chemeClr val="tx1"/>
                </a:solidFill>
                <a:latin typeface="Times New Roman" panose="02020603050405020304" pitchFamily="18" charset="0"/>
              </a:rPr>
              <a:t>Núi sông bờ cõi đã chia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chemeClr val="tx1"/>
                </a:solidFill>
                <a:latin typeface="Times New Roman" panose="02020603050405020304" pitchFamily="18" charset="0"/>
              </a:rPr>
              <a:t>Phong tục Bắc Nam cũng khác 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chemeClr val="tx1"/>
                </a:solidFill>
                <a:latin typeface="Times New Roman" panose="02020603050405020304" pitchFamily="18" charset="0"/>
              </a:rPr>
              <a:t>Từ Triệu , Đinh , Lý , Trần bao đời xây nền độc lập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chemeClr val="tx1"/>
                </a:solidFill>
                <a:latin typeface="Times New Roman" panose="02020603050405020304" pitchFamily="18" charset="0"/>
              </a:rPr>
              <a:t>Cùng Hán , Đường , Tống , Nguyên mỗi bên xưng đế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chemeClr val="tx1"/>
                </a:solidFill>
                <a:latin typeface="Times New Roman" panose="02020603050405020304" pitchFamily="18" charset="0"/>
              </a:rPr>
              <a:t>một phương 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chemeClr val="tx1"/>
                </a:solidFill>
                <a:latin typeface="Times New Roman" panose="02020603050405020304" pitchFamily="18" charset="0"/>
              </a:rPr>
              <a:t>Tuy mạnh yếu từng lúc khác nhau 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chemeClr val="tx1"/>
                </a:solidFill>
                <a:latin typeface="Times New Roman" panose="02020603050405020304" pitchFamily="18" charset="0"/>
              </a:rPr>
              <a:t>Song hào kiệt đời nào cũng có 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vi-VN" sz="20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65600" y="1100138"/>
            <a:ext cx="685800" cy="609600"/>
            <a:chOff x="2208" y="96"/>
            <a:chExt cx="432" cy="576"/>
          </a:xfrm>
        </p:grpSpPr>
        <p:grpSp>
          <p:nvGrpSpPr>
            <p:cNvPr id="16404" name="Group 9"/>
            <p:cNvGrpSpPr>
              <a:grpSpLocks/>
            </p:cNvGrpSpPr>
            <p:nvPr/>
          </p:nvGrpSpPr>
          <p:grpSpPr bwMode="auto">
            <a:xfrm>
              <a:off x="2208" y="96"/>
              <a:ext cx="96" cy="576"/>
              <a:chOff x="2208" y="96"/>
              <a:chExt cx="96" cy="576"/>
            </a:xfrm>
          </p:grpSpPr>
          <p:sp>
            <p:nvSpPr>
              <p:cNvPr id="16406" name="Line 10"/>
              <p:cNvSpPr>
                <a:spLocks noChangeShapeType="1"/>
              </p:cNvSpPr>
              <p:nvPr/>
            </p:nvSpPr>
            <p:spPr bwMode="auto">
              <a:xfrm>
                <a:off x="2304" y="96"/>
                <a:ext cx="0" cy="57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6407" name="Line 11"/>
              <p:cNvSpPr>
                <a:spLocks noChangeShapeType="1"/>
              </p:cNvSpPr>
              <p:nvPr/>
            </p:nvSpPr>
            <p:spPr bwMode="auto">
              <a:xfrm flipH="1">
                <a:off x="2208" y="96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6408" name="Line 12"/>
              <p:cNvSpPr>
                <a:spLocks noChangeShapeType="1"/>
              </p:cNvSpPr>
              <p:nvPr/>
            </p:nvSpPr>
            <p:spPr bwMode="auto">
              <a:xfrm flipH="1">
                <a:off x="2208" y="672"/>
                <a:ext cx="96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6405" name="AutoShape 13"/>
            <p:cNvSpPr>
              <a:spLocks noChangeArrowheads="1"/>
            </p:cNvSpPr>
            <p:nvPr/>
          </p:nvSpPr>
          <p:spPr bwMode="auto">
            <a:xfrm>
              <a:off x="2304" y="288"/>
              <a:ext cx="336" cy="96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vi-VN" altLang="vi-VN" sz="1800">
                <a:solidFill>
                  <a:schemeClr val="tx1"/>
                </a:solidFill>
                <a:latin typeface="VNI-Times" pitchFamily="2" charset="0"/>
              </a:endParaRPr>
            </a:p>
          </p:txBody>
        </p:sp>
      </p:grpSp>
      <p:sp>
        <p:nvSpPr>
          <p:cNvPr id="229383" name="Rectangle 7"/>
          <p:cNvSpPr>
            <a:spLocks noChangeArrowheads="1"/>
          </p:cNvSpPr>
          <p:nvPr/>
        </p:nvSpPr>
        <p:spPr bwMode="auto">
          <a:xfrm>
            <a:off x="4879975" y="1025525"/>
            <a:ext cx="3689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vi-VN" sz="2800" b="1" i="1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altLang="vi-VN" sz="2800" b="1" i="1">
                <a:solidFill>
                  <a:srgbClr val="FFFF00"/>
                </a:solidFill>
                <a:latin typeface="Times New Roman" panose="02020603050405020304" pitchFamily="18" charset="0"/>
              </a:rPr>
              <a:t>Nguyên lý nhân nghĩa</a:t>
            </a:r>
            <a:r>
              <a:rPr lang="en-US" altLang="vi-VN" sz="28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995988" y="1889125"/>
            <a:ext cx="914400" cy="2559050"/>
            <a:chOff x="4032" y="816"/>
            <a:chExt cx="432" cy="3312"/>
          </a:xfrm>
        </p:grpSpPr>
        <p:sp>
          <p:nvSpPr>
            <p:cNvPr id="16400" name="Line 15"/>
            <p:cNvSpPr>
              <a:spLocks noChangeShapeType="1"/>
            </p:cNvSpPr>
            <p:nvPr/>
          </p:nvSpPr>
          <p:spPr bwMode="auto">
            <a:xfrm>
              <a:off x="4128" y="816"/>
              <a:ext cx="0" cy="331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401" name="Line 16"/>
            <p:cNvSpPr>
              <a:spLocks noChangeShapeType="1"/>
            </p:cNvSpPr>
            <p:nvPr/>
          </p:nvSpPr>
          <p:spPr bwMode="auto">
            <a:xfrm flipH="1">
              <a:off x="4032" y="816"/>
              <a:ext cx="9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402" name="Line 17"/>
            <p:cNvSpPr>
              <a:spLocks noChangeShapeType="1"/>
            </p:cNvSpPr>
            <p:nvPr/>
          </p:nvSpPr>
          <p:spPr bwMode="auto">
            <a:xfrm flipH="1">
              <a:off x="4032" y="4128"/>
              <a:ext cx="9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403" name="AutoShape 18"/>
            <p:cNvSpPr>
              <a:spLocks noChangeArrowheads="1"/>
            </p:cNvSpPr>
            <p:nvPr/>
          </p:nvSpPr>
          <p:spPr bwMode="auto">
            <a:xfrm>
              <a:off x="4128" y="2256"/>
              <a:ext cx="336" cy="96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vi-VN" altLang="vi-VN" sz="1800">
                <a:solidFill>
                  <a:schemeClr val="tx1"/>
                </a:solidFill>
                <a:latin typeface="VNI-Times" pitchFamily="2" charset="0"/>
              </a:endParaRPr>
            </a:p>
          </p:txBody>
        </p:sp>
      </p:grpSp>
      <p:sp>
        <p:nvSpPr>
          <p:cNvPr id="229395" name="Rectangle 19"/>
          <p:cNvSpPr>
            <a:spLocks noChangeArrowheads="1"/>
          </p:cNvSpPr>
          <p:nvPr/>
        </p:nvSpPr>
        <p:spPr bwMode="auto">
          <a:xfrm>
            <a:off x="6861174" y="2552700"/>
            <a:ext cx="22828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Chân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lý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độc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lập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chủ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quyền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dân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tộc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-128586" y="4494213"/>
            <a:ext cx="881062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Vậy nên: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Lưu Cung tham công nên thất bại ,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Triệu Tiết thích lớn phải tiêu vong ,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Cửa Hàm Tử bắt sống Toa Đô ,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Sông Bạch Đằng giết  tươi  Ô Mã 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Việc xưa xem xét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Chứng cớ còn ghi 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vi-VN" sz="20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259263" y="4665663"/>
            <a:ext cx="838200" cy="1890712"/>
            <a:chOff x="4032" y="816"/>
            <a:chExt cx="432" cy="3312"/>
          </a:xfrm>
        </p:grpSpPr>
        <p:sp>
          <p:nvSpPr>
            <p:cNvPr id="16396" name="Line 24"/>
            <p:cNvSpPr>
              <a:spLocks noChangeShapeType="1"/>
            </p:cNvSpPr>
            <p:nvPr/>
          </p:nvSpPr>
          <p:spPr bwMode="auto">
            <a:xfrm>
              <a:off x="4128" y="816"/>
              <a:ext cx="0" cy="331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397" name="Line 25"/>
            <p:cNvSpPr>
              <a:spLocks noChangeShapeType="1"/>
            </p:cNvSpPr>
            <p:nvPr/>
          </p:nvSpPr>
          <p:spPr bwMode="auto">
            <a:xfrm flipH="1">
              <a:off x="4032" y="816"/>
              <a:ext cx="9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398" name="Line 26"/>
            <p:cNvSpPr>
              <a:spLocks noChangeShapeType="1"/>
            </p:cNvSpPr>
            <p:nvPr/>
          </p:nvSpPr>
          <p:spPr bwMode="auto">
            <a:xfrm flipH="1">
              <a:off x="4032" y="4128"/>
              <a:ext cx="9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6399" name="AutoShape 27"/>
            <p:cNvSpPr>
              <a:spLocks noChangeArrowheads="1"/>
            </p:cNvSpPr>
            <p:nvPr/>
          </p:nvSpPr>
          <p:spPr bwMode="auto">
            <a:xfrm>
              <a:off x="4128" y="2256"/>
              <a:ext cx="336" cy="96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125000"/>
                </a:lnSpc>
                <a:spcBef>
                  <a:spcPct val="20000"/>
                </a:spcBef>
                <a:buClr>
                  <a:schemeClr val="bg2"/>
                </a:buClr>
                <a:buChar char="•"/>
                <a:defRPr sz="3200">
                  <a:solidFill>
                    <a:srgbClr val="284C6A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rebuchet MS" panose="020B0603020202020204" pitchFamily="34" charset="0"/>
                <a:buChar char="−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vi-VN" altLang="vi-VN" sz="1800">
                <a:solidFill>
                  <a:schemeClr val="tx1"/>
                </a:solidFill>
                <a:latin typeface="VNI-Times" pitchFamily="2" charset="0"/>
              </a:endParaRPr>
            </a:p>
          </p:txBody>
        </p:sp>
      </p:grpSp>
      <p:sp>
        <p:nvSpPr>
          <p:cNvPr id="229404" name="Rectangle 28"/>
          <p:cNvSpPr>
            <a:spLocks noChangeArrowheads="1"/>
          </p:cNvSpPr>
          <p:nvPr/>
        </p:nvSpPr>
        <p:spPr bwMode="auto">
          <a:xfrm>
            <a:off x="5116513" y="4727575"/>
            <a:ext cx="3937529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defRPr/>
            </a:pP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Sức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mạnh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nguyên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lý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nhân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nghĩa</a:t>
            </a:r>
            <a:r>
              <a:rPr lang="en-US" sz="28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và chân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lý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độc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lập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dân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tộc</a:t>
            </a:r>
            <a:endParaRPr lang="en-US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395" name="Rectangle 5"/>
          <p:cNvSpPr>
            <a:spLocks noChangeArrowheads="1"/>
          </p:cNvSpPr>
          <p:nvPr/>
        </p:nvSpPr>
        <p:spPr bwMode="auto">
          <a:xfrm>
            <a:off x="212725" y="34925"/>
            <a:ext cx="865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Clr>
                <a:schemeClr val="bg2"/>
              </a:buClr>
              <a:buChar char="•"/>
              <a:defRPr sz="3200">
                <a:solidFill>
                  <a:srgbClr val="284C6A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Trebuchet MS" panose="020B0603020202020204" pitchFamily="34" charset="0"/>
              <a:buChar char="−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Trebuchet MS" panose="020B0603020202020204" pitchFamily="34" charset="0"/>
              <a:buChar char="−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Bố cục văn bản “Nước Đại Việt ta</a:t>
            </a:r>
            <a:r>
              <a:rPr lang="en-US" altLang="vi-VN" sz="24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vi-VN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3 phần 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4877</TotalTime>
  <Words>1251</Words>
  <Application>Microsoft Office PowerPoint</Application>
  <PresentationFormat>On-screen Show (4:3)</PresentationFormat>
  <Paragraphs>174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Axis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vgcgcf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</dc:creator>
  <cp:lastModifiedBy>Silk</cp:lastModifiedBy>
  <cp:revision>365</cp:revision>
  <dcterms:created xsi:type="dcterms:W3CDTF">2005-02-05T16:48:56Z</dcterms:created>
  <dcterms:modified xsi:type="dcterms:W3CDTF">2019-01-20T13:36:20Z</dcterms:modified>
</cp:coreProperties>
</file>