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  <p:sldMasterId id="2147483675" r:id="rId2"/>
  </p:sldMasterIdLst>
  <p:notesMasterIdLst>
    <p:notesMasterId r:id="rId28"/>
  </p:notesMasterIdLst>
  <p:sldIdLst>
    <p:sldId id="261" r:id="rId3"/>
    <p:sldId id="279" r:id="rId4"/>
    <p:sldId id="280" r:id="rId5"/>
    <p:sldId id="256" r:id="rId6"/>
    <p:sldId id="258" r:id="rId7"/>
    <p:sldId id="259" r:id="rId8"/>
    <p:sldId id="281" r:id="rId9"/>
    <p:sldId id="282" r:id="rId10"/>
    <p:sldId id="288" r:id="rId11"/>
    <p:sldId id="289" r:id="rId12"/>
    <p:sldId id="290" r:id="rId13"/>
    <p:sldId id="292" r:id="rId14"/>
    <p:sldId id="291" r:id="rId15"/>
    <p:sldId id="365" r:id="rId16"/>
    <p:sldId id="400" r:id="rId17"/>
    <p:sldId id="301" r:id="rId18"/>
    <p:sldId id="302" r:id="rId19"/>
    <p:sldId id="303" r:id="rId20"/>
    <p:sldId id="304" r:id="rId21"/>
    <p:sldId id="262" r:id="rId22"/>
    <p:sldId id="305" r:id="rId23"/>
    <p:sldId id="306" r:id="rId24"/>
    <p:sldId id="308" r:id="rId25"/>
    <p:sldId id="330" r:id="rId26"/>
    <p:sldId id="276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42CEFCD-6697-4BE6-97DD-CFA792815FA6}">
  <a:tblStyle styleId="{A42CEFCD-6697-4BE6-97DD-CFA792815F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F306C4-1B39-46CA-BEC4-68A02080034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10" autoAdjust="0"/>
    <p:restoredTop sz="94648"/>
  </p:normalViewPr>
  <p:slideViewPr>
    <p:cSldViewPr snapToGrid="0">
      <p:cViewPr varScale="1">
        <p:scale>
          <a:sx n="110" d="100"/>
          <a:sy n="110" d="100"/>
        </p:scale>
        <p:origin x="490" y="-18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10860aa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110860aa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8580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2529e134864_0_140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2529e134864_0_140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50c657215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50c657215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ff18b49f31_1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ff18b49f31_1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3376c3136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3376c3136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9872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837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125d80b41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125d80b41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HARD MODE CHO NHÓM NÀO GIỎI HƠN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EASY MODE CHO NHÓM HỌC ĐẠI TRÀ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4064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1125d80b419_0_7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1125d80b419_0_7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50455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2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7.png"/><Relationship Id="rId4" Type="http://schemas.openxmlformats.org/officeDocument/2006/relationships/image" Target="../media/image24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30850" y="1059350"/>
            <a:ext cx="5682300" cy="24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30775" y="3483050"/>
            <a:ext cx="5682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20969">
            <a:off x="-2162206" y="-1170334"/>
            <a:ext cx="5220488" cy="341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l="19015" t="20111" r="12359" b="12760"/>
          <a:stretch/>
        </p:blipFill>
        <p:spPr>
          <a:xfrm>
            <a:off x="6506150" y="-1190606"/>
            <a:ext cx="3762074" cy="297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26456">
            <a:off x="6550432" y="2966385"/>
            <a:ext cx="3756927" cy="26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 l="15675" t="15775"/>
          <a:stretch/>
        </p:blipFill>
        <p:spPr>
          <a:xfrm rot="2228036">
            <a:off x="-731463" y="3259736"/>
            <a:ext cx="4025528" cy="26975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82428">
            <a:off x="7484775" y="1428750"/>
            <a:ext cx="278317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325" y="3249925"/>
            <a:ext cx="2505674" cy="23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04052">
            <a:off x="-766435" y="-1644302"/>
            <a:ext cx="3437069" cy="3615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81150" y="3535674"/>
            <a:ext cx="5130501" cy="32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47432">
            <a:off x="6654502" y="-1638298"/>
            <a:ext cx="4832645" cy="4075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369500" y="2253425"/>
            <a:ext cx="27501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5024388" y="2253425"/>
            <a:ext cx="27501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369500" y="2966825"/>
            <a:ext cx="27501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024395" y="2966825"/>
            <a:ext cx="27501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79339">
            <a:off x="8161551" y="2403250"/>
            <a:ext cx="2654723" cy="21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97944">
            <a:off x="7104079" y="1255034"/>
            <a:ext cx="3202668" cy="235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28387">
            <a:off x="-1124426" y="3146525"/>
            <a:ext cx="2865858" cy="29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588445">
            <a:off x="-2085" y="3903650"/>
            <a:ext cx="1849059" cy="292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62057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565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730850" y="1059350"/>
            <a:ext cx="5682300" cy="242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730775" y="3483050"/>
            <a:ext cx="56823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20969">
            <a:off x="-2162206" y="-1170334"/>
            <a:ext cx="5220488" cy="3410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3">
            <a:alphaModFix/>
          </a:blip>
          <a:srcRect l="19015" t="20111" r="12359" b="12760"/>
          <a:stretch/>
        </p:blipFill>
        <p:spPr>
          <a:xfrm>
            <a:off x="6506150" y="-1190606"/>
            <a:ext cx="3762074" cy="2973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3526456">
            <a:off x="6550432" y="2966385"/>
            <a:ext cx="3756927" cy="267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 rotWithShape="1">
          <a:blip r:embed="rId5">
            <a:alphaModFix/>
          </a:blip>
          <a:srcRect l="15675" t="15775"/>
          <a:stretch/>
        </p:blipFill>
        <p:spPr>
          <a:xfrm rot="2228036">
            <a:off x="-731463" y="3259736"/>
            <a:ext cx="4025528" cy="2697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1998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391900" y="2104724"/>
            <a:ext cx="43602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691950" y="882225"/>
            <a:ext cx="1760100" cy="122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24770">
            <a:off x="6435018" y="2106366"/>
            <a:ext cx="3769828" cy="2772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8698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991438" flipH="1">
            <a:off x="7698861" y="-761982"/>
            <a:ext cx="2031571" cy="353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730853">
            <a:off x="6660288" y="-1199367"/>
            <a:ext cx="2929293" cy="2761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3155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004328" flipH="1">
            <a:off x="-1352980" y="2858263"/>
            <a:ext cx="2106364" cy="246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683658" y="-864999"/>
            <a:ext cx="2464988" cy="2467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39487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720000" y="927450"/>
            <a:ext cx="3793800" cy="11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720000" y="2115450"/>
            <a:ext cx="3793800" cy="21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 flipH="1">
            <a:off x="5631000" y="0"/>
            <a:ext cx="3513000" cy="5143500"/>
          </a:xfrm>
          <a:prstGeom prst="rect">
            <a:avLst/>
          </a:prstGeom>
          <a:noFill/>
          <a:ln>
            <a:noFill/>
          </a:ln>
        </p:spPr>
      </p:sp>
      <p:pic>
        <p:nvPicPr>
          <p:cNvPr id="42" name="Google Shape;4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142133">
            <a:off x="-1746636" y="139750"/>
            <a:ext cx="3270416" cy="2194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227414">
            <a:off x="-1634374" y="3320272"/>
            <a:ext cx="3325999" cy="26877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09769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209446">
            <a:off x="-772914" y="2932200"/>
            <a:ext cx="2976028" cy="313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85100">
            <a:off x="6464699" y="-1057365"/>
            <a:ext cx="4866004" cy="34594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361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391900" y="2104724"/>
            <a:ext cx="4360200" cy="16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 idx="2" hasCustomPrompt="1"/>
          </p:nvPr>
        </p:nvSpPr>
        <p:spPr>
          <a:xfrm>
            <a:off x="3691950" y="882225"/>
            <a:ext cx="1760100" cy="122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00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pic>
        <p:nvPicPr>
          <p:cNvPr id="18" name="Google Shape;18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24770">
            <a:off x="6435018" y="2106366"/>
            <a:ext cx="3769828" cy="27726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5807" y="3647675"/>
            <a:ext cx="2420265" cy="24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00007">
            <a:off x="7856224" y="3174842"/>
            <a:ext cx="1546747" cy="299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76935">
            <a:off x="576847" y="3595463"/>
            <a:ext cx="2136486" cy="306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599260">
            <a:off x="154486" y="-968873"/>
            <a:ext cx="2567680" cy="30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068884">
            <a:off x="7550838" y="2694676"/>
            <a:ext cx="2619321" cy="246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6679008" y="-984424"/>
            <a:ext cx="2464988" cy="2467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42465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0"/>
          <p:cNvSpPr txBox="1">
            <a:spLocks noGrp="1"/>
          </p:cNvSpPr>
          <p:nvPr>
            <p:ph type="title"/>
          </p:nvPr>
        </p:nvSpPr>
        <p:spPr>
          <a:xfrm>
            <a:off x="720000" y="4031875"/>
            <a:ext cx="7704000" cy="576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386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>
            <a:spLocks noGrp="1"/>
          </p:cNvSpPr>
          <p:nvPr>
            <p:ph type="title" hasCustomPrompt="1"/>
          </p:nvPr>
        </p:nvSpPr>
        <p:spPr>
          <a:xfrm>
            <a:off x="2573250" y="1666812"/>
            <a:ext cx="3997500" cy="109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2" name="Google Shape;62;p11"/>
          <p:cNvSpPr txBox="1">
            <a:spLocks noGrp="1"/>
          </p:cNvSpPr>
          <p:nvPr>
            <p:ph type="subTitle" idx="1"/>
          </p:nvPr>
        </p:nvSpPr>
        <p:spPr>
          <a:xfrm>
            <a:off x="2573250" y="2763288"/>
            <a:ext cx="3997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63" name="Google Shape;6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119052">
            <a:off x="1219890" y="2922195"/>
            <a:ext cx="2043805" cy="40150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881002" y="3103782"/>
            <a:ext cx="3192199" cy="3009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6168829" y="-1029380"/>
            <a:ext cx="4520151" cy="332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6541477">
            <a:off x="5548171" y="-1834922"/>
            <a:ext cx="2178532" cy="43570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270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595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331025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3" hasCustomPrompt="1"/>
          </p:nvPr>
        </p:nvSpPr>
        <p:spPr>
          <a:xfrm>
            <a:off x="715100" y="2797950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4" hasCustomPrompt="1"/>
          </p:nvPr>
        </p:nvSpPr>
        <p:spPr>
          <a:xfrm>
            <a:off x="2918600" y="1331025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5" hasCustomPrompt="1"/>
          </p:nvPr>
        </p:nvSpPr>
        <p:spPr>
          <a:xfrm>
            <a:off x="2918600" y="2797950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6" hasCustomPrompt="1"/>
          </p:nvPr>
        </p:nvSpPr>
        <p:spPr>
          <a:xfrm>
            <a:off x="5718750" y="1331025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7" hasCustomPrompt="1"/>
          </p:nvPr>
        </p:nvSpPr>
        <p:spPr>
          <a:xfrm>
            <a:off x="5718750" y="2797950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715100" y="1832075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2918600" y="1832075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9"/>
          </p:nvPr>
        </p:nvSpPr>
        <p:spPr>
          <a:xfrm>
            <a:off x="5718750" y="1832075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3"/>
          </p:nvPr>
        </p:nvSpPr>
        <p:spPr>
          <a:xfrm>
            <a:off x="715100" y="3299000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4"/>
          </p:nvPr>
        </p:nvSpPr>
        <p:spPr>
          <a:xfrm>
            <a:off x="2918600" y="3299000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5"/>
          </p:nvPr>
        </p:nvSpPr>
        <p:spPr>
          <a:xfrm>
            <a:off x="5718750" y="3299000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8307" y="3800075"/>
            <a:ext cx="2420265" cy="24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33318">
            <a:off x="7390921" y="4029500"/>
            <a:ext cx="1276032" cy="24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1285">
            <a:off x="7846229" y="3878024"/>
            <a:ext cx="1718818" cy="24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421614">
            <a:off x="8031480" y="3186673"/>
            <a:ext cx="2108068" cy="246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0539" y="4029500"/>
            <a:ext cx="2619324" cy="24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853179">
            <a:off x="-556724" y="3178624"/>
            <a:ext cx="1256973" cy="2469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4846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 txBox="1">
            <a:spLocks noGrp="1"/>
          </p:cNvSpPr>
          <p:nvPr>
            <p:ph type="subTitle" idx="1"/>
          </p:nvPr>
        </p:nvSpPr>
        <p:spPr>
          <a:xfrm>
            <a:off x="4870900" y="3864500"/>
            <a:ext cx="3558000" cy="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0" name="Google Shape;90;p14"/>
          <p:cNvSpPr txBox="1">
            <a:spLocks noGrp="1"/>
          </p:cNvSpPr>
          <p:nvPr>
            <p:ph type="title"/>
          </p:nvPr>
        </p:nvSpPr>
        <p:spPr>
          <a:xfrm>
            <a:off x="4870900" y="2685200"/>
            <a:ext cx="3558000" cy="117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91" name="Google Shape;91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560218">
            <a:off x="7798802" y="2824149"/>
            <a:ext cx="3349257" cy="282469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4"/>
          <p:cNvSpPr>
            <a:spLocks noGrp="1"/>
          </p:cNvSpPr>
          <p:nvPr>
            <p:ph type="pic" idx="2"/>
          </p:nvPr>
        </p:nvSpPr>
        <p:spPr>
          <a:xfrm>
            <a:off x="0" y="75"/>
            <a:ext cx="4671900" cy="2560800"/>
          </a:xfrm>
          <a:prstGeom prst="rect">
            <a:avLst/>
          </a:prstGeom>
          <a:noFill/>
          <a:ln>
            <a:noFill/>
          </a:ln>
        </p:spPr>
      </p:sp>
      <p:sp>
        <p:nvSpPr>
          <p:cNvPr id="93" name="Google Shape;93;p14"/>
          <p:cNvSpPr>
            <a:spLocks noGrp="1"/>
          </p:cNvSpPr>
          <p:nvPr>
            <p:ph type="pic" idx="3"/>
          </p:nvPr>
        </p:nvSpPr>
        <p:spPr>
          <a:xfrm>
            <a:off x="1925" y="2662775"/>
            <a:ext cx="4671900" cy="2480700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14"/>
          <p:cNvSpPr>
            <a:spLocks noGrp="1"/>
          </p:cNvSpPr>
          <p:nvPr>
            <p:ph type="pic" idx="4"/>
          </p:nvPr>
        </p:nvSpPr>
        <p:spPr>
          <a:xfrm>
            <a:off x="4782200" y="0"/>
            <a:ext cx="4361700" cy="25608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215027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subTitle" idx="1"/>
          </p:nvPr>
        </p:nvSpPr>
        <p:spPr>
          <a:xfrm>
            <a:off x="804275" y="2432550"/>
            <a:ext cx="2511300" cy="80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subTitle" idx="2"/>
          </p:nvPr>
        </p:nvSpPr>
        <p:spPr>
          <a:xfrm>
            <a:off x="804275" y="3232975"/>
            <a:ext cx="25113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ubTitle" idx="3"/>
          </p:nvPr>
        </p:nvSpPr>
        <p:spPr>
          <a:xfrm>
            <a:off x="3315576" y="3232975"/>
            <a:ext cx="2511300" cy="91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4"/>
          </p:nvPr>
        </p:nvSpPr>
        <p:spPr>
          <a:xfrm>
            <a:off x="5826875" y="3229375"/>
            <a:ext cx="2511300" cy="92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5"/>
          </p:nvPr>
        </p:nvSpPr>
        <p:spPr>
          <a:xfrm>
            <a:off x="3315576" y="2432550"/>
            <a:ext cx="2511300" cy="80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6"/>
          </p:nvPr>
        </p:nvSpPr>
        <p:spPr>
          <a:xfrm>
            <a:off x="5826875" y="2429250"/>
            <a:ext cx="2511300" cy="803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03" name="Google Shape;103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6298">
            <a:off x="-1658652" y="2618690"/>
            <a:ext cx="2721528" cy="2565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741918">
            <a:off x="-539882" y="3549483"/>
            <a:ext cx="1905824" cy="273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144981">
            <a:off x="7780805" y="771350"/>
            <a:ext cx="3692093" cy="31138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81443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2041253" y="1804875"/>
            <a:ext cx="53409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2"/>
          </p:nvPr>
        </p:nvSpPr>
        <p:spPr>
          <a:xfrm>
            <a:off x="2041253" y="2943588"/>
            <a:ext cx="53409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3"/>
          </p:nvPr>
        </p:nvSpPr>
        <p:spPr>
          <a:xfrm>
            <a:off x="2041253" y="4082300"/>
            <a:ext cx="53409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4"/>
          </p:nvPr>
        </p:nvSpPr>
        <p:spPr>
          <a:xfrm>
            <a:off x="2041253" y="1346175"/>
            <a:ext cx="53409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5"/>
          </p:nvPr>
        </p:nvSpPr>
        <p:spPr>
          <a:xfrm>
            <a:off x="2041253" y="2484893"/>
            <a:ext cx="53409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6"/>
          </p:nvPr>
        </p:nvSpPr>
        <p:spPr>
          <a:xfrm>
            <a:off x="2041253" y="3623610"/>
            <a:ext cx="53409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78128">
            <a:off x="7231860" y="3024162"/>
            <a:ext cx="2394074" cy="3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94387">
            <a:off x="5285027" y="3301989"/>
            <a:ext cx="4917173" cy="32988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3556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7"/>
          <p:cNvSpPr txBox="1">
            <a:spLocks noGrp="1"/>
          </p:cNvSpPr>
          <p:nvPr>
            <p:ph type="subTitle" idx="1"/>
          </p:nvPr>
        </p:nvSpPr>
        <p:spPr>
          <a:xfrm>
            <a:off x="720000" y="1740925"/>
            <a:ext cx="3816900" cy="4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2"/>
          </p:nvPr>
        </p:nvSpPr>
        <p:spPr>
          <a:xfrm>
            <a:off x="720000" y="2166375"/>
            <a:ext cx="3816900" cy="67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3"/>
          </p:nvPr>
        </p:nvSpPr>
        <p:spPr>
          <a:xfrm>
            <a:off x="4611902" y="2166375"/>
            <a:ext cx="3816900" cy="67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>
            <a:spLocks noGrp="1"/>
          </p:cNvSpPr>
          <p:nvPr>
            <p:ph type="subTitle" idx="4"/>
          </p:nvPr>
        </p:nvSpPr>
        <p:spPr>
          <a:xfrm>
            <a:off x="720000" y="3914700"/>
            <a:ext cx="3816900" cy="67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subTitle" idx="5"/>
          </p:nvPr>
        </p:nvSpPr>
        <p:spPr>
          <a:xfrm>
            <a:off x="4611902" y="3914700"/>
            <a:ext cx="3816900" cy="67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subTitle" idx="6"/>
          </p:nvPr>
        </p:nvSpPr>
        <p:spPr>
          <a:xfrm>
            <a:off x="720000" y="3489325"/>
            <a:ext cx="3816900" cy="4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subTitle" idx="7"/>
          </p:nvPr>
        </p:nvSpPr>
        <p:spPr>
          <a:xfrm>
            <a:off x="4611900" y="1740925"/>
            <a:ext cx="3816900" cy="4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subTitle" idx="8"/>
          </p:nvPr>
        </p:nvSpPr>
        <p:spPr>
          <a:xfrm>
            <a:off x="4611900" y="3489325"/>
            <a:ext cx="3816900" cy="425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26" name="Google Shape;12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077930">
            <a:off x="-1025250" y="540174"/>
            <a:ext cx="1626010" cy="2826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7"/>
          <p:cNvPicPr preferRelativeResize="0"/>
          <p:nvPr/>
        </p:nvPicPr>
        <p:blipFill rotWithShape="1">
          <a:blip r:embed="rId3">
            <a:alphaModFix/>
          </a:blip>
          <a:srcRect l="29505" t="14292" r="19588" b="13775"/>
          <a:stretch/>
        </p:blipFill>
        <p:spPr>
          <a:xfrm rot="448361">
            <a:off x="-581025" y="3212137"/>
            <a:ext cx="1295401" cy="251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78402">
            <a:off x="7933872" y="2860675"/>
            <a:ext cx="2167449" cy="3217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577388">
            <a:off x="8404439" y="787888"/>
            <a:ext cx="2058849" cy="23314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3980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1"/>
          </p:nvPr>
        </p:nvSpPr>
        <p:spPr>
          <a:xfrm>
            <a:off x="720000" y="1999100"/>
            <a:ext cx="2454000" cy="87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2"/>
          </p:nvPr>
        </p:nvSpPr>
        <p:spPr>
          <a:xfrm>
            <a:off x="3342150" y="1999100"/>
            <a:ext cx="2454000" cy="87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3"/>
          </p:nvPr>
        </p:nvSpPr>
        <p:spPr>
          <a:xfrm>
            <a:off x="5959750" y="1999100"/>
            <a:ext cx="2453400" cy="87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4"/>
          </p:nvPr>
        </p:nvSpPr>
        <p:spPr>
          <a:xfrm>
            <a:off x="722575" y="3734004"/>
            <a:ext cx="2454000" cy="87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5"/>
          </p:nvPr>
        </p:nvSpPr>
        <p:spPr>
          <a:xfrm>
            <a:off x="3344725" y="3734000"/>
            <a:ext cx="2453400" cy="87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6"/>
          </p:nvPr>
        </p:nvSpPr>
        <p:spPr>
          <a:xfrm>
            <a:off x="5962325" y="3734000"/>
            <a:ext cx="2447700" cy="874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7"/>
          </p:nvPr>
        </p:nvSpPr>
        <p:spPr>
          <a:xfrm>
            <a:off x="720000" y="1268950"/>
            <a:ext cx="2459100" cy="7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8"/>
          </p:nvPr>
        </p:nvSpPr>
        <p:spPr>
          <a:xfrm>
            <a:off x="3342153" y="1268950"/>
            <a:ext cx="2459100" cy="7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9"/>
          </p:nvPr>
        </p:nvSpPr>
        <p:spPr>
          <a:xfrm>
            <a:off x="5959747" y="1268950"/>
            <a:ext cx="2459700" cy="7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subTitle" idx="13"/>
          </p:nvPr>
        </p:nvSpPr>
        <p:spPr>
          <a:xfrm>
            <a:off x="722575" y="2999450"/>
            <a:ext cx="2459100" cy="7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14"/>
          </p:nvPr>
        </p:nvSpPr>
        <p:spPr>
          <a:xfrm>
            <a:off x="3344728" y="2999450"/>
            <a:ext cx="2459100" cy="7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15"/>
          </p:nvPr>
        </p:nvSpPr>
        <p:spPr>
          <a:xfrm>
            <a:off x="5962322" y="2999450"/>
            <a:ext cx="2459100" cy="732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pic>
        <p:nvPicPr>
          <p:cNvPr id="144" name="Google Shape;144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73909">
            <a:off x="-983574" y="2827024"/>
            <a:ext cx="1648600" cy="32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783967">
            <a:off x="-1508375" y="2124400"/>
            <a:ext cx="2236075" cy="2482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8164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720000" y="1017725"/>
            <a:ext cx="7704000" cy="35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991438" flipH="1">
            <a:off x="7698861" y="-761982"/>
            <a:ext cx="2031571" cy="35320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730853">
            <a:off x="6660288" y="-1199367"/>
            <a:ext cx="2929293" cy="2761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9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6360300" cy="11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48" name="Google Shape;148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351312">
            <a:off x="7819526" y="-1028285"/>
            <a:ext cx="2447773" cy="2717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728324">
            <a:off x="-803379" y="2984699"/>
            <a:ext cx="2053719" cy="3247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7505815">
            <a:off x="7050638" y="-1116732"/>
            <a:ext cx="2434672" cy="24369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237710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643874">
            <a:off x="-950692" y="2711781"/>
            <a:ext cx="2064044" cy="3793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742015">
            <a:off x="7831095" y="2950695"/>
            <a:ext cx="3063012" cy="3125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8099997">
            <a:off x="-1253326" y="-985851"/>
            <a:ext cx="2669300" cy="251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751861">
            <a:off x="7656261" y="-960200"/>
            <a:ext cx="1545287" cy="2990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7390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174401">
            <a:off x="7581627" y="-1145524"/>
            <a:ext cx="2472900" cy="28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30488">
            <a:off x="-521479" y="3208325"/>
            <a:ext cx="2079162" cy="2800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3195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82428">
            <a:off x="7484775" y="1428750"/>
            <a:ext cx="2783177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38325" y="3249925"/>
            <a:ext cx="2505674" cy="236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504052">
            <a:off x="-766435" y="-1644302"/>
            <a:ext cx="3437069" cy="36158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98404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581150" y="3535674"/>
            <a:ext cx="5130501" cy="32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47432">
            <a:off x="6654502" y="-1638298"/>
            <a:ext cx="4832645" cy="4075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21665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subTitle" idx="1"/>
          </p:nvPr>
        </p:nvSpPr>
        <p:spPr>
          <a:xfrm>
            <a:off x="1369500" y="2253425"/>
            <a:ext cx="27501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2"/>
          </p:nvPr>
        </p:nvSpPr>
        <p:spPr>
          <a:xfrm>
            <a:off x="5024388" y="2253425"/>
            <a:ext cx="2750100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3"/>
          </p:nvPr>
        </p:nvSpPr>
        <p:spPr>
          <a:xfrm>
            <a:off x="1369500" y="2966825"/>
            <a:ext cx="27501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4"/>
          </p:nvPr>
        </p:nvSpPr>
        <p:spPr>
          <a:xfrm>
            <a:off x="5024395" y="2966825"/>
            <a:ext cx="2750100" cy="1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0" name="Google Shape;3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79339">
            <a:off x="8161551" y="2403250"/>
            <a:ext cx="2654723" cy="210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197944">
            <a:off x="7104079" y="1255034"/>
            <a:ext cx="3202668" cy="2355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528387">
            <a:off x="-1124426" y="3146525"/>
            <a:ext cx="2865858" cy="292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588445">
            <a:off x="-2085" y="3903650"/>
            <a:ext cx="1849059" cy="29239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7406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20/08/23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0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36" name="Google Shape;36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2004328" flipH="1">
            <a:off x="-1352980" y="2858263"/>
            <a:ext cx="2106364" cy="2467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7683658" y="-864999"/>
            <a:ext cx="2464988" cy="246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pic>
        <p:nvPicPr>
          <p:cNvPr id="46" name="Google Shape;46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209446">
            <a:off x="-772914" y="2932200"/>
            <a:ext cx="2976028" cy="3130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785100">
            <a:off x="6464699" y="-1057365"/>
            <a:ext cx="4866004" cy="3459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 txBox="1">
            <a:spLocks noGrp="1"/>
          </p:cNvSpPr>
          <p:nvPr>
            <p:ph type="title"/>
          </p:nvPr>
        </p:nvSpPr>
        <p:spPr>
          <a:xfrm>
            <a:off x="2241425" y="1293100"/>
            <a:ext cx="46611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subTitle" idx="1"/>
          </p:nvPr>
        </p:nvSpPr>
        <p:spPr>
          <a:xfrm>
            <a:off x="2241475" y="216860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51" name="Google Shape;5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05807" y="3647675"/>
            <a:ext cx="2420265" cy="24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00007">
            <a:off x="7856224" y="3174842"/>
            <a:ext cx="1546747" cy="2993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576935">
            <a:off x="576847" y="3595463"/>
            <a:ext cx="2136486" cy="3069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9599260">
            <a:off x="154486" y="-968873"/>
            <a:ext cx="2567680" cy="3007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068884">
            <a:off x="7550838" y="2694676"/>
            <a:ext cx="2619321" cy="246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800000">
            <a:off x="6679008" y="-984424"/>
            <a:ext cx="2464988" cy="24673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1331025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3" hasCustomPrompt="1"/>
          </p:nvPr>
        </p:nvSpPr>
        <p:spPr>
          <a:xfrm>
            <a:off x="715100" y="2797950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4" hasCustomPrompt="1"/>
          </p:nvPr>
        </p:nvSpPr>
        <p:spPr>
          <a:xfrm>
            <a:off x="2918600" y="1331025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title" idx="5" hasCustomPrompt="1"/>
          </p:nvPr>
        </p:nvSpPr>
        <p:spPr>
          <a:xfrm>
            <a:off x="2918600" y="2797950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6" hasCustomPrompt="1"/>
          </p:nvPr>
        </p:nvSpPr>
        <p:spPr>
          <a:xfrm>
            <a:off x="5718750" y="1331025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title" idx="7" hasCustomPrompt="1"/>
          </p:nvPr>
        </p:nvSpPr>
        <p:spPr>
          <a:xfrm>
            <a:off x="5718750" y="2797950"/>
            <a:ext cx="867300" cy="57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200"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1"/>
          </p:nvPr>
        </p:nvSpPr>
        <p:spPr>
          <a:xfrm>
            <a:off x="715100" y="1832075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8"/>
          </p:nvPr>
        </p:nvSpPr>
        <p:spPr>
          <a:xfrm>
            <a:off x="2918600" y="1832075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9"/>
          </p:nvPr>
        </p:nvSpPr>
        <p:spPr>
          <a:xfrm>
            <a:off x="5718750" y="1832075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3"/>
          </p:nvPr>
        </p:nvSpPr>
        <p:spPr>
          <a:xfrm>
            <a:off x="715100" y="3299000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4"/>
          </p:nvPr>
        </p:nvSpPr>
        <p:spPr>
          <a:xfrm>
            <a:off x="2918600" y="3299000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5"/>
          </p:nvPr>
        </p:nvSpPr>
        <p:spPr>
          <a:xfrm>
            <a:off x="5718750" y="3299000"/>
            <a:ext cx="2203500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Raleway"/>
              <a:buNone/>
              <a:defRPr sz="20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pic>
        <p:nvPicPr>
          <p:cNvPr id="82" name="Google Shape;8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98307" y="3800075"/>
            <a:ext cx="2420265" cy="24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533318">
            <a:off x="7390921" y="4029500"/>
            <a:ext cx="1276032" cy="24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4051285">
            <a:off x="7846229" y="3878024"/>
            <a:ext cx="1718818" cy="2469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2421614">
            <a:off x="8031480" y="3186673"/>
            <a:ext cx="2108068" cy="2469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90539" y="4029500"/>
            <a:ext cx="2619324" cy="2469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853179">
            <a:off x="-556724" y="3178624"/>
            <a:ext cx="1256973" cy="246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BLANK_1_1_1_2_1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subTitle" idx="1"/>
          </p:nvPr>
        </p:nvSpPr>
        <p:spPr>
          <a:xfrm>
            <a:off x="2041253" y="1804875"/>
            <a:ext cx="53409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9" name="Google Shape;109;p16"/>
          <p:cNvSpPr txBox="1">
            <a:spLocks noGrp="1"/>
          </p:cNvSpPr>
          <p:nvPr>
            <p:ph type="subTitle" idx="2"/>
          </p:nvPr>
        </p:nvSpPr>
        <p:spPr>
          <a:xfrm>
            <a:off x="2041253" y="2943588"/>
            <a:ext cx="53409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0" name="Google Shape;110;p16"/>
          <p:cNvSpPr txBox="1">
            <a:spLocks noGrp="1"/>
          </p:cNvSpPr>
          <p:nvPr>
            <p:ph type="subTitle" idx="3"/>
          </p:nvPr>
        </p:nvSpPr>
        <p:spPr>
          <a:xfrm>
            <a:off x="2041253" y="4082300"/>
            <a:ext cx="5340900" cy="526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" name="Google Shape;111;p16"/>
          <p:cNvSpPr txBox="1">
            <a:spLocks noGrp="1"/>
          </p:cNvSpPr>
          <p:nvPr>
            <p:ph type="subTitle" idx="4"/>
          </p:nvPr>
        </p:nvSpPr>
        <p:spPr>
          <a:xfrm>
            <a:off x="2041253" y="1346175"/>
            <a:ext cx="53409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5"/>
          </p:nvPr>
        </p:nvSpPr>
        <p:spPr>
          <a:xfrm>
            <a:off x="2041253" y="2484893"/>
            <a:ext cx="53409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6"/>
          </p:nvPr>
        </p:nvSpPr>
        <p:spPr>
          <a:xfrm>
            <a:off x="2041253" y="3623610"/>
            <a:ext cx="5340900" cy="458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4078128">
            <a:off x="7231860" y="3024162"/>
            <a:ext cx="2394074" cy="3785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494387">
            <a:off x="5285027" y="3301989"/>
            <a:ext cx="4917173" cy="32988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_1_1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pic>
        <p:nvPicPr>
          <p:cNvPr id="159" name="Google Shape;159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174401">
            <a:off x="7581627" y="-1145524"/>
            <a:ext cx="2472900" cy="280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630488">
            <a:off x="-521479" y="3208325"/>
            <a:ext cx="2079162" cy="280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morant Garamond SemiBold"/>
              <a:buNone/>
              <a:defRPr sz="35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●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○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■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●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○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■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●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○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■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9" r:id="rId7"/>
    <p:sldLayoutId id="2147483662" r:id="rId8"/>
    <p:sldLayoutId id="2147483667" r:id="rId9"/>
    <p:sldLayoutId id="2147483669" r:id="rId10"/>
    <p:sldLayoutId id="2147483670" r:id="rId11"/>
    <p:sldLayoutId id="2147483674" r:id="rId12"/>
    <p:sldLayoutId id="2147483699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13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morant Garamond SemiBold"/>
              <a:buNone/>
              <a:defRPr sz="3500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5100" y="1152475"/>
            <a:ext cx="7713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●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○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■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●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○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■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●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○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ectral Medium"/>
              <a:buChar char="■"/>
              <a:defRPr sz="1200">
                <a:solidFill>
                  <a:schemeClr val="dk1"/>
                </a:solidFill>
                <a:latin typeface="Spectral Medium"/>
                <a:ea typeface="Spectral Medium"/>
                <a:cs typeface="Spectral Medium"/>
                <a:sym typeface="Spectral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252697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  <p:sldLayoutId id="2147483690" r:id="rId15"/>
    <p:sldLayoutId id="2147483691" r:id="rId16"/>
    <p:sldLayoutId id="2147483692" r:id="rId17"/>
    <p:sldLayoutId id="2147483693" r:id="rId18"/>
    <p:sldLayoutId id="2147483694" r:id="rId19"/>
    <p:sldLayoutId id="2147483696" r:id="rId20"/>
    <p:sldLayoutId id="2147483697" r:id="rId21"/>
    <p:sldLayoutId id="2147483698" r:id="rId22"/>
    <p:sldLayoutId id="2147483700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1.png"/><Relationship Id="rId4" Type="http://schemas.openxmlformats.org/officeDocument/2006/relationships/image" Target="../media/image13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>
            <a:spLocks noGrp="1"/>
          </p:cNvSpPr>
          <p:nvPr>
            <p:ph type="title"/>
          </p:nvPr>
        </p:nvSpPr>
        <p:spPr>
          <a:xfrm>
            <a:off x="720000" y="22260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Warm up</a:t>
            </a:r>
            <a:endParaRPr sz="4000" b="1" dirty="0"/>
          </a:p>
        </p:txBody>
      </p:sp>
      <p:sp>
        <p:nvSpPr>
          <p:cNvPr id="248" name="Google Shape;248;p33"/>
          <p:cNvSpPr txBox="1">
            <a:spLocks noGrp="1"/>
          </p:cNvSpPr>
          <p:nvPr>
            <p:ph type="subTitle" idx="3"/>
          </p:nvPr>
        </p:nvSpPr>
        <p:spPr>
          <a:xfrm>
            <a:off x="1050325" y="1755863"/>
            <a:ext cx="7050578" cy="23095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i="1" dirty="0"/>
              <a:t>1.  Work in groups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/>
              <a:t>2. Write your answers in a sheet of paper</a:t>
            </a: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1" dirty="0"/>
              <a:t>3</a:t>
            </a:r>
            <a:r>
              <a:rPr lang="en-US" sz="2800" i="1"/>
              <a:t>. Stick on the board  when </a:t>
            </a:r>
            <a:r>
              <a:rPr lang="en-US" sz="2800" i="1" dirty="0"/>
              <a:t>finishing</a:t>
            </a:r>
            <a:endParaRPr sz="2800" i="1" dirty="0"/>
          </a:p>
        </p:txBody>
      </p:sp>
      <p:sp>
        <p:nvSpPr>
          <p:cNvPr id="249" name="Google Shape;249;p33"/>
          <p:cNvSpPr txBox="1">
            <a:spLocks noGrp="1"/>
          </p:cNvSpPr>
          <p:nvPr>
            <p:ph type="subTitle" idx="1"/>
          </p:nvPr>
        </p:nvSpPr>
        <p:spPr>
          <a:xfrm>
            <a:off x="1191377" y="810964"/>
            <a:ext cx="6761246" cy="71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i="1" dirty="0"/>
              <a:t>Rearrange the sentences</a:t>
            </a:r>
            <a:endParaRPr sz="3500" i="1" dirty="0"/>
          </a:p>
        </p:txBody>
      </p:sp>
    </p:spTree>
    <p:extLst>
      <p:ext uri="{BB962C8B-B14F-4D97-AF65-F5344CB8AC3E}">
        <p14:creationId xmlns:p14="http://schemas.microsoft.com/office/powerpoint/2010/main" val="34535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998">
            <a:off x="1265661" y="-950624"/>
            <a:ext cx="1260964" cy="24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7">
            <a:off x="7399400" y="2930085"/>
            <a:ext cx="1841082" cy="3562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2378845" y="2745355"/>
            <a:ext cx="4360200" cy="934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PRACTICE</a:t>
            </a:r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title" idx="2"/>
          </p:nvPr>
        </p:nvSpPr>
        <p:spPr>
          <a:xfrm>
            <a:off x="3678895" y="1522856"/>
            <a:ext cx="1760100" cy="12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93983">
            <a:off x="-985123" y="3215411"/>
            <a:ext cx="4208679" cy="299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35037">
            <a:off x="-1177217" y="-683164"/>
            <a:ext cx="3784691" cy="31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71128">
            <a:off x="5001485" y="3808933"/>
            <a:ext cx="2717575" cy="277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0287245">
            <a:off x="5326532" y="-1482901"/>
            <a:ext cx="4350185" cy="278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550429">
            <a:off x="1333524" y="-1382399"/>
            <a:ext cx="2803817" cy="264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72085F-3EAA-346B-A73E-BEF8BB951261}"/>
              </a:ext>
            </a:extLst>
          </p:cNvPr>
          <p:cNvCxnSpPr>
            <a:cxnSpLocks/>
          </p:cNvCxnSpPr>
          <p:nvPr/>
        </p:nvCxnSpPr>
        <p:spPr>
          <a:xfrm>
            <a:off x="2371439" y="2610365"/>
            <a:ext cx="4540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15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38B37-0EFB-D62C-48EA-50BC6C94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71" y="234225"/>
            <a:ext cx="8725658" cy="458700"/>
          </a:xfrm>
        </p:spPr>
        <p:txBody>
          <a:bodyPr/>
          <a:lstStyle/>
          <a:p>
            <a:r>
              <a:rPr lang="en-VN" sz="2400" dirty="0"/>
              <a:t>Exercise 1. Choose the correct option in each sentence below. (page 53) 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4BBCFEB-F4D4-C561-16A9-23794641EAE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25822" y="790820"/>
            <a:ext cx="7962105" cy="3950864"/>
          </a:xfrm>
        </p:spPr>
        <p:txBody>
          <a:bodyPr anchor="t"/>
          <a:lstStyle/>
          <a:p>
            <a:pPr marL="152400" indent="0"/>
            <a:r>
              <a:rPr lang="en-US" sz="2200" b="1" dirty="0">
                <a:latin typeface="Century Schoolbook" panose="02040604050505020304" pitchFamily="18" charset="0"/>
              </a:rPr>
              <a:t>1</a:t>
            </a:r>
            <a:r>
              <a:rPr lang="en-US" sz="2200" dirty="0">
                <a:latin typeface="Century Schoolbook" panose="02040604050505020304" pitchFamily="18" charset="0"/>
              </a:rPr>
              <a:t>. It takes more than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 / an </a:t>
            </a:r>
            <a:r>
              <a:rPr lang="en-US" sz="2200" dirty="0">
                <a:latin typeface="Century Schoolbook" panose="02040604050505020304" pitchFamily="18" charset="0"/>
              </a:rPr>
              <a:t>hour to drive to Can </a:t>
            </a:r>
            <a:r>
              <a:rPr lang="en-US" sz="2200" dirty="0" err="1">
                <a:latin typeface="Century Schoolbook" panose="02040604050505020304" pitchFamily="18" charset="0"/>
              </a:rPr>
              <a:t>Tho</a:t>
            </a:r>
            <a:r>
              <a:rPr lang="en-US" sz="2200" dirty="0">
                <a:latin typeface="Century Schoolbook" panose="02040604050505020304" pitchFamily="18" charset="0"/>
              </a:rPr>
              <a:t>.</a:t>
            </a:r>
          </a:p>
          <a:p>
            <a:pPr marL="609600" indent="-457200">
              <a:buAutoNum type="arabicPeriod"/>
            </a:pPr>
            <a:endParaRPr lang="en-US" sz="2200" dirty="0">
              <a:latin typeface="Century Schoolbook" panose="02040604050505020304" pitchFamily="18" charset="0"/>
            </a:endParaRPr>
          </a:p>
          <a:p>
            <a:r>
              <a:rPr lang="en-US" sz="2200" b="1" dirty="0">
                <a:latin typeface="Century Schoolbook" panose="02040604050505020304" pitchFamily="18" charset="0"/>
              </a:rPr>
              <a:t>2</a:t>
            </a:r>
            <a:r>
              <a:rPr lang="en-US" sz="2200" dirty="0">
                <a:latin typeface="Century Schoolbook" panose="02040604050505020304" pitchFamily="18" charset="0"/>
              </a:rPr>
              <a:t>. It’s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 / </a:t>
            </a:r>
            <a:r>
              <a:rPr lang="en-US" sz="2200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Ø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dirty="0">
                <a:latin typeface="Century Schoolbook" panose="02040604050505020304" pitchFamily="18" charset="0"/>
              </a:rPr>
              <a:t>tradition for children to wake up early on Christmas Day.</a:t>
            </a: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r>
              <a:rPr lang="en-US" sz="2200" b="1" dirty="0">
                <a:latin typeface="Century Schoolbook" panose="02040604050505020304" pitchFamily="18" charset="0"/>
              </a:rPr>
              <a:t>3</a:t>
            </a:r>
            <a:r>
              <a:rPr lang="en-US" sz="2200" dirty="0">
                <a:latin typeface="Century Schoolbook" panose="02040604050505020304" pitchFamily="18" charset="0"/>
              </a:rPr>
              <a:t>. The Ok Om Bok Festival takes place in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the / </a:t>
            </a:r>
            <a:r>
              <a:rPr lang="en-US" sz="2200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Ø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dirty="0">
                <a:latin typeface="Century Schoolbook" panose="02040604050505020304" pitchFamily="18" charset="0"/>
              </a:rPr>
              <a:t>October.</a:t>
            </a:r>
            <a:endParaRPr lang="en-US" sz="2200" b="1" dirty="0">
              <a:latin typeface="Century Schoolbook" panose="02040604050505020304" pitchFamily="18" charset="0"/>
            </a:endParaRPr>
          </a:p>
          <a:p>
            <a:endParaRPr lang="en-US" sz="2200" b="1" dirty="0">
              <a:latin typeface="Century Schoolbook" panose="02040604050505020304" pitchFamily="18" charset="0"/>
            </a:endParaRPr>
          </a:p>
          <a:p>
            <a:r>
              <a:rPr lang="en-US" sz="2200" b="1" dirty="0">
                <a:latin typeface="Century Schoolbook" panose="02040604050505020304" pitchFamily="18" charset="0"/>
              </a:rPr>
              <a:t>4</a:t>
            </a:r>
            <a:r>
              <a:rPr lang="en-US" sz="2200" dirty="0">
                <a:latin typeface="Century Schoolbook" panose="02040604050505020304" pitchFamily="18" charset="0"/>
              </a:rPr>
              <a:t>. We went to Can </a:t>
            </a:r>
            <a:r>
              <a:rPr lang="en-US" sz="2200" dirty="0" err="1">
                <a:latin typeface="Century Schoolbook" panose="02040604050505020304" pitchFamily="18" charset="0"/>
              </a:rPr>
              <a:t>Tho</a:t>
            </a:r>
            <a:r>
              <a:rPr lang="en-US" sz="2200" dirty="0">
                <a:latin typeface="Century Schoolbook" panose="02040604050505020304" pitchFamily="18" charset="0"/>
              </a:rPr>
              <a:t> by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an / </a:t>
            </a:r>
            <a:r>
              <a:rPr lang="en-US" sz="2200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Ø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dirty="0">
                <a:latin typeface="Century Schoolbook" panose="02040604050505020304" pitchFamily="18" charset="0"/>
              </a:rPr>
              <a:t>air.</a:t>
            </a: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r>
              <a:rPr lang="en-US" sz="2200" b="1" dirty="0">
                <a:latin typeface="Century Schoolbook" panose="02040604050505020304" pitchFamily="18" charset="0"/>
              </a:rPr>
              <a:t>5</a:t>
            </a:r>
            <a:r>
              <a:rPr lang="en-US" sz="2200" dirty="0">
                <a:latin typeface="Century Schoolbook" panose="02040604050505020304" pitchFamily="18" charset="0"/>
              </a:rPr>
              <a:t>.  A: Where’s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 / the </a:t>
            </a:r>
            <a:r>
              <a:rPr lang="en-US" sz="2200" dirty="0">
                <a:latin typeface="Century Schoolbook" panose="02040604050505020304" pitchFamily="18" charset="0"/>
              </a:rPr>
              <a:t>book?</a:t>
            </a: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r>
              <a:rPr lang="en-US" sz="2200" dirty="0">
                <a:latin typeface="Century Schoolbook" panose="02040604050505020304" pitchFamily="18" charset="0"/>
              </a:rPr>
              <a:t>     B: I thought you left it next to the TV.</a:t>
            </a:r>
          </a:p>
          <a:p>
            <a:pPr marL="609600" indent="-457200">
              <a:buAutoNum type="arabicPeriod"/>
            </a:pPr>
            <a:endParaRPr lang="en-US" sz="2200" dirty="0">
              <a:latin typeface="Century Schoolbook" panose="02040604050505020304" pitchFamily="18" charset="0"/>
            </a:endParaRPr>
          </a:p>
          <a:p>
            <a:pPr marL="609600" indent="-457200">
              <a:buAutoNum type="arabicPeriod"/>
            </a:pPr>
            <a:endParaRPr lang="en-US" sz="2200" dirty="0">
              <a:latin typeface="Century Schoolbook" panose="02040604050505020304" pitchFamily="18" charset="0"/>
            </a:endParaRP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r>
              <a:rPr lang="en-US" sz="2200" dirty="0">
                <a:latin typeface="Century Schoolbook" panose="02040604050505020304" pitchFamily="18" charset="0"/>
              </a:rPr>
              <a:t>	</a:t>
            </a:r>
          </a:p>
          <a:p>
            <a:endParaRPr lang="en-US" sz="2200" dirty="0">
              <a:latin typeface="Century Schoolbook" panose="020406040505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29D615-6D56-D77E-FDB4-0A577804DA6D}"/>
              </a:ext>
            </a:extLst>
          </p:cNvPr>
          <p:cNvCxnSpPr>
            <a:cxnSpLocks/>
          </p:cNvCxnSpPr>
          <p:nvPr/>
        </p:nvCxnSpPr>
        <p:spPr>
          <a:xfrm>
            <a:off x="325822" y="710531"/>
            <a:ext cx="82902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38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38B37-0EFB-D62C-48EA-50BC6C94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71" y="234225"/>
            <a:ext cx="8725658" cy="458700"/>
          </a:xfrm>
        </p:spPr>
        <p:txBody>
          <a:bodyPr/>
          <a:lstStyle/>
          <a:p>
            <a:r>
              <a:rPr lang="en-VN" sz="2400" dirty="0"/>
              <a:t>Exercise 1. Check your answer.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4BBCFEB-F4D4-C561-16A9-23794641EAE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25822" y="790820"/>
            <a:ext cx="7962105" cy="3950864"/>
          </a:xfrm>
        </p:spPr>
        <p:txBody>
          <a:bodyPr anchor="t"/>
          <a:lstStyle/>
          <a:p>
            <a:pPr marL="152400" indent="0"/>
            <a:r>
              <a:rPr lang="en-US" sz="2200" b="1" dirty="0">
                <a:latin typeface="Century Schoolbook" panose="02040604050505020304" pitchFamily="18" charset="0"/>
              </a:rPr>
              <a:t>1</a:t>
            </a:r>
            <a:r>
              <a:rPr lang="en-US" sz="2200" dirty="0">
                <a:latin typeface="Century Schoolbook" panose="02040604050505020304" pitchFamily="18" charset="0"/>
              </a:rPr>
              <a:t>. It takes more than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 / an </a:t>
            </a:r>
            <a:r>
              <a:rPr lang="en-US" sz="2200" dirty="0">
                <a:latin typeface="Century Schoolbook" panose="02040604050505020304" pitchFamily="18" charset="0"/>
              </a:rPr>
              <a:t>hour to drive to Can </a:t>
            </a:r>
            <a:r>
              <a:rPr lang="en-US" sz="2200" dirty="0" err="1">
                <a:latin typeface="Century Schoolbook" panose="02040604050505020304" pitchFamily="18" charset="0"/>
              </a:rPr>
              <a:t>Tho</a:t>
            </a:r>
            <a:r>
              <a:rPr lang="en-US" sz="2200" dirty="0">
                <a:latin typeface="Century Schoolbook" panose="02040604050505020304" pitchFamily="18" charset="0"/>
              </a:rPr>
              <a:t>.</a:t>
            </a:r>
          </a:p>
          <a:p>
            <a:pPr marL="152400" indent="0"/>
            <a:endParaRPr lang="en-US" sz="2200" dirty="0">
              <a:latin typeface="Century Schoolbook" panose="02040604050505020304" pitchFamily="18" charset="0"/>
            </a:endParaRPr>
          </a:p>
          <a:p>
            <a:pPr marL="609600" indent="-457200">
              <a:buAutoNum type="arabicPeriod"/>
            </a:pPr>
            <a:endParaRPr lang="en-US" sz="2200" dirty="0">
              <a:latin typeface="Century Schoolbook" panose="02040604050505020304" pitchFamily="18" charset="0"/>
            </a:endParaRPr>
          </a:p>
          <a:p>
            <a:pPr marL="609600" indent="-457200">
              <a:buAutoNum type="arabicPeriod"/>
            </a:pPr>
            <a:endParaRPr lang="en-US" sz="2200" dirty="0">
              <a:latin typeface="Century Schoolbook" panose="02040604050505020304" pitchFamily="18" charset="0"/>
            </a:endParaRPr>
          </a:p>
          <a:p>
            <a:r>
              <a:rPr lang="en-US" sz="2200" b="1" dirty="0">
                <a:latin typeface="Century Schoolbook" panose="02040604050505020304" pitchFamily="18" charset="0"/>
              </a:rPr>
              <a:t>2</a:t>
            </a:r>
            <a:r>
              <a:rPr lang="en-US" sz="2200" dirty="0">
                <a:latin typeface="Century Schoolbook" panose="02040604050505020304" pitchFamily="18" charset="0"/>
              </a:rPr>
              <a:t>. It’s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 / </a:t>
            </a:r>
            <a:r>
              <a:rPr lang="en-US" sz="2200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Ø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dirty="0">
                <a:latin typeface="Century Schoolbook" panose="02040604050505020304" pitchFamily="18" charset="0"/>
              </a:rPr>
              <a:t>tradition for children to wake up early on Christmas Day.</a:t>
            </a: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r>
              <a:rPr lang="en-US" sz="2200" b="1" dirty="0">
                <a:latin typeface="Century Schoolbook" panose="02040604050505020304" pitchFamily="18" charset="0"/>
              </a:rPr>
              <a:t>3</a:t>
            </a:r>
            <a:r>
              <a:rPr lang="en-US" sz="2200" dirty="0">
                <a:latin typeface="Century Schoolbook" panose="02040604050505020304" pitchFamily="18" charset="0"/>
              </a:rPr>
              <a:t>. The Ok Om Bok Festival takes place in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the / </a:t>
            </a:r>
            <a:r>
              <a:rPr lang="en-US" sz="2200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Ø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dirty="0">
                <a:latin typeface="Century Schoolbook" panose="02040604050505020304" pitchFamily="18" charset="0"/>
              </a:rPr>
              <a:t>October.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29D615-6D56-D77E-FDB4-0A577804DA6D}"/>
              </a:ext>
            </a:extLst>
          </p:cNvPr>
          <p:cNvCxnSpPr>
            <a:cxnSpLocks/>
          </p:cNvCxnSpPr>
          <p:nvPr/>
        </p:nvCxnSpPr>
        <p:spPr>
          <a:xfrm>
            <a:off x="325822" y="710531"/>
            <a:ext cx="82902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D4A180-9DB8-99B0-535A-5C4C1A4B6E1D}"/>
              </a:ext>
            </a:extLst>
          </p:cNvPr>
          <p:cNvCxnSpPr/>
          <p:nvPr/>
        </p:nvCxnSpPr>
        <p:spPr>
          <a:xfrm>
            <a:off x="4240944" y="1239938"/>
            <a:ext cx="59561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413B89-6CE5-A259-1E72-2DF9B5603E02}"/>
              </a:ext>
            </a:extLst>
          </p:cNvPr>
          <p:cNvSpPr txBox="1"/>
          <p:nvPr/>
        </p:nvSpPr>
        <p:spPr>
          <a:xfrm>
            <a:off x="4123113" y="1320227"/>
            <a:ext cx="5320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/</a:t>
            </a:r>
            <a:r>
              <a:rPr kumimoji="0" lang="en-US" sz="1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Arial"/>
              </a:rPr>
              <a:t>a</a:t>
            </a:r>
            <a:r>
              <a:rPr kumimoji="0" lang="en-US" sz="1400" b="1" i="1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pectral Medium"/>
                <a:cs typeface="Arial"/>
                <a:sym typeface="Arial"/>
              </a:rPr>
              <a:t>ʊə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pectral Medium"/>
                <a:cs typeface="Arial"/>
                <a:sym typeface="Arial"/>
              </a:rPr>
              <a:t>/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 s</a:t>
            </a:r>
            <a:r>
              <a:rPr kumimoji="0" lang="en" sz="1400" b="1" i="1" u="none" strike="noStrike" kern="0" cap="none" spc="0" normalizeH="0" baseline="0" noProof="0" dirty="0" err="1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ingular</a:t>
            </a:r>
            <a:r>
              <a:rPr kumimoji="0" lang="en" sz="14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 noun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1" i="1" u="none" strike="noStrike" kern="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starting with a vower</a:t>
            </a:r>
            <a:endParaRPr kumimoji="0" lang="en-VN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B7F1BE-0B3F-3B99-09F2-7F5AA633A0E8}"/>
              </a:ext>
            </a:extLst>
          </p:cNvPr>
          <p:cNvSpPr/>
          <p:nvPr/>
        </p:nvSpPr>
        <p:spPr>
          <a:xfrm>
            <a:off x="3723463" y="924929"/>
            <a:ext cx="454642" cy="29740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7BC8566-E000-3523-368F-412AAB99AEFC}"/>
              </a:ext>
            </a:extLst>
          </p:cNvPr>
          <p:cNvCxnSpPr>
            <a:cxnSpLocks/>
          </p:cNvCxnSpPr>
          <p:nvPr/>
        </p:nvCxnSpPr>
        <p:spPr>
          <a:xfrm>
            <a:off x="2147825" y="2568675"/>
            <a:ext cx="10811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BD3408-A95C-436C-34D5-47AC49B401C1}"/>
              </a:ext>
            </a:extLst>
          </p:cNvPr>
          <p:cNvSpPr txBox="1"/>
          <p:nvPr/>
        </p:nvSpPr>
        <p:spPr>
          <a:xfrm>
            <a:off x="2994401" y="2648964"/>
            <a:ext cx="5320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s</a:t>
            </a:r>
            <a:r>
              <a:rPr kumimoji="0" lang="en" sz="1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ingular</a:t>
            </a:r>
            <a:r>
              <a:rPr kumimoji="0" lang="en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 noun – mentioning for the 1</a:t>
            </a:r>
            <a:r>
              <a:rPr kumimoji="0" lang="en" sz="1400" b="1" i="1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st</a:t>
            </a:r>
            <a:r>
              <a:rPr kumimoji="0" lang="en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 time.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DCF0852-7CCE-825A-3209-2B59982F1F2F}"/>
              </a:ext>
            </a:extLst>
          </p:cNvPr>
          <p:cNvSpPr/>
          <p:nvPr/>
        </p:nvSpPr>
        <p:spPr>
          <a:xfrm>
            <a:off x="1308876" y="2275098"/>
            <a:ext cx="291324" cy="29740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399B14-AA91-6BFA-3589-2403C4FC15C6}"/>
              </a:ext>
            </a:extLst>
          </p:cNvPr>
          <p:cNvCxnSpPr>
            <a:cxnSpLocks/>
          </p:cNvCxnSpPr>
          <p:nvPr/>
        </p:nvCxnSpPr>
        <p:spPr>
          <a:xfrm>
            <a:off x="7055581" y="4247456"/>
            <a:ext cx="952563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C1A12266-696B-0F7A-FCCE-CBA87FBA78C8}"/>
              </a:ext>
            </a:extLst>
          </p:cNvPr>
          <p:cNvSpPr txBox="1"/>
          <p:nvPr/>
        </p:nvSpPr>
        <p:spPr>
          <a:xfrm>
            <a:off x="6586538" y="4316359"/>
            <a:ext cx="2135981" cy="52322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referring to the festival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as a general event </a:t>
            </a:r>
            <a:endParaRPr kumimoji="0" lang="en" sz="1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ectral Medium"/>
              <a:cs typeface="Arial"/>
              <a:sym typeface="Spectral Medium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3C3DA11-A7E7-06D2-FBE5-3B66B3D1BF64}"/>
              </a:ext>
            </a:extLst>
          </p:cNvPr>
          <p:cNvSpPr/>
          <p:nvPr/>
        </p:nvSpPr>
        <p:spPr>
          <a:xfrm>
            <a:off x="6655986" y="3895455"/>
            <a:ext cx="372977" cy="380760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268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3" grpId="0"/>
      <p:bldP spid="14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38B37-0EFB-D62C-48EA-50BC6C94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71" y="234225"/>
            <a:ext cx="8725658" cy="458700"/>
          </a:xfrm>
        </p:spPr>
        <p:txBody>
          <a:bodyPr/>
          <a:lstStyle/>
          <a:p>
            <a:r>
              <a:rPr lang="en-VN" sz="2400" dirty="0"/>
              <a:t>Exercise 1. Check your answer.</a:t>
            </a:r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4BBCFEB-F4D4-C561-16A9-23794641EAE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25822" y="790820"/>
            <a:ext cx="7962105" cy="3950864"/>
          </a:xfrm>
        </p:spPr>
        <p:txBody>
          <a:bodyPr anchor="t"/>
          <a:lstStyle/>
          <a:p>
            <a:r>
              <a:rPr lang="en-US" sz="2200" b="1" dirty="0">
                <a:latin typeface="Century Schoolbook" panose="02040604050505020304" pitchFamily="18" charset="0"/>
              </a:rPr>
              <a:t>4</a:t>
            </a:r>
            <a:r>
              <a:rPr lang="en-US" sz="2200" dirty="0">
                <a:latin typeface="Century Schoolbook" panose="02040604050505020304" pitchFamily="18" charset="0"/>
              </a:rPr>
              <a:t>. We went to Can </a:t>
            </a:r>
            <a:r>
              <a:rPr lang="en-US" sz="2200" dirty="0" err="1">
                <a:latin typeface="Century Schoolbook" panose="02040604050505020304" pitchFamily="18" charset="0"/>
              </a:rPr>
              <a:t>Tho</a:t>
            </a:r>
            <a:r>
              <a:rPr lang="en-US" sz="2200" dirty="0">
                <a:latin typeface="Century Schoolbook" panose="02040604050505020304" pitchFamily="18" charset="0"/>
              </a:rPr>
              <a:t> by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an / </a:t>
            </a:r>
            <a:r>
              <a:rPr lang="en-US" sz="2200" b="1" dirty="0" err="1">
                <a:solidFill>
                  <a:srgbClr val="FF0000"/>
                </a:solidFill>
                <a:latin typeface="Century Schoolbook" panose="02040604050505020304" pitchFamily="18" charset="0"/>
              </a:rPr>
              <a:t>Ø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 </a:t>
            </a:r>
            <a:r>
              <a:rPr lang="en-US" sz="2200" dirty="0">
                <a:latin typeface="Century Schoolbook" panose="02040604050505020304" pitchFamily="18" charset="0"/>
              </a:rPr>
              <a:t>air.</a:t>
            </a: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r>
              <a:rPr lang="en-US" sz="2200" b="1" dirty="0">
                <a:latin typeface="Century Schoolbook" panose="02040604050505020304" pitchFamily="18" charset="0"/>
              </a:rPr>
              <a:t>5</a:t>
            </a:r>
            <a:r>
              <a:rPr lang="en-US" sz="2200" dirty="0">
                <a:latin typeface="Century Schoolbook" panose="02040604050505020304" pitchFamily="18" charset="0"/>
              </a:rPr>
              <a:t>.  A: Where’s </a:t>
            </a:r>
            <a:r>
              <a:rPr lang="en-US" sz="2200" b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 / the </a:t>
            </a:r>
            <a:r>
              <a:rPr lang="en-US" sz="2200" dirty="0">
                <a:latin typeface="Century Schoolbook" panose="02040604050505020304" pitchFamily="18" charset="0"/>
              </a:rPr>
              <a:t>book?</a:t>
            </a:r>
          </a:p>
          <a:p>
            <a:endParaRPr lang="en-US" sz="2200" dirty="0">
              <a:latin typeface="Century Schoolbook" panose="02040604050505020304" pitchFamily="18" charset="0"/>
            </a:endParaRPr>
          </a:p>
          <a:p>
            <a:r>
              <a:rPr lang="en-US" sz="2200" dirty="0">
                <a:latin typeface="Century Schoolbook" panose="02040604050505020304" pitchFamily="18" charset="0"/>
              </a:rPr>
              <a:t>     B: I thought you left it next to the TV.</a:t>
            </a:r>
          </a:p>
          <a:p>
            <a:pPr marL="609600" indent="-457200">
              <a:buAutoNum type="arabicPeriod"/>
            </a:pPr>
            <a:endParaRPr lang="en-US" sz="2200" dirty="0">
              <a:latin typeface="Century Schoolbook" panose="02040604050505020304" pitchFamily="18" charset="0"/>
            </a:endParaRPr>
          </a:p>
          <a:p>
            <a:pPr marL="609600" indent="-457200">
              <a:buAutoNum type="arabicPeriod"/>
            </a:pPr>
            <a:endParaRPr lang="en-US" sz="2200" dirty="0">
              <a:latin typeface="Century Schoolbook" panose="02040604050505020304" pitchFamily="18" charset="0"/>
            </a:endParaRPr>
          </a:p>
          <a:p>
            <a:endParaRPr lang="en-US" sz="2200" dirty="0">
              <a:latin typeface="Century Schoolbook" panose="020406040505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29D615-6D56-D77E-FDB4-0A577804DA6D}"/>
              </a:ext>
            </a:extLst>
          </p:cNvPr>
          <p:cNvCxnSpPr>
            <a:cxnSpLocks/>
          </p:cNvCxnSpPr>
          <p:nvPr/>
        </p:nvCxnSpPr>
        <p:spPr>
          <a:xfrm>
            <a:off x="325822" y="710531"/>
            <a:ext cx="82902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9D4A180-9DB8-99B0-535A-5C4C1A4B6E1D}"/>
              </a:ext>
            </a:extLst>
          </p:cNvPr>
          <p:cNvCxnSpPr>
            <a:cxnSpLocks/>
          </p:cNvCxnSpPr>
          <p:nvPr/>
        </p:nvCxnSpPr>
        <p:spPr>
          <a:xfrm>
            <a:off x="4881716" y="1233561"/>
            <a:ext cx="405581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3413B89-6CE5-A259-1E72-2DF9B5603E02}"/>
              </a:ext>
            </a:extLst>
          </p:cNvPr>
          <p:cNvSpPr txBox="1"/>
          <p:nvPr/>
        </p:nvSpPr>
        <p:spPr>
          <a:xfrm>
            <a:off x="4778778" y="1322679"/>
            <a:ext cx="532014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general form of transport</a:t>
            </a:r>
            <a:endParaRPr kumimoji="0" lang="en-VN" sz="1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B7F1BE-0B3F-3B99-09F2-7F5AA633A0E8}"/>
              </a:ext>
            </a:extLst>
          </p:cNvPr>
          <p:cNvSpPr/>
          <p:nvPr/>
        </p:nvSpPr>
        <p:spPr>
          <a:xfrm>
            <a:off x="4509481" y="877533"/>
            <a:ext cx="372235" cy="35602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D92908B-1569-422F-84AD-C6625C475D8B}"/>
              </a:ext>
            </a:extLst>
          </p:cNvPr>
          <p:cNvCxnSpPr>
            <a:cxnSpLocks/>
          </p:cNvCxnSpPr>
          <p:nvPr/>
        </p:nvCxnSpPr>
        <p:spPr>
          <a:xfrm>
            <a:off x="3384288" y="2915595"/>
            <a:ext cx="61621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F3A1BB56-8050-0948-B6BE-FBDB67D7DB2B}"/>
              </a:ext>
            </a:extLst>
          </p:cNvPr>
          <p:cNvSpPr txBox="1"/>
          <p:nvPr/>
        </p:nvSpPr>
        <p:spPr>
          <a:xfrm>
            <a:off x="3295954" y="2970729"/>
            <a:ext cx="552222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Spectral Medium"/>
                <a:sym typeface="Spectral Medium"/>
              </a:rPr>
              <a:t>a specific book which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sym typeface="Spectral Medium"/>
              </a:rPr>
              <a:t>listener and speaker already know about</a:t>
            </a:r>
            <a:endParaRPr kumimoji="0" lang="en-VN" sz="1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A398050-F6B9-5866-D348-3169D62B9928}"/>
              </a:ext>
            </a:extLst>
          </p:cNvPr>
          <p:cNvSpPr/>
          <p:nvPr/>
        </p:nvSpPr>
        <p:spPr>
          <a:xfrm>
            <a:off x="2816411" y="2556313"/>
            <a:ext cx="520175" cy="39115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VN" sz="1400" b="0" i="0" u="none" strike="noStrike" kern="0" cap="none" spc="0" normalizeH="0" baseline="0" noProof="0">
              <a:ln>
                <a:noFill/>
              </a:ln>
              <a:solidFill>
                <a:srgbClr val="FAFAFA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77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23" grpId="0"/>
      <p:bldP spid="2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52084" y="69393"/>
            <a:ext cx="7753684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  <a:sym typeface="+mn-ea"/>
              </a:rPr>
              <a:t>Which of the underlined parts in each question is incorrect? Find and correct it.</a:t>
            </a:r>
            <a:endParaRPr lang="en-US" sz="1800" b="1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0165" y="222533"/>
            <a:ext cx="376955" cy="376955"/>
          </a:xfrm>
          <a:prstGeom prst="roundRect">
            <a:avLst/>
          </a:prstGeom>
          <a:solidFill>
            <a:srgbClr val="F37D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9344" y="134012"/>
            <a:ext cx="2977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17044" y="870479"/>
            <a:ext cx="89269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7941E"/>
                </a:solidFill>
              </a:rPr>
              <a:t>1</a:t>
            </a:r>
            <a:r>
              <a:rPr lang="en-US" sz="2400">
                <a:solidFill>
                  <a:srgbClr val="F7941E"/>
                </a:solidFill>
              </a:rPr>
              <a:t>. </a:t>
            </a:r>
            <a:r>
              <a:rPr lang="en-US" sz="2400" u="sng"/>
              <a:t>The</a:t>
            </a:r>
            <a:r>
              <a:rPr lang="en-US" sz="2400"/>
              <a:t> worshipping Kitchen Gods is </a:t>
            </a:r>
            <a:r>
              <a:rPr lang="en-US" sz="2400" u="sng"/>
              <a:t>a</a:t>
            </a:r>
            <a:r>
              <a:rPr lang="en-US" sz="2400"/>
              <a:t> long-time tradition of </a:t>
            </a:r>
            <a:r>
              <a:rPr lang="en-US" sz="2400" u="sng"/>
              <a:t>the</a:t>
            </a:r>
            <a:r>
              <a:rPr lang="en-US" sz="2400"/>
              <a:t> </a:t>
            </a:r>
          </a:p>
          <a:p>
            <a:r>
              <a:rPr lang="en-US" sz="2400"/>
              <a:t>      </a:t>
            </a:r>
            <a:r>
              <a:rPr lang="en-US" sz="2400">
                <a:solidFill>
                  <a:srgbClr val="00B0F0"/>
                </a:solidFill>
              </a:rPr>
              <a:t>A		                                    B                                     C </a:t>
            </a:r>
          </a:p>
          <a:p>
            <a:r>
              <a:rPr lang="en-US" sz="2400"/>
              <a:t>Vietnamese.</a:t>
            </a:r>
          </a:p>
          <a:p>
            <a:endParaRPr lang="en-US" sz="2400" b="1">
              <a:solidFill>
                <a:srgbClr val="F7941E"/>
              </a:solidFill>
            </a:endParaRPr>
          </a:p>
          <a:p>
            <a:r>
              <a:rPr lang="en-US" sz="2400" b="1">
                <a:solidFill>
                  <a:srgbClr val="F7941E"/>
                </a:solidFill>
              </a:rPr>
              <a:t>2.</a:t>
            </a:r>
            <a:r>
              <a:rPr lang="en-US" sz="2400">
                <a:solidFill>
                  <a:srgbClr val="0000FF"/>
                </a:solidFill>
              </a:rPr>
              <a:t> </a:t>
            </a:r>
            <a:r>
              <a:rPr lang="en-US" sz="2400"/>
              <a:t>People organise </a:t>
            </a:r>
            <a:r>
              <a:rPr lang="en-US" sz="2400" u="sng"/>
              <a:t>the</a:t>
            </a:r>
            <a:r>
              <a:rPr lang="en-US" sz="2400"/>
              <a:t> worshipping ceremony at </a:t>
            </a:r>
            <a:r>
              <a:rPr lang="en-US" sz="2400" u="sng"/>
              <a:t>noon</a:t>
            </a:r>
            <a:r>
              <a:rPr lang="en-US" sz="2400"/>
              <a:t> so that </a:t>
            </a:r>
            <a:r>
              <a:rPr lang="en-US" sz="2400" u="sng"/>
              <a:t>a</a:t>
            </a:r>
          </a:p>
          <a:p>
            <a:r>
              <a:rPr lang="en-US" sz="2400">
                <a:solidFill>
                  <a:srgbClr val="00B0F0"/>
                </a:solidFill>
              </a:rPr>
              <a:t>			A				     B	           C</a:t>
            </a:r>
            <a:endParaRPr lang="en-US" sz="2400"/>
          </a:p>
          <a:p>
            <a:r>
              <a:rPr lang="en-US" sz="2400"/>
              <a:t>Kitchen Gods can leave for Heaven at 12 o’clock. </a:t>
            </a:r>
            <a:endParaRPr lang="en-US" sz="2400" dirty="0"/>
          </a:p>
          <a:p>
            <a:r>
              <a:rPr lang="en-US" sz="2400"/>
              <a:t> 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1112664" y="1161364"/>
            <a:ext cx="96904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EF4B66"/>
                </a:solidFill>
              </a:rPr>
              <a:t>→ Ø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46386" y="1267150"/>
            <a:ext cx="366278" cy="366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40" name="TextBox 39"/>
          <p:cNvSpPr txBox="1"/>
          <p:nvPr/>
        </p:nvSpPr>
        <p:spPr>
          <a:xfrm>
            <a:off x="8304383" y="2922038"/>
            <a:ext cx="969048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EF4B66"/>
                </a:solidFill>
              </a:rPr>
              <a:t>→ the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41" name="Oval 40"/>
          <p:cNvSpPr/>
          <p:nvPr/>
        </p:nvSpPr>
        <p:spPr>
          <a:xfrm>
            <a:off x="8422629" y="2766359"/>
            <a:ext cx="366278" cy="366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9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 animBg="1"/>
      <p:bldP spid="38" grpId="1" animBg="1"/>
      <p:bldP spid="40" grpId="0"/>
      <p:bldP spid="41" grpId="0" animBg="1"/>
      <p:bldP spid="4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1" y="399894"/>
            <a:ext cx="9144000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25" b="1">
                <a:solidFill>
                  <a:srgbClr val="F7941E"/>
                </a:solidFill>
              </a:rPr>
              <a:t>3</a:t>
            </a:r>
            <a:r>
              <a:rPr lang="en-US" sz="2325">
                <a:solidFill>
                  <a:srgbClr val="F7941E"/>
                </a:solidFill>
              </a:rPr>
              <a:t>. </a:t>
            </a:r>
            <a:r>
              <a:rPr lang="en-US" sz="2325" u="sng"/>
              <a:t>Most</a:t>
            </a:r>
            <a:r>
              <a:rPr lang="en-US" sz="2325"/>
              <a:t> families in </a:t>
            </a:r>
            <a:r>
              <a:rPr lang="en-US" sz="2325" u="sng"/>
              <a:t>the</a:t>
            </a:r>
            <a:r>
              <a:rPr lang="en-US" sz="2325"/>
              <a:t> Viet Nam prepare </a:t>
            </a:r>
            <a:r>
              <a:rPr lang="en-US" sz="2325" u="sng"/>
              <a:t>oﬀerings</a:t>
            </a:r>
            <a:r>
              <a:rPr lang="en-US" sz="2325"/>
              <a:t> for the Kitchen Gods. </a:t>
            </a:r>
          </a:p>
          <a:p>
            <a:r>
              <a:rPr lang="en-US" sz="2325"/>
              <a:t>      </a:t>
            </a:r>
            <a:r>
              <a:rPr lang="en-US" sz="2325">
                <a:solidFill>
                  <a:srgbClr val="00B0F0"/>
                </a:solidFill>
              </a:rPr>
              <a:t>A	                    B	                           C</a:t>
            </a:r>
            <a:endParaRPr lang="en-US" sz="2325"/>
          </a:p>
          <a:p>
            <a:endParaRPr lang="en-US" sz="2325" b="1">
              <a:solidFill>
                <a:srgbClr val="F7941E"/>
              </a:solidFill>
            </a:endParaRPr>
          </a:p>
          <a:p>
            <a:r>
              <a:rPr lang="en-US" sz="2325" b="1">
                <a:solidFill>
                  <a:srgbClr val="F7941E"/>
                </a:solidFill>
              </a:rPr>
              <a:t>4.</a:t>
            </a:r>
            <a:r>
              <a:rPr lang="en-US" sz="2325">
                <a:solidFill>
                  <a:srgbClr val="0000FF"/>
                </a:solidFill>
              </a:rPr>
              <a:t> </a:t>
            </a:r>
            <a:r>
              <a:rPr lang="en-US" sz="2325" u="sng"/>
              <a:t>The</a:t>
            </a:r>
            <a:r>
              <a:rPr lang="en-US" sz="2325"/>
              <a:t> oﬀerings include </a:t>
            </a:r>
            <a:r>
              <a:rPr lang="en-US" sz="2325" u="sng"/>
              <a:t>a</a:t>
            </a:r>
            <a:r>
              <a:rPr lang="en-US" sz="2325"/>
              <a:t> set of flowers and fruits, </a:t>
            </a:r>
            <a:r>
              <a:rPr lang="en-US" sz="2325" u="sng"/>
              <a:t>a</a:t>
            </a:r>
            <a:r>
              <a:rPr lang="en-US" sz="2325"/>
              <a:t> paper clothes,</a:t>
            </a:r>
          </a:p>
          <a:p>
            <a:r>
              <a:rPr lang="en-US" sz="2325">
                <a:solidFill>
                  <a:srgbClr val="00B0F0"/>
                </a:solidFill>
              </a:rPr>
              <a:t>      A		               B	           		             C</a:t>
            </a:r>
            <a:endParaRPr lang="en-US" sz="2325"/>
          </a:p>
          <a:p>
            <a:r>
              <a:rPr lang="en-US" sz="2325"/>
              <a:t>and three carps. </a:t>
            </a:r>
          </a:p>
          <a:p>
            <a:endParaRPr lang="en-US" sz="2325" dirty="0"/>
          </a:p>
          <a:p>
            <a:r>
              <a:rPr lang="en-US" sz="2325" b="1">
                <a:solidFill>
                  <a:srgbClr val="F7941E"/>
                </a:solidFill>
              </a:rPr>
              <a:t>5.</a:t>
            </a:r>
            <a:r>
              <a:rPr lang="en-US" sz="2325">
                <a:solidFill>
                  <a:srgbClr val="0000FF"/>
                </a:solidFill>
              </a:rPr>
              <a:t> </a:t>
            </a:r>
            <a:r>
              <a:rPr lang="en-US" sz="2325" u="sng"/>
              <a:t>The</a:t>
            </a:r>
            <a:r>
              <a:rPr lang="en-US" sz="2325"/>
              <a:t> Vietnamese people believe that </a:t>
            </a:r>
            <a:r>
              <a:rPr lang="en-US" sz="2325" u="sng"/>
              <a:t>the</a:t>
            </a:r>
            <a:r>
              <a:rPr lang="en-US" sz="2325"/>
              <a:t> Kitchen Gods go to </a:t>
            </a:r>
          </a:p>
          <a:p>
            <a:r>
              <a:rPr lang="en-US" sz="2325">
                <a:solidFill>
                  <a:srgbClr val="00B0F0"/>
                </a:solidFill>
              </a:rPr>
              <a:t>      A				  	      B</a:t>
            </a:r>
            <a:endParaRPr lang="en-US" sz="2325"/>
          </a:p>
          <a:p>
            <a:r>
              <a:rPr lang="en-US" sz="2325"/>
              <a:t>Heaven on </a:t>
            </a:r>
            <a:r>
              <a:rPr lang="en-US" sz="2325" u="sng"/>
              <a:t>carps</a:t>
            </a:r>
            <a:r>
              <a:rPr lang="en-US" sz="2325"/>
              <a:t>.</a:t>
            </a:r>
          </a:p>
          <a:p>
            <a:r>
              <a:rPr lang="en-US" sz="2325">
                <a:solidFill>
                  <a:srgbClr val="00B0F0"/>
                </a:solidFill>
              </a:rPr>
              <a:t>		  C</a:t>
            </a:r>
            <a:endParaRPr lang="en-US" sz="2325"/>
          </a:p>
        </p:txBody>
      </p:sp>
      <p:sp>
        <p:nvSpPr>
          <p:cNvPr id="11" name="TextBox 10"/>
          <p:cNvSpPr txBox="1"/>
          <p:nvPr/>
        </p:nvSpPr>
        <p:spPr>
          <a:xfrm>
            <a:off x="3280587" y="1049634"/>
            <a:ext cx="96904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EF4B66"/>
                </a:solidFill>
              </a:rPr>
              <a:t>→ Ø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55494" y="1155420"/>
            <a:ext cx="366278" cy="366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4" name="TextBox 13"/>
          <p:cNvSpPr txBox="1"/>
          <p:nvPr/>
        </p:nvSpPr>
        <p:spPr>
          <a:xfrm>
            <a:off x="6965107" y="2076730"/>
            <a:ext cx="96904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EF4B66"/>
                </a:solidFill>
              </a:rPr>
              <a:t>→ Ø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598829" y="2182516"/>
            <a:ext cx="366278" cy="366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18" name="TextBox 17"/>
          <p:cNvSpPr txBox="1"/>
          <p:nvPr/>
        </p:nvSpPr>
        <p:spPr>
          <a:xfrm>
            <a:off x="809548" y="3481827"/>
            <a:ext cx="969048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>
                <a:solidFill>
                  <a:srgbClr val="EF4B66"/>
                </a:solidFill>
              </a:rPr>
              <a:t>→ Ø</a:t>
            </a:r>
            <a:endParaRPr lang="en-US" sz="2400" b="1" dirty="0">
              <a:solidFill>
                <a:srgbClr val="EF4B66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443270" y="3614822"/>
            <a:ext cx="366278" cy="36627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</p:spTree>
    <p:extLst>
      <p:ext uri="{BB962C8B-B14F-4D97-AF65-F5344CB8AC3E}">
        <p14:creationId xmlns:p14="http://schemas.microsoft.com/office/powerpoint/2010/main" val="68999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9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3" grpId="1" animBg="1"/>
      <p:bldP spid="14" grpId="0"/>
      <p:bldP spid="15" grpId="0" animBg="1"/>
      <p:bldP spid="15" grpId="1" animBg="1"/>
      <p:bldP spid="18" grpId="0"/>
      <p:bldP spid="19" grpId="0" animBg="1"/>
      <p:bldP spid="19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38B37-0EFB-D62C-48EA-50BC6C94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71" y="234225"/>
            <a:ext cx="9441456" cy="458700"/>
          </a:xfrm>
        </p:spPr>
        <p:txBody>
          <a:bodyPr/>
          <a:lstStyle/>
          <a:p>
            <a:r>
              <a:rPr lang="en-VN" sz="2400" dirty="0"/>
              <a:t>Exercise 3.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a, an, 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, or 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article).</a:t>
            </a:r>
            <a:endParaRPr lang="en-VN" sz="24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4BBCFEB-F4D4-C561-16A9-23794641EAE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25822" y="790820"/>
            <a:ext cx="7962105" cy="3950864"/>
          </a:xfrm>
        </p:spPr>
        <p:txBody>
          <a:bodyPr anchor="t"/>
          <a:lstStyle/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US" sz="2400" dirty="0"/>
              <a:t>It is a custom in my family to have ______ breakfast at home on Sundays.	</a:t>
            </a:r>
          </a:p>
          <a:p>
            <a:endParaRPr lang="en-US" sz="1200" dirty="0"/>
          </a:p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2. </a:t>
            </a:r>
            <a:r>
              <a:rPr lang="en-US" sz="2400" dirty="0"/>
              <a:t>When visiting a family home in some countries, you should bring ______ small gift with you.</a:t>
            </a:r>
          </a:p>
          <a:p>
            <a:endParaRPr lang="en-US" sz="1200" dirty="0"/>
          </a:p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3. </a:t>
            </a:r>
            <a:r>
              <a:rPr lang="en-US" sz="2400" dirty="0"/>
              <a:t>Our village festival is held on the 10th of ______ January.	</a:t>
            </a:r>
          </a:p>
          <a:p>
            <a:endParaRPr lang="en-US" sz="1200" dirty="0"/>
          </a:p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4. </a:t>
            </a:r>
            <a:r>
              <a:rPr lang="en-US" sz="2400" dirty="0"/>
              <a:t>Ancient Egyptians worshipped ______ Sun.</a:t>
            </a:r>
          </a:p>
          <a:p>
            <a:endParaRPr lang="en-US" sz="1200" dirty="0"/>
          </a:p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5. </a:t>
            </a:r>
            <a:r>
              <a:rPr lang="en-US" sz="2400" dirty="0"/>
              <a:t>Many people think that hard work is ______ important Vietnamese value.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29D615-6D56-D77E-FDB4-0A577804DA6D}"/>
              </a:ext>
            </a:extLst>
          </p:cNvPr>
          <p:cNvCxnSpPr>
            <a:cxnSpLocks/>
          </p:cNvCxnSpPr>
          <p:nvPr/>
        </p:nvCxnSpPr>
        <p:spPr>
          <a:xfrm>
            <a:off x="325822" y="710531"/>
            <a:ext cx="82902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507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38B37-0EFB-D62C-48EA-50BC6C94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71" y="234225"/>
            <a:ext cx="8725658" cy="458700"/>
          </a:xfrm>
        </p:spPr>
        <p:txBody>
          <a:bodyPr/>
          <a:lstStyle/>
          <a:p>
            <a:r>
              <a:rPr lang="en-US" sz="2400" dirty="0"/>
              <a:t>Checking your answers</a:t>
            </a:r>
            <a:endParaRPr lang="en-VN" sz="24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4BBCFEB-F4D4-C561-16A9-23794641EAE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25822" y="790820"/>
            <a:ext cx="7962105" cy="3950864"/>
          </a:xfrm>
        </p:spPr>
        <p:txBody>
          <a:bodyPr anchor="t"/>
          <a:lstStyle/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1</a:t>
            </a:r>
            <a:r>
              <a:rPr lang="en-US" sz="2400" dirty="0">
                <a:solidFill>
                  <a:schemeClr val="bg1">
                    <a:lumMod val="10000"/>
                  </a:schemeClr>
                </a:solidFill>
              </a:rPr>
              <a:t>. </a:t>
            </a:r>
            <a:r>
              <a:rPr lang="en-US" sz="2400" dirty="0"/>
              <a:t>It is a custom in my family to have ______ breakfast at home on Sundays.	</a:t>
            </a:r>
          </a:p>
          <a:p>
            <a:endParaRPr lang="en-US" sz="1200" dirty="0"/>
          </a:p>
          <a:p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en-US" sz="2400" b="1" dirty="0">
              <a:solidFill>
                <a:schemeClr val="bg1">
                  <a:lumMod val="10000"/>
                </a:schemeClr>
              </a:solidFill>
            </a:endParaRPr>
          </a:p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2. </a:t>
            </a:r>
            <a:r>
              <a:rPr lang="en-US" sz="2400" dirty="0"/>
              <a:t>When visiting a family home in some countries, you should bring ______ small gift with you.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29D615-6D56-D77E-FDB4-0A577804DA6D}"/>
              </a:ext>
            </a:extLst>
          </p:cNvPr>
          <p:cNvCxnSpPr>
            <a:cxnSpLocks/>
          </p:cNvCxnSpPr>
          <p:nvPr/>
        </p:nvCxnSpPr>
        <p:spPr>
          <a:xfrm>
            <a:off x="325822" y="710531"/>
            <a:ext cx="82902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7255B55-5D64-5F4A-CFBF-A3B63C456CC3}"/>
              </a:ext>
            </a:extLst>
          </p:cNvPr>
          <p:cNvCxnSpPr>
            <a:cxnSpLocks/>
          </p:cNvCxnSpPr>
          <p:nvPr/>
        </p:nvCxnSpPr>
        <p:spPr>
          <a:xfrm>
            <a:off x="6607626" y="1230974"/>
            <a:ext cx="1308209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9C3C8E7-6D5F-F93F-476D-FCA4D311F39C}"/>
              </a:ext>
            </a:extLst>
          </p:cNvPr>
          <p:cNvSpPr txBox="1"/>
          <p:nvPr/>
        </p:nvSpPr>
        <p:spPr>
          <a:xfrm>
            <a:off x="6482572" y="1311263"/>
            <a:ext cx="1558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1" dirty="0">
                <a:solidFill>
                  <a:srgbClr val="C00000"/>
                </a:solidFill>
                <a:latin typeface="Spectral Medium"/>
                <a:sym typeface="Spectral Medium"/>
              </a:rPr>
              <a:t>g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ectral Medium"/>
                <a:sym typeface="Spectral Medium"/>
              </a:rPr>
              <a:t>eneral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ectral Medium"/>
                <a:sym typeface="Spectral Medium"/>
              </a:rPr>
              <a:t> thing</a:t>
            </a:r>
            <a:endParaRPr kumimoji="0" lang="en-VN" sz="1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C88C12-317B-18AE-7703-D7931B05808B}"/>
              </a:ext>
            </a:extLst>
          </p:cNvPr>
          <p:cNvSpPr txBox="1"/>
          <p:nvPr/>
        </p:nvSpPr>
        <p:spPr>
          <a:xfrm>
            <a:off x="5801504" y="825065"/>
            <a:ext cx="43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 err="1">
                <a:solidFill>
                  <a:srgbClr val="FF0000"/>
                </a:solidFill>
                <a:latin typeface="Spectral Medium"/>
                <a:sym typeface="Spectral Medium"/>
              </a:rPr>
              <a:t>Ø</a:t>
            </a:r>
            <a:endParaRPr lang="en-US" sz="2400" b="1" i="1" dirty="0">
              <a:solidFill>
                <a:srgbClr val="FF0000"/>
              </a:solidFill>
              <a:latin typeface="Spectral Medium"/>
              <a:sym typeface="Spectral Medium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1C3139F-FF3F-C7BF-596C-ED4097A73C57}"/>
              </a:ext>
            </a:extLst>
          </p:cNvPr>
          <p:cNvCxnSpPr>
            <a:cxnSpLocks/>
          </p:cNvCxnSpPr>
          <p:nvPr/>
        </p:nvCxnSpPr>
        <p:spPr>
          <a:xfrm>
            <a:off x="3667202" y="3265962"/>
            <a:ext cx="124545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BA4E86C-EF63-80B4-5906-2BDF9A20EF8C}"/>
              </a:ext>
            </a:extLst>
          </p:cNvPr>
          <p:cNvSpPr txBox="1"/>
          <p:nvPr/>
        </p:nvSpPr>
        <p:spPr>
          <a:xfrm>
            <a:off x="3649724" y="3400039"/>
            <a:ext cx="28328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1" dirty="0">
                <a:solidFill>
                  <a:srgbClr val="C00000"/>
                </a:solidFill>
                <a:latin typeface="Spectral Medium"/>
                <a:sym typeface="Spectral Medium"/>
              </a:rPr>
              <a:t>specific thing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1" dirty="0">
                <a:solidFill>
                  <a:srgbClr val="C00000"/>
                </a:solidFill>
                <a:latin typeface="Spectral Medium"/>
                <a:sym typeface="Spectral Medium"/>
              </a:rPr>
              <a:t>m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ectral Medium"/>
                <a:sym typeface="Spectral Medium"/>
              </a:rPr>
              <a:t>entioning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ectral Medium"/>
                <a:sym typeface="Spectral Medium"/>
              </a:rPr>
              <a:t> for the 1</a:t>
            </a:r>
            <a:r>
              <a:rPr kumimoji="0" lang="en-US" sz="1800" b="1" i="1" u="none" strike="noStrike" kern="0" cap="none" spc="0" normalizeH="0" baseline="30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ectral Medium"/>
                <a:sym typeface="Spectral Medium"/>
              </a:rPr>
              <a:t>st</a:t>
            </a:r>
            <a:r>
              <a:rPr kumimoji="0" lang="en-US" sz="1800" b="1" i="1" u="none" strike="noStrike" kern="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ectral Medium"/>
                <a:sym typeface="Spectral Medium"/>
              </a:rPr>
              <a:t> time</a:t>
            </a:r>
            <a:endParaRPr kumimoji="0" lang="en-VN" sz="1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1282DC-EB35-F52A-9BEE-00D6D7AA586A}"/>
              </a:ext>
            </a:extLst>
          </p:cNvPr>
          <p:cNvSpPr txBox="1"/>
          <p:nvPr/>
        </p:nvSpPr>
        <p:spPr>
          <a:xfrm>
            <a:off x="2913816" y="2804297"/>
            <a:ext cx="43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Spectral Medium"/>
                <a:sym typeface="Spectral Medium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98856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38B37-0EFB-D62C-48EA-50BC6C94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71" y="234225"/>
            <a:ext cx="8725658" cy="458700"/>
          </a:xfrm>
        </p:spPr>
        <p:txBody>
          <a:bodyPr/>
          <a:lstStyle/>
          <a:p>
            <a:r>
              <a:rPr lang="en-US" sz="2400" dirty="0"/>
              <a:t>Checking your answers</a:t>
            </a:r>
            <a:endParaRPr lang="en-VN" sz="2400" dirty="0"/>
          </a:p>
        </p:txBody>
      </p:sp>
      <p:sp>
        <p:nvSpPr>
          <p:cNvPr id="12" name="Subtitle 11">
            <a:extLst>
              <a:ext uri="{FF2B5EF4-FFF2-40B4-BE49-F238E27FC236}">
                <a16:creationId xmlns:a16="http://schemas.microsoft.com/office/drawing/2014/main" id="{F4BBCFEB-F4D4-C561-16A9-23794641EAED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325822" y="790820"/>
            <a:ext cx="8463176" cy="3950864"/>
          </a:xfrm>
        </p:spPr>
        <p:txBody>
          <a:bodyPr anchor="t"/>
          <a:lstStyle/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3. </a:t>
            </a:r>
            <a:r>
              <a:rPr lang="en-US" sz="2400" dirty="0"/>
              <a:t>Our village festival is held on the 10th of ______ January.	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1200" dirty="0"/>
          </a:p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4. </a:t>
            </a:r>
            <a:r>
              <a:rPr lang="en-US" sz="2400" dirty="0"/>
              <a:t>Ancient Egyptians worshipped ______ Sun.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1200" dirty="0"/>
          </a:p>
          <a:p>
            <a:r>
              <a:rPr lang="en-US" sz="2400" b="1" dirty="0">
                <a:solidFill>
                  <a:schemeClr val="bg1">
                    <a:lumMod val="10000"/>
                  </a:schemeClr>
                </a:solidFill>
              </a:rPr>
              <a:t>5. </a:t>
            </a:r>
            <a:r>
              <a:rPr lang="en-US" sz="2400" dirty="0"/>
              <a:t>Many people think that hard work is ______ important Vietnamese value.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29D615-6D56-D77E-FDB4-0A577804DA6D}"/>
              </a:ext>
            </a:extLst>
          </p:cNvPr>
          <p:cNvCxnSpPr>
            <a:cxnSpLocks/>
          </p:cNvCxnSpPr>
          <p:nvPr/>
        </p:nvCxnSpPr>
        <p:spPr>
          <a:xfrm>
            <a:off x="325822" y="710531"/>
            <a:ext cx="82902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AC88C12-317B-18AE-7703-D7931B05808B}"/>
              </a:ext>
            </a:extLst>
          </p:cNvPr>
          <p:cNvSpPr txBox="1"/>
          <p:nvPr/>
        </p:nvSpPr>
        <p:spPr>
          <a:xfrm>
            <a:off x="6262467" y="838061"/>
            <a:ext cx="434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ectral Medium"/>
              <a:cs typeface="Arial"/>
              <a:sym typeface="Spectral Medium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AD49B7A-ED95-3B07-5002-85FD90E5EF27}"/>
              </a:ext>
            </a:extLst>
          </p:cNvPr>
          <p:cNvCxnSpPr>
            <a:cxnSpLocks/>
          </p:cNvCxnSpPr>
          <p:nvPr/>
        </p:nvCxnSpPr>
        <p:spPr>
          <a:xfrm>
            <a:off x="7386783" y="1305108"/>
            <a:ext cx="100418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98AB40-B010-4940-01AF-CB15189154B6}"/>
              </a:ext>
            </a:extLst>
          </p:cNvPr>
          <p:cNvSpPr txBox="1"/>
          <p:nvPr/>
        </p:nvSpPr>
        <p:spPr>
          <a:xfrm>
            <a:off x="7230682" y="1406437"/>
            <a:ext cx="1558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1" dirty="0">
                <a:solidFill>
                  <a:srgbClr val="C00000"/>
                </a:solidFill>
                <a:latin typeface="Spectral Medium"/>
                <a:sym typeface="Spectral Medium"/>
              </a:rPr>
              <a:t>g</a:t>
            </a:r>
            <a:r>
              <a:rPr kumimoji="0" lang="en-US" sz="1800" b="1" i="1" u="none" strike="noStrike" kern="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ectral Medium"/>
                <a:sym typeface="Spectral Medium"/>
              </a:rPr>
              <a:t>eneral</a:t>
            </a:r>
            <a:r>
              <a:rPr kumimoji="0" lang="en-US" sz="1800" b="1" i="1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pectral Medium"/>
                <a:sym typeface="Spectral Medium"/>
              </a:rPr>
              <a:t> thing</a:t>
            </a:r>
            <a:endParaRPr kumimoji="0" lang="en-VN" sz="1800" b="1" i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sym typeface="Arial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CFC0BE0-4A20-3456-7369-8F6BEAD0C977}"/>
              </a:ext>
            </a:extLst>
          </p:cNvPr>
          <p:cNvCxnSpPr>
            <a:cxnSpLocks/>
          </p:cNvCxnSpPr>
          <p:nvPr/>
        </p:nvCxnSpPr>
        <p:spPr>
          <a:xfrm>
            <a:off x="6128139" y="2542237"/>
            <a:ext cx="56835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58A9057-6233-B8BB-6ACE-C03D8228AAE2}"/>
              </a:ext>
            </a:extLst>
          </p:cNvPr>
          <p:cNvSpPr txBox="1"/>
          <p:nvPr/>
        </p:nvSpPr>
        <p:spPr>
          <a:xfrm>
            <a:off x="5653777" y="2632667"/>
            <a:ext cx="2085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1" dirty="0">
                <a:solidFill>
                  <a:srgbClr val="C00000"/>
                </a:solidFill>
                <a:latin typeface="Spectral Medium"/>
                <a:sym typeface="Spectral Medium"/>
              </a:rPr>
              <a:t>the specific thing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B22AAE4-53D9-D882-256D-83D2DEB02512}"/>
              </a:ext>
            </a:extLst>
          </p:cNvPr>
          <p:cNvSpPr txBox="1"/>
          <p:nvPr/>
        </p:nvSpPr>
        <p:spPr>
          <a:xfrm>
            <a:off x="4837988" y="2122054"/>
            <a:ext cx="815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the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4AA9D8-96FE-50AE-870D-7577954F2D64}"/>
              </a:ext>
            </a:extLst>
          </p:cNvPr>
          <p:cNvCxnSpPr>
            <a:cxnSpLocks/>
          </p:cNvCxnSpPr>
          <p:nvPr/>
        </p:nvCxnSpPr>
        <p:spPr>
          <a:xfrm>
            <a:off x="6982461" y="3803602"/>
            <a:ext cx="130539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3700179-F6A6-CF32-DFE9-2D2273E1356B}"/>
              </a:ext>
            </a:extLst>
          </p:cNvPr>
          <p:cNvSpPr txBox="1"/>
          <p:nvPr/>
        </p:nvSpPr>
        <p:spPr>
          <a:xfrm>
            <a:off x="6180902" y="3955858"/>
            <a:ext cx="243519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1" dirty="0">
                <a:solidFill>
                  <a:srgbClr val="C00000"/>
                </a:solidFill>
                <a:latin typeface="Spectral Medium"/>
                <a:sym typeface="Spectral Medium"/>
              </a:rPr>
              <a:t>a specific thing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800" b="1" i="1" dirty="0">
                <a:solidFill>
                  <a:srgbClr val="C00000"/>
                </a:solidFill>
                <a:latin typeface="Spectral Medium"/>
                <a:sym typeface="Spectral Medium"/>
              </a:rPr>
              <a:t>starting with a vowel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08B75EE-0ABE-FBC8-564C-1BEFADCD50B7}"/>
              </a:ext>
            </a:extLst>
          </p:cNvPr>
          <p:cNvSpPr txBox="1"/>
          <p:nvPr/>
        </p:nvSpPr>
        <p:spPr>
          <a:xfrm>
            <a:off x="5588714" y="3354698"/>
            <a:ext cx="81578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an</a:t>
            </a:r>
          </a:p>
        </p:txBody>
      </p:sp>
    </p:spTree>
    <p:extLst>
      <p:ext uri="{BB962C8B-B14F-4D97-AF65-F5344CB8AC3E}">
        <p14:creationId xmlns:p14="http://schemas.microsoft.com/office/powerpoint/2010/main" val="351426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18" grpId="0"/>
      <p:bldP spid="21" grpId="0" animBg="1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DB38B37-0EFB-D62C-48EA-50BC6C94A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171" y="234225"/>
            <a:ext cx="8725658" cy="458700"/>
          </a:xfrm>
        </p:spPr>
        <p:txBody>
          <a:bodyPr/>
          <a:lstStyle/>
          <a:p>
            <a:r>
              <a:rPr lang="en-VN" sz="2400" dirty="0"/>
              <a:t>Exercise 4.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text with </a:t>
            </a:r>
            <a:r>
              <a:rPr lang="en-US" sz="2400" b="1" i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or </a:t>
            </a:r>
            <a:r>
              <a:rPr lang="en-US" sz="2400" b="1" i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Ø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(zero article).</a:t>
            </a:r>
            <a:endParaRPr lang="en-VN" sz="24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529D615-6D56-D77E-FDB4-0A577804DA6D}"/>
              </a:ext>
            </a:extLst>
          </p:cNvPr>
          <p:cNvCxnSpPr>
            <a:cxnSpLocks/>
          </p:cNvCxnSpPr>
          <p:nvPr/>
        </p:nvCxnSpPr>
        <p:spPr>
          <a:xfrm>
            <a:off x="325822" y="710531"/>
            <a:ext cx="82902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2E9B4EE9-FE05-906D-00F1-83CFE15CFD3D}"/>
              </a:ext>
            </a:extLst>
          </p:cNvPr>
          <p:cNvSpPr txBox="1"/>
          <p:nvPr/>
        </p:nvSpPr>
        <p:spPr>
          <a:xfrm>
            <a:off x="325822" y="989932"/>
            <a:ext cx="8290276" cy="3919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dk1"/>
                </a:solidFill>
                <a:effectLst>
                  <a:glow rad="88900">
                    <a:schemeClr val="bg1"/>
                  </a:glow>
                </a:effectLst>
                <a:latin typeface="Cormorant Garamond SemiBold"/>
                <a:ea typeface="Cormorant Garamond SemiBold"/>
                <a:cs typeface="Arial" panose="020B0604020202020204" pitchFamily="34" charset="0"/>
                <a:sym typeface="Cormorant Garamond SemiBold"/>
              </a:rPr>
              <a:t>A recent study in (1) ______ UK shows that family time traditions are good for (2) ______ teens. These traditions include family members playing card games, watching their </a:t>
            </a:r>
            <a:r>
              <a:rPr lang="en-US" sz="2400" dirty="0" err="1">
                <a:solidFill>
                  <a:schemeClr val="dk1"/>
                </a:solidFill>
                <a:effectLst>
                  <a:glow rad="88900">
                    <a:schemeClr val="bg1"/>
                  </a:glow>
                </a:effectLst>
                <a:latin typeface="Cormorant Garamond SemiBold"/>
                <a:ea typeface="Cormorant Garamond SemiBold"/>
                <a:cs typeface="Arial" panose="020B0604020202020204" pitchFamily="34" charset="0"/>
                <a:sym typeface="Cormorant Garamond SemiBold"/>
              </a:rPr>
              <a:t>favourite</a:t>
            </a:r>
            <a:r>
              <a:rPr lang="en-US" sz="2400" dirty="0">
                <a:solidFill>
                  <a:schemeClr val="dk1"/>
                </a:solidFill>
                <a:effectLst>
                  <a:glow rad="88900">
                    <a:schemeClr val="bg1"/>
                  </a:glow>
                </a:effectLst>
                <a:latin typeface="Cormorant Garamond SemiBold"/>
                <a:ea typeface="Cormorant Garamond SemiBold"/>
                <a:cs typeface="Arial" panose="020B0604020202020204" pitchFamily="34" charset="0"/>
                <a:sym typeface="Cormorant Garamond SemiBold"/>
              </a:rPr>
              <a:t> TV </a:t>
            </a:r>
            <a:r>
              <a:rPr lang="en-US" sz="2400" dirty="0" err="1">
                <a:solidFill>
                  <a:schemeClr val="dk1"/>
                </a:solidFill>
                <a:effectLst>
                  <a:glow rad="88900">
                    <a:schemeClr val="bg1"/>
                  </a:glow>
                </a:effectLst>
                <a:latin typeface="Cormorant Garamond SemiBold"/>
                <a:ea typeface="Cormorant Garamond SemiBold"/>
                <a:cs typeface="Arial" panose="020B0604020202020204" pitchFamily="34" charset="0"/>
                <a:sym typeface="Cormorant Garamond SemiBold"/>
              </a:rPr>
              <a:t>programmes</a:t>
            </a:r>
            <a:r>
              <a:rPr lang="en-US" sz="2400" dirty="0">
                <a:solidFill>
                  <a:schemeClr val="dk1"/>
                </a:solidFill>
                <a:effectLst>
                  <a:glow rad="88900">
                    <a:schemeClr val="bg1"/>
                  </a:glow>
                </a:effectLst>
                <a:latin typeface="Cormorant Garamond SemiBold"/>
                <a:ea typeface="Cormorant Garamond SemiBold"/>
                <a:cs typeface="Arial" panose="020B0604020202020204" pitchFamily="34" charset="0"/>
                <a:sym typeface="Cormorant Garamond SemiBold"/>
              </a:rPr>
              <a:t>, or performing (3) ______ karaoke shows at weekends with one another. These activities often lead to lots of laughter and (4) ______ fun conversations. By taking part in such activities, teens strengthen (5) ______ bonds with their family.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DA3452-1FDA-94AE-367B-30F4F3485CCA}"/>
              </a:ext>
            </a:extLst>
          </p:cNvPr>
          <p:cNvSpPr txBox="1"/>
          <p:nvPr/>
        </p:nvSpPr>
        <p:spPr>
          <a:xfrm>
            <a:off x="3038896" y="1112377"/>
            <a:ext cx="826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the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C377E3-B705-06C6-FE3D-59876015BF8B}"/>
              </a:ext>
            </a:extLst>
          </p:cNvPr>
          <p:cNvSpPr txBox="1"/>
          <p:nvPr/>
        </p:nvSpPr>
        <p:spPr>
          <a:xfrm>
            <a:off x="2685605" y="1621531"/>
            <a:ext cx="826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ectral Medium"/>
              <a:cs typeface="Arial"/>
              <a:sym typeface="Spectral Medium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759E48-53E1-F27D-14CF-B2CCEB5EDC7C}"/>
              </a:ext>
            </a:extLst>
          </p:cNvPr>
          <p:cNvSpPr txBox="1"/>
          <p:nvPr/>
        </p:nvSpPr>
        <p:spPr>
          <a:xfrm>
            <a:off x="4264975" y="2718770"/>
            <a:ext cx="826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ectral Medium"/>
              <a:cs typeface="Arial"/>
              <a:sym typeface="Spectral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B577A7-20D8-A0B4-46F1-F5229B9C3AC5}"/>
              </a:ext>
            </a:extLst>
          </p:cNvPr>
          <p:cNvSpPr txBox="1"/>
          <p:nvPr/>
        </p:nvSpPr>
        <p:spPr>
          <a:xfrm>
            <a:off x="813933" y="3807296"/>
            <a:ext cx="826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Ø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Spectral Medium"/>
              <a:cs typeface="Arial"/>
              <a:sym typeface="Spectral Medium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DF06FE-081B-D88D-1B93-E71E759F2ACF}"/>
              </a:ext>
            </a:extLst>
          </p:cNvPr>
          <p:cNvSpPr txBox="1"/>
          <p:nvPr/>
        </p:nvSpPr>
        <p:spPr>
          <a:xfrm>
            <a:off x="2168139" y="4303550"/>
            <a:ext cx="8265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pectral Medium"/>
                <a:cs typeface="Arial"/>
                <a:sym typeface="Spectral Medium"/>
              </a:rPr>
              <a:t>the</a:t>
            </a:r>
          </a:p>
        </p:txBody>
      </p:sp>
      <p:grpSp>
        <p:nvGrpSpPr>
          <p:cNvPr id="11" name="Google Shape;301;p35">
            <a:extLst>
              <a:ext uri="{FF2B5EF4-FFF2-40B4-BE49-F238E27FC236}">
                <a16:creationId xmlns:a16="http://schemas.microsoft.com/office/drawing/2014/main" id="{B8A09E25-5E06-2019-AAFD-4B0EA701AB71}"/>
              </a:ext>
            </a:extLst>
          </p:cNvPr>
          <p:cNvGrpSpPr/>
          <p:nvPr/>
        </p:nvGrpSpPr>
        <p:grpSpPr>
          <a:xfrm>
            <a:off x="2486494" y="-1136851"/>
            <a:ext cx="552402" cy="860264"/>
            <a:chOff x="2722090" y="2890162"/>
            <a:chExt cx="238770" cy="371841"/>
          </a:xfrm>
        </p:grpSpPr>
        <p:sp>
          <p:nvSpPr>
            <p:cNvPr id="13" name="Google Shape;302;p35">
              <a:extLst>
                <a:ext uri="{FF2B5EF4-FFF2-40B4-BE49-F238E27FC236}">
                  <a16:creationId xmlns:a16="http://schemas.microsoft.com/office/drawing/2014/main" id="{D7458F8D-709D-2283-DB4D-490EC2D3D387}"/>
                </a:ext>
              </a:extLst>
            </p:cNvPr>
            <p:cNvSpPr/>
            <p:nvPr/>
          </p:nvSpPr>
          <p:spPr>
            <a:xfrm>
              <a:off x="2722090" y="2890162"/>
              <a:ext cx="238770" cy="371841"/>
            </a:xfrm>
            <a:custGeom>
              <a:avLst/>
              <a:gdLst/>
              <a:ahLst/>
              <a:cxnLst/>
              <a:rect l="l" t="t" r="r" b="b"/>
              <a:pathLst>
                <a:path w="7502" h="11683" extrusionOk="0">
                  <a:moveTo>
                    <a:pt x="3835" y="372"/>
                  </a:moveTo>
                  <a:lnTo>
                    <a:pt x="3966" y="419"/>
                  </a:lnTo>
                  <a:cubicBezTo>
                    <a:pt x="4132" y="491"/>
                    <a:pt x="4251" y="634"/>
                    <a:pt x="4347" y="848"/>
                  </a:cubicBezTo>
                  <a:cubicBezTo>
                    <a:pt x="4168" y="812"/>
                    <a:pt x="4001" y="788"/>
                    <a:pt x="3835" y="777"/>
                  </a:cubicBezTo>
                  <a:lnTo>
                    <a:pt x="3835" y="372"/>
                  </a:lnTo>
                  <a:close/>
                  <a:moveTo>
                    <a:pt x="6609" y="9135"/>
                  </a:moveTo>
                  <a:cubicBezTo>
                    <a:pt x="6716" y="9135"/>
                    <a:pt x="6799" y="9230"/>
                    <a:pt x="6799" y="9337"/>
                  </a:cubicBezTo>
                  <a:lnTo>
                    <a:pt x="6799" y="9528"/>
                  </a:lnTo>
                  <a:lnTo>
                    <a:pt x="6609" y="9528"/>
                  </a:lnTo>
                  <a:cubicBezTo>
                    <a:pt x="6513" y="9528"/>
                    <a:pt x="6442" y="9599"/>
                    <a:pt x="6442" y="9694"/>
                  </a:cubicBezTo>
                  <a:cubicBezTo>
                    <a:pt x="6442" y="9778"/>
                    <a:pt x="6513" y="9849"/>
                    <a:pt x="6609" y="9849"/>
                  </a:cubicBezTo>
                  <a:lnTo>
                    <a:pt x="6978" y="9849"/>
                  </a:lnTo>
                  <a:cubicBezTo>
                    <a:pt x="7085" y="9849"/>
                    <a:pt x="7168" y="9944"/>
                    <a:pt x="7168" y="10040"/>
                  </a:cubicBezTo>
                  <a:lnTo>
                    <a:pt x="7168" y="11147"/>
                  </a:lnTo>
                  <a:cubicBezTo>
                    <a:pt x="7156" y="11266"/>
                    <a:pt x="7073" y="11361"/>
                    <a:pt x="6966" y="11361"/>
                  </a:cubicBezTo>
                  <a:lnTo>
                    <a:pt x="1477" y="11361"/>
                  </a:lnTo>
                  <a:cubicBezTo>
                    <a:pt x="1370" y="11361"/>
                    <a:pt x="1275" y="11266"/>
                    <a:pt x="1275" y="11159"/>
                  </a:cubicBezTo>
                  <a:lnTo>
                    <a:pt x="1275" y="10063"/>
                  </a:lnTo>
                  <a:cubicBezTo>
                    <a:pt x="1275" y="9956"/>
                    <a:pt x="1370" y="9873"/>
                    <a:pt x="1477" y="9873"/>
                  </a:cubicBezTo>
                  <a:lnTo>
                    <a:pt x="5859" y="9873"/>
                  </a:lnTo>
                  <a:cubicBezTo>
                    <a:pt x="5954" y="9873"/>
                    <a:pt x="6025" y="9790"/>
                    <a:pt x="6025" y="9706"/>
                  </a:cubicBezTo>
                  <a:cubicBezTo>
                    <a:pt x="6025" y="9611"/>
                    <a:pt x="5954" y="9540"/>
                    <a:pt x="5859" y="9540"/>
                  </a:cubicBezTo>
                  <a:lnTo>
                    <a:pt x="1656" y="9540"/>
                  </a:lnTo>
                  <a:lnTo>
                    <a:pt x="1656" y="9337"/>
                  </a:lnTo>
                  <a:cubicBezTo>
                    <a:pt x="1656" y="9230"/>
                    <a:pt x="1739" y="9135"/>
                    <a:pt x="1846" y="9135"/>
                  </a:cubicBezTo>
                  <a:close/>
                  <a:moveTo>
                    <a:pt x="3739" y="1"/>
                  </a:moveTo>
                  <a:cubicBezTo>
                    <a:pt x="3703" y="1"/>
                    <a:pt x="3678" y="3"/>
                    <a:pt x="3668" y="3"/>
                  </a:cubicBezTo>
                  <a:cubicBezTo>
                    <a:pt x="3585" y="15"/>
                    <a:pt x="3513" y="74"/>
                    <a:pt x="3513" y="157"/>
                  </a:cubicBezTo>
                  <a:lnTo>
                    <a:pt x="3513" y="729"/>
                  </a:lnTo>
                  <a:cubicBezTo>
                    <a:pt x="3438" y="725"/>
                    <a:pt x="3373" y="724"/>
                    <a:pt x="3319" y="724"/>
                  </a:cubicBezTo>
                  <a:cubicBezTo>
                    <a:pt x="3210" y="724"/>
                    <a:pt x="3144" y="729"/>
                    <a:pt x="3120" y="729"/>
                  </a:cubicBezTo>
                  <a:cubicBezTo>
                    <a:pt x="3037" y="729"/>
                    <a:pt x="2954" y="812"/>
                    <a:pt x="2954" y="908"/>
                  </a:cubicBezTo>
                  <a:cubicBezTo>
                    <a:pt x="2954" y="991"/>
                    <a:pt x="3049" y="1074"/>
                    <a:pt x="3132" y="1074"/>
                  </a:cubicBezTo>
                  <a:cubicBezTo>
                    <a:pt x="3135" y="1074"/>
                    <a:pt x="3172" y="1073"/>
                    <a:pt x="3236" y="1073"/>
                  </a:cubicBezTo>
                  <a:cubicBezTo>
                    <a:pt x="3649" y="1073"/>
                    <a:pt x="5188" y="1135"/>
                    <a:pt x="6156" y="2062"/>
                  </a:cubicBezTo>
                  <a:cubicBezTo>
                    <a:pt x="6704" y="2586"/>
                    <a:pt x="6978" y="3301"/>
                    <a:pt x="6978" y="4194"/>
                  </a:cubicBezTo>
                  <a:cubicBezTo>
                    <a:pt x="6978" y="5158"/>
                    <a:pt x="6764" y="5753"/>
                    <a:pt x="6549" y="6408"/>
                  </a:cubicBezTo>
                  <a:cubicBezTo>
                    <a:pt x="6323" y="7063"/>
                    <a:pt x="6085" y="7742"/>
                    <a:pt x="6073" y="8778"/>
                  </a:cubicBezTo>
                  <a:lnTo>
                    <a:pt x="2120" y="8778"/>
                  </a:lnTo>
                  <a:cubicBezTo>
                    <a:pt x="2084" y="8694"/>
                    <a:pt x="2025" y="8492"/>
                    <a:pt x="2025" y="8218"/>
                  </a:cubicBezTo>
                  <a:cubicBezTo>
                    <a:pt x="2025" y="7766"/>
                    <a:pt x="2299" y="6730"/>
                    <a:pt x="4168" y="4860"/>
                  </a:cubicBezTo>
                  <a:cubicBezTo>
                    <a:pt x="4227" y="4801"/>
                    <a:pt x="4227" y="4729"/>
                    <a:pt x="4192" y="4658"/>
                  </a:cubicBezTo>
                  <a:cubicBezTo>
                    <a:pt x="4157" y="4606"/>
                    <a:pt x="4109" y="4573"/>
                    <a:pt x="4058" y="4573"/>
                  </a:cubicBezTo>
                  <a:cubicBezTo>
                    <a:pt x="4040" y="4573"/>
                    <a:pt x="4020" y="4577"/>
                    <a:pt x="4001" y="4587"/>
                  </a:cubicBezTo>
                  <a:cubicBezTo>
                    <a:pt x="4001" y="4587"/>
                    <a:pt x="3902" y="4611"/>
                    <a:pt x="3741" y="4611"/>
                  </a:cubicBezTo>
                  <a:cubicBezTo>
                    <a:pt x="3530" y="4611"/>
                    <a:pt x="3214" y="4569"/>
                    <a:pt x="2882" y="4372"/>
                  </a:cubicBezTo>
                  <a:cubicBezTo>
                    <a:pt x="2803" y="4328"/>
                    <a:pt x="2715" y="4306"/>
                    <a:pt x="2627" y="4306"/>
                  </a:cubicBezTo>
                  <a:cubicBezTo>
                    <a:pt x="2503" y="4306"/>
                    <a:pt x="2379" y="4348"/>
                    <a:pt x="2275" y="4432"/>
                  </a:cubicBezTo>
                  <a:cubicBezTo>
                    <a:pt x="2058" y="4611"/>
                    <a:pt x="1655" y="4842"/>
                    <a:pt x="1053" y="4842"/>
                  </a:cubicBezTo>
                  <a:cubicBezTo>
                    <a:pt x="895" y="4842"/>
                    <a:pt x="723" y="4826"/>
                    <a:pt x="537" y="4789"/>
                  </a:cubicBezTo>
                  <a:lnTo>
                    <a:pt x="382" y="4075"/>
                  </a:lnTo>
                  <a:lnTo>
                    <a:pt x="2156" y="2301"/>
                  </a:lnTo>
                  <a:cubicBezTo>
                    <a:pt x="2180" y="2277"/>
                    <a:pt x="2203" y="2229"/>
                    <a:pt x="2203" y="2193"/>
                  </a:cubicBezTo>
                  <a:lnTo>
                    <a:pt x="2203" y="1967"/>
                  </a:lnTo>
                  <a:cubicBezTo>
                    <a:pt x="2203" y="1860"/>
                    <a:pt x="2275" y="1789"/>
                    <a:pt x="2382" y="1777"/>
                  </a:cubicBezTo>
                  <a:cubicBezTo>
                    <a:pt x="2501" y="1764"/>
                    <a:pt x="2692" y="1750"/>
                    <a:pt x="2929" y="1750"/>
                  </a:cubicBezTo>
                  <a:cubicBezTo>
                    <a:pt x="3355" y="1750"/>
                    <a:pt x="3928" y="1796"/>
                    <a:pt x="4501" y="1979"/>
                  </a:cubicBezTo>
                  <a:cubicBezTo>
                    <a:pt x="4522" y="1987"/>
                    <a:pt x="4544" y="1991"/>
                    <a:pt x="4565" y="1991"/>
                  </a:cubicBezTo>
                  <a:cubicBezTo>
                    <a:pt x="4639" y="1991"/>
                    <a:pt x="4706" y="1943"/>
                    <a:pt x="4716" y="1860"/>
                  </a:cubicBezTo>
                  <a:cubicBezTo>
                    <a:pt x="4739" y="1777"/>
                    <a:pt x="4704" y="1670"/>
                    <a:pt x="4597" y="1658"/>
                  </a:cubicBezTo>
                  <a:cubicBezTo>
                    <a:pt x="3956" y="1457"/>
                    <a:pt x="3315" y="1408"/>
                    <a:pt x="2856" y="1408"/>
                  </a:cubicBezTo>
                  <a:cubicBezTo>
                    <a:pt x="2632" y="1408"/>
                    <a:pt x="2451" y="1420"/>
                    <a:pt x="2334" y="1431"/>
                  </a:cubicBezTo>
                  <a:cubicBezTo>
                    <a:pt x="2049" y="1455"/>
                    <a:pt x="1846" y="1681"/>
                    <a:pt x="1846" y="1967"/>
                  </a:cubicBezTo>
                  <a:lnTo>
                    <a:pt x="1846" y="2110"/>
                  </a:lnTo>
                  <a:lnTo>
                    <a:pt x="60" y="3896"/>
                  </a:lnTo>
                  <a:cubicBezTo>
                    <a:pt x="13" y="3944"/>
                    <a:pt x="1" y="4003"/>
                    <a:pt x="13" y="4051"/>
                  </a:cubicBezTo>
                  <a:lnTo>
                    <a:pt x="191" y="4956"/>
                  </a:lnTo>
                  <a:cubicBezTo>
                    <a:pt x="203" y="5015"/>
                    <a:pt x="251" y="5075"/>
                    <a:pt x="310" y="5087"/>
                  </a:cubicBezTo>
                  <a:cubicBezTo>
                    <a:pt x="569" y="5151"/>
                    <a:pt x="806" y="5178"/>
                    <a:pt x="1022" y="5178"/>
                  </a:cubicBezTo>
                  <a:cubicBezTo>
                    <a:pt x="1722" y="5178"/>
                    <a:pt x="2199" y="4897"/>
                    <a:pt x="2453" y="4706"/>
                  </a:cubicBezTo>
                  <a:cubicBezTo>
                    <a:pt x="2497" y="4669"/>
                    <a:pt x="2550" y="4655"/>
                    <a:pt x="2598" y="4655"/>
                  </a:cubicBezTo>
                  <a:cubicBezTo>
                    <a:pt x="2628" y="4655"/>
                    <a:pt x="2657" y="4661"/>
                    <a:pt x="2680" y="4670"/>
                  </a:cubicBezTo>
                  <a:cubicBezTo>
                    <a:pt x="3001" y="4872"/>
                    <a:pt x="3335" y="4932"/>
                    <a:pt x="3573" y="4944"/>
                  </a:cubicBezTo>
                  <a:cubicBezTo>
                    <a:pt x="1977" y="6611"/>
                    <a:pt x="1632" y="7635"/>
                    <a:pt x="1632" y="8218"/>
                  </a:cubicBezTo>
                  <a:cubicBezTo>
                    <a:pt x="1632" y="8456"/>
                    <a:pt x="1680" y="8647"/>
                    <a:pt x="1727" y="8778"/>
                  </a:cubicBezTo>
                  <a:cubicBezTo>
                    <a:pt x="1465" y="8825"/>
                    <a:pt x="1275" y="9051"/>
                    <a:pt x="1275" y="9313"/>
                  </a:cubicBezTo>
                  <a:lnTo>
                    <a:pt x="1275" y="9540"/>
                  </a:lnTo>
                  <a:cubicBezTo>
                    <a:pt x="1072" y="9611"/>
                    <a:pt x="906" y="9801"/>
                    <a:pt x="906" y="10040"/>
                  </a:cubicBezTo>
                  <a:lnTo>
                    <a:pt x="906" y="11147"/>
                  </a:lnTo>
                  <a:cubicBezTo>
                    <a:pt x="906" y="11445"/>
                    <a:pt x="1144" y="11683"/>
                    <a:pt x="1441" y="11683"/>
                  </a:cubicBezTo>
                  <a:lnTo>
                    <a:pt x="6930" y="11683"/>
                  </a:lnTo>
                  <a:cubicBezTo>
                    <a:pt x="7228" y="11683"/>
                    <a:pt x="7466" y="11445"/>
                    <a:pt x="7466" y="11147"/>
                  </a:cubicBezTo>
                  <a:lnTo>
                    <a:pt x="7466" y="10040"/>
                  </a:lnTo>
                  <a:cubicBezTo>
                    <a:pt x="7502" y="9825"/>
                    <a:pt x="7347" y="9611"/>
                    <a:pt x="7145" y="9551"/>
                  </a:cubicBezTo>
                  <a:lnTo>
                    <a:pt x="7145" y="9337"/>
                  </a:lnTo>
                  <a:cubicBezTo>
                    <a:pt x="7145" y="9039"/>
                    <a:pt x="6906" y="8801"/>
                    <a:pt x="6609" y="8801"/>
                  </a:cubicBezTo>
                  <a:lnTo>
                    <a:pt x="6418" y="8801"/>
                  </a:lnTo>
                  <a:cubicBezTo>
                    <a:pt x="6442" y="7801"/>
                    <a:pt x="6656" y="7158"/>
                    <a:pt x="6871" y="6527"/>
                  </a:cubicBezTo>
                  <a:cubicBezTo>
                    <a:pt x="7097" y="5896"/>
                    <a:pt x="7323" y="5229"/>
                    <a:pt x="7323" y="4206"/>
                  </a:cubicBezTo>
                  <a:cubicBezTo>
                    <a:pt x="7323" y="3229"/>
                    <a:pt x="7014" y="2420"/>
                    <a:pt x="6394" y="1824"/>
                  </a:cubicBezTo>
                  <a:cubicBezTo>
                    <a:pt x="5906" y="1372"/>
                    <a:pt x="5299" y="1098"/>
                    <a:pt x="4751" y="931"/>
                  </a:cubicBezTo>
                  <a:cubicBezTo>
                    <a:pt x="4632" y="431"/>
                    <a:pt x="4358" y="205"/>
                    <a:pt x="4156" y="98"/>
                  </a:cubicBezTo>
                  <a:cubicBezTo>
                    <a:pt x="3986" y="13"/>
                    <a:pt x="3828" y="1"/>
                    <a:pt x="37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3;p35">
              <a:extLst>
                <a:ext uri="{FF2B5EF4-FFF2-40B4-BE49-F238E27FC236}">
                  <a16:creationId xmlns:a16="http://schemas.microsoft.com/office/drawing/2014/main" id="{14DA1C14-D27B-B1FE-4B76-F429F981C1A0}"/>
                </a:ext>
              </a:extLst>
            </p:cNvPr>
            <p:cNvSpPr/>
            <p:nvPr/>
          </p:nvSpPr>
          <p:spPr>
            <a:xfrm>
              <a:off x="2882023" y="2951111"/>
              <a:ext cx="21993" cy="16837"/>
            </a:xfrm>
            <a:custGeom>
              <a:avLst/>
              <a:gdLst/>
              <a:ahLst/>
              <a:cxnLst/>
              <a:rect l="l" t="t" r="r" b="b"/>
              <a:pathLst>
                <a:path w="691" h="529" extrusionOk="0">
                  <a:moveTo>
                    <a:pt x="202" y="0"/>
                  </a:moveTo>
                  <a:cubicBezTo>
                    <a:pt x="138" y="0"/>
                    <a:pt x="81" y="30"/>
                    <a:pt x="48" y="88"/>
                  </a:cubicBezTo>
                  <a:cubicBezTo>
                    <a:pt x="0" y="183"/>
                    <a:pt x="36" y="290"/>
                    <a:pt x="119" y="338"/>
                  </a:cubicBezTo>
                  <a:cubicBezTo>
                    <a:pt x="215" y="374"/>
                    <a:pt x="298" y="433"/>
                    <a:pt x="393" y="493"/>
                  </a:cubicBezTo>
                  <a:cubicBezTo>
                    <a:pt x="417" y="517"/>
                    <a:pt x="453" y="528"/>
                    <a:pt x="476" y="528"/>
                  </a:cubicBezTo>
                  <a:cubicBezTo>
                    <a:pt x="536" y="528"/>
                    <a:pt x="584" y="493"/>
                    <a:pt x="631" y="457"/>
                  </a:cubicBezTo>
                  <a:cubicBezTo>
                    <a:pt x="691" y="362"/>
                    <a:pt x="655" y="255"/>
                    <a:pt x="584" y="195"/>
                  </a:cubicBezTo>
                  <a:cubicBezTo>
                    <a:pt x="488" y="136"/>
                    <a:pt x="393" y="76"/>
                    <a:pt x="286" y="16"/>
                  </a:cubicBezTo>
                  <a:cubicBezTo>
                    <a:pt x="257" y="6"/>
                    <a:pt x="229" y="0"/>
                    <a:pt x="20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4;p35">
              <a:extLst>
                <a:ext uri="{FF2B5EF4-FFF2-40B4-BE49-F238E27FC236}">
                  <a16:creationId xmlns:a16="http://schemas.microsoft.com/office/drawing/2014/main" id="{93D71F7B-722A-7D34-D4F1-D5F01A144065}"/>
                </a:ext>
              </a:extLst>
            </p:cNvPr>
            <p:cNvSpPr/>
            <p:nvPr/>
          </p:nvSpPr>
          <p:spPr>
            <a:xfrm>
              <a:off x="2804332" y="2960341"/>
              <a:ext cx="11012" cy="15946"/>
            </a:xfrm>
            <a:custGeom>
              <a:avLst/>
              <a:gdLst/>
              <a:ahLst/>
              <a:cxnLst/>
              <a:rect l="l" t="t" r="r" b="b"/>
              <a:pathLst>
                <a:path w="346" h="501" extrusionOk="0">
                  <a:moveTo>
                    <a:pt x="167" y="0"/>
                  </a:moveTo>
                  <a:cubicBezTo>
                    <a:pt x="84" y="0"/>
                    <a:pt x="0" y="72"/>
                    <a:pt x="0" y="167"/>
                  </a:cubicBezTo>
                  <a:lnTo>
                    <a:pt x="0" y="346"/>
                  </a:lnTo>
                  <a:cubicBezTo>
                    <a:pt x="0" y="429"/>
                    <a:pt x="84" y="500"/>
                    <a:pt x="167" y="500"/>
                  </a:cubicBezTo>
                  <a:cubicBezTo>
                    <a:pt x="262" y="500"/>
                    <a:pt x="334" y="429"/>
                    <a:pt x="334" y="346"/>
                  </a:cubicBezTo>
                  <a:lnTo>
                    <a:pt x="334" y="167"/>
                  </a:lnTo>
                  <a:cubicBezTo>
                    <a:pt x="346" y="72"/>
                    <a:pt x="274" y="0"/>
                    <a:pt x="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326;p35">
            <a:extLst>
              <a:ext uri="{FF2B5EF4-FFF2-40B4-BE49-F238E27FC236}">
                <a16:creationId xmlns:a16="http://schemas.microsoft.com/office/drawing/2014/main" id="{90490E04-582F-5258-B106-AA46BFC457F6}"/>
              </a:ext>
            </a:extLst>
          </p:cNvPr>
          <p:cNvGrpSpPr/>
          <p:nvPr/>
        </p:nvGrpSpPr>
        <p:grpSpPr>
          <a:xfrm>
            <a:off x="5751253" y="-1175766"/>
            <a:ext cx="813066" cy="800400"/>
            <a:chOff x="1754279" y="4286593"/>
            <a:chExt cx="351439" cy="345965"/>
          </a:xfrm>
        </p:grpSpPr>
        <p:sp>
          <p:nvSpPr>
            <p:cNvPr id="18" name="Google Shape;327;p35">
              <a:extLst>
                <a:ext uri="{FF2B5EF4-FFF2-40B4-BE49-F238E27FC236}">
                  <a16:creationId xmlns:a16="http://schemas.microsoft.com/office/drawing/2014/main" id="{63A97F04-3757-2072-BD18-E01687A75E28}"/>
                </a:ext>
              </a:extLst>
            </p:cNvPr>
            <p:cNvSpPr/>
            <p:nvPr/>
          </p:nvSpPr>
          <p:spPr>
            <a:xfrm>
              <a:off x="1799379" y="4550857"/>
              <a:ext cx="28422" cy="27117"/>
            </a:xfrm>
            <a:custGeom>
              <a:avLst/>
              <a:gdLst/>
              <a:ahLst/>
              <a:cxnLst/>
              <a:rect l="l" t="t" r="r" b="b"/>
              <a:pathLst>
                <a:path w="893" h="852" extrusionOk="0">
                  <a:moveTo>
                    <a:pt x="708" y="1"/>
                  </a:moveTo>
                  <a:cubicBezTo>
                    <a:pt x="667" y="1"/>
                    <a:pt x="625" y="16"/>
                    <a:pt x="595" y="45"/>
                  </a:cubicBezTo>
                  <a:lnTo>
                    <a:pt x="60" y="581"/>
                  </a:lnTo>
                  <a:cubicBezTo>
                    <a:pt x="0" y="641"/>
                    <a:pt x="0" y="748"/>
                    <a:pt x="60" y="807"/>
                  </a:cubicBezTo>
                  <a:cubicBezTo>
                    <a:pt x="89" y="837"/>
                    <a:pt x="131" y="852"/>
                    <a:pt x="173" y="852"/>
                  </a:cubicBezTo>
                  <a:cubicBezTo>
                    <a:pt x="214" y="852"/>
                    <a:pt x="256" y="837"/>
                    <a:pt x="286" y="807"/>
                  </a:cubicBezTo>
                  <a:lnTo>
                    <a:pt x="822" y="272"/>
                  </a:lnTo>
                  <a:cubicBezTo>
                    <a:pt x="893" y="212"/>
                    <a:pt x="893" y="117"/>
                    <a:pt x="822" y="45"/>
                  </a:cubicBezTo>
                  <a:cubicBezTo>
                    <a:pt x="792" y="16"/>
                    <a:pt x="750" y="1"/>
                    <a:pt x="7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8;p35">
              <a:extLst>
                <a:ext uri="{FF2B5EF4-FFF2-40B4-BE49-F238E27FC236}">
                  <a16:creationId xmlns:a16="http://schemas.microsoft.com/office/drawing/2014/main" id="{B0C1BC87-242F-5346-A8D2-C581BFBF7160}"/>
                </a:ext>
              </a:extLst>
            </p:cNvPr>
            <p:cNvSpPr/>
            <p:nvPr/>
          </p:nvSpPr>
          <p:spPr>
            <a:xfrm>
              <a:off x="1833084" y="4584594"/>
              <a:ext cx="27690" cy="27117"/>
            </a:xfrm>
            <a:custGeom>
              <a:avLst/>
              <a:gdLst/>
              <a:ahLst/>
              <a:cxnLst/>
              <a:rect l="l" t="t" r="r" b="b"/>
              <a:pathLst>
                <a:path w="870" h="852" extrusionOk="0">
                  <a:moveTo>
                    <a:pt x="699" y="0"/>
                  </a:moveTo>
                  <a:cubicBezTo>
                    <a:pt x="659" y="0"/>
                    <a:pt x="620" y="15"/>
                    <a:pt x="596" y="45"/>
                  </a:cubicBezTo>
                  <a:lnTo>
                    <a:pt x="48" y="581"/>
                  </a:lnTo>
                  <a:cubicBezTo>
                    <a:pt x="1" y="640"/>
                    <a:pt x="1" y="747"/>
                    <a:pt x="48" y="807"/>
                  </a:cubicBezTo>
                  <a:cubicBezTo>
                    <a:pt x="78" y="837"/>
                    <a:pt x="120" y="852"/>
                    <a:pt x="161" y="852"/>
                  </a:cubicBezTo>
                  <a:cubicBezTo>
                    <a:pt x="203" y="852"/>
                    <a:pt x="245" y="837"/>
                    <a:pt x="275" y="807"/>
                  </a:cubicBezTo>
                  <a:lnTo>
                    <a:pt x="810" y="271"/>
                  </a:lnTo>
                  <a:cubicBezTo>
                    <a:pt x="870" y="212"/>
                    <a:pt x="870" y="105"/>
                    <a:pt x="810" y="45"/>
                  </a:cubicBezTo>
                  <a:cubicBezTo>
                    <a:pt x="781" y="15"/>
                    <a:pt x="739" y="0"/>
                    <a:pt x="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9;p35">
              <a:extLst>
                <a:ext uri="{FF2B5EF4-FFF2-40B4-BE49-F238E27FC236}">
                  <a16:creationId xmlns:a16="http://schemas.microsoft.com/office/drawing/2014/main" id="{32143B05-6AE8-CB2F-933F-6BF6FF5F46BE}"/>
                </a:ext>
              </a:extLst>
            </p:cNvPr>
            <p:cNvSpPr/>
            <p:nvPr/>
          </p:nvSpPr>
          <p:spPr>
            <a:xfrm>
              <a:off x="1816407" y="4567917"/>
              <a:ext cx="28072" cy="27117"/>
            </a:xfrm>
            <a:custGeom>
              <a:avLst/>
              <a:gdLst/>
              <a:ahLst/>
              <a:cxnLst/>
              <a:rect l="l" t="t" r="r" b="b"/>
              <a:pathLst>
                <a:path w="882" h="852" extrusionOk="0">
                  <a:moveTo>
                    <a:pt x="709" y="0"/>
                  </a:moveTo>
                  <a:cubicBezTo>
                    <a:pt x="668" y="0"/>
                    <a:pt x="626" y="15"/>
                    <a:pt x="596" y="45"/>
                  </a:cubicBezTo>
                  <a:lnTo>
                    <a:pt x="60" y="581"/>
                  </a:lnTo>
                  <a:cubicBezTo>
                    <a:pt x="1" y="640"/>
                    <a:pt x="1" y="748"/>
                    <a:pt x="60" y="807"/>
                  </a:cubicBezTo>
                  <a:cubicBezTo>
                    <a:pt x="90" y="837"/>
                    <a:pt x="132" y="852"/>
                    <a:pt x="172" y="852"/>
                  </a:cubicBezTo>
                  <a:cubicBezTo>
                    <a:pt x="212" y="852"/>
                    <a:pt x="251" y="837"/>
                    <a:pt x="275" y="807"/>
                  </a:cubicBezTo>
                  <a:lnTo>
                    <a:pt x="822" y="271"/>
                  </a:lnTo>
                  <a:cubicBezTo>
                    <a:pt x="882" y="212"/>
                    <a:pt x="882" y="105"/>
                    <a:pt x="822" y="45"/>
                  </a:cubicBezTo>
                  <a:cubicBezTo>
                    <a:pt x="793" y="15"/>
                    <a:pt x="751" y="0"/>
                    <a:pt x="7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30;p35">
              <a:extLst>
                <a:ext uri="{FF2B5EF4-FFF2-40B4-BE49-F238E27FC236}">
                  <a16:creationId xmlns:a16="http://schemas.microsoft.com/office/drawing/2014/main" id="{A34189F4-773D-B25B-26A3-10BAE39685E2}"/>
                </a:ext>
              </a:extLst>
            </p:cNvPr>
            <p:cNvSpPr/>
            <p:nvPr/>
          </p:nvSpPr>
          <p:spPr>
            <a:xfrm>
              <a:off x="1754279" y="4286593"/>
              <a:ext cx="351439" cy="345965"/>
            </a:xfrm>
            <a:custGeom>
              <a:avLst/>
              <a:gdLst/>
              <a:ahLst/>
              <a:cxnLst/>
              <a:rect l="l" t="t" r="r" b="b"/>
              <a:pathLst>
                <a:path w="11042" h="10870" extrusionOk="0">
                  <a:moveTo>
                    <a:pt x="10656" y="324"/>
                  </a:moveTo>
                  <a:lnTo>
                    <a:pt x="10216" y="1871"/>
                  </a:lnTo>
                  <a:lnTo>
                    <a:pt x="9108" y="776"/>
                  </a:lnTo>
                  <a:lnTo>
                    <a:pt x="10656" y="324"/>
                  </a:lnTo>
                  <a:close/>
                  <a:moveTo>
                    <a:pt x="4632" y="3586"/>
                  </a:moveTo>
                  <a:lnTo>
                    <a:pt x="2679" y="5538"/>
                  </a:lnTo>
                  <a:lnTo>
                    <a:pt x="465" y="5360"/>
                  </a:lnTo>
                  <a:cubicBezTo>
                    <a:pt x="429" y="5360"/>
                    <a:pt x="417" y="5324"/>
                    <a:pt x="441" y="5300"/>
                  </a:cubicBezTo>
                  <a:cubicBezTo>
                    <a:pt x="1393" y="4348"/>
                    <a:pt x="2667" y="3764"/>
                    <a:pt x="4001" y="3645"/>
                  </a:cubicBezTo>
                  <a:lnTo>
                    <a:pt x="4632" y="3586"/>
                  </a:lnTo>
                  <a:close/>
                  <a:moveTo>
                    <a:pt x="2727" y="5955"/>
                  </a:moveTo>
                  <a:lnTo>
                    <a:pt x="3584" y="6812"/>
                  </a:lnTo>
                  <a:lnTo>
                    <a:pt x="3263" y="7146"/>
                  </a:lnTo>
                  <a:lnTo>
                    <a:pt x="2393" y="6277"/>
                  </a:lnTo>
                  <a:lnTo>
                    <a:pt x="2727" y="5955"/>
                  </a:lnTo>
                  <a:close/>
                  <a:moveTo>
                    <a:pt x="2572" y="6920"/>
                  </a:moveTo>
                  <a:lnTo>
                    <a:pt x="3024" y="7360"/>
                  </a:lnTo>
                  <a:lnTo>
                    <a:pt x="2655" y="7753"/>
                  </a:lnTo>
                  <a:lnTo>
                    <a:pt x="2596" y="7813"/>
                  </a:lnTo>
                  <a:lnTo>
                    <a:pt x="2191" y="7408"/>
                  </a:lnTo>
                  <a:cubicBezTo>
                    <a:pt x="2155" y="7384"/>
                    <a:pt x="2155" y="7336"/>
                    <a:pt x="2191" y="7313"/>
                  </a:cubicBezTo>
                  <a:lnTo>
                    <a:pt x="2572" y="6920"/>
                  </a:lnTo>
                  <a:close/>
                  <a:moveTo>
                    <a:pt x="8775" y="895"/>
                  </a:moveTo>
                  <a:lnTo>
                    <a:pt x="10121" y="2229"/>
                  </a:lnTo>
                  <a:lnTo>
                    <a:pt x="9704" y="3598"/>
                  </a:lnTo>
                  <a:lnTo>
                    <a:pt x="5275" y="8039"/>
                  </a:lnTo>
                  <a:lnTo>
                    <a:pt x="4406" y="7170"/>
                  </a:lnTo>
                  <a:lnTo>
                    <a:pt x="6430" y="5146"/>
                  </a:lnTo>
                  <a:cubicBezTo>
                    <a:pt x="6584" y="5003"/>
                    <a:pt x="6608" y="4741"/>
                    <a:pt x="6418" y="4574"/>
                  </a:cubicBezTo>
                  <a:cubicBezTo>
                    <a:pt x="6334" y="4491"/>
                    <a:pt x="6230" y="4449"/>
                    <a:pt x="6127" y="4449"/>
                  </a:cubicBezTo>
                  <a:cubicBezTo>
                    <a:pt x="6025" y="4449"/>
                    <a:pt x="5924" y="4491"/>
                    <a:pt x="5846" y="4574"/>
                  </a:cubicBezTo>
                  <a:lnTo>
                    <a:pt x="3822" y="6598"/>
                  </a:lnTo>
                  <a:lnTo>
                    <a:pt x="2965" y="5729"/>
                  </a:lnTo>
                  <a:lnTo>
                    <a:pt x="7394" y="1300"/>
                  </a:lnTo>
                  <a:lnTo>
                    <a:pt x="8775" y="895"/>
                  </a:lnTo>
                  <a:close/>
                  <a:moveTo>
                    <a:pt x="6126" y="4785"/>
                  </a:moveTo>
                  <a:cubicBezTo>
                    <a:pt x="6153" y="4785"/>
                    <a:pt x="6180" y="4794"/>
                    <a:pt x="6191" y="4812"/>
                  </a:cubicBezTo>
                  <a:cubicBezTo>
                    <a:pt x="6227" y="4836"/>
                    <a:pt x="6239" y="4907"/>
                    <a:pt x="6191" y="4943"/>
                  </a:cubicBezTo>
                  <a:lnTo>
                    <a:pt x="4060" y="7074"/>
                  </a:lnTo>
                  <a:cubicBezTo>
                    <a:pt x="3941" y="7170"/>
                    <a:pt x="3108" y="8003"/>
                    <a:pt x="3024" y="8110"/>
                  </a:cubicBezTo>
                  <a:cubicBezTo>
                    <a:pt x="3005" y="8129"/>
                    <a:pt x="2976" y="8142"/>
                    <a:pt x="2949" y="8142"/>
                  </a:cubicBezTo>
                  <a:cubicBezTo>
                    <a:pt x="2926" y="8142"/>
                    <a:pt x="2904" y="8132"/>
                    <a:pt x="2893" y="8110"/>
                  </a:cubicBezTo>
                  <a:cubicBezTo>
                    <a:pt x="2858" y="8086"/>
                    <a:pt x="2858" y="8003"/>
                    <a:pt x="2893" y="7979"/>
                  </a:cubicBezTo>
                  <a:lnTo>
                    <a:pt x="6060" y="4812"/>
                  </a:lnTo>
                  <a:cubicBezTo>
                    <a:pt x="6072" y="4794"/>
                    <a:pt x="6099" y="4785"/>
                    <a:pt x="6126" y="4785"/>
                  </a:cubicBezTo>
                  <a:close/>
                  <a:moveTo>
                    <a:pt x="4179" y="7396"/>
                  </a:moveTo>
                  <a:lnTo>
                    <a:pt x="5048" y="8253"/>
                  </a:lnTo>
                  <a:lnTo>
                    <a:pt x="4739" y="8586"/>
                  </a:lnTo>
                  <a:lnTo>
                    <a:pt x="4715" y="8586"/>
                  </a:lnTo>
                  <a:lnTo>
                    <a:pt x="3858" y="7729"/>
                  </a:lnTo>
                  <a:lnTo>
                    <a:pt x="4179" y="7396"/>
                  </a:lnTo>
                  <a:close/>
                  <a:moveTo>
                    <a:pt x="3608" y="7944"/>
                  </a:moveTo>
                  <a:lnTo>
                    <a:pt x="4048" y="8396"/>
                  </a:lnTo>
                  <a:lnTo>
                    <a:pt x="3679" y="8801"/>
                  </a:lnTo>
                  <a:cubicBezTo>
                    <a:pt x="3667" y="8813"/>
                    <a:pt x="3632" y="8813"/>
                    <a:pt x="3620" y="8813"/>
                  </a:cubicBezTo>
                  <a:cubicBezTo>
                    <a:pt x="3608" y="8813"/>
                    <a:pt x="3584" y="8813"/>
                    <a:pt x="3560" y="8801"/>
                  </a:cubicBezTo>
                  <a:lnTo>
                    <a:pt x="3155" y="8396"/>
                  </a:lnTo>
                  <a:cubicBezTo>
                    <a:pt x="3191" y="8384"/>
                    <a:pt x="3203" y="8360"/>
                    <a:pt x="3215" y="8336"/>
                  </a:cubicBezTo>
                  <a:lnTo>
                    <a:pt x="3608" y="7944"/>
                  </a:lnTo>
                  <a:close/>
                  <a:moveTo>
                    <a:pt x="10687" y="1"/>
                  </a:moveTo>
                  <a:cubicBezTo>
                    <a:pt x="10658" y="1"/>
                    <a:pt x="10627" y="5"/>
                    <a:pt x="10597" y="14"/>
                  </a:cubicBezTo>
                  <a:cubicBezTo>
                    <a:pt x="9894" y="228"/>
                    <a:pt x="7918" y="800"/>
                    <a:pt x="7263" y="1002"/>
                  </a:cubicBezTo>
                  <a:cubicBezTo>
                    <a:pt x="7239" y="1014"/>
                    <a:pt x="7215" y="1014"/>
                    <a:pt x="7192" y="1038"/>
                  </a:cubicBezTo>
                  <a:lnTo>
                    <a:pt x="4953" y="3276"/>
                  </a:lnTo>
                  <a:lnTo>
                    <a:pt x="3965" y="3360"/>
                  </a:lnTo>
                  <a:cubicBezTo>
                    <a:pt x="2548" y="3479"/>
                    <a:pt x="1203" y="4110"/>
                    <a:pt x="215" y="5110"/>
                  </a:cubicBezTo>
                  <a:cubicBezTo>
                    <a:pt x="0" y="5312"/>
                    <a:pt x="131" y="5681"/>
                    <a:pt x="429" y="5705"/>
                  </a:cubicBezTo>
                  <a:lnTo>
                    <a:pt x="2370" y="5860"/>
                  </a:lnTo>
                  <a:lnTo>
                    <a:pt x="2179" y="6062"/>
                  </a:lnTo>
                  <a:cubicBezTo>
                    <a:pt x="2060" y="6181"/>
                    <a:pt x="2060" y="6384"/>
                    <a:pt x="2179" y="6503"/>
                  </a:cubicBezTo>
                  <a:lnTo>
                    <a:pt x="2370" y="6693"/>
                  </a:lnTo>
                  <a:lnTo>
                    <a:pt x="1977" y="7086"/>
                  </a:lnTo>
                  <a:cubicBezTo>
                    <a:pt x="1834" y="7229"/>
                    <a:pt x="1834" y="7491"/>
                    <a:pt x="1977" y="7634"/>
                  </a:cubicBezTo>
                  <a:lnTo>
                    <a:pt x="3370" y="9015"/>
                  </a:lnTo>
                  <a:cubicBezTo>
                    <a:pt x="3441" y="9092"/>
                    <a:pt x="3539" y="9131"/>
                    <a:pt x="3639" y="9131"/>
                  </a:cubicBezTo>
                  <a:cubicBezTo>
                    <a:pt x="3739" y="9131"/>
                    <a:pt x="3840" y="9092"/>
                    <a:pt x="3917" y="9015"/>
                  </a:cubicBezTo>
                  <a:lnTo>
                    <a:pt x="4298" y="8634"/>
                  </a:lnTo>
                  <a:lnTo>
                    <a:pt x="4477" y="8813"/>
                  </a:lnTo>
                  <a:cubicBezTo>
                    <a:pt x="4548" y="8878"/>
                    <a:pt x="4635" y="8911"/>
                    <a:pt x="4720" y="8911"/>
                  </a:cubicBezTo>
                  <a:cubicBezTo>
                    <a:pt x="4804" y="8911"/>
                    <a:pt x="4888" y="8878"/>
                    <a:pt x="4953" y="8813"/>
                  </a:cubicBezTo>
                  <a:lnTo>
                    <a:pt x="5156" y="8622"/>
                  </a:lnTo>
                  <a:lnTo>
                    <a:pt x="5310" y="10551"/>
                  </a:lnTo>
                  <a:cubicBezTo>
                    <a:pt x="5334" y="10682"/>
                    <a:pt x="5418" y="10801"/>
                    <a:pt x="5537" y="10849"/>
                  </a:cubicBezTo>
                  <a:cubicBezTo>
                    <a:pt x="5577" y="10863"/>
                    <a:pt x="5618" y="10870"/>
                    <a:pt x="5658" y="10870"/>
                  </a:cubicBezTo>
                  <a:cubicBezTo>
                    <a:pt x="5750" y="10870"/>
                    <a:pt x="5840" y="10835"/>
                    <a:pt x="5906" y="10777"/>
                  </a:cubicBezTo>
                  <a:cubicBezTo>
                    <a:pt x="6537" y="10146"/>
                    <a:pt x="7001" y="9420"/>
                    <a:pt x="7299" y="8598"/>
                  </a:cubicBezTo>
                  <a:cubicBezTo>
                    <a:pt x="7323" y="8515"/>
                    <a:pt x="7275" y="8420"/>
                    <a:pt x="7203" y="8396"/>
                  </a:cubicBezTo>
                  <a:cubicBezTo>
                    <a:pt x="7184" y="8388"/>
                    <a:pt x="7164" y="8384"/>
                    <a:pt x="7144" y="8384"/>
                  </a:cubicBezTo>
                  <a:cubicBezTo>
                    <a:pt x="7079" y="8384"/>
                    <a:pt x="7019" y="8425"/>
                    <a:pt x="7001" y="8479"/>
                  </a:cubicBezTo>
                  <a:cubicBezTo>
                    <a:pt x="6715" y="9253"/>
                    <a:pt x="6263" y="9956"/>
                    <a:pt x="5691" y="10539"/>
                  </a:cubicBezTo>
                  <a:cubicBezTo>
                    <a:pt x="5682" y="10544"/>
                    <a:pt x="5670" y="10547"/>
                    <a:pt x="5659" y="10547"/>
                  </a:cubicBezTo>
                  <a:cubicBezTo>
                    <a:pt x="5644" y="10547"/>
                    <a:pt x="5632" y="10541"/>
                    <a:pt x="5632" y="10527"/>
                  </a:cubicBezTo>
                  <a:lnTo>
                    <a:pt x="5429" y="8325"/>
                  </a:lnTo>
                  <a:lnTo>
                    <a:pt x="7382" y="6372"/>
                  </a:lnTo>
                  <a:lnTo>
                    <a:pt x="7382" y="6372"/>
                  </a:lnTo>
                  <a:cubicBezTo>
                    <a:pt x="7323" y="7158"/>
                    <a:pt x="7299" y="7372"/>
                    <a:pt x="7203" y="7765"/>
                  </a:cubicBezTo>
                  <a:cubicBezTo>
                    <a:pt x="7192" y="7860"/>
                    <a:pt x="7239" y="7944"/>
                    <a:pt x="7323" y="7967"/>
                  </a:cubicBezTo>
                  <a:cubicBezTo>
                    <a:pt x="7332" y="7969"/>
                    <a:pt x="7342" y="7969"/>
                    <a:pt x="7351" y="7969"/>
                  </a:cubicBezTo>
                  <a:cubicBezTo>
                    <a:pt x="7434" y="7969"/>
                    <a:pt x="7502" y="7923"/>
                    <a:pt x="7513" y="7848"/>
                  </a:cubicBezTo>
                  <a:cubicBezTo>
                    <a:pt x="7620" y="7348"/>
                    <a:pt x="7632" y="7134"/>
                    <a:pt x="7727" y="6027"/>
                  </a:cubicBezTo>
                  <a:lnTo>
                    <a:pt x="9954" y="3800"/>
                  </a:lnTo>
                  <a:cubicBezTo>
                    <a:pt x="9978" y="3776"/>
                    <a:pt x="9990" y="3753"/>
                    <a:pt x="10001" y="3717"/>
                  </a:cubicBezTo>
                  <a:lnTo>
                    <a:pt x="10454" y="2205"/>
                  </a:lnTo>
                  <a:lnTo>
                    <a:pt x="10990" y="383"/>
                  </a:lnTo>
                  <a:cubicBezTo>
                    <a:pt x="11042" y="196"/>
                    <a:pt x="10885" y="1"/>
                    <a:pt x="10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31;p35">
              <a:extLst>
                <a:ext uri="{FF2B5EF4-FFF2-40B4-BE49-F238E27FC236}">
                  <a16:creationId xmlns:a16="http://schemas.microsoft.com/office/drawing/2014/main" id="{CF653E46-3264-24FA-C87B-A6B956F2E479}"/>
                </a:ext>
              </a:extLst>
            </p:cNvPr>
            <p:cNvSpPr/>
            <p:nvPr/>
          </p:nvSpPr>
          <p:spPr>
            <a:xfrm>
              <a:off x="1951705" y="4367117"/>
              <a:ext cx="86062" cy="65437"/>
            </a:xfrm>
            <a:custGeom>
              <a:avLst/>
              <a:gdLst/>
              <a:ahLst/>
              <a:cxnLst/>
              <a:rect l="l" t="t" r="r" b="b"/>
              <a:pathLst>
                <a:path w="2704" h="2056" extrusionOk="0">
                  <a:moveTo>
                    <a:pt x="905" y="1"/>
                  </a:moveTo>
                  <a:cubicBezTo>
                    <a:pt x="881" y="1"/>
                    <a:pt x="857" y="7"/>
                    <a:pt x="834" y="20"/>
                  </a:cubicBezTo>
                  <a:cubicBezTo>
                    <a:pt x="167" y="330"/>
                    <a:pt x="0" y="1211"/>
                    <a:pt x="524" y="1746"/>
                  </a:cubicBezTo>
                  <a:cubicBezTo>
                    <a:pt x="739" y="1949"/>
                    <a:pt x="1000" y="2056"/>
                    <a:pt x="1274" y="2056"/>
                  </a:cubicBezTo>
                  <a:cubicBezTo>
                    <a:pt x="2227" y="2056"/>
                    <a:pt x="2703" y="913"/>
                    <a:pt x="2024" y="234"/>
                  </a:cubicBezTo>
                  <a:cubicBezTo>
                    <a:pt x="1941" y="151"/>
                    <a:pt x="1834" y="80"/>
                    <a:pt x="1715" y="20"/>
                  </a:cubicBezTo>
                  <a:cubicBezTo>
                    <a:pt x="1696" y="10"/>
                    <a:pt x="1674" y="6"/>
                    <a:pt x="1652" y="6"/>
                  </a:cubicBezTo>
                  <a:cubicBezTo>
                    <a:pt x="1592" y="6"/>
                    <a:pt x="1530" y="39"/>
                    <a:pt x="1512" y="91"/>
                  </a:cubicBezTo>
                  <a:cubicBezTo>
                    <a:pt x="1477" y="163"/>
                    <a:pt x="1512" y="270"/>
                    <a:pt x="1584" y="294"/>
                  </a:cubicBezTo>
                  <a:cubicBezTo>
                    <a:pt x="2060" y="508"/>
                    <a:pt x="2167" y="1127"/>
                    <a:pt x="1810" y="1508"/>
                  </a:cubicBezTo>
                  <a:cubicBezTo>
                    <a:pt x="1667" y="1645"/>
                    <a:pt x="1477" y="1714"/>
                    <a:pt x="1285" y="1714"/>
                  </a:cubicBezTo>
                  <a:cubicBezTo>
                    <a:pt x="1093" y="1714"/>
                    <a:pt x="899" y="1645"/>
                    <a:pt x="750" y="1508"/>
                  </a:cubicBezTo>
                  <a:cubicBezTo>
                    <a:pt x="381" y="1127"/>
                    <a:pt x="500" y="520"/>
                    <a:pt x="977" y="294"/>
                  </a:cubicBezTo>
                  <a:cubicBezTo>
                    <a:pt x="1048" y="270"/>
                    <a:pt x="1096" y="163"/>
                    <a:pt x="1048" y="91"/>
                  </a:cubicBezTo>
                  <a:cubicBezTo>
                    <a:pt x="1022" y="40"/>
                    <a:pt x="966" y="1"/>
                    <a:pt x="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280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EDBDC3-3933-FF14-9B11-ECB4C257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Try as fast as you can! :D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33D3FB-94CE-FDA0-E23F-3D9C3BD681EB}"/>
              </a:ext>
            </a:extLst>
          </p:cNvPr>
          <p:cNvSpPr txBox="1"/>
          <p:nvPr/>
        </p:nvSpPr>
        <p:spPr>
          <a:xfrm>
            <a:off x="914400" y="1519881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400" b="1" dirty="0">
                <a:latin typeface="Century Schoolbook" panose="02040604050505020304" pitchFamily="18" charset="0"/>
              </a:rPr>
              <a:t>1. </a:t>
            </a:r>
            <a:r>
              <a:rPr lang="en-VN" sz="2400" dirty="0">
                <a:latin typeface="Century Schoolbook" panose="02040604050505020304" pitchFamily="18" charset="0"/>
              </a:rPr>
              <a:t>engineer/ an/  is/ She /./</a:t>
            </a:r>
          </a:p>
          <a:p>
            <a:endParaRPr lang="en-VN" sz="2400" dirty="0">
              <a:latin typeface="Century Schoolbook" panose="02040604050505020304" pitchFamily="18" charset="0"/>
            </a:endParaRPr>
          </a:p>
          <a:p>
            <a:r>
              <a:rPr lang="en-VN" sz="2400" b="1" dirty="0">
                <a:latin typeface="Century Schoolbook" panose="02040604050505020304" pitchFamily="18" charset="0"/>
              </a:rPr>
              <a:t>2. </a:t>
            </a:r>
            <a:r>
              <a:rPr lang="en-VN" sz="2400" dirty="0">
                <a:latin typeface="Century Schoolbook" panose="02040604050505020304" pitchFamily="18" charset="0"/>
              </a:rPr>
              <a:t>family/ week/ We/ a/ held/ reunion/ last/./</a:t>
            </a:r>
          </a:p>
          <a:p>
            <a:r>
              <a:rPr lang="en-VN" sz="2400" dirty="0">
                <a:latin typeface="Century Schoolbook" panose="02040604050505020304" pitchFamily="18" charset="0"/>
              </a:rPr>
              <a:t>enjoyable/was/ The/ party/./</a:t>
            </a:r>
          </a:p>
        </p:txBody>
      </p:sp>
      <p:pic>
        <p:nvPicPr>
          <p:cNvPr id="12" name="30 seconds - better">
            <a:hlinkClick r:id="" action="ppaction://media"/>
            <a:extLst>
              <a:ext uri="{FF2B5EF4-FFF2-40B4-BE49-F238E27FC236}">
                <a16:creationId xmlns:a16="http://schemas.microsoft.com/office/drawing/2014/main" id="{E482B871-202B-0F86-6D18-8F6EDE7D278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11114" y="3307706"/>
            <a:ext cx="2458995" cy="13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57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4"/>
          <p:cNvSpPr txBox="1">
            <a:spLocks noGrp="1"/>
          </p:cNvSpPr>
          <p:nvPr>
            <p:ph type="title"/>
          </p:nvPr>
        </p:nvSpPr>
        <p:spPr>
          <a:xfrm>
            <a:off x="546380" y="1799263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BINGO GAME</a:t>
            </a:r>
            <a:endParaRPr sz="7200" dirty="0"/>
          </a:p>
        </p:txBody>
      </p:sp>
    </p:spTree>
    <p:extLst>
      <p:ext uri="{BB962C8B-B14F-4D97-AF65-F5344CB8AC3E}">
        <p14:creationId xmlns:p14="http://schemas.microsoft.com/office/powerpoint/2010/main" val="37419373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C4C57-3E12-7EC7-0425-D6C1212341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48870"/>
            <a:ext cx="7704000" cy="572700"/>
          </a:xfrm>
        </p:spPr>
        <p:txBody>
          <a:bodyPr/>
          <a:lstStyle/>
          <a:p>
            <a:r>
              <a:rPr lang="en-VN" dirty="0"/>
              <a:t>EASY MODE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77693-A50C-5906-AE6E-71B4A7079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1301581"/>
            <a:ext cx="7365221" cy="2668839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en-VN" sz="3200" dirty="0"/>
              <a:t>- Work in group of 4-5 students.</a:t>
            </a:r>
          </a:p>
          <a:p>
            <a:pPr algn="l">
              <a:lnSpc>
                <a:spcPct val="150000"/>
              </a:lnSpc>
            </a:pPr>
            <a:r>
              <a:rPr lang="en-VN" sz="3200" dirty="0"/>
              <a:t>- There is ONE mistake in each sentence</a:t>
            </a:r>
          </a:p>
          <a:p>
            <a:pPr algn="l">
              <a:lnSpc>
                <a:spcPct val="150000"/>
              </a:lnSpc>
            </a:pPr>
            <a:r>
              <a:rPr lang="en-VN" sz="3200" dirty="0"/>
              <a:t>- Find and correct the mistakes</a:t>
            </a:r>
          </a:p>
          <a:p>
            <a:pPr algn="l">
              <a:lnSpc>
                <a:spcPct val="150000"/>
              </a:lnSpc>
            </a:pPr>
            <a:r>
              <a:rPr lang="en-VN" sz="3200" dirty="0"/>
              <a:t>- Say “BINGO!” as soon as you guys finish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639034C-E2BB-80AE-61A6-2C711C264597}"/>
              </a:ext>
            </a:extLst>
          </p:cNvPr>
          <p:cNvCxnSpPr>
            <a:cxnSpLocks/>
          </p:cNvCxnSpPr>
          <p:nvPr/>
        </p:nvCxnSpPr>
        <p:spPr>
          <a:xfrm>
            <a:off x="313791" y="914257"/>
            <a:ext cx="82902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99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8677693-A50C-5906-AE6E-71B4A70796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9999" y="1287384"/>
            <a:ext cx="7704001" cy="3693687"/>
          </a:xfrm>
          <a:solidFill>
            <a:srgbClr val="FAFAFA"/>
          </a:solidFill>
        </p:spPr>
        <p:txBody>
          <a:bodyPr/>
          <a:lstStyle/>
          <a:p>
            <a:pPr algn="l"/>
            <a:r>
              <a:rPr lang="en-US" sz="2500" dirty="0">
                <a:latin typeface="Candara" panose="020E0502030303020204" pitchFamily="34" charset="0"/>
              </a:rPr>
              <a:t>1 . I usually meet my cousin at the weekends. </a:t>
            </a:r>
          </a:p>
          <a:p>
            <a:pPr algn="l"/>
            <a:endParaRPr lang="en-US" sz="2500" dirty="0">
              <a:latin typeface="Candara" panose="020E0502030303020204" pitchFamily="34" charset="0"/>
            </a:endParaRPr>
          </a:p>
          <a:p>
            <a:pPr algn="l"/>
            <a:r>
              <a:rPr lang="en-US" sz="2500" dirty="0">
                <a:latin typeface="Candara" panose="020E0502030303020204" pitchFamily="34" charset="0"/>
              </a:rPr>
              <a:t>2. My uncle moved to United States three years ago. </a:t>
            </a:r>
          </a:p>
          <a:p>
            <a:pPr algn="l"/>
            <a:endParaRPr lang="en-US" sz="2500" dirty="0">
              <a:latin typeface="Candara" panose="020E0502030303020204" pitchFamily="34" charset="0"/>
            </a:endParaRPr>
          </a:p>
          <a:p>
            <a:pPr algn="l"/>
            <a:r>
              <a:rPr lang="en-US" sz="2500" dirty="0">
                <a:latin typeface="Candara" panose="020E0502030303020204" pitchFamily="34" charset="0"/>
              </a:rPr>
              <a:t>3. Our teachers assigned us a homework for our history and science classes. </a:t>
            </a:r>
          </a:p>
          <a:p>
            <a:pPr algn="l"/>
            <a:endParaRPr lang="en-US" sz="2500" dirty="0">
              <a:latin typeface="Candara" panose="020E0502030303020204" pitchFamily="34" charset="0"/>
            </a:endParaRPr>
          </a:p>
          <a:p>
            <a:pPr algn="l"/>
            <a:r>
              <a:rPr lang="en-US" sz="2500" dirty="0">
                <a:latin typeface="Candara" panose="020E0502030303020204" pitchFamily="34" charset="0"/>
              </a:rPr>
              <a:t>4.I turn off the light and go to the bed at 11 p.m. </a:t>
            </a:r>
          </a:p>
          <a:p>
            <a:pPr algn="l"/>
            <a:endParaRPr lang="en-US" sz="2500" dirty="0">
              <a:latin typeface="Candara" panose="020E0502030303020204" pitchFamily="34" charset="0"/>
            </a:endParaRPr>
          </a:p>
          <a:p>
            <a:pPr algn="l"/>
            <a:r>
              <a:rPr lang="en-US" sz="2500" dirty="0">
                <a:latin typeface="Candara" panose="020E0502030303020204" pitchFamily="34" charset="0"/>
              </a:rPr>
              <a:t>5. Mark often wears red sweater to match his red hair. </a:t>
            </a:r>
          </a:p>
          <a:p>
            <a:pPr algn="l"/>
            <a:endParaRPr lang="en-VN" sz="2500" dirty="0">
              <a:latin typeface="Candara" panose="020E0502030303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704CA0D-2A75-6FB6-5D94-C94C50DC5E60}"/>
              </a:ext>
            </a:extLst>
          </p:cNvPr>
          <p:cNvSpPr txBox="1">
            <a:spLocks/>
          </p:cNvSpPr>
          <p:nvPr/>
        </p:nvSpPr>
        <p:spPr>
          <a:xfrm>
            <a:off x="720000" y="24887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morant Garamond SemiBold"/>
              <a:buNone/>
              <a:defRPr sz="3500" b="0" i="0" u="none" strike="noStrike" cap="none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/>
              <a:t>Bingo </a:t>
            </a:r>
            <a:endParaRPr lang="en-VN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3B1308D-B82B-A7CF-3611-18254980104A}"/>
              </a:ext>
            </a:extLst>
          </p:cNvPr>
          <p:cNvCxnSpPr>
            <a:cxnSpLocks/>
          </p:cNvCxnSpPr>
          <p:nvPr/>
        </p:nvCxnSpPr>
        <p:spPr>
          <a:xfrm>
            <a:off x="313791" y="914257"/>
            <a:ext cx="8290276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6A395F2-0454-BD51-DFEB-77827971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88442" y="821570"/>
            <a:ext cx="73914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956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4"/>
          <p:cNvSpPr txBox="1">
            <a:spLocks noGrp="1"/>
          </p:cNvSpPr>
          <p:nvPr>
            <p:ph type="title"/>
          </p:nvPr>
        </p:nvSpPr>
        <p:spPr>
          <a:xfrm>
            <a:off x="415284" y="27521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Consolidation/ Wrap up</a:t>
            </a:r>
            <a:endParaRPr dirty="0"/>
          </a:p>
        </p:txBody>
      </p:sp>
      <p:pic>
        <p:nvPicPr>
          <p:cNvPr id="481" name="Google Shape;481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355967">
            <a:off x="6967283" y="-65140"/>
            <a:ext cx="3915404" cy="2802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4"/>
          <p:cNvPicPr preferRelativeResize="0"/>
          <p:nvPr/>
        </p:nvPicPr>
        <p:blipFill rotWithShape="1">
          <a:blip r:embed="rId4">
            <a:alphaModFix/>
          </a:blip>
          <a:srcRect l="19607"/>
          <a:stretch/>
        </p:blipFill>
        <p:spPr>
          <a:xfrm>
            <a:off x="7131076" y="-1718275"/>
            <a:ext cx="3953175" cy="39735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74;p44">
            <a:extLst>
              <a:ext uri="{FF2B5EF4-FFF2-40B4-BE49-F238E27FC236}">
                <a16:creationId xmlns:a16="http://schemas.microsoft.com/office/drawing/2014/main" id="{48C30382-FC51-B578-5D14-AEF2DE0E258D}"/>
              </a:ext>
            </a:extLst>
          </p:cNvPr>
          <p:cNvSpPr txBox="1">
            <a:spLocks/>
          </p:cNvSpPr>
          <p:nvPr/>
        </p:nvSpPr>
        <p:spPr>
          <a:xfrm>
            <a:off x="415284" y="1071993"/>
            <a:ext cx="7259512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indent="0"/>
            <a:r>
              <a:rPr lang="en-US" sz="3200" i="1" dirty="0"/>
              <a:t>We use the </a:t>
            </a:r>
            <a:r>
              <a:rPr lang="en-US" sz="3200" b="1" i="1" dirty="0">
                <a:solidFill>
                  <a:srgbClr val="C00000"/>
                </a:solidFill>
              </a:rPr>
              <a:t>Zero article</a:t>
            </a:r>
            <a:r>
              <a:rPr lang="en-US" sz="3200" i="1" dirty="0"/>
              <a:t>: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BF249700-E892-3F13-3797-527C105134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374" y="1839734"/>
            <a:ext cx="6247762" cy="526200"/>
          </a:xfrm>
        </p:spPr>
        <p:txBody>
          <a:bodyPr/>
          <a:lstStyle/>
          <a:p>
            <a:r>
              <a:rPr lang="en-VN" sz="2500" dirty="0"/>
              <a:t>A. </a:t>
            </a:r>
            <a:r>
              <a:rPr lang="en-US" sz="2500" dirty="0"/>
              <a:t>W</a:t>
            </a:r>
            <a:r>
              <a:rPr lang="en-VN" sz="2500" dirty="0"/>
              <a:t>ith uncountable or abstract nouns</a:t>
            </a:r>
          </a:p>
        </p:txBody>
      </p:sp>
      <p:sp>
        <p:nvSpPr>
          <p:cNvPr id="16" name="Subtitle 10">
            <a:extLst>
              <a:ext uri="{FF2B5EF4-FFF2-40B4-BE49-F238E27FC236}">
                <a16:creationId xmlns:a16="http://schemas.microsoft.com/office/drawing/2014/main" id="{A46D9757-DAD1-CD3F-2FED-61D93066222D}"/>
              </a:ext>
            </a:extLst>
          </p:cNvPr>
          <p:cNvSpPr txBox="1">
            <a:spLocks/>
          </p:cNvSpPr>
          <p:nvPr/>
        </p:nvSpPr>
        <p:spPr>
          <a:xfrm>
            <a:off x="642375" y="2552145"/>
            <a:ext cx="7271426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2500" dirty="0"/>
              <a:t>B. When describing general forms of transport </a:t>
            </a:r>
          </a:p>
        </p:txBody>
      </p:sp>
      <p:sp>
        <p:nvSpPr>
          <p:cNvPr id="17" name="Subtitle 10">
            <a:extLst>
              <a:ext uri="{FF2B5EF4-FFF2-40B4-BE49-F238E27FC236}">
                <a16:creationId xmlns:a16="http://schemas.microsoft.com/office/drawing/2014/main" id="{5771F3B4-61CF-7CE9-02C9-BF0394BEDE6C}"/>
              </a:ext>
            </a:extLst>
          </p:cNvPr>
          <p:cNvSpPr txBox="1">
            <a:spLocks/>
          </p:cNvSpPr>
          <p:nvPr/>
        </p:nvSpPr>
        <p:spPr>
          <a:xfrm>
            <a:off x="642374" y="3264556"/>
            <a:ext cx="7700242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VN" sz="2500" dirty="0"/>
              <a:t>C. </a:t>
            </a:r>
            <a:r>
              <a:rPr lang="en-US" sz="2500" dirty="0"/>
              <a:t>When listener already knows what we’re talking about</a:t>
            </a:r>
            <a:endParaRPr lang="en-VN" sz="2500" dirty="0"/>
          </a:p>
        </p:txBody>
      </p:sp>
      <p:sp>
        <p:nvSpPr>
          <p:cNvPr id="19" name="Subtitle 10">
            <a:extLst>
              <a:ext uri="{FF2B5EF4-FFF2-40B4-BE49-F238E27FC236}">
                <a16:creationId xmlns:a16="http://schemas.microsoft.com/office/drawing/2014/main" id="{FFCA45BF-F056-4E47-D1DC-D7AA5E4B1A8B}"/>
              </a:ext>
            </a:extLst>
          </p:cNvPr>
          <p:cNvSpPr txBox="1">
            <a:spLocks/>
          </p:cNvSpPr>
          <p:nvPr/>
        </p:nvSpPr>
        <p:spPr>
          <a:xfrm>
            <a:off x="642374" y="3976967"/>
            <a:ext cx="5871442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000" b="0" i="0" u="none" strike="noStrike" cap="none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sz="2400" b="0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r>
              <a:rPr lang="en-US" sz="2500" dirty="0"/>
              <a:t>D. W</a:t>
            </a:r>
            <a:r>
              <a:rPr lang="en-VN" sz="2500" dirty="0"/>
              <a:t>hen making general statements </a:t>
            </a:r>
          </a:p>
        </p:txBody>
      </p:sp>
    </p:spTree>
    <p:extLst>
      <p:ext uri="{BB962C8B-B14F-4D97-AF65-F5344CB8AC3E}">
        <p14:creationId xmlns:p14="http://schemas.microsoft.com/office/powerpoint/2010/main" val="114071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6" grpId="0"/>
      <p:bldP spid="17" grpId="0"/>
      <p:bldP spid="17" grpId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09103" y="998934"/>
            <a:ext cx="1372395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18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Homework</a:t>
            </a:r>
            <a:endParaRPr lang="en-US" sz="18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2149" y="1426114"/>
            <a:ext cx="7608040" cy="1261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 dirty="0"/>
              <a:t>Learn new words by heart.</a:t>
            </a:r>
          </a:p>
          <a:p>
            <a:pPr marL="257175" indent="-2571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700"/>
              <a:t>Do exercises in the workbook.</a:t>
            </a:r>
            <a:endParaRPr lang="en-US" sz="27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158" y="548906"/>
            <a:ext cx="2267031" cy="2267031"/>
          </a:xfrm>
          <a:prstGeom prst="rect">
            <a:avLst/>
          </a:prstGeom>
        </p:spPr>
      </p:pic>
      <p:pic>
        <p:nvPicPr>
          <p:cNvPr id="3" name="Google Shape;482;p44">
            <a:extLst>
              <a:ext uri="{FF2B5EF4-FFF2-40B4-BE49-F238E27FC236}">
                <a16:creationId xmlns:a16="http://schemas.microsoft.com/office/drawing/2014/main" id="{A4B09ACF-D19D-D1B3-2C4F-066009B58AA4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9607"/>
          <a:stretch/>
        </p:blipFill>
        <p:spPr>
          <a:xfrm rot="17522767">
            <a:off x="6282110" y="1959297"/>
            <a:ext cx="3953175" cy="397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8" name="Google Shape;55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9285" y="2344500"/>
            <a:ext cx="745531" cy="226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9" name="Google Shape;559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76611" y="2818263"/>
            <a:ext cx="1031378" cy="131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0" name="Google Shape;560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42336" y="2629596"/>
            <a:ext cx="1257778" cy="1693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61" name="Google Shape;561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220972" y="2344500"/>
            <a:ext cx="1221230" cy="226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2" name="Google Shape;562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177913" y="2344500"/>
            <a:ext cx="1742950" cy="226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535;p47">
            <a:extLst>
              <a:ext uri="{FF2B5EF4-FFF2-40B4-BE49-F238E27FC236}">
                <a16:creationId xmlns:a16="http://schemas.microsoft.com/office/drawing/2014/main" id="{5E2BAC22-91D0-9D3C-E54A-21ACE3380126}"/>
              </a:ext>
            </a:extLst>
          </p:cNvPr>
          <p:cNvSpPr txBox="1">
            <a:spLocks/>
          </p:cNvSpPr>
          <p:nvPr/>
        </p:nvSpPr>
        <p:spPr>
          <a:xfrm>
            <a:off x="2134114" y="333862"/>
            <a:ext cx="4866000" cy="105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morant Garamond SemiBold"/>
              <a:buNone/>
              <a:defRPr sz="3500" b="0" i="0" u="none" strike="noStrike" cap="none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US" sz="7200"/>
              <a:t>THANKS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FDA30C-8F2A-7A85-A3A1-C1F20C7133DF}"/>
              </a:ext>
            </a:extLst>
          </p:cNvPr>
          <p:cNvSpPr txBox="1"/>
          <p:nvPr/>
        </p:nvSpPr>
        <p:spPr>
          <a:xfrm>
            <a:off x="1940022" y="1437411"/>
            <a:ext cx="50600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latin typeface="Cormorant Garamond SemiBold"/>
                <a:ea typeface="Cormorant Garamond SemiBold"/>
                <a:cs typeface="Cormorant Garamond SemiBold"/>
                <a:sym typeface="Cormorant Garamond SemiBold"/>
              </a:rPr>
              <a:t>DOES ANYONE HAVE ANY QUESTIONS?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EDBDC3-3933-FF14-9B11-ECB4C257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Check your answers.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157C9-55E1-C22C-E792-207A60A99484}"/>
              </a:ext>
            </a:extLst>
          </p:cNvPr>
          <p:cNvSpPr txBox="1"/>
          <p:nvPr/>
        </p:nvSpPr>
        <p:spPr>
          <a:xfrm>
            <a:off x="720000" y="1383957"/>
            <a:ext cx="7571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500" dirty="0">
                <a:latin typeface="Candara" panose="020E0502030303020204" pitchFamily="34" charset="0"/>
              </a:rPr>
              <a:t>1. She is an engineer.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552A0D-C537-F300-0ADE-16F5869EAF45}"/>
              </a:ext>
            </a:extLst>
          </p:cNvPr>
          <p:cNvSpPr txBox="1"/>
          <p:nvPr/>
        </p:nvSpPr>
        <p:spPr>
          <a:xfrm>
            <a:off x="1572616" y="2345605"/>
            <a:ext cx="75713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3500" dirty="0">
                <a:latin typeface="Candara" panose="020E0502030303020204" pitchFamily="34" charset="0"/>
              </a:rPr>
              <a:t>2. We held a family reunion last week.</a:t>
            </a:r>
          </a:p>
          <a:p>
            <a:r>
              <a:rPr lang="en-VN" sz="3500" dirty="0">
                <a:latin typeface="Candara" panose="020E0502030303020204" pitchFamily="34" charset="0"/>
              </a:rPr>
              <a:t>The party was enjoyable.</a:t>
            </a: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DA6DC6DF-4EF5-5476-4ED0-FD9ED1B31D27}"/>
              </a:ext>
            </a:extLst>
          </p:cNvPr>
          <p:cNvSpPr txBox="1">
            <a:spLocks/>
          </p:cNvSpPr>
          <p:nvPr/>
        </p:nvSpPr>
        <p:spPr>
          <a:xfrm>
            <a:off x="1115416" y="3962336"/>
            <a:ext cx="7704000" cy="87871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ormorant Garamond SemiBold"/>
              <a:buNone/>
              <a:defRPr sz="3500" b="0" i="0" u="none" strike="noStrike" cap="none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algn="ctr"/>
            <a:r>
              <a:rPr lang="en-VN" sz="2500" b="1" dirty="0">
                <a:solidFill>
                  <a:schemeClr val="bg2">
                    <a:lumMod val="50000"/>
                  </a:schemeClr>
                </a:solidFill>
              </a:rPr>
              <a:t>Why do we use articles (a/an/the) in each sentence?</a:t>
            </a:r>
          </a:p>
          <a:p>
            <a:pPr algn="ctr"/>
            <a:r>
              <a:rPr lang="en-VN" sz="2500" b="1" dirty="0">
                <a:solidFill>
                  <a:schemeClr val="bg2">
                    <a:lumMod val="50000"/>
                  </a:schemeClr>
                </a:solidFill>
              </a:rPr>
              <a:t>Focus on them.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7DCFA-0A16-2CC6-3C6D-BAF5BBCB7A24}"/>
              </a:ext>
            </a:extLst>
          </p:cNvPr>
          <p:cNvSpPr txBox="1"/>
          <p:nvPr/>
        </p:nvSpPr>
        <p:spPr>
          <a:xfrm>
            <a:off x="720000" y="1383957"/>
            <a:ext cx="7571384" cy="63094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r>
              <a:rPr lang="en-VN" sz="3500" dirty="0">
                <a:latin typeface="Candara" panose="020E0502030303020204" pitchFamily="34" charset="0"/>
              </a:rPr>
              <a:t>1. She is </a:t>
            </a:r>
            <a:r>
              <a:rPr lang="en-VN" sz="3500" b="1" u="sng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an</a:t>
            </a:r>
            <a:r>
              <a:rPr lang="en-VN" sz="3500" dirty="0">
                <a:latin typeface="Candara" panose="020E0502030303020204" pitchFamily="34" charset="0"/>
              </a:rPr>
              <a:t> engineer.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E6394F-7147-BD68-BF54-A9DBE0126E1F}"/>
              </a:ext>
            </a:extLst>
          </p:cNvPr>
          <p:cNvSpPr txBox="1"/>
          <p:nvPr/>
        </p:nvSpPr>
        <p:spPr>
          <a:xfrm>
            <a:off x="1572616" y="2345604"/>
            <a:ext cx="7571384" cy="1169551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r>
              <a:rPr lang="en-VN" sz="3500" dirty="0">
                <a:latin typeface="Candara" panose="020E0502030303020204" pitchFamily="34" charset="0"/>
              </a:rPr>
              <a:t>2. We held </a:t>
            </a:r>
            <a:r>
              <a:rPr lang="en-VN" sz="3500" b="1" u="sng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en-VN" sz="3500" dirty="0">
                <a:latin typeface="Candara" panose="020E0502030303020204" pitchFamily="34" charset="0"/>
              </a:rPr>
              <a:t> family reunion last week.</a:t>
            </a:r>
          </a:p>
          <a:p>
            <a:r>
              <a:rPr lang="en-VN" sz="3500" b="1" u="sng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The</a:t>
            </a:r>
            <a:r>
              <a:rPr lang="en-VN" sz="35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VN" sz="3500" dirty="0">
                <a:latin typeface="Candara" panose="020E0502030303020204" pitchFamily="34" charset="0"/>
              </a:rPr>
              <a:t>party was enjoyable.</a:t>
            </a:r>
          </a:p>
        </p:txBody>
      </p:sp>
    </p:spTree>
    <p:extLst>
      <p:ext uri="{BB962C8B-B14F-4D97-AF65-F5344CB8AC3E}">
        <p14:creationId xmlns:p14="http://schemas.microsoft.com/office/powerpoint/2010/main" val="9099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8"/>
          <p:cNvPicPr preferRelativeResize="0"/>
          <p:nvPr/>
        </p:nvPicPr>
        <p:blipFill rotWithShape="1">
          <a:blip r:embed="rId3">
            <a:alphaModFix/>
          </a:blip>
          <a:srcRect l="5100" r="-5100"/>
          <a:stretch/>
        </p:blipFill>
        <p:spPr>
          <a:xfrm>
            <a:off x="8100724" y="-730625"/>
            <a:ext cx="2028225" cy="3207251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8"/>
          <p:cNvSpPr txBox="1">
            <a:spLocks noGrp="1"/>
          </p:cNvSpPr>
          <p:nvPr>
            <p:ph type="ctrTitle"/>
          </p:nvPr>
        </p:nvSpPr>
        <p:spPr>
          <a:xfrm>
            <a:off x="1730850" y="1002952"/>
            <a:ext cx="5682300" cy="222462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212529"/>
                </a:solidFill>
              </a:rPr>
              <a:t>Unit 5</a:t>
            </a:r>
            <a:endParaRPr dirty="0">
              <a:solidFill>
                <a:srgbClr val="212529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12529"/>
                </a:solidFill>
              </a:rPr>
              <a:t>OUR CUSTOMS AND TRADITIONS</a:t>
            </a:r>
            <a:endParaRPr dirty="0"/>
          </a:p>
        </p:txBody>
      </p:sp>
      <p:sp>
        <p:nvSpPr>
          <p:cNvPr id="188" name="Google Shape;188;p28"/>
          <p:cNvSpPr txBox="1">
            <a:spLocks noGrp="1"/>
          </p:cNvSpPr>
          <p:nvPr>
            <p:ph type="subTitle" idx="1"/>
          </p:nvPr>
        </p:nvSpPr>
        <p:spPr>
          <a:xfrm>
            <a:off x="1730850" y="3441760"/>
            <a:ext cx="5682300" cy="6148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/>
              <a:t>Lesson 3: A closer look 2</a:t>
            </a:r>
            <a:endParaRPr sz="3600" dirty="0"/>
          </a:p>
        </p:txBody>
      </p:sp>
      <p:pic>
        <p:nvPicPr>
          <p:cNvPr id="189" name="Google Shape;189;p28"/>
          <p:cNvPicPr preferRelativeResize="0"/>
          <p:nvPr/>
        </p:nvPicPr>
        <p:blipFill rotWithShape="1">
          <a:blip r:embed="rId4">
            <a:alphaModFix/>
          </a:blip>
          <a:srcRect l="789" t="3420" r="-789" b="-3420"/>
          <a:stretch/>
        </p:blipFill>
        <p:spPr>
          <a:xfrm rot="-4446265">
            <a:off x="4412220" y="-1879201"/>
            <a:ext cx="3293485" cy="2674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823549">
            <a:off x="5577601" y="4034312"/>
            <a:ext cx="2408919" cy="2674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624280">
            <a:off x="-1238861" y="3462802"/>
            <a:ext cx="3373792" cy="2674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E4241410-593B-DFE9-9FFF-366891460B8D}"/>
              </a:ext>
            </a:extLst>
          </p:cNvPr>
          <p:cNvCxnSpPr/>
          <p:nvPr/>
        </p:nvCxnSpPr>
        <p:spPr>
          <a:xfrm>
            <a:off x="2128869" y="3334670"/>
            <a:ext cx="480084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3B08DA0-6BA7-2C26-8334-EFF19D626E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9388206" y="0"/>
            <a:ext cx="7772400" cy="499654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0"/>
          <p:cNvSpPr txBox="1">
            <a:spLocks noGrp="1"/>
          </p:cNvSpPr>
          <p:nvPr>
            <p:ph type="title"/>
          </p:nvPr>
        </p:nvSpPr>
        <p:spPr>
          <a:xfrm>
            <a:off x="600079" y="47135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After this lesson, students will be able to:</a:t>
            </a:r>
            <a:endParaRPr sz="2800" dirty="0"/>
          </a:p>
        </p:txBody>
      </p:sp>
      <p:sp>
        <p:nvSpPr>
          <p:cNvPr id="208" name="Google Shape;208;p30"/>
          <p:cNvSpPr txBox="1">
            <a:spLocks noGrp="1"/>
          </p:cNvSpPr>
          <p:nvPr>
            <p:ph type="title" idx="2"/>
          </p:nvPr>
        </p:nvSpPr>
        <p:spPr>
          <a:xfrm>
            <a:off x="1377250" y="1721966"/>
            <a:ext cx="1675231" cy="8497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01</a:t>
            </a:r>
            <a:endParaRPr sz="6600" dirty="0"/>
          </a:p>
        </p:txBody>
      </p:sp>
      <p:sp>
        <p:nvSpPr>
          <p:cNvPr id="214" name="Google Shape;214;p30"/>
          <p:cNvSpPr txBox="1">
            <a:spLocks noGrp="1"/>
          </p:cNvSpPr>
          <p:nvPr>
            <p:ph type="subTitle" idx="1"/>
          </p:nvPr>
        </p:nvSpPr>
        <p:spPr>
          <a:xfrm>
            <a:off x="2375735" y="1773316"/>
            <a:ext cx="6431934" cy="6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/>
              <a:t>to recall the usage of articles </a:t>
            </a:r>
            <a:r>
              <a:rPr lang="en-US" sz="2800" dirty="0">
                <a:solidFill>
                  <a:srgbClr val="FF0000"/>
                </a:solidFill>
              </a:rPr>
              <a:t>a/an/the.</a:t>
            </a:r>
            <a:endParaRPr sz="2800" dirty="0">
              <a:solidFill>
                <a:srgbClr val="FF0000"/>
              </a:solidFill>
            </a:endParaRPr>
          </a:p>
        </p:txBody>
      </p:sp>
      <p:pic>
        <p:nvPicPr>
          <p:cNvPr id="220" name="Google Shape;22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164598">
            <a:off x="7010011" y="-1645200"/>
            <a:ext cx="2976028" cy="313087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14;p30">
            <a:extLst>
              <a:ext uri="{FF2B5EF4-FFF2-40B4-BE49-F238E27FC236}">
                <a16:creationId xmlns:a16="http://schemas.microsoft.com/office/drawing/2014/main" id="{03508826-32B7-9DB6-E47A-1E88F5DF233B}"/>
              </a:ext>
            </a:extLst>
          </p:cNvPr>
          <p:cNvSpPr txBox="1">
            <a:spLocks/>
          </p:cNvSpPr>
          <p:nvPr/>
        </p:nvSpPr>
        <p:spPr>
          <a:xfrm>
            <a:off x="2375735" y="3150171"/>
            <a:ext cx="6431934" cy="6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0" i="0" u="none" strike="noStrike" cap="none">
                <a:solidFill>
                  <a:schemeClr val="dk1"/>
                </a:solidFill>
                <a:latin typeface="Cormorant Garamond SemiBold"/>
                <a:ea typeface="Cormorant Garamond SemiBold"/>
                <a:cs typeface="Cormorant Garamond SemiBold"/>
                <a:sym typeface="Cormorant Garamond SemiBold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aleway"/>
              <a:buNone/>
              <a:defRPr sz="2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indent="0"/>
            <a:r>
              <a:rPr lang="en-US" sz="2800" dirty="0">
                <a:solidFill>
                  <a:schemeClr val="tx1"/>
                </a:solidFill>
              </a:rPr>
              <a:t>to recognize and use the </a:t>
            </a:r>
            <a:r>
              <a:rPr lang="en-US" sz="2800" dirty="0">
                <a:solidFill>
                  <a:srgbClr val="FF0000"/>
                </a:solidFill>
              </a:rPr>
              <a:t>zero article (∅)</a:t>
            </a:r>
          </a:p>
          <a:p>
            <a:pPr marL="0" indent="0"/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1232C04-A95F-8D2C-FE98-00556DCA21F3}"/>
              </a:ext>
            </a:extLst>
          </p:cNvPr>
          <p:cNvSpPr txBox="1"/>
          <p:nvPr/>
        </p:nvSpPr>
        <p:spPr>
          <a:xfrm>
            <a:off x="4452079" y="2410759"/>
            <a:ext cx="666459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VN" dirty="0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3B6E305-9C5C-B793-DEAB-275954F749D2}"/>
              </a:ext>
            </a:extLst>
          </p:cNvPr>
          <p:cNvCxnSpPr>
            <a:cxnSpLocks/>
          </p:cNvCxnSpPr>
          <p:nvPr/>
        </p:nvCxnSpPr>
        <p:spPr>
          <a:xfrm>
            <a:off x="1501340" y="2410759"/>
            <a:ext cx="6322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Google Shape;208;p30">
            <a:extLst>
              <a:ext uri="{FF2B5EF4-FFF2-40B4-BE49-F238E27FC236}">
                <a16:creationId xmlns:a16="http://schemas.microsoft.com/office/drawing/2014/main" id="{7FC4759C-9BFD-E3F2-EC1E-FE07D2E2EC45}"/>
              </a:ext>
            </a:extLst>
          </p:cNvPr>
          <p:cNvSpPr txBox="1">
            <a:spLocks/>
          </p:cNvSpPr>
          <p:nvPr/>
        </p:nvSpPr>
        <p:spPr>
          <a:xfrm>
            <a:off x="1395486" y="3119252"/>
            <a:ext cx="1675231" cy="849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ormorant Garamond SemiBold"/>
              <a:buNone/>
              <a:defRPr sz="4200" b="0" i="0" u="none" strike="noStrike" cap="none">
                <a:solidFill>
                  <a:schemeClr val="dk1"/>
                </a:solidFill>
                <a:latin typeface="Cormorant Garamond"/>
                <a:ea typeface="Cormorant Garamond"/>
                <a:cs typeface="Cormorant Garamond"/>
                <a:sym typeface="Cormorant 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aleway"/>
              <a:buNone/>
              <a:defRPr sz="3000" b="1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" sz="6600" dirty="0"/>
              <a:t>02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C63D59B9-B6B7-7726-3D82-2059F508114B}"/>
              </a:ext>
            </a:extLst>
          </p:cNvPr>
          <p:cNvCxnSpPr>
            <a:cxnSpLocks/>
          </p:cNvCxnSpPr>
          <p:nvPr/>
        </p:nvCxnSpPr>
        <p:spPr>
          <a:xfrm>
            <a:off x="1542436" y="3808044"/>
            <a:ext cx="63226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8" grpId="0"/>
      <p:bldP spid="214" grpId="0" build="p"/>
      <p:bldP spid="25" grpId="0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099998">
            <a:off x="1265661" y="-950624"/>
            <a:ext cx="1260964" cy="2477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400007">
            <a:off x="7399400" y="2930085"/>
            <a:ext cx="1841082" cy="3562784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1"/>
          <p:cNvSpPr txBox="1">
            <a:spLocks noGrp="1"/>
          </p:cNvSpPr>
          <p:nvPr>
            <p:ph type="title"/>
          </p:nvPr>
        </p:nvSpPr>
        <p:spPr>
          <a:xfrm>
            <a:off x="2378845" y="2745355"/>
            <a:ext cx="4360200" cy="93405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RECALL</a:t>
            </a:r>
            <a:endParaRPr dirty="0"/>
          </a:p>
        </p:txBody>
      </p:sp>
      <p:sp>
        <p:nvSpPr>
          <p:cNvPr id="228" name="Google Shape;228;p31"/>
          <p:cNvSpPr txBox="1">
            <a:spLocks noGrp="1"/>
          </p:cNvSpPr>
          <p:nvPr>
            <p:ph type="title" idx="2"/>
          </p:nvPr>
        </p:nvSpPr>
        <p:spPr>
          <a:xfrm>
            <a:off x="3678895" y="1522856"/>
            <a:ext cx="1760100" cy="1222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29" name="Google Shape;229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593983">
            <a:off x="-985123" y="3215411"/>
            <a:ext cx="4208679" cy="2992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9035037">
            <a:off x="-1177217" y="-683164"/>
            <a:ext cx="3784691" cy="319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071128">
            <a:off x="5001485" y="3808933"/>
            <a:ext cx="2717575" cy="2772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3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10287245">
            <a:off x="5326532" y="-1482901"/>
            <a:ext cx="4350185" cy="2784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10550429">
            <a:off x="1333524" y="-1382399"/>
            <a:ext cx="2803817" cy="2643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372085F-3EAA-346B-A73E-BEF8BB951261}"/>
              </a:ext>
            </a:extLst>
          </p:cNvPr>
          <p:cNvCxnSpPr>
            <a:cxnSpLocks/>
          </p:cNvCxnSpPr>
          <p:nvPr/>
        </p:nvCxnSpPr>
        <p:spPr>
          <a:xfrm>
            <a:off x="2371439" y="2610365"/>
            <a:ext cx="454093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EDBDC3-3933-FF14-9B11-ECB4C257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Usage of articles (a/an/the)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C157C9-55E1-C22C-E792-207A60A99484}"/>
              </a:ext>
            </a:extLst>
          </p:cNvPr>
          <p:cNvSpPr txBox="1"/>
          <p:nvPr/>
        </p:nvSpPr>
        <p:spPr>
          <a:xfrm>
            <a:off x="720000" y="1229446"/>
            <a:ext cx="757138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  <a:sym typeface="Arial"/>
              </a:rPr>
              <a:t>1. She is </a:t>
            </a:r>
            <a:r>
              <a:rPr kumimoji="0" lang="en-VN" sz="35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  <a:sym typeface="Arial"/>
              </a:rPr>
              <a:t>an</a:t>
            </a:r>
            <a:r>
              <a:rPr kumimoji="0" lang="en-VN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  <a:sym typeface="Arial"/>
              </a:rPr>
              <a:t> engineer.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7DCFA-0A16-2CC6-3C6D-BAF5BBCB7A24}"/>
              </a:ext>
            </a:extLst>
          </p:cNvPr>
          <p:cNvSpPr txBox="1"/>
          <p:nvPr/>
        </p:nvSpPr>
        <p:spPr>
          <a:xfrm>
            <a:off x="720000" y="1238008"/>
            <a:ext cx="7571384" cy="630942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VN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  <a:sym typeface="Arial"/>
              </a:rPr>
              <a:t>1. She is </a:t>
            </a:r>
            <a:r>
              <a:rPr kumimoji="0" lang="en-VN" sz="3500" b="1" i="0" u="sng" strike="noStrike" kern="0" cap="none" spc="0" normalizeH="0" baseline="0" noProof="0" dirty="0">
                <a:ln>
                  <a:noFill/>
                </a:ln>
                <a:solidFill>
                  <a:srgbClr val="FFC9D5">
                    <a:lumMod val="50000"/>
                  </a:srgbClr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  <a:sym typeface="Arial"/>
              </a:rPr>
              <a:t>an</a:t>
            </a:r>
            <a:r>
              <a:rPr kumimoji="0" lang="en-VN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  <a:sym typeface="Arial"/>
              </a:rPr>
              <a:t> </a:t>
            </a:r>
            <a:r>
              <a:rPr kumimoji="0" lang="en-VN" sz="3500" b="1" i="0" u="sng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  <a:sym typeface="Arial"/>
              </a:rPr>
              <a:t>e</a:t>
            </a:r>
            <a:r>
              <a:rPr kumimoji="0" lang="en-VN" sz="3500" b="1" i="0" u="sng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  <a:sym typeface="Arial"/>
              </a:rPr>
              <a:t>ngineer</a:t>
            </a:r>
            <a:r>
              <a:rPr kumimoji="0" lang="en-VN" sz="3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ndara" panose="020E0502030303020204" pitchFamily="34" charset="0"/>
                <a:cs typeface="Arial"/>
                <a:sym typeface="Arial"/>
              </a:rPr>
              <a:t>.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A798A93F-A533-AE4F-52F0-41978451FD47}"/>
              </a:ext>
            </a:extLst>
          </p:cNvPr>
          <p:cNvSpPr/>
          <p:nvPr/>
        </p:nvSpPr>
        <p:spPr>
          <a:xfrm>
            <a:off x="1497343" y="3122403"/>
            <a:ext cx="757869" cy="562661"/>
          </a:xfrm>
          <a:prstGeom prst="roundRect">
            <a:avLst/>
          </a:prstGeom>
          <a:solidFill>
            <a:srgbClr val="FAFA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bg2">
                    <a:lumMod val="50000"/>
                  </a:schemeClr>
                </a:solidFill>
                <a:latin typeface="Cabin" pitchFamily="2" charset="77"/>
              </a:rPr>
              <a:t>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DC5EFB8-5F7B-2323-EE77-52DDEF54DC0F}"/>
              </a:ext>
            </a:extLst>
          </p:cNvPr>
          <p:cNvSpPr txBox="1"/>
          <p:nvPr/>
        </p:nvSpPr>
        <p:spPr>
          <a:xfrm>
            <a:off x="826657" y="2102394"/>
            <a:ext cx="7490686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VN" sz="2200" i="1" dirty="0">
                <a:latin typeface="Century Schoolbook" panose="02040604050505020304" pitchFamily="18" charset="0"/>
              </a:rPr>
              <a:t>We use “A/An” with a singular noun </a:t>
            </a:r>
          </a:p>
          <a:p>
            <a:pPr algn="ctr"/>
            <a:r>
              <a:rPr lang="en-US" sz="2200" i="1" dirty="0">
                <a:latin typeface="Century Schoolbook" panose="02040604050505020304" pitchFamily="18" charset="0"/>
              </a:rPr>
              <a:t>when we say what people's jobs are.</a:t>
            </a:r>
            <a:endParaRPr lang="en-VN" sz="2200" i="1" dirty="0">
              <a:latin typeface="Century Schoolbook" panose="020406040505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49B7566-2AB5-31B8-74C2-F1AE0708D930}"/>
              </a:ext>
            </a:extLst>
          </p:cNvPr>
          <p:cNvSpPr txBox="1"/>
          <p:nvPr/>
        </p:nvSpPr>
        <p:spPr>
          <a:xfrm>
            <a:off x="2409342" y="3182412"/>
            <a:ext cx="627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entury Schoolbook" panose="02040604050505020304" pitchFamily="18" charset="0"/>
              </a:rPr>
              <a:t>singular nouns begin with consonants (</a:t>
            </a:r>
            <a:r>
              <a:rPr lang="en-US" sz="1800" b="1" dirty="0" err="1">
                <a:latin typeface="Century Schoolbook" panose="02040604050505020304" pitchFamily="18" charset="0"/>
              </a:rPr>
              <a:t>phụ</a:t>
            </a:r>
            <a:r>
              <a:rPr lang="en-US" sz="1800" b="1" dirty="0"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latin typeface="Century Schoolbook" panose="02040604050505020304" pitchFamily="18" charset="0"/>
              </a:rPr>
              <a:t>âm</a:t>
            </a:r>
            <a:r>
              <a:rPr lang="en-US" sz="1800" b="1" dirty="0">
                <a:latin typeface="Century Schoolbook" panose="02040604050505020304" pitchFamily="18" charset="0"/>
              </a:rPr>
              <a:t>)</a:t>
            </a:r>
            <a:endParaRPr lang="en-VN" sz="1800" b="1" dirty="0">
              <a:latin typeface="Century Schoolbook" panose="02040604050505020304" pitchFamily="18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006159D-45CB-EA0D-6489-F984A20F0760}"/>
              </a:ext>
            </a:extLst>
          </p:cNvPr>
          <p:cNvSpPr/>
          <p:nvPr/>
        </p:nvSpPr>
        <p:spPr>
          <a:xfrm>
            <a:off x="1497343" y="3990403"/>
            <a:ext cx="757869" cy="562661"/>
          </a:xfrm>
          <a:prstGeom prst="roundRect">
            <a:avLst/>
          </a:prstGeom>
          <a:solidFill>
            <a:srgbClr val="FAFAF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bg2">
                    <a:lumMod val="50000"/>
                  </a:schemeClr>
                </a:solidFill>
                <a:latin typeface="Cabin" pitchFamily="2" charset="77"/>
              </a:rPr>
              <a:t>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74C3F88-1C76-4992-98D5-E8B759B290EA}"/>
              </a:ext>
            </a:extLst>
          </p:cNvPr>
          <p:cNvSpPr txBox="1"/>
          <p:nvPr/>
        </p:nvSpPr>
        <p:spPr>
          <a:xfrm>
            <a:off x="2409343" y="4110288"/>
            <a:ext cx="627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>
                <a:latin typeface="Century Schoolbook" panose="02040604050505020304" pitchFamily="18" charset="0"/>
              </a:rPr>
              <a:t>singular nouns begin with vowels (</a:t>
            </a:r>
            <a:r>
              <a:rPr lang="en-US" sz="1800" b="1" dirty="0" err="1">
                <a:latin typeface="Century Schoolbook" panose="02040604050505020304" pitchFamily="18" charset="0"/>
              </a:rPr>
              <a:t>nguyên</a:t>
            </a:r>
            <a:r>
              <a:rPr lang="en-US" sz="1800" b="1" dirty="0">
                <a:latin typeface="Century Schoolbook" panose="02040604050505020304" pitchFamily="18" charset="0"/>
              </a:rPr>
              <a:t> </a:t>
            </a:r>
            <a:r>
              <a:rPr lang="en-US" sz="1800" b="1" dirty="0" err="1">
                <a:latin typeface="Century Schoolbook" panose="02040604050505020304" pitchFamily="18" charset="0"/>
              </a:rPr>
              <a:t>âm</a:t>
            </a:r>
            <a:r>
              <a:rPr lang="en-US" sz="1800" b="1" dirty="0">
                <a:latin typeface="Century Schoolbook" panose="02040604050505020304" pitchFamily="18" charset="0"/>
              </a:rPr>
              <a:t>)</a:t>
            </a:r>
            <a:endParaRPr lang="en-VN" sz="1800" b="1" dirty="0">
              <a:latin typeface="Century Schoolbook" panose="020406040505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33108BF-B3DA-D9DB-32E5-B6B85D03A595}"/>
              </a:ext>
            </a:extLst>
          </p:cNvPr>
          <p:cNvCxnSpPr>
            <a:cxnSpLocks/>
          </p:cNvCxnSpPr>
          <p:nvPr/>
        </p:nvCxnSpPr>
        <p:spPr>
          <a:xfrm>
            <a:off x="865083" y="1104473"/>
            <a:ext cx="67636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16" grpId="0" animBg="1"/>
      <p:bldP spid="18" grpId="0" animBg="1"/>
      <p:bldP spid="19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0EDBDC3-3933-FF14-9B11-ECB4C257F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 dirty="0"/>
              <a:t>Usage of articles (a/an/the)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A7DCFA-0A16-2CC6-3C6D-BAF5BBCB7A24}"/>
              </a:ext>
            </a:extLst>
          </p:cNvPr>
          <p:cNvSpPr txBox="1"/>
          <p:nvPr/>
        </p:nvSpPr>
        <p:spPr>
          <a:xfrm>
            <a:off x="720000" y="1334970"/>
            <a:ext cx="7571384" cy="1169551"/>
          </a:xfrm>
          <a:prstGeom prst="rect">
            <a:avLst/>
          </a:prstGeom>
          <a:solidFill>
            <a:srgbClr val="FAFAFA"/>
          </a:solidFill>
        </p:spPr>
        <p:txBody>
          <a:bodyPr wrap="square" rtlCol="0">
            <a:spAutoFit/>
          </a:bodyPr>
          <a:lstStyle/>
          <a:p>
            <a:r>
              <a:rPr lang="en-VN" sz="3500" dirty="0">
                <a:latin typeface="Candara" panose="020E0502030303020204" pitchFamily="34" charset="0"/>
              </a:rPr>
              <a:t>2. We held </a:t>
            </a:r>
            <a:r>
              <a:rPr lang="en-VN" sz="3500" b="1" u="sng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a</a:t>
            </a:r>
            <a:r>
              <a:rPr lang="en-VN" sz="3500" dirty="0">
                <a:latin typeface="Candara" panose="020E0502030303020204" pitchFamily="34" charset="0"/>
              </a:rPr>
              <a:t> family reunion last week.</a:t>
            </a:r>
          </a:p>
          <a:p>
            <a:r>
              <a:rPr lang="en-VN" sz="3500" b="1" u="sng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The</a:t>
            </a:r>
            <a:r>
              <a:rPr lang="en-VN" sz="3500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 </a:t>
            </a:r>
            <a:r>
              <a:rPr lang="en-VN" sz="3500" dirty="0">
                <a:latin typeface="Candara" panose="020E0502030303020204" pitchFamily="34" charset="0"/>
              </a:rPr>
              <a:t>party was enjoyable.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C2B578-535F-D006-3B62-69F9E1FCC5CC}"/>
              </a:ext>
            </a:extLst>
          </p:cNvPr>
          <p:cNvSpPr txBox="1"/>
          <p:nvPr/>
        </p:nvSpPr>
        <p:spPr>
          <a:xfrm>
            <a:off x="720000" y="2913371"/>
            <a:ext cx="7940154" cy="17851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VN" sz="2200" i="1" dirty="0">
                <a:latin typeface="Century Schoolbook" panose="02040604050505020304" pitchFamily="18" charset="0"/>
              </a:rPr>
              <a:t>We use “A/An” </a:t>
            </a:r>
            <a:r>
              <a:rPr lang="en-US" sz="2200" i="1" dirty="0">
                <a:latin typeface="Century Schoolbook" panose="02040604050505020304" pitchFamily="18" charset="0"/>
              </a:rPr>
              <a:t>when we when we talk about something </a:t>
            </a:r>
            <a:r>
              <a:rPr lang="en-US" sz="22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for the first time</a:t>
            </a:r>
            <a:r>
              <a:rPr lang="en-US" sz="2200" i="1" dirty="0">
                <a:latin typeface="Century Schoolbook" panose="02040604050505020304" pitchFamily="18" charset="0"/>
              </a:rPr>
              <a:t>.</a:t>
            </a:r>
          </a:p>
          <a:p>
            <a:endParaRPr lang="en-US" sz="2200" i="1" dirty="0">
              <a:latin typeface="Century Schoolbook" panose="02040604050505020304" pitchFamily="18" charset="0"/>
            </a:endParaRPr>
          </a:p>
          <a:p>
            <a:r>
              <a:rPr lang="en-US" sz="2200" i="1" dirty="0">
                <a:latin typeface="Century Schoolbook" panose="02040604050505020304" pitchFamily="18" charset="0"/>
              </a:rPr>
              <a:t>We use “The” when the listener </a:t>
            </a:r>
            <a:r>
              <a:rPr lang="en-US" sz="2200" b="1" i="1" dirty="0">
                <a:solidFill>
                  <a:srgbClr val="FF0000"/>
                </a:solidFill>
                <a:latin typeface="Century Schoolbook" panose="02040604050505020304" pitchFamily="18" charset="0"/>
              </a:rPr>
              <a:t>already knows </a:t>
            </a:r>
            <a:r>
              <a:rPr lang="en-US" sz="2200" i="1" dirty="0">
                <a:latin typeface="Century Schoolbook" panose="02040604050505020304" pitchFamily="18" charset="0"/>
              </a:rPr>
              <a:t>which thing we are talking about because it was mentioned before</a:t>
            </a:r>
            <a:endParaRPr lang="en-VN" sz="2200" i="1" dirty="0">
              <a:latin typeface="Century Schoolbook" panose="020406040505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8F70879-FC52-E594-FB70-B9250622FA5C}"/>
              </a:ext>
            </a:extLst>
          </p:cNvPr>
          <p:cNvCxnSpPr>
            <a:cxnSpLocks/>
          </p:cNvCxnSpPr>
          <p:nvPr/>
        </p:nvCxnSpPr>
        <p:spPr>
          <a:xfrm>
            <a:off x="865083" y="1104473"/>
            <a:ext cx="67636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49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ADFB3C3-3BB9-B471-D5FF-8E08C32A3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VN"/>
              <a:t>Usages </a:t>
            </a:r>
            <a:r>
              <a:rPr lang="en-VN" dirty="0"/>
              <a:t>of Zero article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A0E7A00-1E84-6906-58FC-B527FC468C11}"/>
              </a:ext>
            </a:extLst>
          </p:cNvPr>
          <p:cNvCxnSpPr>
            <a:cxnSpLocks/>
          </p:cNvCxnSpPr>
          <p:nvPr/>
        </p:nvCxnSpPr>
        <p:spPr>
          <a:xfrm>
            <a:off x="865083" y="1104473"/>
            <a:ext cx="6763626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59310EE6-2D6C-3F4A-57AF-08763A901FE3}"/>
              </a:ext>
            </a:extLst>
          </p:cNvPr>
          <p:cNvSpPr txBox="1"/>
          <p:nvPr/>
        </p:nvSpPr>
        <p:spPr>
          <a:xfrm>
            <a:off x="660400" y="1411019"/>
            <a:ext cx="7940154" cy="76944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cs typeface="Arial"/>
                <a:sym typeface="Arial"/>
              </a:rPr>
              <a:t>Actually, in some cases, we can use noun without a/an/the.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cs typeface="Arial"/>
                <a:sym typeface="Arial"/>
              </a:rPr>
              <a:t>We call this the </a:t>
            </a:r>
            <a:r>
              <a:rPr kumimoji="0" lang="en-US" sz="2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Schoolbook" panose="02040604050505020304" pitchFamily="18" charset="0"/>
                <a:cs typeface="Arial"/>
                <a:sym typeface="Arial"/>
              </a:rPr>
              <a:t>Zero article.</a:t>
            </a:r>
            <a:r>
              <a:rPr kumimoji="0" lang="en-US" sz="22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Schoolbook" panose="02040604050505020304" pitchFamily="18" charset="0"/>
                <a:cs typeface="Arial"/>
                <a:sym typeface="Arial"/>
              </a:rPr>
              <a:t> </a:t>
            </a:r>
            <a:endParaRPr kumimoji="0" lang="en-VN" sz="22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Schoolbook" panose="02040604050505020304" pitchFamily="18" charset="0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3936CB-930F-3EBA-A847-93449843AC86}"/>
              </a:ext>
            </a:extLst>
          </p:cNvPr>
          <p:cNvSpPr txBox="1"/>
          <p:nvPr/>
        </p:nvSpPr>
        <p:spPr>
          <a:xfrm>
            <a:off x="1283582" y="2558067"/>
            <a:ext cx="6516534" cy="4770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with uncountable or abstract nouns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DE3A44-422B-9826-5271-652C589393CE}"/>
              </a:ext>
            </a:extLst>
          </p:cNvPr>
          <p:cNvSpPr txBox="1"/>
          <p:nvPr/>
        </p:nvSpPr>
        <p:spPr>
          <a:xfrm>
            <a:off x="1283582" y="3341838"/>
            <a:ext cx="6516534" cy="4770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when making general statements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044095-0C4A-2638-B40F-5803B56F443C}"/>
              </a:ext>
            </a:extLst>
          </p:cNvPr>
          <p:cNvSpPr txBox="1"/>
          <p:nvPr/>
        </p:nvSpPr>
        <p:spPr>
          <a:xfrm>
            <a:off x="1283581" y="4125609"/>
            <a:ext cx="7561830" cy="47705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solidFill>
                  <a:srgbClr val="C00000"/>
                </a:solidFill>
                <a:latin typeface="Century Schoolbook" panose="02040604050505020304" pitchFamily="18" charset="0"/>
              </a:rPr>
              <a:t>when describing general forms of transport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1AC0AB-DCC3-28B1-F7DB-3395808BE904}"/>
              </a:ext>
            </a:extLst>
          </p:cNvPr>
          <p:cNvSpPr/>
          <p:nvPr/>
        </p:nvSpPr>
        <p:spPr>
          <a:xfrm>
            <a:off x="966540" y="2558067"/>
            <a:ext cx="477054" cy="477054"/>
          </a:xfrm>
          <a:prstGeom prst="ellipse">
            <a:avLst/>
          </a:prstGeom>
          <a:solidFill>
            <a:srgbClr val="FAFAF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1</a:t>
            </a:r>
            <a:endParaRPr lang="en-VN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0897B03-4D3A-178D-4F33-C6DACEEA011A}"/>
              </a:ext>
            </a:extLst>
          </p:cNvPr>
          <p:cNvSpPr/>
          <p:nvPr/>
        </p:nvSpPr>
        <p:spPr>
          <a:xfrm>
            <a:off x="972803" y="3322155"/>
            <a:ext cx="477054" cy="477054"/>
          </a:xfrm>
          <a:prstGeom prst="ellipse">
            <a:avLst/>
          </a:prstGeom>
          <a:solidFill>
            <a:srgbClr val="FAFAF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2</a:t>
            </a:r>
            <a:endParaRPr lang="en-VN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514F082-4F9D-D3FF-61C7-A673DB14FDC9}"/>
              </a:ext>
            </a:extLst>
          </p:cNvPr>
          <p:cNvSpPr/>
          <p:nvPr/>
        </p:nvSpPr>
        <p:spPr>
          <a:xfrm>
            <a:off x="966540" y="4125609"/>
            <a:ext cx="477054" cy="477054"/>
          </a:xfrm>
          <a:prstGeom prst="ellipse">
            <a:avLst/>
          </a:prstGeom>
          <a:solidFill>
            <a:srgbClr val="FAFAFA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b="1" dirty="0">
                <a:solidFill>
                  <a:srgbClr val="C00000"/>
                </a:solidFill>
                <a:latin typeface="Candara" panose="020E0502030303020204" pitchFamily="34" charset="0"/>
              </a:rPr>
              <a:t>3</a:t>
            </a:r>
            <a:endParaRPr lang="en-VN" b="1" dirty="0">
              <a:solidFill>
                <a:srgbClr val="C00000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Botanical and Floral Design Agency by Slidesgo">
  <a:themeElements>
    <a:clrScheme name="Simple Light">
      <a:dk1>
        <a:srgbClr val="191919"/>
      </a:dk1>
      <a:lt1>
        <a:srgbClr val="FAFAFA"/>
      </a:lt1>
      <a:dk2>
        <a:srgbClr val="FFC9D5"/>
      </a:dk2>
      <a:lt2>
        <a:srgbClr val="EED666"/>
      </a:lt2>
      <a:accent1>
        <a:srgbClr val="BE696C"/>
      </a:accent1>
      <a:accent2>
        <a:srgbClr val="AFBB7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otanical and Floral Design Agency by Slidesgo">
  <a:themeElements>
    <a:clrScheme name="Simple Light">
      <a:dk1>
        <a:srgbClr val="191919"/>
      </a:dk1>
      <a:lt1>
        <a:srgbClr val="FAFAFA"/>
      </a:lt1>
      <a:dk2>
        <a:srgbClr val="FFC9D5"/>
      </a:dk2>
      <a:lt2>
        <a:srgbClr val="EED666"/>
      </a:lt2>
      <a:accent1>
        <a:srgbClr val="BE696C"/>
      </a:accent1>
      <a:accent2>
        <a:srgbClr val="AFBB7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1269</Words>
  <Application>Microsoft Office PowerPoint</Application>
  <PresentationFormat>On-screen Show (16:9)</PresentationFormat>
  <Paragraphs>201</Paragraphs>
  <Slides>25</Slides>
  <Notes>11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40" baseType="lpstr">
      <vt:lpstr>Arial</vt:lpstr>
      <vt:lpstr>Bebas Neue</vt:lpstr>
      <vt:lpstr>Cabin</vt:lpstr>
      <vt:lpstr>Calibri</vt:lpstr>
      <vt:lpstr>Candara</vt:lpstr>
      <vt:lpstr>Century Schoolbook</vt:lpstr>
      <vt:lpstr>Cormorant Garamond</vt:lpstr>
      <vt:lpstr>Cormorant Garamond SemiBold</vt:lpstr>
      <vt:lpstr>Myriad Pro</vt:lpstr>
      <vt:lpstr>Nunito Light</vt:lpstr>
      <vt:lpstr>Raleway</vt:lpstr>
      <vt:lpstr>Spectral Medium</vt:lpstr>
      <vt:lpstr>Wingdings</vt:lpstr>
      <vt:lpstr>Botanical and Floral Design Agency by Slidesgo</vt:lpstr>
      <vt:lpstr>1_Botanical and Floral Design Agency by Slidesgo</vt:lpstr>
      <vt:lpstr>Warm up</vt:lpstr>
      <vt:lpstr>Try as fast as you can! :D </vt:lpstr>
      <vt:lpstr>Check your answers.</vt:lpstr>
      <vt:lpstr>Unit 5 OUR CUSTOMS AND TRADITIONS</vt:lpstr>
      <vt:lpstr>After this lesson, students will be able to:</vt:lpstr>
      <vt:lpstr>RECALL</vt:lpstr>
      <vt:lpstr>Usage of articles (a/an/the)</vt:lpstr>
      <vt:lpstr>Usage of articles (a/an/the)</vt:lpstr>
      <vt:lpstr>Usages of Zero article</vt:lpstr>
      <vt:lpstr>PRACTICE</vt:lpstr>
      <vt:lpstr>Exercise 1. Choose the correct option in each sentence below. (page 53) </vt:lpstr>
      <vt:lpstr>Exercise 1. Check your answer.</vt:lpstr>
      <vt:lpstr>Exercise 1. Check your answer.</vt:lpstr>
      <vt:lpstr>PowerPoint Presentation</vt:lpstr>
      <vt:lpstr>PowerPoint Presentation</vt:lpstr>
      <vt:lpstr>Exercise 3. Complete the sentences with a, an, the, or Ø (zero article).</vt:lpstr>
      <vt:lpstr>Checking your answers</vt:lpstr>
      <vt:lpstr>Checking your answers</vt:lpstr>
      <vt:lpstr>Exercise 4. Complete the text with the or Ø (zero article).</vt:lpstr>
      <vt:lpstr>BINGO GAME</vt:lpstr>
      <vt:lpstr>EASY MODE</vt:lpstr>
      <vt:lpstr>PowerPoint Presentation</vt:lpstr>
      <vt:lpstr>Consolidation/ Wrap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BOTANICAL  AND FLORAL  DESIGN AGENCY</dc:title>
  <cp:lastModifiedBy>BinhNV13</cp:lastModifiedBy>
  <cp:revision>55</cp:revision>
  <dcterms:modified xsi:type="dcterms:W3CDTF">2023-08-20T08:43:37Z</dcterms:modified>
</cp:coreProperties>
</file>