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92" r:id="rId2"/>
    <p:sldId id="364" r:id="rId3"/>
    <p:sldId id="365" r:id="rId4"/>
    <p:sldId id="366" r:id="rId5"/>
    <p:sldId id="367" r:id="rId6"/>
    <p:sldId id="368" r:id="rId7"/>
    <p:sldId id="268" r:id="rId8"/>
    <p:sldId id="269" r:id="rId9"/>
    <p:sldId id="272" r:id="rId10"/>
    <p:sldId id="270" r:id="rId11"/>
    <p:sldId id="256" r:id="rId12"/>
    <p:sldId id="266" r:id="rId13"/>
    <p:sldId id="286" r:id="rId14"/>
    <p:sldId id="273" r:id="rId15"/>
    <p:sldId id="348" r:id="rId16"/>
    <p:sldId id="279" r:id="rId17"/>
    <p:sldId id="280" r:id="rId18"/>
    <p:sldId id="342" r:id="rId19"/>
    <p:sldId id="285" r:id="rId20"/>
    <p:sldId id="258" r:id="rId21"/>
    <p:sldId id="288" r:id="rId22"/>
    <p:sldId id="257" r:id="rId23"/>
    <p:sldId id="369" r:id="rId24"/>
    <p:sldId id="291" r:id="rId25"/>
    <p:sldId id="330" r:id="rId26"/>
    <p:sldId id="265"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A72"/>
    <a:srgbClr val="C5DAF2"/>
    <a:srgbClr val="C9EEF0"/>
    <a:srgbClr val="FDD9AF"/>
    <a:srgbClr val="FFDB8A"/>
    <a:srgbClr val="F3CC7D"/>
    <a:srgbClr val="FCE5C8"/>
    <a:srgbClr val="F1EE86"/>
    <a:srgbClr val="EBF09D"/>
    <a:srgbClr val="F2C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6" autoAdjust="0"/>
    <p:restoredTop sz="78873" autoAdjust="0"/>
  </p:normalViewPr>
  <p:slideViewPr>
    <p:cSldViewPr>
      <p:cViewPr varScale="1">
        <p:scale>
          <a:sx n="46" d="100"/>
          <a:sy n="46" d="100"/>
        </p:scale>
        <p:origin x="125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20EBB-4284-1849-8EC5-43CBD7F1CAE4}" type="datetimeFigureOut">
              <a:rPr lang="en-VN" smtClean="0"/>
              <a:t>09/09/2023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FB8BA-54F0-3446-81A7-B2ED20B6CD78}" type="slidenum">
              <a:rPr lang="en-VN" smtClean="0"/>
              <a:t>‹#›</a:t>
            </a:fld>
            <a:endParaRPr lang="en-VN"/>
          </a:p>
        </p:txBody>
      </p:sp>
    </p:spTree>
    <p:extLst>
      <p:ext uri="{BB962C8B-B14F-4D97-AF65-F5344CB8AC3E}">
        <p14:creationId xmlns:p14="http://schemas.microsoft.com/office/powerpoint/2010/main" val="195654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09/09/23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09/09/23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09/09/23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09/09/23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4.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tet-holiday-vietnamese-lunar-new-year"/>
          <p:cNvPicPr>
            <a:picLocks noGrp="1" noChangeAspect="1"/>
          </p:cNvPicPr>
          <p:nvPr>
            <p:ph idx="1"/>
          </p:nvPr>
        </p:nvPicPr>
        <p:blipFill>
          <a:blip r:embed="rId3"/>
          <a:stretch>
            <a:fillRect/>
          </a:stretch>
        </p:blipFill>
        <p:spPr>
          <a:xfrm>
            <a:off x="7606665" y="1825521"/>
            <a:ext cx="10414635" cy="6942773"/>
          </a:xfrm>
          <a:prstGeom prst="rect">
            <a:avLst/>
          </a:prstGeom>
        </p:spPr>
      </p:pic>
      <p:sp>
        <p:nvSpPr>
          <p:cNvPr id="4" name="Rectangle 18"/>
          <p:cNvSpPr/>
          <p:nvPr/>
        </p:nvSpPr>
        <p:spPr>
          <a:xfrm>
            <a:off x="3962400" y="8897831"/>
            <a:ext cx="10537068" cy="1085810"/>
          </a:xfrm>
          <a:prstGeom prst="rect">
            <a:avLst/>
          </a:prstGeom>
        </p:spPr>
        <p:txBody>
          <a:bodyPr wrap="square">
            <a:spAutoFit/>
          </a:bodyPr>
          <a:lstStyle/>
          <a:p>
            <a:pPr>
              <a:lnSpc>
                <a:spcPct val="150000"/>
              </a:lnSpc>
            </a:pPr>
            <a:r>
              <a:rPr lang="en-US" sz="4800" b="1" dirty="0">
                <a:ln w="6600">
                  <a:solidFill>
                    <a:srgbClr val="F7941E"/>
                  </a:solidFill>
                  <a:prstDash val="solid"/>
                </a:ln>
                <a:solidFill>
                  <a:schemeClr val="accent4">
                    <a:lumMod val="40000"/>
                    <a:lumOff val="60000"/>
                  </a:schemeClr>
                </a:solidFill>
                <a:effectLst>
                  <a:outerShdw dist="38100" dir="2700000" algn="tl" rotWithShape="0">
                    <a:schemeClr val="accent2"/>
                  </a:outerShdw>
                </a:effectLst>
                <a:latin typeface="Calibri (Body)"/>
                <a:ea typeface="Times New Roman" panose="02020603050405020304" pitchFamily="18" charset="0"/>
              </a:rPr>
              <a:t>LUNAR </a:t>
            </a:r>
            <a:r>
              <a:rPr lang="en-US" sz="4800" b="1">
                <a:ln w="6600">
                  <a:solidFill>
                    <a:srgbClr val="F7941E"/>
                  </a:solidFill>
                  <a:prstDash val="solid"/>
                </a:ln>
                <a:solidFill>
                  <a:schemeClr val="accent4">
                    <a:lumMod val="40000"/>
                    <a:lumOff val="60000"/>
                  </a:schemeClr>
                </a:solidFill>
                <a:effectLst>
                  <a:outerShdw dist="38100" dir="2700000" algn="tl" rotWithShape="0">
                    <a:schemeClr val="accent2"/>
                  </a:outerShdw>
                </a:effectLst>
                <a:latin typeface="Calibri (Body)"/>
                <a:ea typeface="Times New Roman" panose="02020603050405020304" pitchFamily="18" charset="0"/>
              </a:rPr>
              <a:t>NEW YEAR / </a:t>
            </a:r>
            <a:r>
              <a:rPr lang="en-US" sz="4800" b="1" dirty="0">
                <a:ln w="6600">
                  <a:solidFill>
                    <a:srgbClr val="F7941E"/>
                  </a:solidFill>
                  <a:prstDash val="solid"/>
                </a:ln>
                <a:solidFill>
                  <a:schemeClr val="accent4">
                    <a:lumMod val="40000"/>
                    <a:lumOff val="60000"/>
                  </a:schemeClr>
                </a:solidFill>
                <a:effectLst>
                  <a:outerShdw dist="38100" dir="2700000" algn="tl" rotWithShape="0">
                    <a:schemeClr val="accent2"/>
                  </a:outerShdw>
                </a:effectLst>
                <a:latin typeface="Calibri (Body)"/>
                <a:ea typeface="Times New Roman" panose="02020603050405020304" pitchFamily="18" charset="0"/>
              </a:rPr>
              <a:t>TET HOLIDAY</a:t>
            </a:r>
          </a:p>
        </p:txBody>
      </p:sp>
      <p:grpSp>
        <p:nvGrpSpPr>
          <p:cNvPr id="10" name="Group 9"/>
          <p:cNvGrpSpPr/>
          <p:nvPr/>
        </p:nvGrpSpPr>
        <p:grpSpPr>
          <a:xfrm>
            <a:off x="0" y="-11586"/>
            <a:ext cx="18288000" cy="1624964"/>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Round Single Corner Rectangle 1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3" name="Round Single Corner Rectangle 1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4" name="TextBox 13"/>
          <p:cNvSpPr txBox="1"/>
          <p:nvPr/>
        </p:nvSpPr>
        <p:spPr>
          <a:xfrm>
            <a:off x="995358" y="303359"/>
            <a:ext cx="4589700" cy="923330"/>
          </a:xfrm>
          <a:prstGeom prst="rect">
            <a:avLst/>
          </a:prstGeom>
          <a:noFill/>
          <a:effectLst/>
        </p:spPr>
        <p:txBody>
          <a:bodyPr wrap="square" rtlCol="0">
            <a:spAutoFit/>
          </a:bodyPr>
          <a:lstStyle/>
          <a:p>
            <a:r>
              <a:rPr lang="en-US" sz="5400" b="1" dirty="0">
                <a:effectLst>
                  <a:glow rad="88900">
                    <a:schemeClr val="bg1"/>
                  </a:glow>
                </a:effectLst>
                <a:latin typeface="Arial" panose="020B0604020202020204" pitchFamily="34" charset="0"/>
                <a:cs typeface="Arial" panose="020B0604020202020204" pitchFamily="34" charset="0"/>
              </a:rPr>
              <a:t>WARM-UP</a:t>
            </a:r>
          </a:p>
        </p:txBody>
      </p:sp>
      <p:sp>
        <p:nvSpPr>
          <p:cNvPr id="3" name="Rectangle 18">
            <a:extLst>
              <a:ext uri="{FF2B5EF4-FFF2-40B4-BE49-F238E27FC236}">
                <a16:creationId xmlns:a16="http://schemas.microsoft.com/office/drawing/2014/main" id="{77259213-24F9-BC56-0CD4-D3290B60DEB8}"/>
              </a:ext>
            </a:extLst>
          </p:cNvPr>
          <p:cNvSpPr/>
          <p:nvPr/>
        </p:nvSpPr>
        <p:spPr>
          <a:xfrm>
            <a:off x="0" y="1994790"/>
            <a:ext cx="9753600" cy="2162613"/>
          </a:xfrm>
          <a:prstGeom prst="rect">
            <a:avLst/>
          </a:prstGeom>
        </p:spPr>
        <p:txBody>
          <a:bodyPr wrap="square">
            <a:spAutoFit/>
          </a:bodyPr>
          <a:lstStyle/>
          <a:p>
            <a:pPr>
              <a:lnSpc>
                <a:spcPct val="150000"/>
              </a:lnSpc>
            </a:pPr>
            <a:r>
              <a:rPr lang="en-US" sz="4800" b="1">
                <a:ln w="6600">
                  <a:solidFill>
                    <a:srgbClr val="F7941E"/>
                  </a:solidFill>
                  <a:prstDash val="solid"/>
                </a:ln>
                <a:solidFill>
                  <a:schemeClr val="accent1">
                    <a:lumMod val="50000"/>
                  </a:schemeClr>
                </a:solidFill>
                <a:latin typeface="Bookman Old Style" panose="02050604050505020204" pitchFamily="18" charset="0"/>
                <a:ea typeface="Times New Roman" panose="02020603050405020304" pitchFamily="18" charset="0"/>
              </a:rPr>
              <a:t>Can you tell me </a:t>
            </a:r>
          </a:p>
          <a:p>
            <a:pPr>
              <a:lnSpc>
                <a:spcPct val="150000"/>
              </a:lnSpc>
            </a:pPr>
            <a:r>
              <a:rPr lang="en-US" sz="4800" b="1">
                <a:ln w="6600">
                  <a:solidFill>
                    <a:srgbClr val="F7941E"/>
                  </a:solidFill>
                  <a:prstDash val="solid"/>
                </a:ln>
                <a:solidFill>
                  <a:schemeClr val="accent1">
                    <a:lumMod val="50000"/>
                  </a:schemeClr>
                </a:solidFill>
                <a:latin typeface="Bookman Old Style" panose="02050604050505020204" pitchFamily="18" charset="0"/>
                <a:ea typeface="Times New Roman" panose="02020603050405020304" pitchFamily="18" charset="0"/>
              </a:rPr>
              <a:t>name of some festival ?</a:t>
            </a:r>
            <a:endParaRPr lang="en-US" sz="4800" b="1" dirty="0">
              <a:ln w="6600">
                <a:solidFill>
                  <a:srgbClr val="F7941E"/>
                </a:solidFill>
                <a:prstDash val="solid"/>
              </a:ln>
              <a:solidFill>
                <a:schemeClr val="accent1">
                  <a:lumMod val="50000"/>
                </a:schemeClr>
              </a:solidFill>
              <a:latin typeface="Bookman Old Style" panose="02050604050505020204" pitchFamily="18" charset="0"/>
              <a:ea typeface="Times New Roman" panose="02020603050405020304" pitchFamily="18" charset="0"/>
            </a:endParaRPr>
          </a:p>
        </p:txBody>
      </p:sp>
      <p:sp>
        <p:nvSpPr>
          <p:cNvPr id="5" name="Rectangle 18">
            <a:extLst>
              <a:ext uri="{FF2B5EF4-FFF2-40B4-BE49-F238E27FC236}">
                <a16:creationId xmlns:a16="http://schemas.microsoft.com/office/drawing/2014/main" id="{E63976A9-DBCA-3B37-C7CA-693536CAA738}"/>
              </a:ext>
            </a:extLst>
          </p:cNvPr>
          <p:cNvSpPr/>
          <p:nvPr/>
        </p:nvSpPr>
        <p:spPr>
          <a:xfrm>
            <a:off x="238991" y="4750363"/>
            <a:ext cx="9753600" cy="3219215"/>
          </a:xfrm>
          <a:prstGeom prst="rect">
            <a:avLst/>
          </a:prstGeom>
        </p:spPr>
        <p:txBody>
          <a:bodyPr wrap="square">
            <a:spAutoFit/>
          </a:bodyPr>
          <a:lstStyle/>
          <a:p>
            <a:pPr>
              <a:lnSpc>
                <a:spcPct val="150000"/>
              </a:lnSpc>
            </a:pPr>
            <a:r>
              <a:rPr lang="en-US" sz="7200" b="1">
                <a:ln w="6600">
                  <a:solidFill>
                    <a:srgbClr val="F7941E"/>
                  </a:solidFill>
                  <a:prstDash val="solid"/>
                </a:ln>
                <a:solidFill>
                  <a:schemeClr val="accent6">
                    <a:lumMod val="75000"/>
                  </a:schemeClr>
                </a:solidFill>
                <a:latin typeface="Bookman Old Style" panose="02050604050505020204" pitchFamily="18" charset="0"/>
                <a:ea typeface="Times New Roman" panose="02020603050405020304" pitchFamily="18" charset="0"/>
              </a:rPr>
              <a:t>Game: Who is faster? </a:t>
            </a:r>
            <a:endParaRPr lang="en-US" sz="7200" b="1" dirty="0">
              <a:ln w="6600">
                <a:solidFill>
                  <a:srgbClr val="F7941E"/>
                </a:solidFill>
                <a:prstDash val="solid"/>
              </a:ln>
              <a:solidFill>
                <a:schemeClr val="accent6">
                  <a:lumMod val="75000"/>
                </a:schemeClr>
              </a:solidFill>
              <a:latin typeface="Bookman Old Style" panose="020506040505050202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heckerboard(across)">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1"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80">
                                          <p:stCondLst>
                                            <p:cond delay="0"/>
                                          </p:stCondLst>
                                        </p:cTn>
                                        <p:tgtEl>
                                          <p:spTgt spid="5"/>
                                        </p:tgtEl>
                                      </p:cBhvr>
                                    </p:animEffect>
                                    <p:anim calcmode="lin" valueType="num">
                                      <p:cBhvr>
                                        <p:cTn id="3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1" dur="26">
                                          <p:stCondLst>
                                            <p:cond delay="650"/>
                                          </p:stCondLst>
                                        </p:cTn>
                                        <p:tgtEl>
                                          <p:spTgt spid="5"/>
                                        </p:tgtEl>
                                      </p:cBhvr>
                                      <p:to x="100000" y="60000"/>
                                    </p:animScale>
                                    <p:animScale>
                                      <p:cBhvr>
                                        <p:cTn id="42" dur="166" decel="50000">
                                          <p:stCondLst>
                                            <p:cond delay="676"/>
                                          </p:stCondLst>
                                        </p:cTn>
                                        <p:tgtEl>
                                          <p:spTgt spid="5"/>
                                        </p:tgtEl>
                                      </p:cBhvr>
                                      <p:to x="100000" y="100000"/>
                                    </p:animScale>
                                    <p:animScale>
                                      <p:cBhvr>
                                        <p:cTn id="43" dur="26">
                                          <p:stCondLst>
                                            <p:cond delay="1312"/>
                                          </p:stCondLst>
                                        </p:cTn>
                                        <p:tgtEl>
                                          <p:spTgt spid="5"/>
                                        </p:tgtEl>
                                      </p:cBhvr>
                                      <p:to x="100000" y="80000"/>
                                    </p:animScale>
                                    <p:animScale>
                                      <p:cBhvr>
                                        <p:cTn id="44" dur="166" decel="50000">
                                          <p:stCondLst>
                                            <p:cond delay="1338"/>
                                          </p:stCondLst>
                                        </p:cTn>
                                        <p:tgtEl>
                                          <p:spTgt spid="5"/>
                                        </p:tgtEl>
                                      </p:cBhvr>
                                      <p:to x="100000" y="100000"/>
                                    </p:animScale>
                                    <p:animScale>
                                      <p:cBhvr>
                                        <p:cTn id="45" dur="26">
                                          <p:stCondLst>
                                            <p:cond delay="1642"/>
                                          </p:stCondLst>
                                        </p:cTn>
                                        <p:tgtEl>
                                          <p:spTgt spid="5"/>
                                        </p:tgtEl>
                                      </p:cBhvr>
                                      <p:to x="100000" y="90000"/>
                                    </p:animScale>
                                    <p:animScale>
                                      <p:cBhvr>
                                        <p:cTn id="46" dur="166" decel="50000">
                                          <p:stCondLst>
                                            <p:cond delay="1668"/>
                                          </p:stCondLst>
                                        </p:cTn>
                                        <p:tgtEl>
                                          <p:spTgt spid="5"/>
                                        </p:tgtEl>
                                      </p:cBhvr>
                                      <p:to x="100000" y="100000"/>
                                    </p:animScale>
                                    <p:animScale>
                                      <p:cBhvr>
                                        <p:cTn id="47" dur="26">
                                          <p:stCondLst>
                                            <p:cond delay="1808"/>
                                          </p:stCondLst>
                                        </p:cTn>
                                        <p:tgtEl>
                                          <p:spTgt spid="5"/>
                                        </p:tgtEl>
                                      </p:cBhvr>
                                      <p:to x="100000" y="95000"/>
                                    </p:animScale>
                                    <p:animScale>
                                      <p:cBhvr>
                                        <p:cTn id="4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1"/>
      <p:bldP spid="3" grpId="2"/>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3" name="Rounded Rectangle 2">
            <a:extLst>
              <a:ext uri="{FF2B5EF4-FFF2-40B4-BE49-F238E27FC236}">
                <a16:creationId xmlns:a16="http://schemas.microsoft.com/office/drawing/2014/main" id="{AC2E3F22-AC64-ACDA-30FC-DD0E905EC7B7}"/>
              </a:ext>
            </a:extLst>
          </p:cNvPr>
          <p:cNvSpPr/>
          <p:nvPr/>
        </p:nvSpPr>
        <p:spPr>
          <a:xfrm>
            <a:off x="4400550" y="8556244"/>
            <a:ext cx="94869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Om Ok Bok festival</a:t>
            </a:r>
          </a:p>
        </p:txBody>
      </p:sp>
      <p:pic>
        <p:nvPicPr>
          <p:cNvPr id="4" name="Content Placeholder 7" descr="ok-om-bok-festival-in-Mekong-Delta">
            <a:extLst>
              <a:ext uri="{FF2B5EF4-FFF2-40B4-BE49-F238E27FC236}">
                <a16:creationId xmlns:a16="http://schemas.microsoft.com/office/drawing/2014/main" id="{50472067-BFEF-DC9D-0B15-64189116AA01}"/>
              </a:ext>
            </a:extLst>
          </p:cNvPr>
          <p:cNvPicPr>
            <a:picLocks noChangeAspect="1"/>
          </p:cNvPicPr>
          <p:nvPr/>
        </p:nvPicPr>
        <p:blipFill>
          <a:blip r:embed="rId3"/>
          <a:stretch>
            <a:fillRect/>
          </a:stretch>
        </p:blipFill>
        <p:spPr>
          <a:xfrm>
            <a:off x="563562" y="1117116"/>
            <a:ext cx="17160875" cy="6924778"/>
          </a:xfrm>
          <a:prstGeom prst="rect">
            <a:avLst/>
          </a:prstGeom>
        </p:spPr>
      </p:pic>
    </p:spTree>
    <p:extLst>
      <p:ext uri="{BB962C8B-B14F-4D97-AF65-F5344CB8AC3E}">
        <p14:creationId xmlns:p14="http://schemas.microsoft.com/office/powerpoint/2010/main" val="1922709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3" name="Freeform 3"/>
          <p:cNvSpPr/>
          <p:nvPr/>
        </p:nvSpPr>
        <p:spPr>
          <a:xfrm>
            <a:off x="2181352" y="2286453"/>
            <a:ext cx="13579520" cy="6042886"/>
          </a:xfrm>
          <a:custGeom>
            <a:avLst/>
            <a:gdLst/>
            <a:ahLst/>
            <a:cxnLst/>
            <a:rect l="l" t="t" r="r" b="b"/>
            <a:pathLst>
              <a:path w="13579520" h="6042886">
                <a:moveTo>
                  <a:pt x="0" y="0"/>
                </a:moveTo>
                <a:lnTo>
                  <a:pt x="13579520" y="0"/>
                </a:lnTo>
                <a:lnTo>
                  <a:pt x="13579520" y="6042886"/>
                </a:lnTo>
                <a:lnTo>
                  <a:pt x="0" y="6042886"/>
                </a:lnTo>
                <a:lnTo>
                  <a:pt x="0" y="0"/>
                </a:lnTo>
                <a:close/>
              </a:path>
            </a:pathLst>
          </a:custGeom>
          <a:blipFill>
            <a:blip r:embed="rId3"/>
            <a:stretch>
              <a:fillRect/>
            </a:stretch>
          </a:blipFill>
        </p:spPr>
        <p:txBody>
          <a:bodyPr/>
          <a:lstStyle/>
          <a:p>
            <a:endParaRPr lang="en-US"/>
          </a:p>
        </p:txBody>
      </p:sp>
      <p:sp>
        <p:nvSpPr>
          <p:cNvPr id="4" name="Freeform 4"/>
          <p:cNvSpPr/>
          <p:nvPr/>
        </p:nvSpPr>
        <p:spPr>
          <a:xfrm rot="1838892">
            <a:off x="2937506" y="2154944"/>
            <a:ext cx="1043254" cy="982556"/>
          </a:xfrm>
          <a:custGeom>
            <a:avLst/>
            <a:gdLst/>
            <a:ahLst/>
            <a:cxnLst/>
            <a:rect l="l" t="t" r="r" b="b"/>
            <a:pathLst>
              <a:path w="1043254" h="982556">
                <a:moveTo>
                  <a:pt x="0" y="0"/>
                </a:moveTo>
                <a:lnTo>
                  <a:pt x="1043255" y="0"/>
                </a:lnTo>
                <a:lnTo>
                  <a:pt x="1043255" y="982556"/>
                </a:lnTo>
                <a:lnTo>
                  <a:pt x="0" y="982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63564" y="3064075"/>
            <a:ext cx="15760872" cy="2564805"/>
          </a:xfrm>
          <a:prstGeom prst="rect">
            <a:avLst/>
          </a:prstGeom>
        </p:spPr>
        <p:txBody>
          <a:bodyPr wrap="square" lIns="0" tIns="0" rIns="0" bIns="0" rtlCol="0" anchor="t">
            <a:spAutoFit/>
          </a:bodyPr>
          <a:lstStyle/>
          <a:p>
            <a:pPr algn="ctr">
              <a:lnSpc>
                <a:spcPts val="10016"/>
              </a:lnSpc>
            </a:pPr>
            <a:r>
              <a:rPr lang="en-US" sz="9000" spc="-150" dirty="0">
                <a:solidFill>
                  <a:srgbClr val="000000"/>
                </a:solidFill>
                <a:latin typeface="Bryndan Write Bold"/>
              </a:rPr>
              <a:t>Unit 5</a:t>
            </a:r>
          </a:p>
          <a:p>
            <a:pPr algn="ctr">
              <a:lnSpc>
                <a:spcPts val="10016"/>
              </a:lnSpc>
            </a:pPr>
            <a:r>
              <a:rPr lang="en-US" sz="9000" spc="-150" dirty="0">
                <a:solidFill>
                  <a:srgbClr val="000000"/>
                </a:solidFill>
                <a:latin typeface="Bryndan Write Bold"/>
              </a:rPr>
              <a:t>Our customs and traditions</a:t>
            </a:r>
          </a:p>
        </p:txBody>
      </p:sp>
      <p:sp>
        <p:nvSpPr>
          <p:cNvPr id="6" name="Freeform 6"/>
          <p:cNvSpPr/>
          <p:nvPr/>
        </p:nvSpPr>
        <p:spPr>
          <a:xfrm>
            <a:off x="12435176" y="6964460"/>
            <a:ext cx="3671472" cy="901179"/>
          </a:xfrm>
          <a:custGeom>
            <a:avLst/>
            <a:gdLst/>
            <a:ahLst/>
            <a:cxnLst/>
            <a:rect l="l" t="t" r="r" b="b"/>
            <a:pathLst>
              <a:path w="3671472" h="901179">
                <a:moveTo>
                  <a:pt x="0" y="0"/>
                </a:moveTo>
                <a:lnTo>
                  <a:pt x="3671472" y="0"/>
                </a:lnTo>
                <a:lnTo>
                  <a:pt x="3671472" y="901180"/>
                </a:lnTo>
                <a:lnTo>
                  <a:pt x="0" y="901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2104911">
            <a:off x="13370625" y="2371241"/>
            <a:ext cx="1800574" cy="1143364"/>
          </a:xfrm>
          <a:custGeom>
            <a:avLst/>
            <a:gdLst/>
            <a:ahLst/>
            <a:cxnLst/>
            <a:rect l="l" t="t" r="r" b="b"/>
            <a:pathLst>
              <a:path w="1800574" h="1143364">
                <a:moveTo>
                  <a:pt x="0" y="0"/>
                </a:moveTo>
                <a:lnTo>
                  <a:pt x="1800574" y="0"/>
                </a:lnTo>
                <a:lnTo>
                  <a:pt x="1800574" y="1143364"/>
                </a:lnTo>
                <a:lnTo>
                  <a:pt x="0" y="11433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8100000">
            <a:off x="2900487" y="6716817"/>
            <a:ext cx="1800574" cy="1143364"/>
          </a:xfrm>
          <a:custGeom>
            <a:avLst/>
            <a:gdLst/>
            <a:ahLst/>
            <a:cxnLst/>
            <a:rect l="l" t="t" r="r" b="b"/>
            <a:pathLst>
              <a:path w="1800574" h="1143364">
                <a:moveTo>
                  <a:pt x="0" y="0"/>
                </a:moveTo>
                <a:lnTo>
                  <a:pt x="1800573" y="0"/>
                </a:lnTo>
                <a:lnTo>
                  <a:pt x="1800573" y="1143365"/>
                </a:lnTo>
                <a:lnTo>
                  <a:pt x="0" y="1143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4043118" y="6083846"/>
            <a:ext cx="9855988" cy="620507"/>
          </a:xfrm>
          <a:prstGeom prst="rect">
            <a:avLst/>
          </a:prstGeom>
        </p:spPr>
        <p:txBody>
          <a:bodyPr lIns="0" tIns="0" rIns="0" bIns="0" rtlCol="0" anchor="t">
            <a:spAutoFit/>
          </a:bodyPr>
          <a:lstStyle/>
          <a:p>
            <a:pPr algn="ctr">
              <a:lnSpc>
                <a:spcPts val="4750"/>
              </a:lnSpc>
            </a:pPr>
            <a:r>
              <a:rPr lang="en-US" sz="4611" dirty="0">
                <a:solidFill>
                  <a:srgbClr val="000000"/>
                </a:solidFill>
                <a:latin typeface="Quicksand Bold"/>
              </a:rPr>
              <a:t>Lesson 6: Skills 2</a:t>
            </a:r>
          </a:p>
        </p:txBody>
      </p:sp>
      <p:sp>
        <p:nvSpPr>
          <p:cNvPr id="10" name="TextBox 9">
            <a:extLst>
              <a:ext uri="{FF2B5EF4-FFF2-40B4-BE49-F238E27FC236}">
                <a16:creationId xmlns:a16="http://schemas.microsoft.com/office/drawing/2014/main" id="{3C9D4578-71AA-D7F7-FECE-A7C384C11D39}"/>
              </a:ext>
            </a:extLst>
          </p:cNvPr>
          <p:cNvSpPr txBox="1"/>
          <p:nvPr/>
        </p:nvSpPr>
        <p:spPr>
          <a:xfrm>
            <a:off x="4043118" y="8208433"/>
            <a:ext cx="9855988" cy="620507"/>
          </a:xfrm>
          <a:prstGeom prst="rect">
            <a:avLst/>
          </a:prstGeom>
        </p:spPr>
        <p:txBody>
          <a:bodyPr lIns="0" tIns="0" rIns="0" bIns="0" rtlCol="0" anchor="t">
            <a:spAutoFit/>
          </a:bodyPr>
          <a:lstStyle/>
          <a:p>
            <a:pPr algn="ctr">
              <a:lnSpc>
                <a:spcPts val="4750"/>
              </a:lnSpc>
            </a:pPr>
            <a:r>
              <a:rPr lang="en-US" sz="4611" dirty="0">
                <a:solidFill>
                  <a:srgbClr val="000000"/>
                </a:solidFill>
                <a:latin typeface="Quicksand Bold"/>
              </a:rPr>
              <a:t>(page 56,57)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4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txBody>
          <a:bodyPr/>
          <a:lstStyle/>
          <a:p>
            <a:endParaRPr lang="en-US"/>
          </a:p>
        </p:txBody>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txBody>
          <a:bodyPr/>
          <a:lstStyle/>
          <a:p>
            <a:endParaRPr lang="en-US"/>
          </a:p>
        </p:txBody>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848369" y="5657518"/>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3974145" y="1872252"/>
            <a:ext cx="4022218" cy="3056886"/>
          </a:xfrm>
          <a:custGeom>
            <a:avLst/>
            <a:gdLst/>
            <a:ahLst/>
            <a:cxnLst/>
            <a:rect l="l" t="t" r="r" b="b"/>
            <a:pathLst>
              <a:path w="6631089" h="5039628">
                <a:moveTo>
                  <a:pt x="0" y="0"/>
                </a:moveTo>
                <a:lnTo>
                  <a:pt x="6631090" y="0"/>
                </a:lnTo>
                <a:lnTo>
                  <a:pt x="6631090" y="5039628"/>
                </a:lnTo>
                <a:lnTo>
                  <a:pt x="0" y="50396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1453569" y="1968148"/>
            <a:ext cx="11696535" cy="1022972"/>
          </a:xfrm>
          <a:prstGeom prst="rect">
            <a:avLst/>
          </a:prstGeom>
        </p:spPr>
        <p:txBody>
          <a:bodyPr wrap="square"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lang="en-US" sz="4800" spc="245" dirty="0">
                <a:solidFill>
                  <a:srgbClr val="000000"/>
                </a:solidFill>
                <a:latin typeface="Bryndan Write"/>
              </a:rPr>
              <a:t>After this lesson, Ss will be able to:</a:t>
            </a:r>
            <a:endParaRPr kumimoji="0" lang="en-US" sz="4800" b="0" i="0" u="none" strike="noStrike" kern="1200" cap="none" spc="245" normalizeH="0" baseline="0" noProof="0" dirty="0">
              <a:ln>
                <a:noFill/>
              </a:ln>
              <a:solidFill>
                <a:srgbClr val="000000"/>
              </a:solidFill>
              <a:effectLst/>
              <a:uLnTx/>
              <a:uFillTx/>
              <a:latin typeface="Bryndan Write"/>
              <a:ea typeface="+mn-ea"/>
              <a:cs typeface="+mn-cs"/>
            </a:endParaRPr>
          </a:p>
        </p:txBody>
      </p:sp>
      <p:sp>
        <p:nvSpPr>
          <p:cNvPr id="13" name="TextBox 9">
            <a:extLst>
              <a:ext uri="{FF2B5EF4-FFF2-40B4-BE49-F238E27FC236}">
                <a16:creationId xmlns:a16="http://schemas.microsoft.com/office/drawing/2014/main" id="{671866F7-BDD0-320B-3D04-F6691C82660D}"/>
              </a:ext>
            </a:extLst>
          </p:cNvPr>
          <p:cNvSpPr txBox="1"/>
          <p:nvPr/>
        </p:nvSpPr>
        <p:spPr>
          <a:xfrm>
            <a:off x="1437528" y="5143500"/>
            <a:ext cx="5965106" cy="400110"/>
          </a:xfrm>
          <a:prstGeom prst="rect">
            <a:avLst/>
          </a:prstGeom>
        </p:spPr>
        <p:txBody>
          <a:bodyPr wrap="square" lIns="0" tIns="0" rIns="0" bIns="0" rtlCol="0" anchor="t">
            <a:spAutoFit/>
          </a:bodyPr>
          <a:lstStyle/>
          <a:p>
            <a:pPr>
              <a:spcBef>
                <a:spcPct val="0"/>
              </a:spcBef>
            </a:pPr>
            <a:endParaRPr lang="en-US" sz="2600" dirty="0">
              <a:solidFill>
                <a:srgbClr val="000000"/>
              </a:solidFill>
              <a:latin typeface="Montserrat Medium"/>
            </a:endParaRPr>
          </a:p>
        </p:txBody>
      </p:sp>
      <p:grpSp>
        <p:nvGrpSpPr>
          <p:cNvPr id="15" name="Group 5">
            <a:extLst>
              <a:ext uri="{FF2B5EF4-FFF2-40B4-BE49-F238E27FC236}">
                <a16:creationId xmlns:a16="http://schemas.microsoft.com/office/drawing/2014/main" id="{B7D3C897-0F08-36EC-46E5-9E57B3E118D8}"/>
              </a:ext>
            </a:extLst>
          </p:cNvPr>
          <p:cNvGrpSpPr/>
          <p:nvPr/>
        </p:nvGrpSpPr>
        <p:grpSpPr>
          <a:xfrm>
            <a:off x="8673954" y="3890247"/>
            <a:ext cx="3367571" cy="1068968"/>
            <a:chOff x="0" y="0"/>
            <a:chExt cx="611499" cy="258007"/>
          </a:xfrm>
        </p:grpSpPr>
        <p:sp>
          <p:nvSpPr>
            <p:cNvPr id="16" name="Freeform 6">
              <a:extLst>
                <a:ext uri="{FF2B5EF4-FFF2-40B4-BE49-F238E27FC236}">
                  <a16:creationId xmlns:a16="http://schemas.microsoft.com/office/drawing/2014/main" id="{5C166835-8643-1ABB-E295-D3F37E8643B3}"/>
                </a:ext>
              </a:extLst>
            </p:cNvPr>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a:solidFill>
                <a:srgbClr val="000000"/>
              </a:solidFill>
            </a:ln>
          </p:spPr>
          <p:txBody>
            <a:bodyPr/>
            <a:lstStyle/>
            <a:p>
              <a:endParaRPr lang="en-US"/>
            </a:p>
          </p:txBody>
        </p:sp>
        <p:sp>
          <p:nvSpPr>
            <p:cNvPr id="17" name="TextBox 7">
              <a:extLst>
                <a:ext uri="{FF2B5EF4-FFF2-40B4-BE49-F238E27FC236}">
                  <a16:creationId xmlns:a16="http://schemas.microsoft.com/office/drawing/2014/main" id="{1FEEE377-E726-994A-988D-4C6D192C3CAE}"/>
                </a:ext>
              </a:extLst>
            </p:cNvPr>
            <p:cNvSpPr txBox="1"/>
            <p:nvPr/>
          </p:nvSpPr>
          <p:spPr>
            <a:xfrm>
              <a:off x="0" y="19050"/>
              <a:ext cx="812800" cy="793750"/>
            </a:xfrm>
            <a:prstGeom prst="rect">
              <a:avLst/>
            </a:prstGeom>
          </p:spPr>
          <p:txBody>
            <a:bodyPr lIns="50800" tIns="50800" rIns="50800" bIns="50800" rtlCol="0" anchor="ctr"/>
            <a:lstStyle/>
            <a:p>
              <a:pPr algn="ctr">
                <a:lnSpc>
                  <a:spcPts val="2266"/>
                </a:lnSpc>
              </a:pPr>
              <a:endParaRPr/>
            </a:p>
          </p:txBody>
        </p:sp>
      </p:grpSp>
      <p:sp>
        <p:nvSpPr>
          <p:cNvPr id="18" name="TextBox 9">
            <a:extLst>
              <a:ext uri="{FF2B5EF4-FFF2-40B4-BE49-F238E27FC236}">
                <a16:creationId xmlns:a16="http://schemas.microsoft.com/office/drawing/2014/main" id="{A7849080-2606-B904-3B37-5D969FCE5F8D}"/>
              </a:ext>
            </a:extLst>
          </p:cNvPr>
          <p:cNvSpPr txBox="1"/>
          <p:nvPr/>
        </p:nvSpPr>
        <p:spPr>
          <a:xfrm>
            <a:off x="8673954" y="5564097"/>
            <a:ext cx="5965106" cy="1846659"/>
          </a:xfrm>
          <a:prstGeom prst="rect">
            <a:avLst/>
          </a:prstGeom>
        </p:spPr>
        <p:txBody>
          <a:bodyPr wrap="square" lIns="0" tIns="0" rIns="0" bIns="0" rtlCol="0" anchor="t">
            <a:spAutoFit/>
          </a:bodyPr>
          <a:lstStyle/>
          <a:p>
            <a:pPr>
              <a:spcBef>
                <a:spcPct val="0"/>
              </a:spcBef>
            </a:pPr>
            <a:r>
              <a:rPr lang="en-US" sz="4000" dirty="0">
                <a:solidFill>
                  <a:srgbClr val="000000"/>
                </a:solidFill>
                <a:latin typeface="Montserrat Medium"/>
              </a:rPr>
              <a:t>Write an email to give advice on taking part in a festival</a:t>
            </a:r>
          </a:p>
        </p:txBody>
      </p:sp>
      <p:sp>
        <p:nvSpPr>
          <p:cNvPr id="19" name="TextBox 8">
            <a:extLst>
              <a:ext uri="{FF2B5EF4-FFF2-40B4-BE49-F238E27FC236}">
                <a16:creationId xmlns:a16="http://schemas.microsoft.com/office/drawing/2014/main" id="{27DAC294-E3CE-B5C0-B726-32189F02559D}"/>
              </a:ext>
            </a:extLst>
          </p:cNvPr>
          <p:cNvSpPr txBox="1"/>
          <p:nvPr/>
        </p:nvSpPr>
        <p:spPr>
          <a:xfrm>
            <a:off x="8842066" y="4114423"/>
            <a:ext cx="3006711" cy="730969"/>
          </a:xfrm>
          <a:prstGeom prst="rect">
            <a:avLst/>
          </a:prstGeom>
        </p:spPr>
        <p:txBody>
          <a:bodyPr wrap="square" lIns="0" tIns="0" rIns="0" bIns="0" rtlCol="0" anchor="t">
            <a:spAutoFit/>
          </a:bodyPr>
          <a:lstStyle/>
          <a:p>
            <a:pPr algn="ctr">
              <a:lnSpc>
                <a:spcPts val="5665"/>
              </a:lnSpc>
            </a:pPr>
            <a:r>
              <a:rPr lang="en-US" sz="5500" dirty="0">
                <a:solidFill>
                  <a:srgbClr val="000000"/>
                </a:solidFill>
                <a:latin typeface="Bryndan Write"/>
              </a:rPr>
              <a:t>Writing</a:t>
            </a:r>
          </a:p>
        </p:txBody>
      </p:sp>
      <p:grpSp>
        <p:nvGrpSpPr>
          <p:cNvPr id="20" name="Group 5">
            <a:extLst>
              <a:ext uri="{FF2B5EF4-FFF2-40B4-BE49-F238E27FC236}">
                <a16:creationId xmlns:a16="http://schemas.microsoft.com/office/drawing/2014/main" id="{42E8853E-24F7-14D3-7278-DA4F7A94C727}"/>
              </a:ext>
            </a:extLst>
          </p:cNvPr>
          <p:cNvGrpSpPr/>
          <p:nvPr/>
        </p:nvGrpSpPr>
        <p:grpSpPr>
          <a:xfrm>
            <a:off x="1456578" y="3870840"/>
            <a:ext cx="3367571" cy="1068968"/>
            <a:chOff x="0" y="0"/>
            <a:chExt cx="611499" cy="258007"/>
          </a:xfrm>
        </p:grpSpPr>
        <p:sp>
          <p:nvSpPr>
            <p:cNvPr id="21" name="Freeform 6">
              <a:extLst>
                <a:ext uri="{FF2B5EF4-FFF2-40B4-BE49-F238E27FC236}">
                  <a16:creationId xmlns:a16="http://schemas.microsoft.com/office/drawing/2014/main" id="{24E3DC50-B3B7-AB32-9DE6-2271838A91C7}"/>
                </a:ext>
              </a:extLst>
            </p:cNvPr>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a:solidFill>
                <a:srgbClr val="000000"/>
              </a:solidFill>
            </a:ln>
          </p:spPr>
          <p:txBody>
            <a:bodyPr/>
            <a:lstStyle/>
            <a:p>
              <a:endParaRPr lang="en-US"/>
            </a:p>
          </p:txBody>
        </p:sp>
        <p:sp>
          <p:nvSpPr>
            <p:cNvPr id="22" name="TextBox 7">
              <a:extLst>
                <a:ext uri="{FF2B5EF4-FFF2-40B4-BE49-F238E27FC236}">
                  <a16:creationId xmlns:a16="http://schemas.microsoft.com/office/drawing/2014/main" id="{C4665855-59B7-B2C0-D989-DEC46FB036D1}"/>
                </a:ext>
              </a:extLst>
            </p:cNvPr>
            <p:cNvSpPr txBox="1"/>
            <p:nvPr/>
          </p:nvSpPr>
          <p:spPr>
            <a:xfrm>
              <a:off x="0" y="19050"/>
              <a:ext cx="812800" cy="793750"/>
            </a:xfrm>
            <a:prstGeom prst="rect">
              <a:avLst/>
            </a:prstGeom>
          </p:spPr>
          <p:txBody>
            <a:bodyPr lIns="50800" tIns="50800" rIns="50800" bIns="50800" rtlCol="0" anchor="ctr"/>
            <a:lstStyle/>
            <a:p>
              <a:pPr algn="ctr">
                <a:lnSpc>
                  <a:spcPts val="2266"/>
                </a:lnSpc>
              </a:pPr>
              <a:endParaRPr/>
            </a:p>
          </p:txBody>
        </p:sp>
      </p:grpSp>
      <p:sp>
        <p:nvSpPr>
          <p:cNvPr id="23" name="TextBox 8">
            <a:extLst>
              <a:ext uri="{FF2B5EF4-FFF2-40B4-BE49-F238E27FC236}">
                <a16:creationId xmlns:a16="http://schemas.microsoft.com/office/drawing/2014/main" id="{7C4B8345-8813-6DFF-FCC4-171B4E8E7D8E}"/>
              </a:ext>
            </a:extLst>
          </p:cNvPr>
          <p:cNvSpPr txBox="1"/>
          <p:nvPr/>
        </p:nvSpPr>
        <p:spPr>
          <a:xfrm>
            <a:off x="1624690" y="4095016"/>
            <a:ext cx="3006711" cy="730969"/>
          </a:xfrm>
          <a:prstGeom prst="rect">
            <a:avLst/>
          </a:prstGeom>
        </p:spPr>
        <p:txBody>
          <a:bodyPr wrap="square" lIns="0" tIns="0" rIns="0" bIns="0" rtlCol="0" anchor="t">
            <a:spAutoFit/>
          </a:bodyPr>
          <a:lstStyle/>
          <a:p>
            <a:pPr algn="ctr">
              <a:lnSpc>
                <a:spcPts val="5665"/>
              </a:lnSpc>
            </a:pPr>
            <a:r>
              <a:rPr lang="en-US" sz="5500" dirty="0">
                <a:solidFill>
                  <a:srgbClr val="000000"/>
                </a:solidFill>
                <a:latin typeface="Bryndan Write"/>
              </a:rPr>
              <a:t>Listening</a:t>
            </a:r>
          </a:p>
        </p:txBody>
      </p:sp>
      <p:sp>
        <p:nvSpPr>
          <p:cNvPr id="26" name="TextBox 9">
            <a:extLst>
              <a:ext uri="{FF2B5EF4-FFF2-40B4-BE49-F238E27FC236}">
                <a16:creationId xmlns:a16="http://schemas.microsoft.com/office/drawing/2014/main" id="{3319C3F2-9CD7-0DA2-14B5-55851980D03A}"/>
              </a:ext>
            </a:extLst>
          </p:cNvPr>
          <p:cNvSpPr txBox="1"/>
          <p:nvPr/>
        </p:nvSpPr>
        <p:spPr>
          <a:xfrm>
            <a:off x="1545789" y="5564097"/>
            <a:ext cx="5965106" cy="1846659"/>
          </a:xfrm>
          <a:prstGeom prst="rect">
            <a:avLst/>
          </a:prstGeom>
        </p:spPr>
        <p:txBody>
          <a:bodyPr wrap="square" lIns="0" tIns="0" rIns="0" bIns="0" rtlCol="0" anchor="t">
            <a:spAutoFit/>
          </a:bodyPr>
          <a:lstStyle/>
          <a:p>
            <a:pPr>
              <a:spcBef>
                <a:spcPct val="0"/>
              </a:spcBef>
            </a:pPr>
            <a:r>
              <a:rPr lang="en-US" sz="4000" dirty="0">
                <a:solidFill>
                  <a:srgbClr val="000000"/>
                </a:solidFill>
                <a:latin typeface="Montserrat Medium"/>
              </a:rPr>
              <a:t>Listen for specific information about </a:t>
            </a:r>
          </a:p>
          <a:p>
            <a:pPr>
              <a:spcBef>
                <a:spcPct val="0"/>
              </a:spcBef>
            </a:pPr>
            <a:r>
              <a:rPr lang="en-US" sz="4000" dirty="0">
                <a:solidFill>
                  <a:srgbClr val="000000"/>
                </a:solidFill>
                <a:latin typeface="Montserrat Medium"/>
              </a:rPr>
              <a:t>a festival</a:t>
            </a:r>
          </a:p>
        </p:txBody>
      </p:sp>
    </p:spTree>
    <p:extLst>
      <p:ext uri="{BB962C8B-B14F-4D97-AF65-F5344CB8AC3E}">
        <p14:creationId xmlns:p14="http://schemas.microsoft.com/office/powerpoint/2010/main" val="3103035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txBody>
          <a:bodyPr/>
          <a:lstStyle/>
          <a:p>
            <a:endParaRPr lang="en-US"/>
          </a:p>
        </p:txBody>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txBody>
          <a:bodyPr/>
          <a:lstStyle/>
          <a:p>
            <a:endParaRPr lang="en-US"/>
          </a:p>
        </p:txBody>
      </p:sp>
      <p:sp>
        <p:nvSpPr>
          <p:cNvPr id="5" name="Freeform 5"/>
          <p:cNvSpPr/>
          <p:nvPr/>
        </p:nvSpPr>
        <p:spPr>
          <a:xfrm>
            <a:off x="9144000" y="2645556"/>
            <a:ext cx="7941440" cy="4995888"/>
          </a:xfrm>
          <a:custGeom>
            <a:avLst/>
            <a:gdLst/>
            <a:ahLst/>
            <a:cxnLst/>
            <a:rect l="l" t="t" r="r" b="b"/>
            <a:pathLst>
              <a:path w="7941440" h="4995888">
                <a:moveTo>
                  <a:pt x="0" y="0"/>
                </a:moveTo>
                <a:lnTo>
                  <a:pt x="7941440" y="0"/>
                </a:lnTo>
                <a:lnTo>
                  <a:pt x="7941440" y="4995888"/>
                </a:lnTo>
                <a:lnTo>
                  <a:pt x="0" y="49958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183339" y="1306262"/>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676400" y="5143500"/>
            <a:ext cx="9118793" cy="1336904"/>
          </a:xfrm>
          <a:prstGeom prst="rect">
            <a:avLst/>
          </a:prstGeom>
        </p:spPr>
        <p:txBody>
          <a:bodyPr wrap="square"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kumimoji="0" lang="en-US" sz="15000" b="0" i="0" u="none" strike="noStrike" kern="1200" cap="none" spc="245" normalizeH="0" baseline="0" noProof="0" dirty="0">
                <a:ln>
                  <a:noFill/>
                </a:ln>
                <a:solidFill>
                  <a:srgbClr val="000000"/>
                </a:solidFill>
                <a:effectLst/>
                <a:uLnTx/>
                <a:uFillTx/>
                <a:latin typeface="Bryndan Write"/>
                <a:ea typeface="+mn-ea"/>
                <a:cs typeface="+mn-cs"/>
              </a:rPr>
              <a:t>Listening</a:t>
            </a:r>
          </a:p>
        </p:txBody>
      </p:sp>
    </p:spTree>
    <p:extLst>
      <p:ext uri="{BB962C8B-B14F-4D97-AF65-F5344CB8AC3E}">
        <p14:creationId xmlns:p14="http://schemas.microsoft.com/office/powerpoint/2010/main" val="3659174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4" name="TextBox 4"/>
          <p:cNvSpPr txBox="1"/>
          <p:nvPr/>
        </p:nvSpPr>
        <p:spPr>
          <a:xfrm>
            <a:off x="10064012" y="1055927"/>
            <a:ext cx="6937946" cy="738664"/>
          </a:xfrm>
          <a:prstGeom prst="rect">
            <a:avLst/>
          </a:prstGeom>
        </p:spPr>
        <p:txBody>
          <a:bodyPr wrap="square" lIns="0" tIns="0" rIns="0" bIns="0" rtlCol="0" anchor="ctr">
            <a:spAutoFit/>
          </a:bodyPr>
          <a:lstStyle/>
          <a:p>
            <a:pPr marL="0" marR="0" lvl="1" indent="0" algn="ctr" defTabSz="914400" rtl="0" eaLnBrk="1" fontAlgn="auto" latinLnBrk="0" hangingPunct="1">
              <a:spcBef>
                <a:spcPct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Quicksand Bold"/>
                <a:ea typeface="+mn-ea"/>
                <a:cs typeface="+mn-cs"/>
              </a:rPr>
              <a:t>Om Ok Bok festival</a:t>
            </a:r>
          </a:p>
        </p:txBody>
      </p:sp>
      <p:sp>
        <p:nvSpPr>
          <p:cNvPr id="5" name="Freeform 5"/>
          <p:cNvSpPr/>
          <p:nvPr/>
        </p:nvSpPr>
        <p:spPr>
          <a:xfrm rot="135782">
            <a:off x="16493556" y="249399"/>
            <a:ext cx="1041615" cy="1155745"/>
          </a:xfrm>
          <a:custGeom>
            <a:avLst/>
            <a:gdLst/>
            <a:ahLst/>
            <a:cxnLst/>
            <a:rect l="l" t="t" r="r" b="b"/>
            <a:pathLst>
              <a:path w="1307816" h="1451114">
                <a:moveTo>
                  <a:pt x="0" y="0"/>
                </a:moveTo>
                <a:lnTo>
                  <a:pt x="1307817" y="0"/>
                </a:lnTo>
                <a:lnTo>
                  <a:pt x="1307817" y="1451114"/>
                </a:lnTo>
                <a:lnTo>
                  <a:pt x="0" y="1451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076158" y="7199748"/>
            <a:ext cx="15925800" cy="2031325"/>
          </a:xfrm>
          <a:prstGeom prst="rect">
            <a:avLst/>
          </a:prstGeom>
        </p:spPr>
        <p:txBody>
          <a:bodyPr wrap="square" lIns="0" tIns="0" rIns="0" bIns="0" rtlCol="0" anchor="ctr">
            <a:spAutoFit/>
          </a:bodyPr>
          <a:lstStyle/>
          <a:p>
            <a:r>
              <a:rPr kumimoji="0" lang="en-US" sz="4400" b="1" i="0" u="none" strike="noStrike" kern="1200" cap="none" spc="0" normalizeH="0" baseline="0" noProof="0" dirty="0">
                <a:ln>
                  <a:noFill/>
                </a:ln>
                <a:solidFill>
                  <a:srgbClr val="000000"/>
                </a:solidFill>
                <a:effectLst/>
                <a:uLnTx/>
                <a:uFillTx/>
                <a:latin typeface="Montserrat Medium"/>
                <a:ea typeface="+mn-ea"/>
                <a:cs typeface="+mn-cs"/>
              </a:rPr>
              <a:t>1. </a:t>
            </a:r>
            <a:r>
              <a:rPr kumimoji="0" lang="en-US" sz="4400" b="0" i="0" u="none" strike="noStrike" kern="1200" cap="none" spc="0" normalizeH="0" baseline="0" noProof="0" dirty="0">
                <a:ln>
                  <a:noFill/>
                </a:ln>
                <a:solidFill>
                  <a:srgbClr val="000000"/>
                </a:solidFill>
                <a:effectLst/>
                <a:uLnTx/>
                <a:uFillTx/>
                <a:latin typeface="Montserrat Medium"/>
                <a:ea typeface="+mn-ea"/>
                <a:cs typeface="+mn-cs"/>
              </a:rPr>
              <a:t>What can you see in the photos? </a:t>
            </a:r>
          </a:p>
          <a:p>
            <a:endParaRPr kumimoji="0" lang="en-US" sz="4400" b="0" i="0" u="none" strike="noStrike" kern="1200" cap="none" spc="0" normalizeH="0" baseline="0" noProof="0" dirty="0">
              <a:ln>
                <a:noFill/>
              </a:ln>
              <a:solidFill>
                <a:srgbClr val="000000"/>
              </a:solidFill>
              <a:effectLst/>
              <a:uLnTx/>
              <a:uFillTx/>
              <a:latin typeface="Montserrat Medium"/>
              <a:ea typeface="+mn-ea"/>
              <a:cs typeface="+mn-cs"/>
            </a:endParaRPr>
          </a:p>
          <a:p>
            <a:r>
              <a:rPr kumimoji="0" lang="en-US" sz="4400" b="1" i="0" u="none" strike="noStrike" kern="1200" cap="none" spc="0" normalizeH="0" baseline="0" noProof="0" dirty="0">
                <a:ln>
                  <a:noFill/>
                </a:ln>
                <a:solidFill>
                  <a:srgbClr val="000000"/>
                </a:solidFill>
                <a:effectLst/>
                <a:uLnTx/>
                <a:uFillTx/>
                <a:latin typeface="Montserrat Medium"/>
                <a:ea typeface="+mn-ea"/>
                <a:cs typeface="+mn-cs"/>
              </a:rPr>
              <a:t>2. </a:t>
            </a:r>
            <a:r>
              <a:rPr kumimoji="0" lang="en-US" sz="4400" b="0" i="0" u="none" strike="noStrike" kern="1200" cap="none" spc="0" normalizeH="0" baseline="0" noProof="0" dirty="0">
                <a:ln>
                  <a:noFill/>
                </a:ln>
                <a:solidFill>
                  <a:srgbClr val="000000"/>
                </a:solidFill>
                <a:effectLst/>
                <a:uLnTx/>
                <a:uFillTx/>
                <a:latin typeface="Montserrat Medium"/>
                <a:ea typeface="+mn-ea"/>
                <a:cs typeface="+mn-cs"/>
              </a:rPr>
              <a:t>In which part of Viet Nam might the festival occur?</a:t>
            </a:r>
          </a:p>
        </p:txBody>
      </p:sp>
      <p:pic>
        <p:nvPicPr>
          <p:cNvPr id="9" name="Picture 8">
            <a:extLst>
              <a:ext uri="{FF2B5EF4-FFF2-40B4-BE49-F238E27FC236}">
                <a16:creationId xmlns:a16="http://schemas.microsoft.com/office/drawing/2014/main" id="{74349E00-EC50-98DD-3ABA-7E0CE86DD4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78" b="92000" l="4139" r="95188">
                        <a14:foregroundMark x1="7988" y1="21778" x2="7988" y2="60667"/>
                        <a14:foregroundMark x1="4139" y1="22667" x2="4139" y2="22667"/>
                        <a14:foregroundMark x1="65159" y1="17778" x2="83253" y2="49333"/>
                        <a14:foregroundMark x1="49759" y1="31778" x2="74110" y2="43556"/>
                        <a14:foregroundMark x1="50529" y1="52000" x2="70837" y2="52444"/>
                        <a14:foregroundMark x1="54860" y1="59778" x2="74687" y2="60222"/>
                        <a14:foregroundMark x1="49374" y1="70444" x2="71992" y2="70889"/>
                        <a14:foregroundMark x1="52647" y1="11556" x2="52647" y2="11556"/>
                        <a14:foregroundMark x1="46487" y1="11556" x2="46487" y2="11556"/>
                        <a14:foregroundMark x1="56593" y1="13778" x2="56400" y2="27778"/>
                        <a14:foregroundMark x1="73147" y1="17778" x2="73147" y2="17778"/>
                        <a14:foregroundMark x1="82676" y1="25111" x2="82676" y2="25111"/>
                        <a14:foregroundMark x1="85082" y1="35778" x2="85082" y2="76444"/>
                        <a14:foregroundMark x1="87199" y1="35333" x2="90087" y2="53333"/>
                        <a14:foregroundMark x1="91338" y1="24222" x2="91530" y2="48000"/>
                        <a14:foregroundMark x1="69490" y1="76444" x2="82676" y2="76889"/>
                        <a14:foregroundMark x1="95188" y1="36222" x2="95188" y2="36222"/>
                        <a14:foregroundMark x1="95188" y1="52444" x2="95188" y2="52444"/>
                        <a14:foregroundMark x1="49182" y1="35778" x2="49182" y2="57778"/>
                        <a14:foregroundMark x1="48989" y1="45333" x2="48989" y2="45333"/>
                        <a14:foregroundMark x1="49567" y1="36667" x2="49567" y2="36667"/>
                        <a14:foregroundMark x1="49759" y1="35778" x2="49374" y2="49778"/>
                        <a14:foregroundMark x1="48219" y1="73556" x2="48219" y2="73556"/>
                        <a14:foregroundMark x1="48412" y1="62444" x2="48412" y2="72222"/>
                        <a14:foregroundMark x1="48412" y1="72222" x2="48027" y2="74889"/>
                        <a14:foregroundMark x1="55053" y1="79556" x2="55053" y2="79556"/>
                        <a14:foregroundMark x1="55630" y1="79111" x2="56593" y2="77778"/>
                        <a14:foregroundMark x1="69875" y1="83111" x2="69875" y2="83111"/>
                        <a14:foregroundMark x1="69297" y1="83556" x2="72185" y2="79111"/>
                        <a14:foregroundMark x1="71992" y1="82222" x2="71992" y2="82222"/>
                        <a14:foregroundMark x1="29066" y1="85778" x2="29066" y2="85778"/>
                        <a14:foregroundMark x1="28874" y1="83556" x2="31184" y2="86667"/>
                        <a14:foregroundMark x1="29836" y1="80444" x2="30606" y2="84889"/>
                        <a14:foregroundMark x1="31473" y1="81778" x2="31473" y2="81778"/>
                        <a14:foregroundMark x1="31473" y1="84000" x2="31473" y2="84000"/>
                        <a14:foregroundMark x1="30221" y1="91111" x2="30221" y2="91111"/>
                        <a14:foregroundMark x1="31665" y1="86667" x2="28489" y2="88000"/>
                        <a14:foregroundMark x1="30029" y1="92444" x2="30029" y2="92444"/>
                        <a14:foregroundMark x1="30799" y1="90667" x2="30799" y2="90667"/>
                        <a14:foregroundMark x1="32435" y1="88444" x2="32435" y2="88444"/>
                        <a14:foregroundMark x1="52454" y1="8667" x2="52454" y2="8667"/>
                        <a14:foregroundMark x1="53609" y1="7778" x2="53609" y2="7778"/>
                        <a14:foregroundMark x1="53802" y1="7778" x2="57267" y2="8000"/>
                      </a14:backgroundRemoval>
                    </a14:imgEffect>
                  </a14:imgLayer>
                </a14:imgProps>
              </a:ext>
            </a:extLst>
          </a:blip>
          <a:srcRect t="3533"/>
          <a:stretch/>
        </p:blipFill>
        <p:spPr>
          <a:xfrm>
            <a:off x="380999" y="1547907"/>
            <a:ext cx="13263842" cy="5541697"/>
          </a:xfrm>
          <a:prstGeom prst="rect">
            <a:avLst/>
          </a:prstGeom>
        </p:spPr>
      </p:pic>
      <p:sp>
        <p:nvSpPr>
          <p:cNvPr id="10" name="Freeform 6">
            <a:extLst>
              <a:ext uri="{FF2B5EF4-FFF2-40B4-BE49-F238E27FC236}">
                <a16:creationId xmlns:a16="http://schemas.microsoft.com/office/drawing/2014/main" id="{9D5589C4-5959-B8EE-8350-F31DD2EF67F3}"/>
              </a:ext>
            </a:extLst>
          </p:cNvPr>
          <p:cNvSpPr/>
          <p:nvPr/>
        </p:nvSpPr>
        <p:spPr>
          <a:xfrm rot="-10324902">
            <a:off x="456235" y="595478"/>
            <a:ext cx="2177125" cy="1242940"/>
          </a:xfrm>
          <a:custGeom>
            <a:avLst/>
            <a:gdLst/>
            <a:ahLst/>
            <a:cxnLst/>
            <a:rect l="l" t="t" r="r" b="b"/>
            <a:pathLst>
              <a:path w="2743691" h="1566398">
                <a:moveTo>
                  <a:pt x="0" y="0"/>
                </a:moveTo>
                <a:lnTo>
                  <a:pt x="2743691" y="0"/>
                </a:lnTo>
                <a:lnTo>
                  <a:pt x="2743691" y="1566398"/>
                </a:lnTo>
                <a:lnTo>
                  <a:pt x="0" y="1566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562384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nvGraphicFramePr>
        <p:xfrm>
          <a:off x="680969" y="3334925"/>
          <a:ext cx="16659364" cy="6537960"/>
        </p:xfrm>
        <a:graphic>
          <a:graphicData uri="http://schemas.openxmlformats.org/drawingml/2006/table">
            <a:tbl>
              <a:tblPr firstRow="1" bandRow="1">
                <a:tableStyleId>{5C22544A-7EE6-4342-B048-85BDC9FD1C3A}</a:tableStyleId>
              </a:tblPr>
              <a:tblGrid>
                <a:gridCol w="4948811">
                  <a:extLst>
                    <a:ext uri="{9D8B030D-6E8A-4147-A177-3AD203B41FA5}">
                      <a16:colId xmlns:a16="http://schemas.microsoft.com/office/drawing/2014/main" val="1159260648"/>
                    </a:ext>
                  </a:extLst>
                </a:gridCol>
                <a:gridCol w="11710553">
                  <a:extLst>
                    <a:ext uri="{9D8B030D-6E8A-4147-A177-3AD203B41FA5}">
                      <a16:colId xmlns:a16="http://schemas.microsoft.com/office/drawing/2014/main" val="3698552490"/>
                    </a:ext>
                  </a:extLst>
                </a:gridCol>
              </a:tblGrid>
              <a:tr h="868680">
                <a:tc gridSpan="2">
                  <a:txBody>
                    <a:bodyPr/>
                    <a:lstStyle/>
                    <a:p>
                      <a:pPr algn="ctr"/>
                      <a:r>
                        <a:rPr lang="en-GB" sz="4800"/>
                        <a:t>Ok Om Bok Festival</a:t>
                      </a:r>
                    </a:p>
                  </a:txBody>
                  <a:tcPr marL="137160" marR="137160" marT="68580" marB="68580"/>
                </a:tc>
                <a:tc hMerge="1">
                  <a:txBody>
                    <a:bodyPr/>
                    <a:lstStyle/>
                    <a:p>
                      <a:endParaRPr lang="en-GB"/>
                    </a:p>
                  </a:txBody>
                  <a:tcPr/>
                </a:tc>
                <a:extLst>
                  <a:ext uri="{0D108BD9-81ED-4DB2-BD59-A6C34878D82A}">
                    <a16:rowId xmlns:a16="http://schemas.microsoft.com/office/drawing/2014/main" val="4134633767"/>
                  </a:ext>
                </a:extLst>
              </a:tr>
              <a:tr h="1600200">
                <a:tc>
                  <a:txBody>
                    <a:bodyPr/>
                    <a:lstStyle/>
                    <a:p>
                      <a:r>
                        <a:rPr lang="en-GB" sz="4800"/>
                        <a:t>Purposes</a:t>
                      </a:r>
                    </a:p>
                  </a:txBody>
                  <a:tcPr marL="137160" marR="137160" marT="68580" marB="68580"/>
                </a:tc>
                <a:tc>
                  <a:txBody>
                    <a:bodyPr/>
                    <a:lstStyle/>
                    <a:p>
                      <a:r>
                        <a:rPr lang="en-US" sz="4800"/>
                        <a:t>- to thank the Moon God</a:t>
                      </a:r>
                    </a:p>
                    <a:p>
                      <a:r>
                        <a:rPr lang="en-US" sz="4800"/>
                        <a:t>- to mark the (1) ______ of the Khmer year</a:t>
                      </a:r>
                      <a:endParaRPr lang="en-GB" sz="4800"/>
                    </a:p>
                  </a:txBody>
                  <a:tcPr marL="137160" marR="137160" marT="68580" marB="68580"/>
                </a:tc>
                <a:extLst>
                  <a:ext uri="{0D108BD9-81ED-4DB2-BD59-A6C34878D82A}">
                    <a16:rowId xmlns:a16="http://schemas.microsoft.com/office/drawing/2014/main" val="3566993015"/>
                  </a:ext>
                </a:extLst>
              </a:tr>
              <a:tr h="868680">
                <a:tc>
                  <a:txBody>
                    <a:bodyPr/>
                    <a:lstStyle/>
                    <a:p>
                      <a:r>
                        <a:rPr lang="en-GB" sz="4800"/>
                        <a:t>Time</a:t>
                      </a:r>
                    </a:p>
                  </a:txBody>
                  <a:tcPr marL="137160" marR="137160" marT="68580" marB="68580"/>
                </a:tc>
                <a:tc>
                  <a:txBody>
                    <a:bodyPr/>
                    <a:lstStyle/>
                    <a:p>
                      <a:r>
                        <a:rPr lang="en-GB" sz="4800"/>
                        <a:t>mid-October (lunar calendar)</a:t>
                      </a:r>
                    </a:p>
                  </a:txBody>
                  <a:tcPr marL="137160" marR="137160" marT="68580" marB="68580"/>
                </a:tc>
                <a:extLst>
                  <a:ext uri="{0D108BD9-81ED-4DB2-BD59-A6C34878D82A}">
                    <a16:rowId xmlns:a16="http://schemas.microsoft.com/office/drawing/2014/main" val="2038047674"/>
                  </a:ext>
                </a:extLst>
              </a:tr>
              <a:tr h="868680">
                <a:tc>
                  <a:txBody>
                    <a:bodyPr/>
                    <a:lstStyle/>
                    <a:p>
                      <a:r>
                        <a:rPr lang="en-GB" sz="4800"/>
                        <a:t>Offerings</a:t>
                      </a:r>
                    </a:p>
                  </a:txBody>
                  <a:tcPr marL="137160" marR="137160" marT="68580" marB="68580"/>
                </a:tc>
                <a:tc>
                  <a:txBody>
                    <a:bodyPr/>
                    <a:lstStyle/>
                    <a:p>
                      <a:r>
                        <a:rPr lang="en-GB" sz="4800"/>
                        <a:t>(2) ___________ and fruits</a:t>
                      </a:r>
                    </a:p>
                  </a:txBody>
                  <a:tcPr marL="137160" marR="137160" marT="68580" marB="68580"/>
                </a:tc>
                <a:extLst>
                  <a:ext uri="{0D108BD9-81ED-4DB2-BD59-A6C34878D82A}">
                    <a16:rowId xmlns:a16="http://schemas.microsoft.com/office/drawing/2014/main" val="3936461669"/>
                  </a:ext>
                </a:extLst>
              </a:tr>
              <a:tr h="2331720">
                <a:tc>
                  <a:txBody>
                    <a:bodyPr/>
                    <a:lstStyle/>
                    <a:p>
                      <a:r>
                        <a:rPr lang="en-GB" sz="4800"/>
                        <a:t>Activities</a:t>
                      </a:r>
                    </a:p>
                  </a:txBody>
                  <a:tcPr marL="137160" marR="137160" marT="68580" marB="68580"/>
                </a:tc>
                <a:tc>
                  <a:txBody>
                    <a:bodyPr/>
                    <a:lstStyle/>
                    <a:p>
                      <a:r>
                        <a:rPr lang="en-US" sz="4800"/>
                        <a:t>- singing and dancing</a:t>
                      </a:r>
                    </a:p>
                    <a:p>
                      <a:r>
                        <a:rPr lang="en-US" sz="4800"/>
                        <a:t>- games and traditional (3) ______________</a:t>
                      </a:r>
                    </a:p>
                    <a:p>
                      <a:r>
                        <a:rPr lang="en-US" sz="4800"/>
                        <a:t>- Ngo Boat (4) ______</a:t>
                      </a:r>
                      <a:endParaRPr lang="en-GB" sz="4800"/>
                    </a:p>
                  </a:txBody>
                  <a:tcPr marL="137160" marR="137160" marT="68580" marB="68580"/>
                </a:tc>
                <a:extLst>
                  <a:ext uri="{0D108BD9-81ED-4DB2-BD59-A6C34878D82A}">
                    <a16:rowId xmlns:a16="http://schemas.microsoft.com/office/drawing/2014/main" val="3414093839"/>
                  </a:ext>
                </a:extLst>
              </a:tr>
            </a:tbl>
          </a:graphicData>
        </a:graphic>
      </p:graphicFrame>
      <p:sp>
        <p:nvSpPr>
          <p:cNvPr id="8" name="TextBox 7"/>
          <p:cNvSpPr txBox="1"/>
          <p:nvPr/>
        </p:nvSpPr>
        <p:spPr>
          <a:xfrm>
            <a:off x="1468316" y="1765786"/>
            <a:ext cx="16190934" cy="1200329"/>
          </a:xfrm>
          <a:prstGeom prst="rect">
            <a:avLst/>
          </a:prstGeom>
          <a:noFill/>
          <a:effectLst/>
        </p:spPr>
        <p:txBody>
          <a:bodyPr wrap="square" rtlCol="0">
            <a:spAutoFit/>
          </a:bodyPr>
          <a:lstStyle/>
          <a:p>
            <a:r>
              <a:rPr lang="en-US" sz="3600" b="1" dirty="0">
                <a:cs typeface="Arial" panose="020B0604020202020204" pitchFamily="34" charset="0"/>
              </a:rPr>
              <a:t>Listen to part of the programme “Charming Viet Nam”. Fill in each blank with no more than TWO words.</a:t>
            </a:r>
          </a:p>
        </p:txBody>
      </p:sp>
      <p:sp>
        <p:nvSpPr>
          <p:cNvPr id="9" name="Rounded Rectangle 15"/>
          <p:cNvSpPr/>
          <p:nvPr/>
        </p:nvSpPr>
        <p:spPr>
          <a:xfrm>
            <a:off x="714408" y="1936022"/>
            <a:ext cx="753909" cy="753909"/>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048DA4"/>
              </a:solidFill>
            </a:endParaRPr>
          </a:p>
        </p:txBody>
      </p:sp>
      <p:sp>
        <p:nvSpPr>
          <p:cNvPr id="10" name="TextBox 9"/>
          <p:cNvSpPr txBox="1"/>
          <p:nvPr/>
        </p:nvSpPr>
        <p:spPr>
          <a:xfrm>
            <a:off x="793586" y="1782062"/>
            <a:ext cx="595553" cy="1015663"/>
          </a:xfrm>
          <a:prstGeom prst="rect">
            <a:avLst/>
          </a:prstGeom>
          <a:noFill/>
        </p:spPr>
        <p:txBody>
          <a:bodyPr wrap="square" rtlCol="0">
            <a:spAutoFit/>
          </a:bodyPr>
          <a:lstStyle/>
          <a:p>
            <a:pPr algn="ctr"/>
            <a:r>
              <a:rPr lang="en-US" sz="6000" b="1" dirty="0">
                <a:solidFill>
                  <a:schemeClr val="bg1"/>
                </a:solidFill>
                <a:latin typeface="Myriad Pro" pitchFamily="34" charset="0"/>
              </a:rPr>
              <a:t>2</a:t>
            </a:r>
          </a:p>
        </p:txBody>
      </p:sp>
      <p:sp>
        <p:nvSpPr>
          <p:cNvPr id="7" name="Rectangle 3"/>
          <p:cNvSpPr/>
          <p:nvPr/>
        </p:nvSpPr>
        <p:spPr>
          <a:xfrm>
            <a:off x="10062462" y="4897958"/>
            <a:ext cx="2295387" cy="923330"/>
          </a:xfrm>
          <a:prstGeom prst="rect">
            <a:avLst/>
          </a:prstGeom>
        </p:spPr>
        <p:txBody>
          <a:bodyPr wrap="square">
            <a:spAutoFit/>
          </a:bodyPr>
          <a:lstStyle/>
          <a:p>
            <a:pPr algn="l"/>
            <a:r>
              <a:rPr lang="en-US" sz="5400" b="1">
                <a:solidFill>
                  <a:srgbClr val="F37D91"/>
                </a:solidFill>
              </a:rPr>
              <a:t>end</a:t>
            </a:r>
          </a:p>
        </p:txBody>
      </p:sp>
      <p:sp>
        <p:nvSpPr>
          <p:cNvPr id="11" name="Rectangle 3"/>
          <p:cNvSpPr/>
          <p:nvPr/>
        </p:nvSpPr>
        <p:spPr>
          <a:xfrm>
            <a:off x="6557059" y="6642275"/>
            <a:ext cx="3370934" cy="923330"/>
          </a:xfrm>
          <a:prstGeom prst="rect">
            <a:avLst/>
          </a:prstGeom>
        </p:spPr>
        <p:txBody>
          <a:bodyPr wrap="square">
            <a:spAutoFit/>
          </a:bodyPr>
          <a:lstStyle/>
          <a:p>
            <a:pPr algn="l"/>
            <a:r>
              <a:rPr lang="en-US" sz="5400" b="1">
                <a:solidFill>
                  <a:srgbClr val="F37D91"/>
                </a:solidFill>
              </a:rPr>
              <a:t>young rice </a:t>
            </a:r>
          </a:p>
        </p:txBody>
      </p:sp>
      <p:sp>
        <p:nvSpPr>
          <p:cNvPr id="12" name="Rectangle 3"/>
          <p:cNvSpPr/>
          <p:nvPr/>
        </p:nvSpPr>
        <p:spPr>
          <a:xfrm>
            <a:off x="12465426" y="8218461"/>
            <a:ext cx="4431339" cy="923330"/>
          </a:xfrm>
          <a:prstGeom prst="rect">
            <a:avLst/>
          </a:prstGeom>
        </p:spPr>
        <p:txBody>
          <a:bodyPr wrap="square">
            <a:spAutoFit/>
          </a:bodyPr>
          <a:lstStyle/>
          <a:p>
            <a:pPr algn="l"/>
            <a:r>
              <a:rPr lang="en-US" sz="5400" b="1">
                <a:solidFill>
                  <a:srgbClr val="F37D91"/>
                </a:solidFill>
              </a:rPr>
              <a:t>fashion shows </a:t>
            </a:r>
          </a:p>
        </p:txBody>
      </p:sp>
      <p:sp>
        <p:nvSpPr>
          <p:cNvPr id="14" name="Rectangle 3"/>
          <p:cNvSpPr/>
          <p:nvPr/>
        </p:nvSpPr>
        <p:spPr>
          <a:xfrm>
            <a:off x="9343683" y="8903388"/>
            <a:ext cx="1811223" cy="923330"/>
          </a:xfrm>
          <a:prstGeom prst="rect">
            <a:avLst/>
          </a:prstGeom>
        </p:spPr>
        <p:txBody>
          <a:bodyPr wrap="square">
            <a:spAutoFit/>
          </a:bodyPr>
          <a:lstStyle/>
          <a:p>
            <a:pPr algn="l"/>
            <a:r>
              <a:rPr lang="en-US" sz="5400" b="1">
                <a:solidFill>
                  <a:srgbClr val="F37D91"/>
                </a:solidFill>
              </a:rPr>
              <a:t>Race</a:t>
            </a:r>
          </a:p>
        </p:txBody>
      </p:sp>
      <p:sp>
        <p:nvSpPr>
          <p:cNvPr id="21" name="TextBox 20"/>
          <p:cNvSpPr txBox="1"/>
          <p:nvPr/>
        </p:nvSpPr>
        <p:spPr>
          <a:xfrm>
            <a:off x="995358" y="303359"/>
            <a:ext cx="4589700" cy="923330"/>
          </a:xfrm>
          <a:prstGeom prst="rect">
            <a:avLst/>
          </a:prstGeom>
          <a:noFill/>
          <a:effectLst/>
        </p:spPr>
        <p:txBody>
          <a:bodyPr wrap="square" rtlCol="0">
            <a:spAutoFit/>
          </a:bodyPr>
          <a:lstStyle/>
          <a:p>
            <a:r>
              <a:rPr lang="en-US" sz="5400" b="1">
                <a:effectLst>
                  <a:glow rad="88900">
                    <a:schemeClr val="bg1"/>
                  </a:glow>
                </a:effectLst>
                <a:latin typeface="Arial" panose="020B0604020202020204" pitchFamily="34" charset="0"/>
                <a:cs typeface="Arial" panose="020B0604020202020204" pitchFamily="34" charset="0"/>
              </a:rPr>
              <a:t>LISTENING</a:t>
            </a:r>
            <a:endParaRPr lang="en-US" sz="5400" b="1" dirty="0">
              <a:effectLst>
                <a:glow rad="88900">
                  <a:schemeClr val="bg1"/>
                </a:glow>
              </a:effectLst>
              <a:latin typeface="Arial" panose="020B0604020202020204" pitchFamily="34" charset="0"/>
              <a:cs typeface="Arial" panose="020B0604020202020204" pitchFamily="34" charset="0"/>
            </a:endParaRPr>
          </a:p>
        </p:txBody>
      </p:sp>
      <p:pic>
        <p:nvPicPr>
          <p:cNvPr id="2" name="Track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73312" y="2312976"/>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4986"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7" grpId="0"/>
      <p:bldP spid="7" grpId="1"/>
      <p:bldP spid="11" grpId="0"/>
      <p:bldP spid="11" grpId="1"/>
      <p:bldP spid="12" grpId="0"/>
      <p:bldP spid="12" grpId="1"/>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4022217" y="344074"/>
            <a:ext cx="11196213" cy="1033040"/>
          </a:xfrm>
          <a:prstGeom prst="rect">
            <a:avLst/>
          </a:prstGeom>
        </p:spPr>
        <p:txBody>
          <a:bodyPr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Let’s check your memory</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extLst>
              <p:ext uri="{D42A27DB-BD31-4B8C-83A1-F6EECF244321}">
                <p14:modId xmlns:p14="http://schemas.microsoft.com/office/powerpoint/2010/main" val="191296962"/>
              </p:ext>
            </p:extLst>
          </p:nvPr>
        </p:nvGraphicFramePr>
        <p:xfrm>
          <a:off x="465213" y="1710650"/>
          <a:ext cx="16883184" cy="7623850"/>
        </p:xfrm>
        <a:graphic>
          <a:graphicData uri="http://schemas.openxmlformats.org/drawingml/2006/table">
            <a:tbl>
              <a:tblPr firstRow="1" bandRow="1">
                <a:tableStyleId>{5C22544A-7EE6-4342-B048-85BDC9FD1C3A}</a:tableStyleId>
              </a:tblPr>
              <a:tblGrid>
                <a:gridCol w="140127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498797">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400" b="1" dirty="0">
                          <a:solidFill>
                            <a:srgbClr val="002060"/>
                          </a:solidFill>
                          <a:latin typeface="Arial" panose="020B0604020202020204" pitchFamily="34" charset="0"/>
                          <a:cs typeface="Arial" panose="020B0604020202020204" pitchFamily="34" charset="0"/>
                        </a:rPr>
                        <a:t>1.</a:t>
                      </a:r>
                      <a:r>
                        <a:rPr lang="en-US" sz="4400" dirty="0">
                          <a:solidFill>
                            <a:srgbClr val="00206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Ok Om Bok is the Moon Worshipping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2. </a:t>
                      </a:r>
                      <a:r>
                        <a:rPr lang="en-US" sz="4400" dirty="0">
                          <a:latin typeface="Arial" panose="020B0604020202020204" pitchFamily="34" charset="0"/>
                          <a:cs typeface="Arial" panose="020B0604020202020204" pitchFamily="34" charset="0"/>
                        </a:rPr>
                        <a:t>On the night of the festival, the elders talk about their wishes.</a:t>
                      </a:r>
                      <a:endParaRPr lang="en-GB" sz="4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3. </a:t>
                      </a:r>
                      <a:r>
                        <a:rPr lang="en-US" sz="4400" dirty="0">
                          <a:latin typeface="Arial" panose="020B0604020202020204" pitchFamily="34" charset="0"/>
                          <a:cs typeface="Arial" panose="020B0604020202020204" pitchFamily="34" charset="0"/>
                        </a:rPr>
                        <a:t>There are lantern contests at the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4. </a:t>
                      </a:r>
                      <a:r>
                        <a:rPr lang="en-US" sz="4400" dirty="0">
                          <a:latin typeface="Arial" panose="020B0604020202020204" pitchFamily="34" charset="0"/>
                          <a:cs typeface="Arial" panose="020B0604020202020204" pitchFamily="34" charset="0"/>
                        </a:rPr>
                        <a:t>Tourists should wear informal clothes when attending the worshipping ceremony.</a:t>
                      </a:r>
                      <a:endParaRPr lang="en-GB" sz="44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spTree>
    <p:extLst>
      <p:ext uri="{BB962C8B-B14F-4D97-AF65-F5344CB8AC3E}">
        <p14:creationId xmlns:p14="http://schemas.microsoft.com/office/powerpoint/2010/main" val="195523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0000"/>
            </a:blip>
            <a:stretch>
              <a:fillRect t="-18328" b="-18328"/>
            </a:stretch>
          </a:blipFill>
        </p:spPr>
        <p:txBody>
          <a:bodyPr/>
          <a:lstStyle/>
          <a:p>
            <a:endParaRPr lang="en-US"/>
          </a:p>
        </p:txBody>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2235002" y="435980"/>
            <a:ext cx="16052998"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Listen again and check your answers</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nvGraphicFramePr>
        <p:xfrm>
          <a:off x="465213" y="1710650"/>
          <a:ext cx="16883184" cy="7623850"/>
        </p:xfrm>
        <a:graphic>
          <a:graphicData uri="http://schemas.openxmlformats.org/drawingml/2006/table">
            <a:tbl>
              <a:tblPr firstRow="1" bandRow="1">
                <a:tableStyleId>{5C22544A-7EE6-4342-B048-85BDC9FD1C3A}</a:tableStyleId>
              </a:tblPr>
              <a:tblGrid>
                <a:gridCol w="140127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498797">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400" b="1" dirty="0">
                          <a:solidFill>
                            <a:srgbClr val="002060"/>
                          </a:solidFill>
                          <a:latin typeface="Arial" panose="020B0604020202020204" pitchFamily="34" charset="0"/>
                          <a:cs typeface="Arial" panose="020B0604020202020204" pitchFamily="34" charset="0"/>
                        </a:rPr>
                        <a:t>1.</a:t>
                      </a:r>
                      <a:r>
                        <a:rPr lang="en-US" sz="4400" dirty="0">
                          <a:solidFill>
                            <a:srgbClr val="00206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Ok Om Bok is the Moon Worshipping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2. </a:t>
                      </a:r>
                      <a:r>
                        <a:rPr lang="en-US" sz="4400" dirty="0">
                          <a:latin typeface="Arial" panose="020B0604020202020204" pitchFamily="34" charset="0"/>
                          <a:cs typeface="Arial" panose="020B0604020202020204" pitchFamily="34" charset="0"/>
                        </a:rPr>
                        <a:t>On the night of the festival, the elders talk about their wishes.</a:t>
                      </a:r>
                      <a:endParaRPr lang="en-GB" sz="4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3. </a:t>
                      </a:r>
                      <a:r>
                        <a:rPr lang="en-US" sz="4400" dirty="0">
                          <a:latin typeface="Arial" panose="020B0604020202020204" pitchFamily="34" charset="0"/>
                          <a:cs typeface="Arial" panose="020B0604020202020204" pitchFamily="34" charset="0"/>
                        </a:rPr>
                        <a:t>There are lantern contests at the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4. </a:t>
                      </a:r>
                      <a:r>
                        <a:rPr lang="en-US" sz="4400" dirty="0">
                          <a:latin typeface="Arial" panose="020B0604020202020204" pitchFamily="34" charset="0"/>
                          <a:cs typeface="Arial" panose="020B0604020202020204" pitchFamily="34" charset="0"/>
                        </a:rPr>
                        <a:t>Tourists should wear informal clothes when attending the worshipping ceremony.</a:t>
                      </a:r>
                      <a:endParaRPr lang="en-GB" sz="44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pic>
        <p:nvPicPr>
          <p:cNvPr id="3" name="G8 Unit 5 Lesson 6 Exercise 3">
            <a:hlinkClick r:id="" action="ppaction://media"/>
            <a:extLst>
              <a:ext uri="{FF2B5EF4-FFF2-40B4-BE49-F238E27FC236}">
                <a16:creationId xmlns:a16="http://schemas.microsoft.com/office/drawing/2014/main" id="{F05C81DD-29D3-256E-2F53-7B7EC08811E0}"/>
              </a:ext>
            </a:extLst>
          </p:cNvPr>
          <p:cNvPicPr>
            <a:picLocks noChangeAspect="1"/>
          </p:cNvPicPr>
          <p:nvPr>
            <a:audioFile r:link="rId1"/>
            <p:extLst>
              <p:ext uri="{DAA4B4D4-6D71-4841-9C94-3DE7FCFB9230}">
                <p14:media xmlns:p14="http://schemas.microsoft.com/office/powerpoint/2010/main" r:embed="rId2">
                  <p14:trim st="10181.833"/>
                </p14:media>
              </p:ext>
            </p:extLst>
          </p:nvPr>
        </p:nvPicPr>
        <p:blipFill>
          <a:blip r:embed="rId7"/>
          <a:stretch>
            <a:fillRect/>
          </a:stretch>
        </p:blipFill>
        <p:spPr>
          <a:xfrm>
            <a:off x="2476322" y="435980"/>
            <a:ext cx="1024876" cy="1024876"/>
          </a:xfrm>
          <a:prstGeom prst="rect">
            <a:avLst/>
          </a:prstGeom>
        </p:spPr>
      </p:pic>
      <p:cxnSp>
        <p:nvCxnSpPr>
          <p:cNvPr id="5" name="Straight Connector 4">
            <a:extLst>
              <a:ext uri="{FF2B5EF4-FFF2-40B4-BE49-F238E27FC236}">
                <a16:creationId xmlns:a16="http://schemas.microsoft.com/office/drawing/2014/main" id="{7363EC74-BFDF-6E46-BAC0-052AF13D7CA4}"/>
              </a:ext>
            </a:extLst>
          </p:cNvPr>
          <p:cNvCxnSpPr>
            <a:cxnSpLocks/>
          </p:cNvCxnSpPr>
          <p:nvPr/>
        </p:nvCxnSpPr>
        <p:spPr>
          <a:xfrm>
            <a:off x="1295400" y="3771900"/>
            <a:ext cx="2667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C54971-6AEE-2265-E539-4EDC82425006}"/>
              </a:ext>
            </a:extLst>
          </p:cNvPr>
          <p:cNvCxnSpPr>
            <a:cxnSpLocks/>
          </p:cNvCxnSpPr>
          <p:nvPr/>
        </p:nvCxnSpPr>
        <p:spPr>
          <a:xfrm>
            <a:off x="5715000" y="3771900"/>
            <a:ext cx="670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3C75B1-42AF-856B-B90F-3FC499B2885B}"/>
              </a:ext>
            </a:extLst>
          </p:cNvPr>
          <p:cNvCxnSpPr>
            <a:cxnSpLocks/>
          </p:cNvCxnSpPr>
          <p:nvPr/>
        </p:nvCxnSpPr>
        <p:spPr>
          <a:xfrm>
            <a:off x="2982951" y="5110046"/>
            <a:ext cx="120804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74C36C-7D7B-6197-AFFE-BC2295B30393}"/>
              </a:ext>
            </a:extLst>
          </p:cNvPr>
          <p:cNvCxnSpPr>
            <a:cxnSpLocks/>
          </p:cNvCxnSpPr>
          <p:nvPr/>
        </p:nvCxnSpPr>
        <p:spPr>
          <a:xfrm>
            <a:off x="5943600" y="5143500"/>
            <a:ext cx="1752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354CC2-126E-65C3-4A43-78BE50C24739}"/>
              </a:ext>
            </a:extLst>
          </p:cNvPr>
          <p:cNvCxnSpPr>
            <a:cxnSpLocks/>
          </p:cNvCxnSpPr>
          <p:nvPr/>
        </p:nvCxnSpPr>
        <p:spPr>
          <a:xfrm>
            <a:off x="8001000" y="5143500"/>
            <a:ext cx="2362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BC2928-F1D5-55AE-B70A-7462F106751A}"/>
              </a:ext>
            </a:extLst>
          </p:cNvPr>
          <p:cNvCxnSpPr>
            <a:cxnSpLocks/>
          </p:cNvCxnSpPr>
          <p:nvPr/>
        </p:nvCxnSpPr>
        <p:spPr>
          <a:xfrm>
            <a:off x="10591800" y="5143500"/>
            <a:ext cx="838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575A5F-A46B-6117-F817-8D29086022B5}"/>
              </a:ext>
            </a:extLst>
          </p:cNvPr>
          <p:cNvCxnSpPr>
            <a:cxnSpLocks/>
          </p:cNvCxnSpPr>
          <p:nvPr/>
        </p:nvCxnSpPr>
        <p:spPr>
          <a:xfrm>
            <a:off x="609600" y="5753100"/>
            <a:ext cx="162540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653A4FB-B5F4-3EBF-A536-006A814B4862}"/>
              </a:ext>
            </a:extLst>
          </p:cNvPr>
          <p:cNvCxnSpPr>
            <a:cxnSpLocks/>
          </p:cNvCxnSpPr>
          <p:nvPr/>
        </p:nvCxnSpPr>
        <p:spPr>
          <a:xfrm>
            <a:off x="3754244" y="7158154"/>
            <a:ext cx="394195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C17816B-C646-B713-2906-617DAE9F3A62}"/>
              </a:ext>
            </a:extLst>
          </p:cNvPr>
          <p:cNvCxnSpPr>
            <a:cxnSpLocks/>
          </p:cNvCxnSpPr>
          <p:nvPr/>
        </p:nvCxnSpPr>
        <p:spPr>
          <a:xfrm>
            <a:off x="1245220" y="8496300"/>
            <a:ext cx="173773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C09060-97F0-0069-96BD-64B5C772F6AF}"/>
              </a:ext>
            </a:extLst>
          </p:cNvPr>
          <p:cNvCxnSpPr>
            <a:cxnSpLocks/>
          </p:cNvCxnSpPr>
          <p:nvPr/>
        </p:nvCxnSpPr>
        <p:spPr>
          <a:xfrm>
            <a:off x="5074734" y="8496300"/>
            <a:ext cx="521226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4EA8B8-119D-E1EF-4CD1-CBB4E16CF1E3}"/>
              </a:ext>
            </a:extLst>
          </p:cNvPr>
          <p:cNvCxnSpPr>
            <a:cxnSpLocks/>
          </p:cNvCxnSpPr>
          <p:nvPr/>
        </p:nvCxnSpPr>
        <p:spPr>
          <a:xfrm>
            <a:off x="12039600" y="8496300"/>
            <a:ext cx="223157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DE14F0-2AEF-5D06-1D46-2C803C9FEA8E}"/>
              </a:ext>
            </a:extLst>
          </p:cNvPr>
          <p:cNvCxnSpPr>
            <a:cxnSpLocks/>
          </p:cNvCxnSpPr>
          <p:nvPr/>
        </p:nvCxnSpPr>
        <p:spPr>
          <a:xfrm>
            <a:off x="1540328" y="9165772"/>
            <a:ext cx="547007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72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par>
                                <p:cTn id="44" presetID="16" presetClass="entr" presetSubtype="21"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93054" fill="hold"/>
                                        <p:tgtEl>
                                          <p:spTgt spid="3"/>
                                        </p:tgtEl>
                                      </p:cBhvr>
                                    </p:cmd>
                                  </p:childTnLst>
                                </p:cTn>
                              </p:par>
                            </p:childTnLst>
                          </p:cTn>
                        </p:par>
                      </p:childTnLst>
                    </p:cTn>
                  </p:par>
                </p:childTnLst>
              </p:cTn>
              <p:nextCondLst>
                <p:cond evt="onClick" delay="0">
                  <p:tgtEl>
                    <p:spTgt spid="3"/>
                  </p:tgtEl>
                </p:cond>
              </p:nextCondLst>
            </p:seq>
            <p:audio>
              <p:cMediaNode vol="80000">
                <p:cTn id="5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97698" y="1761267"/>
            <a:ext cx="8736549" cy="692497"/>
          </a:xfrm>
          <a:prstGeom prst="rect">
            <a:avLst/>
          </a:prstGeom>
          <a:noFill/>
          <a:effectLst/>
        </p:spPr>
        <p:txBody>
          <a:bodyPr wrap="square" rtlCol="0">
            <a:spAutoFit/>
          </a:bodyPr>
          <a:lstStyle/>
          <a:p>
            <a:r>
              <a:rPr lang="en-US" sz="3900" b="1">
                <a:cs typeface="Arial" panose="020B0604020202020204" pitchFamily="34" charset="0"/>
              </a:rPr>
              <a:t>Listen </a:t>
            </a:r>
            <a:r>
              <a:rPr lang="en-US" sz="3900" b="1" dirty="0">
                <a:cs typeface="Arial" panose="020B0604020202020204" pitchFamily="34" charset="0"/>
              </a:rPr>
              <a:t>again </a:t>
            </a:r>
            <a:r>
              <a:rPr lang="en-US" sz="3900" b="1">
                <a:cs typeface="Arial" panose="020B0604020202020204" pitchFamily="34" charset="0"/>
              </a:rPr>
              <a:t>and tick </a:t>
            </a:r>
            <a:r>
              <a:rPr lang="en-US" sz="3900" b="1" dirty="0">
                <a:cs typeface="Arial" panose="020B0604020202020204" pitchFamily="34" charset="0"/>
              </a:rPr>
              <a:t>T (True) or F (False). </a:t>
            </a:r>
          </a:p>
        </p:txBody>
      </p:sp>
      <p:sp>
        <p:nvSpPr>
          <p:cNvPr id="9" name="Rounded Rectangle 15"/>
          <p:cNvSpPr/>
          <p:nvPr/>
        </p:nvSpPr>
        <p:spPr>
          <a:xfrm>
            <a:off x="743790" y="1767528"/>
            <a:ext cx="753909" cy="753909"/>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048DA4"/>
              </a:solidFill>
            </a:endParaRPr>
          </a:p>
        </p:txBody>
      </p:sp>
      <p:sp>
        <p:nvSpPr>
          <p:cNvPr id="10" name="TextBox 9"/>
          <p:cNvSpPr txBox="1"/>
          <p:nvPr/>
        </p:nvSpPr>
        <p:spPr>
          <a:xfrm>
            <a:off x="822968" y="1613569"/>
            <a:ext cx="595553" cy="1015663"/>
          </a:xfrm>
          <a:prstGeom prst="rect">
            <a:avLst/>
          </a:prstGeom>
          <a:noFill/>
        </p:spPr>
        <p:txBody>
          <a:bodyPr wrap="square" rtlCol="0">
            <a:spAutoFit/>
          </a:bodyPr>
          <a:lstStyle/>
          <a:p>
            <a:pPr algn="ctr"/>
            <a:r>
              <a:rPr lang="en-US" sz="6000" b="1" dirty="0">
                <a:solidFill>
                  <a:schemeClr val="bg1"/>
                </a:solidFill>
                <a:latin typeface="Myriad Pro" pitchFamily="34" charset="0"/>
              </a:rPr>
              <a:t>3</a:t>
            </a:r>
          </a:p>
        </p:txBody>
      </p:sp>
      <p:sp>
        <p:nvSpPr>
          <p:cNvPr id="21" name="TextBox 20"/>
          <p:cNvSpPr txBox="1"/>
          <p:nvPr/>
        </p:nvSpPr>
        <p:spPr>
          <a:xfrm>
            <a:off x="995358" y="303359"/>
            <a:ext cx="4589700" cy="923330"/>
          </a:xfrm>
          <a:prstGeom prst="rect">
            <a:avLst/>
          </a:prstGeom>
          <a:noFill/>
          <a:effectLst/>
        </p:spPr>
        <p:txBody>
          <a:bodyPr wrap="square" rtlCol="0">
            <a:spAutoFit/>
          </a:bodyPr>
          <a:lstStyle/>
          <a:p>
            <a:r>
              <a:rPr lang="en-US" sz="5400" b="1">
                <a:effectLst>
                  <a:glow rad="88900">
                    <a:schemeClr val="bg1"/>
                  </a:glow>
                </a:effectLst>
                <a:latin typeface="Arial" panose="020B0604020202020204" pitchFamily="34" charset="0"/>
                <a:cs typeface="Arial" panose="020B0604020202020204" pitchFamily="34" charset="0"/>
              </a:rPr>
              <a:t>LISTENING</a:t>
            </a:r>
            <a:endParaRPr lang="en-US" sz="54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nvGraphicFramePr>
        <p:xfrm>
          <a:off x="392724" y="3519362"/>
          <a:ext cx="17235852" cy="5806440"/>
        </p:xfrm>
        <a:graphic>
          <a:graphicData uri="http://schemas.openxmlformats.org/drawingml/2006/table">
            <a:tbl>
              <a:tblPr firstRow="1" bandRow="1">
                <a:tableStyleId>{5C22544A-7EE6-4342-B048-85BDC9FD1C3A}</a:tableStyleId>
              </a:tblPr>
              <a:tblGrid>
                <a:gridCol w="14958645">
                  <a:extLst>
                    <a:ext uri="{9D8B030D-6E8A-4147-A177-3AD203B41FA5}">
                      <a16:colId xmlns:a16="http://schemas.microsoft.com/office/drawing/2014/main" val="2796355671"/>
                    </a:ext>
                  </a:extLst>
                </a:gridCol>
                <a:gridCol w="1121019">
                  <a:extLst>
                    <a:ext uri="{9D8B030D-6E8A-4147-A177-3AD203B41FA5}">
                      <a16:colId xmlns:a16="http://schemas.microsoft.com/office/drawing/2014/main" val="2840795758"/>
                    </a:ext>
                  </a:extLst>
                </a:gridCol>
                <a:gridCol w="1156188">
                  <a:extLst>
                    <a:ext uri="{9D8B030D-6E8A-4147-A177-3AD203B41FA5}">
                      <a16:colId xmlns:a16="http://schemas.microsoft.com/office/drawing/2014/main" val="1090198741"/>
                    </a:ext>
                  </a:extLst>
                </a:gridCol>
              </a:tblGrid>
              <a:tr h="868680">
                <a:tc>
                  <a:txBody>
                    <a:bodyPr/>
                    <a:lstStyle/>
                    <a:p>
                      <a:endParaRPr lang="en-GB" sz="4800"/>
                    </a:p>
                  </a:txBody>
                  <a:tcPr marL="137160" marR="137160" marT="68580" marB="68580"/>
                </a:tc>
                <a:tc>
                  <a:txBody>
                    <a:bodyPr/>
                    <a:lstStyle/>
                    <a:p>
                      <a:pPr algn="ctr"/>
                      <a:r>
                        <a:rPr lang="en-GB" sz="4800"/>
                        <a:t>T</a:t>
                      </a:r>
                    </a:p>
                  </a:txBody>
                  <a:tcPr marL="137160" marR="137160" marT="68580" marB="68580"/>
                </a:tc>
                <a:tc>
                  <a:txBody>
                    <a:bodyPr/>
                    <a:lstStyle/>
                    <a:p>
                      <a:pPr algn="ctr"/>
                      <a:r>
                        <a:rPr lang="en-GB" sz="4800"/>
                        <a:t>F</a:t>
                      </a:r>
                    </a:p>
                  </a:txBody>
                  <a:tcPr marL="137160" marR="137160" marT="68580" marB="68580"/>
                </a:tc>
                <a:extLst>
                  <a:ext uri="{0D108BD9-81ED-4DB2-BD59-A6C34878D82A}">
                    <a16:rowId xmlns:a16="http://schemas.microsoft.com/office/drawing/2014/main" val="2121938528"/>
                  </a:ext>
                </a:extLst>
              </a:tr>
              <a:tr h="868680">
                <a:tc>
                  <a:txBody>
                    <a:bodyPr/>
                    <a:lstStyle/>
                    <a:p>
                      <a:r>
                        <a:rPr lang="en-US" sz="4800" b="1">
                          <a:solidFill>
                            <a:srgbClr val="FF9801"/>
                          </a:solidFill>
                        </a:rPr>
                        <a:t>1.</a:t>
                      </a:r>
                      <a:r>
                        <a:rPr lang="en-US" sz="4800"/>
                        <a:t> Ok Om Bok is the Moon Worshipping Festival.</a:t>
                      </a:r>
                      <a:endParaRPr lang="en-GB" sz="4800"/>
                    </a:p>
                  </a:txBody>
                  <a:tcPr marL="137160" marR="137160" marT="68580" marB="68580"/>
                </a:tc>
                <a:tc>
                  <a:txBody>
                    <a:bodyPr/>
                    <a:lstStyle/>
                    <a:p>
                      <a:endParaRPr lang="en-GB" sz="4800"/>
                    </a:p>
                  </a:txBody>
                  <a:tcPr marL="137160" marR="137160" marT="68580" marB="68580"/>
                </a:tc>
                <a:tc>
                  <a:txBody>
                    <a:bodyPr/>
                    <a:lstStyle/>
                    <a:p>
                      <a:endParaRPr lang="en-GB" sz="4800"/>
                    </a:p>
                  </a:txBody>
                  <a:tcPr marL="137160" marR="137160" marT="68580" marB="68580"/>
                </a:tc>
                <a:extLst>
                  <a:ext uri="{0D108BD9-81ED-4DB2-BD59-A6C34878D82A}">
                    <a16:rowId xmlns:a16="http://schemas.microsoft.com/office/drawing/2014/main" val="1742023536"/>
                  </a:ext>
                </a:extLst>
              </a:tr>
              <a:tr h="1600200">
                <a:tc>
                  <a:txBody>
                    <a:bodyPr/>
                    <a:lstStyle/>
                    <a:p>
                      <a:r>
                        <a:rPr lang="en-US" sz="4800" b="1">
                          <a:solidFill>
                            <a:srgbClr val="FF9801"/>
                          </a:solidFill>
                        </a:rPr>
                        <a:t>2.</a:t>
                      </a:r>
                      <a:r>
                        <a:rPr lang="en-US" sz="4800"/>
                        <a:t> On the night of the festival, the elders talk about their wishes.</a:t>
                      </a:r>
                      <a:endParaRPr lang="en-GB" sz="4800"/>
                    </a:p>
                  </a:txBody>
                  <a:tcPr marL="137160" marR="137160" marT="68580" marB="68580"/>
                </a:tc>
                <a:tc>
                  <a:txBody>
                    <a:bodyPr/>
                    <a:lstStyle/>
                    <a:p>
                      <a:endParaRPr lang="en-GB" sz="4800"/>
                    </a:p>
                  </a:txBody>
                  <a:tcPr marL="137160" marR="137160" marT="68580" marB="68580"/>
                </a:tc>
                <a:tc>
                  <a:txBody>
                    <a:bodyPr/>
                    <a:lstStyle/>
                    <a:p>
                      <a:endParaRPr lang="en-GB" sz="4800"/>
                    </a:p>
                  </a:txBody>
                  <a:tcPr marL="137160" marR="137160" marT="68580" marB="68580"/>
                </a:tc>
                <a:extLst>
                  <a:ext uri="{0D108BD9-81ED-4DB2-BD59-A6C34878D82A}">
                    <a16:rowId xmlns:a16="http://schemas.microsoft.com/office/drawing/2014/main" val="1326201475"/>
                  </a:ext>
                </a:extLst>
              </a:tr>
              <a:tr h="868680">
                <a:tc>
                  <a:txBody>
                    <a:bodyPr/>
                    <a:lstStyle/>
                    <a:p>
                      <a:r>
                        <a:rPr lang="en-US" sz="4800" b="1">
                          <a:solidFill>
                            <a:srgbClr val="FF9801"/>
                          </a:solidFill>
                        </a:rPr>
                        <a:t>3.</a:t>
                      </a:r>
                      <a:r>
                        <a:rPr lang="en-US" sz="4800"/>
                        <a:t> There are lantern contests at the festival.</a:t>
                      </a:r>
                      <a:endParaRPr lang="en-GB" sz="4800"/>
                    </a:p>
                  </a:txBody>
                  <a:tcPr marL="137160" marR="137160" marT="68580" marB="68580"/>
                </a:tc>
                <a:tc>
                  <a:txBody>
                    <a:bodyPr/>
                    <a:lstStyle/>
                    <a:p>
                      <a:endParaRPr lang="en-GB" sz="4800"/>
                    </a:p>
                  </a:txBody>
                  <a:tcPr marL="137160" marR="137160" marT="68580" marB="68580"/>
                </a:tc>
                <a:tc>
                  <a:txBody>
                    <a:bodyPr/>
                    <a:lstStyle/>
                    <a:p>
                      <a:endParaRPr lang="en-GB" sz="4800"/>
                    </a:p>
                  </a:txBody>
                  <a:tcPr marL="137160" marR="137160" marT="68580" marB="68580"/>
                </a:tc>
                <a:extLst>
                  <a:ext uri="{0D108BD9-81ED-4DB2-BD59-A6C34878D82A}">
                    <a16:rowId xmlns:a16="http://schemas.microsoft.com/office/drawing/2014/main" val="599611963"/>
                  </a:ext>
                </a:extLst>
              </a:tr>
              <a:tr h="1600200">
                <a:tc>
                  <a:txBody>
                    <a:bodyPr/>
                    <a:lstStyle/>
                    <a:p>
                      <a:r>
                        <a:rPr lang="en-US" sz="4800" b="1">
                          <a:solidFill>
                            <a:srgbClr val="FF9801"/>
                          </a:solidFill>
                        </a:rPr>
                        <a:t>4.</a:t>
                      </a:r>
                      <a:r>
                        <a:rPr lang="en-US" sz="4800"/>
                        <a:t> Tourists should wear informal clothes when attending the worshipping ceremony.</a:t>
                      </a:r>
                      <a:endParaRPr lang="en-GB" sz="4800"/>
                    </a:p>
                  </a:txBody>
                  <a:tcPr marL="137160" marR="137160" marT="68580" marB="68580"/>
                </a:tc>
                <a:tc>
                  <a:txBody>
                    <a:bodyPr/>
                    <a:lstStyle/>
                    <a:p>
                      <a:endParaRPr lang="en-GB" sz="4800"/>
                    </a:p>
                  </a:txBody>
                  <a:tcPr marL="137160" marR="137160" marT="68580" marB="68580"/>
                </a:tc>
                <a:tc>
                  <a:txBody>
                    <a:bodyPr/>
                    <a:lstStyle/>
                    <a:p>
                      <a:endParaRPr lang="en-GB" sz="4800"/>
                    </a:p>
                  </a:txBody>
                  <a:tcPr marL="137160" marR="137160" marT="68580" marB="68580"/>
                </a:tc>
                <a:extLst>
                  <a:ext uri="{0D108BD9-81ED-4DB2-BD59-A6C34878D82A}">
                    <a16:rowId xmlns:a16="http://schemas.microsoft.com/office/drawing/2014/main" val="2411693509"/>
                  </a:ext>
                </a:extLst>
              </a:tr>
            </a:tbl>
          </a:graphicData>
        </a:graphic>
      </p:graphicFrame>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8201" y="4231538"/>
            <a:ext cx="1041432" cy="104143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87144" y="5381150"/>
            <a:ext cx="1041432" cy="1041432"/>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8201" y="6658238"/>
            <a:ext cx="1041432" cy="1041432"/>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2397" y="7950707"/>
            <a:ext cx="1041432" cy="1041432"/>
          </a:xfrm>
          <a:prstGeom prst="rect">
            <a:avLst/>
          </a:prstGeom>
        </p:spPr>
      </p:pic>
      <p:pic>
        <p:nvPicPr>
          <p:cNvPr id="2" name="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247" y="167268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03235"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698"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txBody>
          <a:bodyPr/>
          <a:lstStyle/>
          <a:p>
            <a:endParaRPr lang="en-US"/>
          </a:p>
        </p:txBody>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txBody>
          <a:bodyPr/>
          <a:lstStyle/>
          <a:p>
            <a:endParaRPr lang="en-US"/>
          </a:p>
        </p:txBody>
      </p:sp>
      <p:sp>
        <p:nvSpPr>
          <p:cNvPr id="6" name="Freeform 6"/>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7402633" y="134664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7620000" y="4670297"/>
            <a:ext cx="10896600" cy="1721625"/>
          </a:xfrm>
          <a:prstGeom prst="rect">
            <a:avLst/>
          </a:prstGeom>
        </p:spPr>
        <p:txBody>
          <a:bodyPr wrap="square"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kumimoji="0" lang="en-US" sz="25000" b="0" i="0" u="none" strike="noStrike" kern="1200" cap="none" spc="245" normalizeH="0" baseline="0" noProof="0" dirty="0">
                <a:ln>
                  <a:noFill/>
                </a:ln>
                <a:solidFill>
                  <a:srgbClr val="000000"/>
                </a:solidFill>
                <a:effectLst/>
                <a:uLnTx/>
                <a:uFillTx/>
                <a:latin typeface="Bryndan Write"/>
                <a:ea typeface="+mn-ea"/>
                <a:cs typeface="+mn-cs"/>
              </a:rPr>
              <a:t>Writing</a:t>
            </a:r>
          </a:p>
        </p:txBody>
      </p:sp>
      <p:sp>
        <p:nvSpPr>
          <p:cNvPr id="10" name="Freeform 5">
            <a:extLst>
              <a:ext uri="{FF2B5EF4-FFF2-40B4-BE49-F238E27FC236}">
                <a16:creationId xmlns:a16="http://schemas.microsoft.com/office/drawing/2014/main" id="{4CD7EACA-E69D-F6BA-5145-8D60AF102007}"/>
              </a:ext>
            </a:extLst>
          </p:cNvPr>
          <p:cNvSpPr/>
          <p:nvPr/>
        </p:nvSpPr>
        <p:spPr>
          <a:xfrm>
            <a:off x="1565135" y="3279464"/>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10989163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p:nvPr/>
        </p:nvSpPr>
        <p:spPr>
          <a:xfrm>
            <a:off x="1881920" y="8886312"/>
            <a:ext cx="15012500" cy="830997"/>
          </a:xfrm>
          <a:prstGeom prst="rect">
            <a:avLst/>
          </a:prstGeom>
        </p:spPr>
        <p:txBody>
          <a:bodyPr wrap="square">
            <a:spAutoFit/>
          </a:bodyPr>
          <a:lstStyle/>
          <a:p>
            <a:r>
              <a:rPr lang="en-US" sz="4800" b="1" dirty="0">
                <a:ln w="6600">
                  <a:solidFill>
                    <a:srgbClr val="F7941E"/>
                  </a:solidFill>
                  <a:prstDash val="solid"/>
                </a:ln>
                <a:solidFill>
                  <a:schemeClr val="accent4">
                    <a:lumMod val="40000"/>
                    <a:lumOff val="60000"/>
                  </a:schemeClr>
                </a:solidFill>
                <a:effectLst>
                  <a:outerShdw dist="38100" dir="2700000" algn="tl" rotWithShape="0">
                    <a:schemeClr val="accent2"/>
                  </a:outerShdw>
                </a:effectLst>
                <a:latin typeface="Calibri (Body)"/>
                <a:ea typeface="Times New Roman" panose="02020603050405020304" pitchFamily="18" charset="0"/>
              </a:rPr>
              <a:t>FULL </a:t>
            </a:r>
            <a:r>
              <a:rPr lang="en-US" sz="4800" b="1">
                <a:ln w="6600">
                  <a:solidFill>
                    <a:srgbClr val="F7941E"/>
                  </a:solidFill>
                  <a:prstDash val="solid"/>
                </a:ln>
                <a:solidFill>
                  <a:schemeClr val="accent4">
                    <a:lumMod val="40000"/>
                    <a:lumOff val="60000"/>
                  </a:schemeClr>
                </a:solidFill>
                <a:effectLst>
                  <a:outerShdw dist="38100" dir="2700000" algn="tl" rotWithShape="0">
                    <a:schemeClr val="accent2"/>
                  </a:outerShdw>
                </a:effectLst>
                <a:latin typeface="Calibri (Body)"/>
                <a:ea typeface="Times New Roman" panose="02020603050405020304" pitchFamily="18" charset="0"/>
              </a:rPr>
              <a:t>MOON FESTIVAL / MID-AUTUMN </a:t>
            </a:r>
            <a:r>
              <a:rPr lang="en-US" sz="4800" b="1" dirty="0">
                <a:ln w="6600">
                  <a:solidFill>
                    <a:srgbClr val="F7941E"/>
                  </a:solidFill>
                  <a:prstDash val="solid"/>
                </a:ln>
                <a:solidFill>
                  <a:schemeClr val="accent4">
                    <a:lumMod val="40000"/>
                    <a:lumOff val="60000"/>
                  </a:schemeClr>
                </a:solidFill>
                <a:effectLst>
                  <a:outerShdw dist="38100" dir="2700000" algn="tl" rotWithShape="0">
                    <a:schemeClr val="accent2"/>
                  </a:outerShdw>
                </a:effectLst>
                <a:latin typeface="Calibri (Body)"/>
                <a:ea typeface="Times New Roman" panose="02020603050405020304" pitchFamily="18" charset="0"/>
              </a:rPr>
              <a:t>FESTIVAL</a:t>
            </a:r>
          </a:p>
        </p:txBody>
      </p:sp>
      <p:pic>
        <p:nvPicPr>
          <p:cNvPr id="6" name="Content Placeholder 5" descr="Mid-Autumn_Festival-beijing"/>
          <p:cNvPicPr>
            <a:picLocks noGrp="1" noChangeAspect="1"/>
          </p:cNvPicPr>
          <p:nvPr>
            <p:ph idx="1"/>
          </p:nvPr>
        </p:nvPicPr>
        <p:blipFill>
          <a:blip r:embed="rId3"/>
          <a:stretch>
            <a:fillRect/>
          </a:stretch>
        </p:blipFill>
        <p:spPr>
          <a:xfrm>
            <a:off x="3133067" y="1585184"/>
            <a:ext cx="12173858" cy="7052925"/>
          </a:xfrm>
          <a:prstGeom prst="rect">
            <a:avLst/>
          </a:prstGeom>
        </p:spPr>
      </p:pic>
      <p:grpSp>
        <p:nvGrpSpPr>
          <p:cNvPr id="10" name="Group 9"/>
          <p:cNvGrpSpPr/>
          <p:nvPr/>
        </p:nvGrpSpPr>
        <p:grpSpPr>
          <a:xfrm>
            <a:off x="0" y="-11586"/>
            <a:ext cx="18288000" cy="1624964"/>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Round Single Corner Rectangle 1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3" name="Round Single Corner Rectangle 1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4" name="TextBox 13"/>
          <p:cNvSpPr txBox="1"/>
          <p:nvPr/>
        </p:nvSpPr>
        <p:spPr>
          <a:xfrm>
            <a:off x="995358" y="303359"/>
            <a:ext cx="4589700" cy="923330"/>
          </a:xfrm>
          <a:prstGeom prst="rect">
            <a:avLst/>
          </a:prstGeom>
          <a:noFill/>
          <a:effectLst/>
        </p:spPr>
        <p:txBody>
          <a:bodyPr wrap="square" rtlCol="0">
            <a:spAutoFit/>
          </a:bodyPr>
          <a:lstStyle/>
          <a:p>
            <a:r>
              <a:rPr lang="en-US" sz="5400" b="1" dirty="0">
                <a:effectLst>
                  <a:glow rad="88900">
                    <a:schemeClr val="bg1"/>
                  </a:glow>
                </a:effectLst>
                <a:latin typeface="Arial" panose="020B0604020202020204" pitchFamily="34" charset="0"/>
                <a:cs typeface="Arial" panose="020B0604020202020204" pitchFamily="34" charset="0"/>
              </a:rPr>
              <a:t>WARM-UP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3429000" y="266700"/>
            <a:ext cx="14391019" cy="1477328"/>
          </a:xfrm>
          <a:prstGeom prst="rect">
            <a:avLst/>
          </a:prstGeom>
        </p:spPr>
        <p:txBody>
          <a:bodyPr wrap="square" lIns="0" tIns="0" rIns="0" bIns="0" rtlCol="0" anchor="ctr">
            <a:spAutoFit/>
          </a:bodyPr>
          <a:lstStyle/>
          <a:p>
            <a:pPr algn="ctr"/>
            <a:r>
              <a:rPr lang="en-US" sz="4800" spc="-300" dirty="0">
                <a:solidFill>
                  <a:srgbClr val="000000"/>
                </a:solidFill>
                <a:latin typeface="Bryndan Write"/>
              </a:rPr>
              <a:t>Read the following pieces of advice </a:t>
            </a:r>
          </a:p>
          <a:p>
            <a:pPr algn="ctr"/>
            <a:r>
              <a:rPr lang="en-US" sz="4800" spc="-300" dirty="0">
                <a:solidFill>
                  <a:srgbClr val="000000"/>
                </a:solidFill>
                <a:latin typeface="Bryndan Write"/>
              </a:rPr>
              <a:t>for tourists at the Ok Om Bok Festival. </a:t>
            </a:r>
          </a:p>
        </p:txBody>
      </p:sp>
      <p:sp>
        <p:nvSpPr>
          <p:cNvPr id="11" name="TextBox 7">
            <a:extLst>
              <a:ext uri="{FF2B5EF4-FFF2-40B4-BE49-F238E27FC236}">
                <a16:creationId xmlns:a16="http://schemas.microsoft.com/office/drawing/2014/main" id="{BFFA7DBF-6CCF-F613-E6C0-D5759FFD6AA7}"/>
              </a:ext>
            </a:extLst>
          </p:cNvPr>
          <p:cNvSpPr txBox="1"/>
          <p:nvPr/>
        </p:nvSpPr>
        <p:spPr>
          <a:xfrm>
            <a:off x="1209549" y="2562049"/>
            <a:ext cx="3367571" cy="3288645"/>
          </a:xfrm>
          <a:prstGeom prst="rect">
            <a:avLst/>
          </a:prstGeom>
        </p:spPr>
        <p:txBody>
          <a:bodyPr lIns="50800" tIns="50800" rIns="50800" bIns="50800" rtlCol="0" anchor="ctr"/>
          <a:lstStyle/>
          <a:p>
            <a:pPr algn="ctr">
              <a:lnSpc>
                <a:spcPts val="2266"/>
              </a:lnSpc>
            </a:pPr>
            <a:endParaRPr/>
          </a:p>
        </p:txBody>
      </p:sp>
      <p:sp>
        <p:nvSpPr>
          <p:cNvPr id="13" name="TextBox 9">
            <a:extLst>
              <a:ext uri="{FF2B5EF4-FFF2-40B4-BE49-F238E27FC236}">
                <a16:creationId xmlns:a16="http://schemas.microsoft.com/office/drawing/2014/main" id="{E746312A-33AF-FB45-4908-253EE9E6105D}"/>
              </a:ext>
            </a:extLst>
          </p:cNvPr>
          <p:cNvSpPr txBox="1"/>
          <p:nvPr/>
        </p:nvSpPr>
        <p:spPr>
          <a:xfrm>
            <a:off x="2776843" y="2562048"/>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dress up for the Moon God offering ceremony</a:t>
            </a:r>
          </a:p>
        </p:txBody>
      </p:sp>
      <p:grpSp>
        <p:nvGrpSpPr>
          <p:cNvPr id="18" name="Group 17">
            <a:extLst>
              <a:ext uri="{FF2B5EF4-FFF2-40B4-BE49-F238E27FC236}">
                <a16:creationId xmlns:a16="http://schemas.microsoft.com/office/drawing/2014/main" id="{D4F73C26-8737-DD80-20E8-C8DD377D6CB4}"/>
              </a:ext>
            </a:extLst>
          </p:cNvPr>
          <p:cNvGrpSpPr/>
          <p:nvPr/>
        </p:nvGrpSpPr>
        <p:grpSpPr>
          <a:xfrm>
            <a:off x="1433546" y="2298999"/>
            <a:ext cx="1042776" cy="738770"/>
            <a:chOff x="1433546" y="2298999"/>
            <a:chExt cx="1042776" cy="738770"/>
          </a:xfrm>
        </p:grpSpPr>
        <p:sp>
          <p:nvSpPr>
            <p:cNvPr id="16" name="Rounded Rectangle 15">
              <a:extLst>
                <a:ext uri="{FF2B5EF4-FFF2-40B4-BE49-F238E27FC236}">
                  <a16:creationId xmlns:a16="http://schemas.microsoft.com/office/drawing/2014/main" id="{F2E48BCA-2419-17C9-00DF-04DEC43931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TextBox 8">
              <a:extLst>
                <a:ext uri="{FF2B5EF4-FFF2-40B4-BE49-F238E27FC236}">
                  <a16:creationId xmlns:a16="http://schemas.microsoft.com/office/drawing/2014/main" id="{CEC09C9D-B23B-282B-C7B6-0031993E6C63}"/>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a</a:t>
              </a:r>
            </a:p>
          </p:txBody>
        </p:sp>
      </p:grpSp>
      <p:sp>
        <p:nvSpPr>
          <p:cNvPr id="19" name="TextBox 9">
            <a:extLst>
              <a:ext uri="{FF2B5EF4-FFF2-40B4-BE49-F238E27FC236}">
                <a16:creationId xmlns:a16="http://schemas.microsoft.com/office/drawing/2014/main" id="{3466ACD5-C458-6D26-8697-4891DF5C2882}"/>
              </a:ext>
            </a:extLst>
          </p:cNvPr>
          <p:cNvSpPr txBox="1"/>
          <p:nvPr/>
        </p:nvSpPr>
        <p:spPr>
          <a:xfrm>
            <a:off x="2806013" y="3563035"/>
            <a:ext cx="9796157" cy="984885"/>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keep quiet when the monks and </a:t>
            </a:r>
          </a:p>
          <a:p>
            <a:pPr>
              <a:spcBef>
                <a:spcPct val="0"/>
              </a:spcBef>
            </a:pPr>
            <a:r>
              <a:rPr lang="en-US" sz="3200" dirty="0">
                <a:solidFill>
                  <a:srgbClr val="000000"/>
                </a:solidFill>
                <a:latin typeface="Montserrat Medium"/>
              </a:rPr>
              <a:t>the elders are talking </a:t>
            </a:r>
          </a:p>
        </p:txBody>
      </p:sp>
      <p:grpSp>
        <p:nvGrpSpPr>
          <p:cNvPr id="20" name="Group 19">
            <a:extLst>
              <a:ext uri="{FF2B5EF4-FFF2-40B4-BE49-F238E27FC236}">
                <a16:creationId xmlns:a16="http://schemas.microsoft.com/office/drawing/2014/main" id="{F2626434-C203-15CB-D47D-8F6A68D1537B}"/>
              </a:ext>
            </a:extLst>
          </p:cNvPr>
          <p:cNvGrpSpPr/>
          <p:nvPr/>
        </p:nvGrpSpPr>
        <p:grpSpPr>
          <a:xfrm>
            <a:off x="1433546" y="3583050"/>
            <a:ext cx="1042776" cy="738770"/>
            <a:chOff x="1433546" y="2298999"/>
            <a:chExt cx="1042776" cy="738770"/>
          </a:xfrm>
        </p:grpSpPr>
        <p:sp>
          <p:nvSpPr>
            <p:cNvPr id="21" name="Rounded Rectangle 20">
              <a:extLst>
                <a:ext uri="{FF2B5EF4-FFF2-40B4-BE49-F238E27FC236}">
                  <a16:creationId xmlns:a16="http://schemas.microsoft.com/office/drawing/2014/main" id="{C5F2A7E5-FC7D-F5EB-AB3F-1B15D38CC2D4}"/>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8">
              <a:extLst>
                <a:ext uri="{FF2B5EF4-FFF2-40B4-BE49-F238E27FC236}">
                  <a16:creationId xmlns:a16="http://schemas.microsoft.com/office/drawing/2014/main" id="{563EAF22-B790-27F1-12FE-5702310B8451}"/>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b</a:t>
              </a:r>
            </a:p>
          </p:txBody>
        </p:sp>
      </p:grpSp>
      <p:sp>
        <p:nvSpPr>
          <p:cNvPr id="23" name="TextBox 9">
            <a:extLst>
              <a:ext uri="{FF2B5EF4-FFF2-40B4-BE49-F238E27FC236}">
                <a16:creationId xmlns:a16="http://schemas.microsoft.com/office/drawing/2014/main" id="{CB81C8F3-F782-A88A-75E8-AE4E53C78EBE}"/>
              </a:ext>
            </a:extLst>
          </p:cNvPr>
          <p:cNvSpPr txBox="1"/>
          <p:nvPr/>
        </p:nvSpPr>
        <p:spPr>
          <a:xfrm>
            <a:off x="2776843" y="5090546"/>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climb on the animal statues in the temple ground</a:t>
            </a:r>
          </a:p>
        </p:txBody>
      </p:sp>
      <p:grpSp>
        <p:nvGrpSpPr>
          <p:cNvPr id="24" name="Group 23">
            <a:extLst>
              <a:ext uri="{FF2B5EF4-FFF2-40B4-BE49-F238E27FC236}">
                <a16:creationId xmlns:a16="http://schemas.microsoft.com/office/drawing/2014/main" id="{B88AD230-D48B-05A2-336A-B5AE582DC62F}"/>
              </a:ext>
            </a:extLst>
          </p:cNvPr>
          <p:cNvGrpSpPr/>
          <p:nvPr/>
        </p:nvGrpSpPr>
        <p:grpSpPr>
          <a:xfrm>
            <a:off x="1433546" y="4827497"/>
            <a:ext cx="1042776" cy="738770"/>
            <a:chOff x="1433546" y="2298999"/>
            <a:chExt cx="1042776" cy="738770"/>
          </a:xfrm>
        </p:grpSpPr>
        <p:sp>
          <p:nvSpPr>
            <p:cNvPr id="25" name="Rounded Rectangle 24">
              <a:extLst>
                <a:ext uri="{FF2B5EF4-FFF2-40B4-BE49-F238E27FC236}">
                  <a16:creationId xmlns:a16="http://schemas.microsoft.com/office/drawing/2014/main" id="{E9FF8153-DC08-0020-596D-659C81718BFC}"/>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TextBox 8">
              <a:extLst>
                <a:ext uri="{FF2B5EF4-FFF2-40B4-BE49-F238E27FC236}">
                  <a16:creationId xmlns:a16="http://schemas.microsoft.com/office/drawing/2014/main" id="{F6AD0023-4412-F980-E7A0-39A4589D33A4}"/>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c</a:t>
              </a:r>
            </a:p>
          </p:txBody>
        </p:sp>
      </p:grpSp>
      <p:sp>
        <p:nvSpPr>
          <p:cNvPr id="33" name="TextBox 9">
            <a:extLst>
              <a:ext uri="{FF2B5EF4-FFF2-40B4-BE49-F238E27FC236}">
                <a16:creationId xmlns:a16="http://schemas.microsoft.com/office/drawing/2014/main" id="{902D1EB3-12ED-7188-2360-9B1653F0D1E7}"/>
              </a:ext>
            </a:extLst>
          </p:cNvPr>
          <p:cNvSpPr txBox="1"/>
          <p:nvPr/>
        </p:nvSpPr>
        <p:spPr>
          <a:xfrm>
            <a:off x="2776843" y="6364173"/>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show respect to the monks and the elders </a:t>
            </a:r>
          </a:p>
        </p:txBody>
      </p:sp>
      <p:grpSp>
        <p:nvGrpSpPr>
          <p:cNvPr id="34" name="Group 33">
            <a:extLst>
              <a:ext uri="{FF2B5EF4-FFF2-40B4-BE49-F238E27FC236}">
                <a16:creationId xmlns:a16="http://schemas.microsoft.com/office/drawing/2014/main" id="{5864B451-7454-0412-2535-6E41349C6CF7}"/>
              </a:ext>
            </a:extLst>
          </p:cNvPr>
          <p:cNvGrpSpPr/>
          <p:nvPr/>
        </p:nvGrpSpPr>
        <p:grpSpPr>
          <a:xfrm>
            <a:off x="1433546" y="6101124"/>
            <a:ext cx="1042776" cy="738770"/>
            <a:chOff x="1433546" y="2298999"/>
            <a:chExt cx="1042776" cy="738770"/>
          </a:xfrm>
        </p:grpSpPr>
        <p:sp>
          <p:nvSpPr>
            <p:cNvPr id="35" name="Rounded Rectangle 34">
              <a:extLst>
                <a:ext uri="{FF2B5EF4-FFF2-40B4-BE49-F238E27FC236}">
                  <a16:creationId xmlns:a16="http://schemas.microsoft.com/office/drawing/2014/main" id="{03130AB7-9DE1-08AA-77B6-AB65725740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TextBox 8">
              <a:extLst>
                <a:ext uri="{FF2B5EF4-FFF2-40B4-BE49-F238E27FC236}">
                  <a16:creationId xmlns:a16="http://schemas.microsoft.com/office/drawing/2014/main" id="{C817607F-4C1B-8143-241F-091294E06DF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d</a:t>
              </a:r>
            </a:p>
          </p:txBody>
        </p:sp>
      </p:grpSp>
      <p:sp>
        <p:nvSpPr>
          <p:cNvPr id="37" name="TextBox 9">
            <a:extLst>
              <a:ext uri="{FF2B5EF4-FFF2-40B4-BE49-F238E27FC236}">
                <a16:creationId xmlns:a16="http://schemas.microsoft.com/office/drawing/2014/main" id="{B14A28CA-AC50-A5FF-175C-AEAB3C2C2742}"/>
              </a:ext>
            </a:extLst>
          </p:cNvPr>
          <p:cNvSpPr txBox="1"/>
          <p:nvPr/>
        </p:nvSpPr>
        <p:spPr>
          <a:xfrm>
            <a:off x="2776843" y="7631586"/>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refuse young rice when the elders offer it to you </a:t>
            </a:r>
          </a:p>
        </p:txBody>
      </p:sp>
      <p:grpSp>
        <p:nvGrpSpPr>
          <p:cNvPr id="38" name="Group 37">
            <a:extLst>
              <a:ext uri="{FF2B5EF4-FFF2-40B4-BE49-F238E27FC236}">
                <a16:creationId xmlns:a16="http://schemas.microsoft.com/office/drawing/2014/main" id="{09F86202-E5E7-704F-AAAA-72324D69B96F}"/>
              </a:ext>
            </a:extLst>
          </p:cNvPr>
          <p:cNvGrpSpPr/>
          <p:nvPr/>
        </p:nvGrpSpPr>
        <p:grpSpPr>
          <a:xfrm>
            <a:off x="1433546" y="7368537"/>
            <a:ext cx="1042776" cy="738770"/>
            <a:chOff x="1433546" y="2298999"/>
            <a:chExt cx="1042776" cy="738770"/>
          </a:xfrm>
        </p:grpSpPr>
        <p:sp>
          <p:nvSpPr>
            <p:cNvPr id="39" name="Rounded Rectangle 38">
              <a:extLst>
                <a:ext uri="{FF2B5EF4-FFF2-40B4-BE49-F238E27FC236}">
                  <a16:creationId xmlns:a16="http://schemas.microsoft.com/office/drawing/2014/main" id="{C08CDF42-0571-8503-99C7-868F1141F4BD}"/>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0" name="TextBox 8">
              <a:extLst>
                <a:ext uri="{FF2B5EF4-FFF2-40B4-BE49-F238E27FC236}">
                  <a16:creationId xmlns:a16="http://schemas.microsoft.com/office/drawing/2014/main" id="{ACA044EB-A98E-A71C-BBD0-7B265CA6BF7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e</a:t>
              </a:r>
            </a:p>
          </p:txBody>
        </p:sp>
      </p:grpSp>
      <p:sp>
        <p:nvSpPr>
          <p:cNvPr id="41" name="TextBox 9">
            <a:extLst>
              <a:ext uri="{FF2B5EF4-FFF2-40B4-BE49-F238E27FC236}">
                <a16:creationId xmlns:a16="http://schemas.microsoft.com/office/drawing/2014/main" id="{E7E21136-9215-54C3-48BC-E5BDC20AB0FA}"/>
              </a:ext>
            </a:extLst>
          </p:cNvPr>
          <p:cNvSpPr txBox="1"/>
          <p:nvPr/>
        </p:nvSpPr>
        <p:spPr>
          <a:xfrm>
            <a:off x="2776843" y="8905213"/>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litter the temple ground </a:t>
            </a:r>
          </a:p>
        </p:txBody>
      </p:sp>
      <p:grpSp>
        <p:nvGrpSpPr>
          <p:cNvPr id="42" name="Group 41">
            <a:extLst>
              <a:ext uri="{FF2B5EF4-FFF2-40B4-BE49-F238E27FC236}">
                <a16:creationId xmlns:a16="http://schemas.microsoft.com/office/drawing/2014/main" id="{52A4BC73-8783-D7BD-D44F-7696CBB84C47}"/>
              </a:ext>
            </a:extLst>
          </p:cNvPr>
          <p:cNvGrpSpPr/>
          <p:nvPr/>
        </p:nvGrpSpPr>
        <p:grpSpPr>
          <a:xfrm>
            <a:off x="1433546" y="8642164"/>
            <a:ext cx="1042776" cy="738770"/>
            <a:chOff x="1433546" y="2298999"/>
            <a:chExt cx="1042776" cy="738770"/>
          </a:xfrm>
        </p:grpSpPr>
        <p:sp>
          <p:nvSpPr>
            <p:cNvPr id="43" name="Rounded Rectangle 42">
              <a:extLst>
                <a:ext uri="{FF2B5EF4-FFF2-40B4-BE49-F238E27FC236}">
                  <a16:creationId xmlns:a16="http://schemas.microsoft.com/office/drawing/2014/main" id="{7E4E413E-C087-2043-B661-EEEEF3C010D7}"/>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TextBox 8">
              <a:extLst>
                <a:ext uri="{FF2B5EF4-FFF2-40B4-BE49-F238E27FC236}">
                  <a16:creationId xmlns:a16="http://schemas.microsoft.com/office/drawing/2014/main" id="{D04D86A3-894B-677A-7DD7-3719064AB6BE}"/>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f</a:t>
              </a:r>
            </a:p>
          </p:txBody>
        </p:sp>
      </p:grpSp>
      <p:sp>
        <p:nvSpPr>
          <p:cNvPr id="45" name="Freeform 4">
            <a:extLst>
              <a:ext uri="{FF2B5EF4-FFF2-40B4-BE49-F238E27FC236}">
                <a16:creationId xmlns:a16="http://schemas.microsoft.com/office/drawing/2014/main" id="{0DCA31C2-F5ED-819D-85AF-06F8E1DEE4BB}"/>
              </a:ext>
            </a:extLst>
          </p:cNvPr>
          <p:cNvSpPr/>
          <p:nvPr/>
        </p:nvSpPr>
        <p:spPr>
          <a:xfrm>
            <a:off x="13573463" y="6125615"/>
            <a:ext cx="3875388" cy="3708868"/>
          </a:xfrm>
          <a:custGeom>
            <a:avLst/>
            <a:gdLst/>
            <a:ahLst/>
            <a:cxnLst/>
            <a:rect l="l" t="t" r="r" b="b"/>
            <a:pathLst>
              <a:path w="2760546" h="2641929">
                <a:moveTo>
                  <a:pt x="0" y="0"/>
                </a:moveTo>
                <a:lnTo>
                  <a:pt x="2760546" y="0"/>
                </a:lnTo>
                <a:lnTo>
                  <a:pt x="2760546" y="2641929"/>
                </a:lnTo>
                <a:lnTo>
                  <a:pt x="0" y="2641929"/>
                </a:lnTo>
                <a:lnTo>
                  <a:pt x="0" y="0"/>
                </a:lnTo>
                <a:close/>
              </a:path>
            </a:pathLst>
          </a:custGeom>
          <a:blipFill>
            <a:blip r:embed="rId5"/>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strips(downLeft)">
                                      <p:cBhvr>
                                        <p:cTn id="15" dur="500"/>
                                        <p:tgtEl>
                                          <p:spTgt spid="20"/>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strips(downLeft)">
                                      <p:cBhvr>
                                        <p:cTn id="23" dur="500"/>
                                        <p:tgtEl>
                                          <p:spTgt spid="2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strips(down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strips(downLeft)">
                                      <p:cBhvr>
                                        <p:cTn id="31" dur="500"/>
                                        <p:tgtEl>
                                          <p:spTgt spid="34"/>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strips(downLeft)">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strips(downLeft)">
                                      <p:cBhvr>
                                        <p:cTn id="39" dur="500"/>
                                        <p:tgtEl>
                                          <p:spTgt spid="38"/>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strips(down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strips(downLeft)">
                                      <p:cBhvr>
                                        <p:cTn id="47" dur="500"/>
                                        <p:tgtEl>
                                          <p:spTgt spid="42"/>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strips(downLeft)">
                                      <p:cBhvr>
                                        <p:cTn id="5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P spid="33" grpId="0"/>
      <p:bldP spid="37"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3429000" y="-10298"/>
            <a:ext cx="14391019" cy="2031325"/>
          </a:xfrm>
          <a:prstGeom prst="rect">
            <a:avLst/>
          </a:prstGeom>
        </p:spPr>
        <p:txBody>
          <a:bodyPr wrap="square" lIns="0" tIns="0" rIns="0" bIns="0" rtlCol="0" anchor="ctr">
            <a:spAutoFit/>
          </a:bodyPr>
          <a:lstStyle/>
          <a:p>
            <a:pPr algn="ctr"/>
            <a:r>
              <a:rPr lang="en-US" sz="6600" spc="-300" dirty="0">
                <a:solidFill>
                  <a:srgbClr val="000000"/>
                </a:solidFill>
                <a:latin typeface="Bryndan Write"/>
              </a:rPr>
              <a:t>Work in groups. </a:t>
            </a:r>
          </a:p>
          <a:p>
            <a:pPr algn="ctr"/>
            <a:r>
              <a:rPr lang="en-US" sz="6600" spc="-300" dirty="0">
                <a:solidFill>
                  <a:srgbClr val="000000"/>
                </a:solidFill>
                <a:latin typeface="Bryndan Write"/>
              </a:rPr>
              <a:t>Put the ideas in the correct column.</a:t>
            </a:r>
            <a:endParaRPr lang="en-US" sz="6600" spc="-150" dirty="0">
              <a:solidFill>
                <a:srgbClr val="000000"/>
              </a:solidFill>
              <a:latin typeface="Bryndan Write"/>
            </a:endParaRPr>
          </a:p>
        </p:txBody>
      </p:sp>
      <p:sp>
        <p:nvSpPr>
          <p:cNvPr id="11" name="TextBox 7">
            <a:extLst>
              <a:ext uri="{FF2B5EF4-FFF2-40B4-BE49-F238E27FC236}">
                <a16:creationId xmlns:a16="http://schemas.microsoft.com/office/drawing/2014/main" id="{BFFA7DBF-6CCF-F613-E6C0-D5759FFD6AA7}"/>
              </a:ext>
            </a:extLst>
          </p:cNvPr>
          <p:cNvSpPr txBox="1"/>
          <p:nvPr/>
        </p:nvSpPr>
        <p:spPr>
          <a:xfrm>
            <a:off x="1209549" y="2562049"/>
            <a:ext cx="3367571" cy="3288645"/>
          </a:xfrm>
          <a:prstGeom prst="rect">
            <a:avLst/>
          </a:prstGeom>
        </p:spPr>
        <p:txBody>
          <a:bodyPr lIns="50800" tIns="50800" rIns="50800" bIns="50800" rtlCol="0" anchor="ctr"/>
          <a:lstStyle/>
          <a:p>
            <a:pPr algn="ctr">
              <a:lnSpc>
                <a:spcPts val="2266"/>
              </a:lnSpc>
            </a:pPr>
            <a:endParaRPr/>
          </a:p>
        </p:txBody>
      </p:sp>
      <p:sp>
        <p:nvSpPr>
          <p:cNvPr id="13" name="TextBox 9">
            <a:extLst>
              <a:ext uri="{FF2B5EF4-FFF2-40B4-BE49-F238E27FC236}">
                <a16:creationId xmlns:a16="http://schemas.microsoft.com/office/drawing/2014/main" id="{E746312A-33AF-FB45-4908-253EE9E6105D}"/>
              </a:ext>
            </a:extLst>
          </p:cNvPr>
          <p:cNvSpPr txBox="1"/>
          <p:nvPr/>
        </p:nvSpPr>
        <p:spPr>
          <a:xfrm>
            <a:off x="2776843" y="2562048"/>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dress up for the Moon God offering ceremony</a:t>
            </a:r>
          </a:p>
        </p:txBody>
      </p:sp>
      <p:grpSp>
        <p:nvGrpSpPr>
          <p:cNvPr id="18" name="Group 17">
            <a:extLst>
              <a:ext uri="{FF2B5EF4-FFF2-40B4-BE49-F238E27FC236}">
                <a16:creationId xmlns:a16="http://schemas.microsoft.com/office/drawing/2014/main" id="{D4F73C26-8737-DD80-20E8-C8DD377D6CB4}"/>
              </a:ext>
            </a:extLst>
          </p:cNvPr>
          <p:cNvGrpSpPr/>
          <p:nvPr/>
        </p:nvGrpSpPr>
        <p:grpSpPr>
          <a:xfrm>
            <a:off x="1433546" y="2298999"/>
            <a:ext cx="1042776" cy="738770"/>
            <a:chOff x="1433546" y="2298999"/>
            <a:chExt cx="1042776" cy="738770"/>
          </a:xfrm>
        </p:grpSpPr>
        <p:sp>
          <p:nvSpPr>
            <p:cNvPr id="16" name="Rounded Rectangle 15">
              <a:extLst>
                <a:ext uri="{FF2B5EF4-FFF2-40B4-BE49-F238E27FC236}">
                  <a16:creationId xmlns:a16="http://schemas.microsoft.com/office/drawing/2014/main" id="{F2E48BCA-2419-17C9-00DF-04DEC43931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TextBox 8">
              <a:extLst>
                <a:ext uri="{FF2B5EF4-FFF2-40B4-BE49-F238E27FC236}">
                  <a16:creationId xmlns:a16="http://schemas.microsoft.com/office/drawing/2014/main" id="{CEC09C9D-B23B-282B-C7B6-0031993E6C63}"/>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a</a:t>
              </a:r>
            </a:p>
          </p:txBody>
        </p:sp>
      </p:grpSp>
      <p:sp>
        <p:nvSpPr>
          <p:cNvPr id="19" name="TextBox 9">
            <a:extLst>
              <a:ext uri="{FF2B5EF4-FFF2-40B4-BE49-F238E27FC236}">
                <a16:creationId xmlns:a16="http://schemas.microsoft.com/office/drawing/2014/main" id="{3466ACD5-C458-6D26-8697-4891DF5C2882}"/>
              </a:ext>
            </a:extLst>
          </p:cNvPr>
          <p:cNvSpPr txBox="1"/>
          <p:nvPr/>
        </p:nvSpPr>
        <p:spPr>
          <a:xfrm>
            <a:off x="2806013" y="3563035"/>
            <a:ext cx="9796157" cy="984885"/>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keep quiet when the monks and </a:t>
            </a:r>
          </a:p>
          <a:p>
            <a:pPr>
              <a:spcBef>
                <a:spcPct val="0"/>
              </a:spcBef>
            </a:pPr>
            <a:r>
              <a:rPr lang="en-US" sz="3200" dirty="0">
                <a:solidFill>
                  <a:srgbClr val="000000"/>
                </a:solidFill>
                <a:latin typeface="Montserrat Medium"/>
              </a:rPr>
              <a:t>the elders are talking </a:t>
            </a:r>
          </a:p>
        </p:txBody>
      </p:sp>
      <p:grpSp>
        <p:nvGrpSpPr>
          <p:cNvPr id="20" name="Group 19">
            <a:extLst>
              <a:ext uri="{FF2B5EF4-FFF2-40B4-BE49-F238E27FC236}">
                <a16:creationId xmlns:a16="http://schemas.microsoft.com/office/drawing/2014/main" id="{F2626434-C203-15CB-D47D-8F6A68D1537B}"/>
              </a:ext>
            </a:extLst>
          </p:cNvPr>
          <p:cNvGrpSpPr/>
          <p:nvPr/>
        </p:nvGrpSpPr>
        <p:grpSpPr>
          <a:xfrm>
            <a:off x="1433546" y="3583050"/>
            <a:ext cx="1042776" cy="738770"/>
            <a:chOff x="1433546" y="2298999"/>
            <a:chExt cx="1042776" cy="738770"/>
          </a:xfrm>
        </p:grpSpPr>
        <p:sp>
          <p:nvSpPr>
            <p:cNvPr id="21" name="Rounded Rectangle 20">
              <a:extLst>
                <a:ext uri="{FF2B5EF4-FFF2-40B4-BE49-F238E27FC236}">
                  <a16:creationId xmlns:a16="http://schemas.microsoft.com/office/drawing/2014/main" id="{C5F2A7E5-FC7D-F5EB-AB3F-1B15D38CC2D4}"/>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8">
              <a:extLst>
                <a:ext uri="{FF2B5EF4-FFF2-40B4-BE49-F238E27FC236}">
                  <a16:creationId xmlns:a16="http://schemas.microsoft.com/office/drawing/2014/main" id="{563EAF22-B790-27F1-12FE-5702310B8451}"/>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b</a:t>
              </a:r>
            </a:p>
          </p:txBody>
        </p:sp>
      </p:grpSp>
      <p:sp>
        <p:nvSpPr>
          <p:cNvPr id="23" name="TextBox 9">
            <a:extLst>
              <a:ext uri="{FF2B5EF4-FFF2-40B4-BE49-F238E27FC236}">
                <a16:creationId xmlns:a16="http://schemas.microsoft.com/office/drawing/2014/main" id="{CB81C8F3-F782-A88A-75E8-AE4E53C78EBE}"/>
              </a:ext>
            </a:extLst>
          </p:cNvPr>
          <p:cNvSpPr txBox="1"/>
          <p:nvPr/>
        </p:nvSpPr>
        <p:spPr>
          <a:xfrm>
            <a:off x="2776843" y="5090546"/>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climb on the animal statues in the temple ground</a:t>
            </a:r>
          </a:p>
        </p:txBody>
      </p:sp>
      <p:grpSp>
        <p:nvGrpSpPr>
          <p:cNvPr id="24" name="Group 23">
            <a:extLst>
              <a:ext uri="{FF2B5EF4-FFF2-40B4-BE49-F238E27FC236}">
                <a16:creationId xmlns:a16="http://schemas.microsoft.com/office/drawing/2014/main" id="{B88AD230-D48B-05A2-336A-B5AE582DC62F}"/>
              </a:ext>
            </a:extLst>
          </p:cNvPr>
          <p:cNvGrpSpPr/>
          <p:nvPr/>
        </p:nvGrpSpPr>
        <p:grpSpPr>
          <a:xfrm>
            <a:off x="1433546" y="4827497"/>
            <a:ext cx="1042776" cy="738770"/>
            <a:chOff x="1433546" y="2298999"/>
            <a:chExt cx="1042776" cy="738770"/>
          </a:xfrm>
        </p:grpSpPr>
        <p:sp>
          <p:nvSpPr>
            <p:cNvPr id="25" name="Rounded Rectangle 24">
              <a:extLst>
                <a:ext uri="{FF2B5EF4-FFF2-40B4-BE49-F238E27FC236}">
                  <a16:creationId xmlns:a16="http://schemas.microsoft.com/office/drawing/2014/main" id="{E9FF8153-DC08-0020-596D-659C81718BFC}"/>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TextBox 8">
              <a:extLst>
                <a:ext uri="{FF2B5EF4-FFF2-40B4-BE49-F238E27FC236}">
                  <a16:creationId xmlns:a16="http://schemas.microsoft.com/office/drawing/2014/main" id="{F6AD0023-4412-F980-E7A0-39A4589D33A4}"/>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c</a:t>
              </a:r>
            </a:p>
          </p:txBody>
        </p:sp>
      </p:grpSp>
      <p:sp>
        <p:nvSpPr>
          <p:cNvPr id="33" name="TextBox 9">
            <a:extLst>
              <a:ext uri="{FF2B5EF4-FFF2-40B4-BE49-F238E27FC236}">
                <a16:creationId xmlns:a16="http://schemas.microsoft.com/office/drawing/2014/main" id="{902D1EB3-12ED-7188-2360-9B1653F0D1E7}"/>
              </a:ext>
            </a:extLst>
          </p:cNvPr>
          <p:cNvSpPr txBox="1"/>
          <p:nvPr/>
        </p:nvSpPr>
        <p:spPr>
          <a:xfrm>
            <a:off x="2776843" y="6364173"/>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show respect to the monks and the elders </a:t>
            </a:r>
          </a:p>
        </p:txBody>
      </p:sp>
      <p:grpSp>
        <p:nvGrpSpPr>
          <p:cNvPr id="34" name="Group 33">
            <a:extLst>
              <a:ext uri="{FF2B5EF4-FFF2-40B4-BE49-F238E27FC236}">
                <a16:creationId xmlns:a16="http://schemas.microsoft.com/office/drawing/2014/main" id="{5864B451-7454-0412-2535-6E41349C6CF7}"/>
              </a:ext>
            </a:extLst>
          </p:cNvPr>
          <p:cNvGrpSpPr/>
          <p:nvPr/>
        </p:nvGrpSpPr>
        <p:grpSpPr>
          <a:xfrm>
            <a:off x="1433546" y="6101124"/>
            <a:ext cx="1042776" cy="738770"/>
            <a:chOff x="1433546" y="2298999"/>
            <a:chExt cx="1042776" cy="738770"/>
          </a:xfrm>
        </p:grpSpPr>
        <p:sp>
          <p:nvSpPr>
            <p:cNvPr id="35" name="Rounded Rectangle 34">
              <a:extLst>
                <a:ext uri="{FF2B5EF4-FFF2-40B4-BE49-F238E27FC236}">
                  <a16:creationId xmlns:a16="http://schemas.microsoft.com/office/drawing/2014/main" id="{03130AB7-9DE1-08AA-77B6-AB65725740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TextBox 8">
              <a:extLst>
                <a:ext uri="{FF2B5EF4-FFF2-40B4-BE49-F238E27FC236}">
                  <a16:creationId xmlns:a16="http://schemas.microsoft.com/office/drawing/2014/main" id="{C817607F-4C1B-8143-241F-091294E06DF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d</a:t>
              </a:r>
            </a:p>
          </p:txBody>
        </p:sp>
      </p:grpSp>
      <p:sp>
        <p:nvSpPr>
          <p:cNvPr id="37" name="TextBox 9">
            <a:extLst>
              <a:ext uri="{FF2B5EF4-FFF2-40B4-BE49-F238E27FC236}">
                <a16:creationId xmlns:a16="http://schemas.microsoft.com/office/drawing/2014/main" id="{B14A28CA-AC50-A5FF-175C-AEAB3C2C2742}"/>
              </a:ext>
            </a:extLst>
          </p:cNvPr>
          <p:cNvSpPr txBox="1"/>
          <p:nvPr/>
        </p:nvSpPr>
        <p:spPr>
          <a:xfrm>
            <a:off x="2776843" y="7631586"/>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refuse young rice when the elders offer it to you </a:t>
            </a:r>
          </a:p>
        </p:txBody>
      </p:sp>
      <p:grpSp>
        <p:nvGrpSpPr>
          <p:cNvPr id="38" name="Group 37">
            <a:extLst>
              <a:ext uri="{FF2B5EF4-FFF2-40B4-BE49-F238E27FC236}">
                <a16:creationId xmlns:a16="http://schemas.microsoft.com/office/drawing/2014/main" id="{09F86202-E5E7-704F-AAAA-72324D69B96F}"/>
              </a:ext>
            </a:extLst>
          </p:cNvPr>
          <p:cNvGrpSpPr/>
          <p:nvPr/>
        </p:nvGrpSpPr>
        <p:grpSpPr>
          <a:xfrm>
            <a:off x="1433546" y="7368537"/>
            <a:ext cx="1042776" cy="738770"/>
            <a:chOff x="1433546" y="2298999"/>
            <a:chExt cx="1042776" cy="738770"/>
          </a:xfrm>
        </p:grpSpPr>
        <p:sp>
          <p:nvSpPr>
            <p:cNvPr id="39" name="Rounded Rectangle 38">
              <a:extLst>
                <a:ext uri="{FF2B5EF4-FFF2-40B4-BE49-F238E27FC236}">
                  <a16:creationId xmlns:a16="http://schemas.microsoft.com/office/drawing/2014/main" id="{C08CDF42-0571-8503-99C7-868F1141F4BD}"/>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0" name="TextBox 8">
              <a:extLst>
                <a:ext uri="{FF2B5EF4-FFF2-40B4-BE49-F238E27FC236}">
                  <a16:creationId xmlns:a16="http://schemas.microsoft.com/office/drawing/2014/main" id="{ACA044EB-A98E-A71C-BBD0-7B265CA6BF7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e</a:t>
              </a:r>
            </a:p>
          </p:txBody>
        </p:sp>
      </p:grpSp>
      <p:sp>
        <p:nvSpPr>
          <p:cNvPr id="41" name="TextBox 9">
            <a:extLst>
              <a:ext uri="{FF2B5EF4-FFF2-40B4-BE49-F238E27FC236}">
                <a16:creationId xmlns:a16="http://schemas.microsoft.com/office/drawing/2014/main" id="{E7E21136-9215-54C3-48BC-E5BDC20AB0FA}"/>
              </a:ext>
            </a:extLst>
          </p:cNvPr>
          <p:cNvSpPr txBox="1"/>
          <p:nvPr/>
        </p:nvSpPr>
        <p:spPr>
          <a:xfrm>
            <a:off x="2776843" y="8905213"/>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litter the temple ground </a:t>
            </a:r>
          </a:p>
        </p:txBody>
      </p:sp>
      <p:grpSp>
        <p:nvGrpSpPr>
          <p:cNvPr id="42" name="Group 41">
            <a:extLst>
              <a:ext uri="{FF2B5EF4-FFF2-40B4-BE49-F238E27FC236}">
                <a16:creationId xmlns:a16="http://schemas.microsoft.com/office/drawing/2014/main" id="{52A4BC73-8783-D7BD-D44F-7696CBB84C47}"/>
              </a:ext>
            </a:extLst>
          </p:cNvPr>
          <p:cNvGrpSpPr/>
          <p:nvPr/>
        </p:nvGrpSpPr>
        <p:grpSpPr>
          <a:xfrm>
            <a:off x="1433546" y="8642164"/>
            <a:ext cx="1042776" cy="738770"/>
            <a:chOff x="1433546" y="2298999"/>
            <a:chExt cx="1042776" cy="738770"/>
          </a:xfrm>
        </p:grpSpPr>
        <p:sp>
          <p:nvSpPr>
            <p:cNvPr id="43" name="Rounded Rectangle 42">
              <a:extLst>
                <a:ext uri="{FF2B5EF4-FFF2-40B4-BE49-F238E27FC236}">
                  <a16:creationId xmlns:a16="http://schemas.microsoft.com/office/drawing/2014/main" id="{7E4E413E-C087-2043-B661-EEEEF3C010D7}"/>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TextBox 8">
              <a:extLst>
                <a:ext uri="{FF2B5EF4-FFF2-40B4-BE49-F238E27FC236}">
                  <a16:creationId xmlns:a16="http://schemas.microsoft.com/office/drawing/2014/main" id="{D04D86A3-894B-677A-7DD7-3719064AB6BE}"/>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f</a:t>
              </a:r>
            </a:p>
          </p:txBody>
        </p:sp>
      </p:grpSp>
      <p:graphicFrame>
        <p:nvGraphicFramePr>
          <p:cNvPr id="3" name="Table 2">
            <a:extLst>
              <a:ext uri="{FF2B5EF4-FFF2-40B4-BE49-F238E27FC236}">
                <a16:creationId xmlns:a16="http://schemas.microsoft.com/office/drawing/2014/main" id="{CFB2E3FA-34FB-5B3D-4D6D-7A1676F0800D}"/>
              </a:ext>
            </a:extLst>
          </p:cNvPr>
          <p:cNvGraphicFramePr>
            <a:graphicFrameLocks noGrp="1"/>
          </p:cNvGraphicFramePr>
          <p:nvPr>
            <p:extLst>
              <p:ext uri="{D42A27DB-BD31-4B8C-83A1-F6EECF244321}">
                <p14:modId xmlns:p14="http://schemas.microsoft.com/office/powerpoint/2010/main" val="2864922541"/>
              </p:ext>
            </p:extLst>
          </p:nvPr>
        </p:nvGraphicFramePr>
        <p:xfrm>
          <a:off x="14304098" y="2694789"/>
          <a:ext cx="3086100" cy="2523094"/>
        </p:xfrm>
        <a:graphic>
          <a:graphicData uri="http://schemas.openxmlformats.org/drawingml/2006/table">
            <a:tbl>
              <a:tblPr firstRow="1" bandRow="1">
                <a:tableStyleId>{5C22544A-7EE6-4342-B048-85BDC9FD1C3A}</a:tableStyleId>
              </a:tblPr>
              <a:tblGrid>
                <a:gridCol w="3086100">
                  <a:extLst>
                    <a:ext uri="{9D8B030D-6E8A-4147-A177-3AD203B41FA5}">
                      <a16:colId xmlns:a16="http://schemas.microsoft.com/office/drawing/2014/main" val="2772473180"/>
                    </a:ext>
                  </a:extLst>
                </a:gridCol>
              </a:tblGrid>
              <a:tr h="822842">
                <a:tc>
                  <a:txBody>
                    <a:bodyPr/>
                    <a:lstStyle/>
                    <a:p>
                      <a:pPr algn="ctr"/>
                      <a:r>
                        <a:rPr lang="en-GB" sz="4000" dirty="0">
                          <a:solidFill>
                            <a:schemeClr val="tx1"/>
                          </a:solidFill>
                          <a:latin typeface="Arial" panose="020B0604020202020204" pitchFamily="34" charset="0"/>
                          <a:cs typeface="Arial" panose="020B0604020202020204" pitchFamily="34" charset="0"/>
                        </a:rPr>
                        <a:t>Dos</a:t>
                      </a:r>
                    </a:p>
                  </a:txBody>
                  <a:tcPr>
                    <a:solidFill>
                      <a:srgbClr val="F3CC7D"/>
                    </a:solidFill>
                  </a:tcPr>
                </a:tc>
                <a:extLst>
                  <a:ext uri="{0D108BD9-81ED-4DB2-BD59-A6C34878D82A}">
                    <a16:rowId xmlns:a16="http://schemas.microsoft.com/office/drawing/2014/main" val="1412241599"/>
                  </a:ext>
                </a:extLst>
              </a:tr>
              <a:tr h="1700252">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3448266571"/>
                  </a:ext>
                </a:extLst>
              </a:tr>
            </a:tbl>
          </a:graphicData>
        </a:graphic>
      </p:graphicFrame>
      <p:graphicFrame>
        <p:nvGraphicFramePr>
          <p:cNvPr id="4" name="Table 3">
            <a:extLst>
              <a:ext uri="{FF2B5EF4-FFF2-40B4-BE49-F238E27FC236}">
                <a16:creationId xmlns:a16="http://schemas.microsoft.com/office/drawing/2014/main" id="{D47BE6D2-9F78-BFA7-30A8-DB869ABE6860}"/>
              </a:ext>
            </a:extLst>
          </p:cNvPr>
          <p:cNvGraphicFramePr>
            <a:graphicFrameLocks noGrp="1"/>
          </p:cNvGraphicFramePr>
          <p:nvPr>
            <p:extLst>
              <p:ext uri="{D42A27DB-BD31-4B8C-83A1-F6EECF244321}">
                <p14:modId xmlns:p14="http://schemas.microsoft.com/office/powerpoint/2010/main" val="1840659751"/>
              </p:ext>
            </p:extLst>
          </p:nvPr>
        </p:nvGraphicFramePr>
        <p:xfrm>
          <a:off x="14340193" y="6874562"/>
          <a:ext cx="3086100" cy="2523094"/>
        </p:xfrm>
        <a:graphic>
          <a:graphicData uri="http://schemas.openxmlformats.org/drawingml/2006/table">
            <a:tbl>
              <a:tblPr firstRow="1" bandRow="1">
                <a:tableStyleId>{5C22544A-7EE6-4342-B048-85BDC9FD1C3A}</a:tableStyleId>
              </a:tblPr>
              <a:tblGrid>
                <a:gridCol w="3086100">
                  <a:extLst>
                    <a:ext uri="{9D8B030D-6E8A-4147-A177-3AD203B41FA5}">
                      <a16:colId xmlns:a16="http://schemas.microsoft.com/office/drawing/2014/main" val="72598825"/>
                    </a:ext>
                  </a:extLst>
                </a:gridCol>
              </a:tblGrid>
              <a:tr h="822842">
                <a:tc>
                  <a:txBody>
                    <a:bodyPr/>
                    <a:lstStyle/>
                    <a:p>
                      <a:pPr algn="ctr"/>
                      <a:r>
                        <a:rPr lang="en-GB" sz="4000" dirty="0">
                          <a:solidFill>
                            <a:schemeClr val="tx1"/>
                          </a:solidFill>
                          <a:latin typeface="Arial" panose="020B0604020202020204" pitchFamily="34" charset="0"/>
                          <a:cs typeface="Arial" panose="020B0604020202020204" pitchFamily="34" charset="0"/>
                        </a:rPr>
                        <a:t>Don’ts</a:t>
                      </a:r>
                    </a:p>
                  </a:txBody>
                  <a:tcPr>
                    <a:solidFill>
                      <a:srgbClr val="F3CC7D"/>
                    </a:solidFill>
                  </a:tcPr>
                </a:tc>
                <a:extLst>
                  <a:ext uri="{0D108BD9-81ED-4DB2-BD59-A6C34878D82A}">
                    <a16:rowId xmlns:a16="http://schemas.microsoft.com/office/drawing/2014/main" val="3208630148"/>
                  </a:ext>
                </a:extLst>
              </a:tr>
              <a:tr h="1700252">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3831483459"/>
                  </a:ext>
                </a:extLst>
              </a:tr>
            </a:tbl>
          </a:graphicData>
        </a:graphic>
      </p:graphicFrame>
      <p:sp>
        <p:nvSpPr>
          <p:cNvPr id="8" name="TextBox 8">
            <a:extLst>
              <a:ext uri="{FF2B5EF4-FFF2-40B4-BE49-F238E27FC236}">
                <a16:creationId xmlns:a16="http://schemas.microsoft.com/office/drawing/2014/main" id="{9B707B6D-E3ED-802F-61E0-03549AE282D6}"/>
              </a:ext>
            </a:extLst>
          </p:cNvPr>
          <p:cNvSpPr txBox="1"/>
          <p:nvPr/>
        </p:nvSpPr>
        <p:spPr>
          <a:xfrm>
            <a:off x="14554200" y="3563035"/>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a</a:t>
            </a:r>
          </a:p>
        </p:txBody>
      </p:sp>
      <p:sp>
        <p:nvSpPr>
          <p:cNvPr id="9" name="TextBox 8">
            <a:extLst>
              <a:ext uri="{FF2B5EF4-FFF2-40B4-BE49-F238E27FC236}">
                <a16:creationId xmlns:a16="http://schemas.microsoft.com/office/drawing/2014/main" id="{B269EB6D-A49A-E794-0F46-C0B5A7014E3A}"/>
              </a:ext>
            </a:extLst>
          </p:cNvPr>
          <p:cNvSpPr txBox="1"/>
          <p:nvPr/>
        </p:nvSpPr>
        <p:spPr>
          <a:xfrm>
            <a:off x="14517624" y="7770624"/>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f</a:t>
            </a:r>
          </a:p>
        </p:txBody>
      </p:sp>
      <p:sp>
        <p:nvSpPr>
          <p:cNvPr id="10" name="TextBox 8">
            <a:extLst>
              <a:ext uri="{FF2B5EF4-FFF2-40B4-BE49-F238E27FC236}">
                <a16:creationId xmlns:a16="http://schemas.microsoft.com/office/drawing/2014/main" id="{769691A8-0054-18C2-7153-C2E8C6C8C56B}"/>
              </a:ext>
            </a:extLst>
          </p:cNvPr>
          <p:cNvSpPr txBox="1"/>
          <p:nvPr/>
        </p:nvSpPr>
        <p:spPr>
          <a:xfrm>
            <a:off x="16256128" y="3583049"/>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b</a:t>
            </a:r>
          </a:p>
        </p:txBody>
      </p:sp>
      <p:sp>
        <p:nvSpPr>
          <p:cNvPr id="12" name="TextBox 8">
            <a:extLst>
              <a:ext uri="{FF2B5EF4-FFF2-40B4-BE49-F238E27FC236}">
                <a16:creationId xmlns:a16="http://schemas.microsoft.com/office/drawing/2014/main" id="{274B3DE5-3D25-9670-603F-992EA713E569}"/>
              </a:ext>
            </a:extLst>
          </p:cNvPr>
          <p:cNvSpPr txBox="1"/>
          <p:nvPr/>
        </p:nvSpPr>
        <p:spPr>
          <a:xfrm>
            <a:off x="16274416" y="7734425"/>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c</a:t>
            </a:r>
          </a:p>
        </p:txBody>
      </p:sp>
      <p:sp>
        <p:nvSpPr>
          <p:cNvPr id="14" name="TextBox 8">
            <a:extLst>
              <a:ext uri="{FF2B5EF4-FFF2-40B4-BE49-F238E27FC236}">
                <a16:creationId xmlns:a16="http://schemas.microsoft.com/office/drawing/2014/main" id="{99AE34F4-CDD5-34E2-2F41-72F3264833B2}"/>
              </a:ext>
            </a:extLst>
          </p:cNvPr>
          <p:cNvSpPr txBox="1"/>
          <p:nvPr/>
        </p:nvSpPr>
        <p:spPr>
          <a:xfrm>
            <a:off x="15469178" y="4294004"/>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d</a:t>
            </a:r>
          </a:p>
        </p:txBody>
      </p:sp>
      <p:sp>
        <p:nvSpPr>
          <p:cNvPr id="15" name="TextBox 8">
            <a:extLst>
              <a:ext uri="{FF2B5EF4-FFF2-40B4-BE49-F238E27FC236}">
                <a16:creationId xmlns:a16="http://schemas.microsoft.com/office/drawing/2014/main" id="{50C1C0A9-8102-3D09-044B-78885A071345}"/>
              </a:ext>
            </a:extLst>
          </p:cNvPr>
          <p:cNvSpPr txBox="1"/>
          <p:nvPr/>
        </p:nvSpPr>
        <p:spPr>
          <a:xfrm>
            <a:off x="15450995" y="8430142"/>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e</a:t>
            </a:r>
          </a:p>
        </p:txBody>
      </p:sp>
    </p:spTree>
    <p:extLst>
      <p:ext uri="{BB962C8B-B14F-4D97-AF65-F5344CB8AC3E}">
        <p14:creationId xmlns:p14="http://schemas.microsoft.com/office/powerpoint/2010/main" val="665048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7" name="TextBox 7"/>
          <p:cNvSpPr txBox="1"/>
          <p:nvPr/>
        </p:nvSpPr>
        <p:spPr>
          <a:xfrm>
            <a:off x="1416453" y="584115"/>
            <a:ext cx="7727547" cy="1477328"/>
          </a:xfrm>
          <a:prstGeom prst="rect">
            <a:avLst/>
          </a:prstGeom>
        </p:spPr>
        <p:txBody>
          <a:bodyPr wrap="square" lIns="0" tIns="0" rIns="0" bIns="0" rtlCol="0" anchor="ctr">
            <a:spAutoFit/>
          </a:bodyPr>
          <a:lstStyle/>
          <a:p>
            <a:r>
              <a:rPr lang="en-US" sz="4800" spc="-150" dirty="0">
                <a:solidFill>
                  <a:srgbClr val="000000"/>
                </a:solidFill>
                <a:latin typeface="Bryndan Write"/>
              </a:rPr>
              <a:t>Tom sent you an email. </a:t>
            </a:r>
          </a:p>
          <a:p>
            <a:r>
              <a:rPr lang="en-US" sz="4800" spc="-150" dirty="0">
                <a:solidFill>
                  <a:srgbClr val="000000"/>
                </a:solidFill>
                <a:latin typeface="Bryndan Write"/>
              </a:rPr>
              <a:t>Read part of his email below.</a:t>
            </a:r>
          </a:p>
        </p:txBody>
      </p:sp>
      <p:sp>
        <p:nvSpPr>
          <p:cNvPr id="11" name="Freeform 4">
            <a:extLst>
              <a:ext uri="{FF2B5EF4-FFF2-40B4-BE49-F238E27FC236}">
                <a16:creationId xmlns:a16="http://schemas.microsoft.com/office/drawing/2014/main" id="{0589F5CC-863F-0AC6-2C10-9D0953A5F5A8}"/>
              </a:ext>
            </a:extLst>
          </p:cNvPr>
          <p:cNvSpPr/>
          <p:nvPr/>
        </p:nvSpPr>
        <p:spPr>
          <a:xfrm>
            <a:off x="1286296" y="3568389"/>
            <a:ext cx="8751319" cy="5259592"/>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
        <p:nvSpPr>
          <p:cNvPr id="14" name="Rounded Rectangle 13">
            <a:extLst>
              <a:ext uri="{FF2B5EF4-FFF2-40B4-BE49-F238E27FC236}">
                <a16:creationId xmlns:a16="http://schemas.microsoft.com/office/drawing/2014/main" id="{5D28F2D9-6110-E435-0E1D-5648B442B929}"/>
              </a:ext>
            </a:extLst>
          </p:cNvPr>
          <p:cNvSpPr/>
          <p:nvPr/>
        </p:nvSpPr>
        <p:spPr>
          <a:xfrm>
            <a:off x="10284208" y="585204"/>
            <a:ext cx="7337197" cy="3796296"/>
          </a:xfrm>
          <a:prstGeom prst="roundRect">
            <a:avLst/>
          </a:prstGeom>
          <a:solidFill>
            <a:srgbClr val="C9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3800" spc="-150" dirty="0">
                <a:solidFill>
                  <a:schemeClr val="tx1"/>
                </a:solidFill>
                <a:latin typeface="Arial" panose="020B0604020202020204" pitchFamily="34" charset="0"/>
                <a:cs typeface="Arial" panose="020B0604020202020204" pitchFamily="34" charset="0"/>
              </a:rPr>
              <a:t>Write an email (80 - 100 words) to advise Tom about participating in the Ok Om Bok Festival.</a:t>
            </a:r>
          </a:p>
        </p:txBody>
      </p:sp>
      <p:sp>
        <p:nvSpPr>
          <p:cNvPr id="15" name="Freeform 2">
            <a:extLst>
              <a:ext uri="{FF2B5EF4-FFF2-40B4-BE49-F238E27FC236}">
                <a16:creationId xmlns:a16="http://schemas.microsoft.com/office/drawing/2014/main" id="{41B91368-67B7-87FD-0618-4E9C2658E1CF}"/>
              </a:ext>
            </a:extLst>
          </p:cNvPr>
          <p:cNvSpPr/>
          <p:nvPr/>
        </p:nvSpPr>
        <p:spPr>
          <a:xfrm>
            <a:off x="10804647" y="4707821"/>
            <a:ext cx="6252461" cy="4978522"/>
          </a:xfrm>
          <a:custGeom>
            <a:avLst/>
            <a:gdLst/>
            <a:ahLst/>
            <a:cxnLst/>
            <a:rect l="l" t="t" r="r" b="b"/>
            <a:pathLst>
              <a:path w="5167724" h="4114800">
                <a:moveTo>
                  <a:pt x="0" y="0"/>
                </a:moveTo>
                <a:lnTo>
                  <a:pt x="5167724" y="0"/>
                </a:lnTo>
                <a:lnTo>
                  <a:pt x="516772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2">
            <a:extLst>
              <a:ext uri="{FF2B5EF4-FFF2-40B4-BE49-F238E27FC236}">
                <a16:creationId xmlns:a16="http://schemas.microsoft.com/office/drawing/2014/main" id="{ADDF665C-6291-376E-F225-30FD4784850C}"/>
              </a:ext>
            </a:extLst>
          </p:cNvPr>
          <p:cNvSpPr/>
          <p:nvPr/>
        </p:nvSpPr>
        <p:spPr>
          <a:xfrm>
            <a:off x="297970" y="6591087"/>
            <a:ext cx="3474499" cy="370236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5DC69D7D-CA67-9AAC-DF86-70540D8153EE}"/>
              </a:ext>
            </a:extLst>
          </p:cNvPr>
          <p:cNvSpPr txBox="1"/>
          <p:nvPr/>
        </p:nvSpPr>
        <p:spPr>
          <a:xfrm>
            <a:off x="2069288" y="4013861"/>
            <a:ext cx="7658100" cy="3702360"/>
          </a:xfrm>
          <a:prstGeom prst="rect">
            <a:avLst/>
          </a:prstGeom>
          <a:noFill/>
        </p:spPr>
        <p:txBody>
          <a:bodyPr wrap="square">
            <a:spAutoFit/>
          </a:bodyPr>
          <a:lstStyle/>
          <a:p>
            <a:pPr>
              <a:lnSpc>
                <a:spcPct val="150000"/>
              </a:lnSpc>
              <a:spcBef>
                <a:spcPct val="0"/>
              </a:spcBef>
            </a:pPr>
            <a:r>
              <a:rPr lang="en-US" sz="3200" i="1" dirty="0">
                <a:solidFill>
                  <a:srgbClr val="000000"/>
                </a:solidFill>
                <a:latin typeface="Montserrat Medium"/>
              </a:rPr>
              <a:t>“… Guess what! My dad is taking me with him to Soc Trang Province. We will be there during the </a:t>
            </a:r>
            <a:r>
              <a:rPr lang="en-US" sz="3200" b="1" i="1" dirty="0">
                <a:solidFill>
                  <a:srgbClr val="000000"/>
                </a:solidFill>
                <a:latin typeface="Montserrat Medium"/>
              </a:rPr>
              <a:t>Ok Om Bok </a:t>
            </a:r>
            <a:r>
              <a:rPr lang="en-US" sz="3200" i="1" dirty="0">
                <a:solidFill>
                  <a:srgbClr val="000000"/>
                </a:solidFill>
                <a:latin typeface="Montserrat Medium"/>
              </a:rPr>
              <a:t>Festival. What are some dos and don’ts at this festival? ...”</a:t>
            </a:r>
          </a:p>
        </p:txBody>
      </p:sp>
      <p:sp>
        <p:nvSpPr>
          <p:cNvPr id="20" name="Freeform 6">
            <a:extLst>
              <a:ext uri="{FF2B5EF4-FFF2-40B4-BE49-F238E27FC236}">
                <a16:creationId xmlns:a16="http://schemas.microsoft.com/office/drawing/2014/main" id="{702CFA7D-DCAC-1322-E6DC-8F4A98FE158E}"/>
              </a:ext>
            </a:extLst>
          </p:cNvPr>
          <p:cNvSpPr/>
          <p:nvPr/>
        </p:nvSpPr>
        <p:spPr>
          <a:xfrm>
            <a:off x="13291172" y="2850694"/>
            <a:ext cx="1323268" cy="1243872"/>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11" name="Freeform 4">
            <a:extLst>
              <a:ext uri="{FF2B5EF4-FFF2-40B4-BE49-F238E27FC236}">
                <a16:creationId xmlns:a16="http://schemas.microsoft.com/office/drawing/2014/main" id="{0589F5CC-863F-0AC6-2C10-9D0953A5F5A8}"/>
              </a:ext>
            </a:extLst>
          </p:cNvPr>
          <p:cNvSpPr/>
          <p:nvPr/>
        </p:nvSpPr>
        <p:spPr>
          <a:xfrm>
            <a:off x="370159" y="-6447"/>
            <a:ext cx="17013961" cy="8885216"/>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
        <p:nvSpPr>
          <p:cNvPr id="15" name="Freeform 2">
            <a:extLst>
              <a:ext uri="{FF2B5EF4-FFF2-40B4-BE49-F238E27FC236}">
                <a16:creationId xmlns:a16="http://schemas.microsoft.com/office/drawing/2014/main" id="{41B91368-67B7-87FD-0618-4E9C2658E1CF}"/>
              </a:ext>
            </a:extLst>
          </p:cNvPr>
          <p:cNvSpPr/>
          <p:nvPr/>
        </p:nvSpPr>
        <p:spPr>
          <a:xfrm>
            <a:off x="12818531" y="5314925"/>
            <a:ext cx="6252461" cy="4978522"/>
          </a:xfrm>
          <a:custGeom>
            <a:avLst/>
            <a:gdLst/>
            <a:ahLst/>
            <a:cxnLst/>
            <a:rect l="l" t="t" r="r" b="b"/>
            <a:pathLst>
              <a:path w="5167724" h="4114800">
                <a:moveTo>
                  <a:pt x="0" y="0"/>
                </a:moveTo>
                <a:lnTo>
                  <a:pt x="5167724" y="0"/>
                </a:lnTo>
                <a:lnTo>
                  <a:pt x="516772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2">
            <a:extLst>
              <a:ext uri="{FF2B5EF4-FFF2-40B4-BE49-F238E27FC236}">
                <a16:creationId xmlns:a16="http://schemas.microsoft.com/office/drawing/2014/main" id="{ADDF665C-6291-376E-F225-30FD4784850C}"/>
              </a:ext>
            </a:extLst>
          </p:cNvPr>
          <p:cNvSpPr/>
          <p:nvPr/>
        </p:nvSpPr>
        <p:spPr>
          <a:xfrm>
            <a:off x="297970" y="6591087"/>
            <a:ext cx="3474499" cy="370236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5DC69D7D-CA67-9AAC-DF86-70540D8153EE}"/>
              </a:ext>
            </a:extLst>
          </p:cNvPr>
          <p:cNvSpPr txBox="1"/>
          <p:nvPr/>
        </p:nvSpPr>
        <p:spPr>
          <a:xfrm>
            <a:off x="1873642" y="839426"/>
            <a:ext cx="16712328" cy="6186309"/>
          </a:xfrm>
          <a:prstGeom prst="rect">
            <a:avLst/>
          </a:prstGeom>
          <a:noFill/>
        </p:spPr>
        <p:txBody>
          <a:bodyPr wrap="square">
            <a:spAutoFit/>
          </a:bodyPr>
          <a:lstStyle/>
          <a:p>
            <a:r>
              <a:rPr lang="en-US" sz="3600" b="1">
                <a:latin typeface="Times New Roman" panose="02020603050405020304" pitchFamily="18" charset="0"/>
                <a:cs typeface="Times New Roman" panose="02020603050405020304" pitchFamily="18" charset="0"/>
              </a:rPr>
              <a:t>Dear Tom,</a:t>
            </a:r>
          </a:p>
          <a:p>
            <a:r>
              <a:rPr lang="en-US" sz="3600" b="1">
                <a:latin typeface="Times New Roman" panose="02020603050405020304" pitchFamily="18" charset="0"/>
                <a:cs typeface="Times New Roman" panose="02020603050405020304" pitchFamily="18" charset="0"/>
              </a:rPr>
              <a:t>Glad to hear you are coming to Soc Trang. You can’t miss the Ok Om Bok Festival. Here are a few things for you to remember when joining the festival.</a:t>
            </a:r>
          </a:p>
          <a:p>
            <a:r>
              <a:rPr lang="en-US" sz="3600" b="1">
                <a:latin typeface="Times New Roman" panose="02020603050405020304" pitchFamily="18" charset="0"/>
                <a:cs typeface="Times New Roman" panose="02020603050405020304" pitchFamily="18" charset="0"/>
              </a:rPr>
              <a:t>First, you should wear polite clothes when attending the Moon God offering ceremony. Always show respect to monks and elderly people. Remember to keep quiet when the monks and the elders are talking.</a:t>
            </a:r>
          </a:p>
          <a:p>
            <a:r>
              <a:rPr lang="en-US" sz="3600" b="1">
                <a:latin typeface="Times New Roman" panose="02020603050405020304" pitchFamily="18" charset="0"/>
                <a:cs typeface="Times New Roman" panose="02020603050405020304" pitchFamily="18" charset="0"/>
              </a:rPr>
              <a:t>Besides, there are many animal statues in the temple ground. Don’t climb on them. The young rice represents the hope for luck in the new year. Don’t refuse when the elders give you some.</a:t>
            </a:r>
          </a:p>
          <a:p>
            <a:r>
              <a:rPr lang="en-US" sz="3600" b="1">
                <a:latin typeface="Times New Roman" panose="02020603050405020304" pitchFamily="18" charset="0"/>
                <a:cs typeface="Times New Roman" panose="02020603050405020304" pitchFamily="18" charset="0"/>
              </a:rPr>
              <a:t>Send me an email if you need more information.</a:t>
            </a:r>
          </a:p>
          <a:p>
            <a:r>
              <a:rPr lang="en-US" sz="3600" b="1">
                <a:latin typeface="Times New Roman" panose="02020603050405020304" pitchFamily="18" charset="0"/>
                <a:cs typeface="Times New Roman" panose="02020603050405020304" pitchFamily="18" charset="0"/>
              </a:rPr>
              <a:t>Warm regards,</a:t>
            </a:r>
          </a:p>
        </p:txBody>
      </p:sp>
      <p:sp>
        <p:nvSpPr>
          <p:cNvPr id="20" name="Freeform 6">
            <a:extLst>
              <a:ext uri="{FF2B5EF4-FFF2-40B4-BE49-F238E27FC236}">
                <a16:creationId xmlns:a16="http://schemas.microsoft.com/office/drawing/2014/main" id="{702CFA7D-DCAC-1322-E6DC-8F4A98FE158E}"/>
              </a:ext>
            </a:extLst>
          </p:cNvPr>
          <p:cNvSpPr/>
          <p:nvPr/>
        </p:nvSpPr>
        <p:spPr>
          <a:xfrm>
            <a:off x="11519326" y="8461644"/>
            <a:ext cx="1323268" cy="1243872"/>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865836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9144000" y="907815"/>
            <a:ext cx="6856820" cy="1090748"/>
          </a:xfrm>
          <a:prstGeom prst="rect">
            <a:avLst/>
          </a:prstGeom>
        </p:spPr>
        <p:txBody>
          <a:bodyPr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kumimoji="0" lang="en-US" sz="7003" b="0" i="0" u="none" strike="noStrike" kern="1200" cap="none" spc="245" normalizeH="0" baseline="0" noProof="0" dirty="0">
                <a:ln>
                  <a:noFill/>
                </a:ln>
                <a:solidFill>
                  <a:srgbClr val="000000"/>
                </a:solidFill>
                <a:effectLst/>
                <a:uLnTx/>
                <a:uFillTx/>
                <a:latin typeface="Bryndan Write"/>
                <a:ea typeface="+mn-ea"/>
                <a:cs typeface="+mn-cs"/>
              </a:rPr>
              <a:t>Wrap up</a:t>
            </a:r>
          </a:p>
        </p:txBody>
      </p:sp>
      <p:sp>
        <p:nvSpPr>
          <p:cNvPr id="9" name="TextBox 9"/>
          <p:cNvSpPr txBox="1"/>
          <p:nvPr/>
        </p:nvSpPr>
        <p:spPr>
          <a:xfrm>
            <a:off x="9144000" y="2267711"/>
            <a:ext cx="8991600" cy="615553"/>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Montserrat Medium"/>
                <a:ea typeface="+mn-ea"/>
                <a:cs typeface="+mn-cs"/>
              </a:rPr>
              <a:t>In this lesson, we have learnt to:</a:t>
            </a:r>
          </a:p>
        </p:txBody>
      </p:sp>
      <p:sp>
        <p:nvSpPr>
          <p:cNvPr id="10" name="Freeform 10"/>
          <p:cNvSpPr/>
          <p:nvPr/>
        </p:nvSpPr>
        <p:spPr>
          <a:xfrm rot="2546313">
            <a:off x="15277900" y="-374178"/>
            <a:ext cx="4188155" cy="2619500"/>
          </a:xfrm>
          <a:custGeom>
            <a:avLst/>
            <a:gdLst/>
            <a:ahLst/>
            <a:cxnLst/>
            <a:rect l="l" t="t" r="r" b="b"/>
            <a:pathLst>
              <a:path w="4188155" h="2619500">
                <a:moveTo>
                  <a:pt x="0" y="0"/>
                </a:moveTo>
                <a:lnTo>
                  <a:pt x="4188155" y="0"/>
                </a:lnTo>
                <a:lnTo>
                  <a:pt x="4188155" y="2619500"/>
                </a:lnTo>
                <a:lnTo>
                  <a:pt x="0" y="2619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2546313">
            <a:off x="-1065377" y="8172453"/>
            <a:ext cx="4188155" cy="2619500"/>
          </a:xfrm>
          <a:custGeom>
            <a:avLst/>
            <a:gdLst/>
            <a:ahLst/>
            <a:cxnLst/>
            <a:rect l="l" t="t" r="r" b="b"/>
            <a:pathLst>
              <a:path w="4188155" h="2619500">
                <a:moveTo>
                  <a:pt x="0" y="0"/>
                </a:moveTo>
                <a:lnTo>
                  <a:pt x="4188154" y="0"/>
                </a:lnTo>
                <a:lnTo>
                  <a:pt x="4188154" y="2619500"/>
                </a:lnTo>
                <a:lnTo>
                  <a:pt x="0" y="2619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5539333E-03D2-6193-4B6D-57B3F9076B41}"/>
              </a:ext>
            </a:extLst>
          </p:cNvPr>
          <p:cNvSpPr/>
          <p:nvPr/>
        </p:nvSpPr>
        <p:spPr>
          <a:xfrm>
            <a:off x="168422" y="1104900"/>
            <a:ext cx="8670778" cy="6800481"/>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Rectangle 13">
            <a:extLst>
              <a:ext uri="{FF2B5EF4-FFF2-40B4-BE49-F238E27FC236}">
                <a16:creationId xmlns:a16="http://schemas.microsoft.com/office/drawing/2014/main" id="{1720BC08-3934-B853-3C93-61B65E9C6C62}"/>
              </a:ext>
            </a:extLst>
          </p:cNvPr>
          <p:cNvSpPr/>
          <p:nvPr/>
        </p:nvSpPr>
        <p:spPr>
          <a:xfrm>
            <a:off x="10521156" y="4038599"/>
            <a:ext cx="6547643" cy="1348185"/>
          </a:xfrm>
          <a:prstGeom prst="rect">
            <a:avLst/>
          </a:prstGeom>
          <a:solidFill>
            <a:srgbClr val="C5D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ct val="0"/>
              </a:spcBef>
            </a:pPr>
            <a:endParaRPr lang="en-US" sz="2800" dirty="0">
              <a:solidFill>
                <a:srgbClr val="000000"/>
              </a:solidFill>
              <a:latin typeface="Montserrat Medium"/>
            </a:endParaRPr>
          </a:p>
        </p:txBody>
      </p:sp>
      <p:sp>
        <p:nvSpPr>
          <p:cNvPr id="15" name="Oval 14">
            <a:extLst>
              <a:ext uri="{FF2B5EF4-FFF2-40B4-BE49-F238E27FC236}">
                <a16:creationId xmlns:a16="http://schemas.microsoft.com/office/drawing/2014/main" id="{1F694680-26F6-1A08-4FDB-0E39DFA0FD28}"/>
              </a:ext>
            </a:extLst>
          </p:cNvPr>
          <p:cNvSpPr/>
          <p:nvPr/>
        </p:nvSpPr>
        <p:spPr>
          <a:xfrm>
            <a:off x="9949656" y="3466199"/>
            <a:ext cx="1143000" cy="1144800"/>
          </a:xfrm>
          <a:prstGeom prst="ellipse">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Cabin" pitchFamily="2" charset="77"/>
              </a:rPr>
              <a:t>1</a:t>
            </a:r>
          </a:p>
        </p:txBody>
      </p:sp>
      <p:sp>
        <p:nvSpPr>
          <p:cNvPr id="18" name="Rectangle 17">
            <a:extLst>
              <a:ext uri="{FF2B5EF4-FFF2-40B4-BE49-F238E27FC236}">
                <a16:creationId xmlns:a16="http://schemas.microsoft.com/office/drawing/2014/main" id="{EDCC64CE-3C3F-FF39-0C15-233452720C17}"/>
              </a:ext>
            </a:extLst>
          </p:cNvPr>
          <p:cNvSpPr/>
          <p:nvPr/>
        </p:nvSpPr>
        <p:spPr>
          <a:xfrm>
            <a:off x="10521156" y="6424611"/>
            <a:ext cx="6547643" cy="1348185"/>
          </a:xfrm>
          <a:prstGeom prst="rect">
            <a:avLst/>
          </a:prstGeom>
          <a:solidFill>
            <a:srgbClr val="C5D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59D8D6AA-5314-86BC-C338-7C5AA03D90A2}"/>
              </a:ext>
            </a:extLst>
          </p:cNvPr>
          <p:cNvSpPr/>
          <p:nvPr/>
        </p:nvSpPr>
        <p:spPr>
          <a:xfrm>
            <a:off x="9949656" y="5852211"/>
            <a:ext cx="1143000" cy="1144800"/>
          </a:xfrm>
          <a:prstGeom prst="ellipse">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Cabin" pitchFamily="2" charset="77"/>
              </a:rPr>
              <a:t>2</a:t>
            </a:r>
          </a:p>
        </p:txBody>
      </p:sp>
      <p:sp>
        <p:nvSpPr>
          <p:cNvPr id="23" name="TextBox 22">
            <a:extLst>
              <a:ext uri="{FF2B5EF4-FFF2-40B4-BE49-F238E27FC236}">
                <a16:creationId xmlns:a16="http://schemas.microsoft.com/office/drawing/2014/main" id="{9ED179F7-43F3-2753-C923-D46509ED2EAA}"/>
              </a:ext>
            </a:extLst>
          </p:cNvPr>
          <p:cNvSpPr txBox="1"/>
          <p:nvPr/>
        </p:nvSpPr>
        <p:spPr>
          <a:xfrm>
            <a:off x="11049000" y="4152900"/>
            <a:ext cx="5901927" cy="1015663"/>
          </a:xfrm>
          <a:prstGeom prst="rect">
            <a:avLst/>
          </a:prstGeom>
          <a:noFill/>
        </p:spPr>
        <p:txBody>
          <a:bodyPr wrap="square">
            <a:spAutoFit/>
          </a:bodyPr>
          <a:lstStyle/>
          <a:p>
            <a:pPr>
              <a:spcBef>
                <a:spcPct val="0"/>
              </a:spcBef>
            </a:pPr>
            <a:r>
              <a:rPr lang="en-US" sz="3000" dirty="0">
                <a:solidFill>
                  <a:srgbClr val="000000"/>
                </a:solidFill>
                <a:latin typeface="Montserrat Medium"/>
              </a:rPr>
              <a:t>listen for specific information about Om Ok Bok festival</a:t>
            </a:r>
          </a:p>
        </p:txBody>
      </p:sp>
      <p:sp>
        <p:nvSpPr>
          <p:cNvPr id="24" name="TextBox 23">
            <a:extLst>
              <a:ext uri="{FF2B5EF4-FFF2-40B4-BE49-F238E27FC236}">
                <a16:creationId xmlns:a16="http://schemas.microsoft.com/office/drawing/2014/main" id="{89297E56-FA69-9F1C-622A-B53C83500F32}"/>
              </a:ext>
            </a:extLst>
          </p:cNvPr>
          <p:cNvSpPr txBox="1"/>
          <p:nvPr/>
        </p:nvSpPr>
        <p:spPr>
          <a:xfrm>
            <a:off x="11049000" y="6591300"/>
            <a:ext cx="5901927" cy="1015663"/>
          </a:xfrm>
          <a:prstGeom prst="rect">
            <a:avLst/>
          </a:prstGeom>
          <a:noFill/>
        </p:spPr>
        <p:txBody>
          <a:bodyPr wrap="square">
            <a:spAutoFit/>
          </a:bodyPr>
          <a:lstStyle/>
          <a:p>
            <a:pPr>
              <a:spcBef>
                <a:spcPct val="0"/>
              </a:spcBef>
            </a:pPr>
            <a:r>
              <a:rPr lang="en-US" sz="3000" dirty="0">
                <a:solidFill>
                  <a:srgbClr val="000000"/>
                </a:solidFill>
                <a:latin typeface="Montserrat Medium"/>
              </a:rPr>
              <a:t>write an email to give advice on taking part in a festival</a:t>
            </a:r>
          </a:p>
        </p:txBody>
      </p:sp>
    </p:spTree>
    <p:extLst>
      <p:ext uri="{BB962C8B-B14F-4D97-AF65-F5344CB8AC3E}">
        <p14:creationId xmlns:p14="http://schemas.microsoft.com/office/powerpoint/2010/main" val="271310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5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250"/>
                                        <p:tgtEl>
                                          <p:spTgt spid="23"/>
                                        </p:tgtEl>
                                        <p:attrNameLst>
                                          <p:attrName>ppt_y</p:attrName>
                                        </p:attrNameLst>
                                      </p:cBhvr>
                                      <p:tavLst>
                                        <p:tav tm="0">
                                          <p:val>
                                            <p:strVal val="#ppt_y+#ppt_h*1.125000"/>
                                          </p:val>
                                        </p:tav>
                                        <p:tav tm="100000">
                                          <p:val>
                                            <p:strVal val="#ppt_y"/>
                                          </p:val>
                                        </p:tav>
                                      </p:tavLst>
                                    </p:anim>
                                    <p:animEffect transition="in" filter="wipe(up)">
                                      <p:cBhvr>
                                        <p:cTn id="19" dur="250"/>
                                        <p:tgtEl>
                                          <p:spTgt spid="23"/>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250"/>
                                        <p:tgtEl>
                                          <p:spTgt spid="14"/>
                                        </p:tgtEl>
                                        <p:attrNameLst>
                                          <p:attrName>ppt_y</p:attrName>
                                        </p:attrNameLst>
                                      </p:cBhvr>
                                      <p:tavLst>
                                        <p:tav tm="0">
                                          <p:val>
                                            <p:strVal val="#ppt_y+#ppt_h*1.125000"/>
                                          </p:val>
                                        </p:tav>
                                        <p:tav tm="100000">
                                          <p:val>
                                            <p:strVal val="#ppt_y"/>
                                          </p:val>
                                        </p:tav>
                                      </p:tavLst>
                                    </p:anim>
                                    <p:animEffect transition="in" filter="wipe(up)">
                                      <p:cBhvr>
                                        <p:cTn id="23" dur="25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250"/>
                                        <p:tgtEl>
                                          <p:spTgt spid="19"/>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250"/>
                                        <p:tgtEl>
                                          <p:spTgt spid="24"/>
                                        </p:tgtEl>
                                        <p:attrNameLst>
                                          <p:attrName>ppt_y</p:attrName>
                                        </p:attrNameLst>
                                      </p:cBhvr>
                                      <p:tavLst>
                                        <p:tav tm="0">
                                          <p:val>
                                            <p:strVal val="#ppt_y+#ppt_h*1.125000"/>
                                          </p:val>
                                        </p:tav>
                                        <p:tav tm="100000">
                                          <p:val>
                                            <p:strVal val="#ppt_y"/>
                                          </p:val>
                                        </p:tav>
                                      </p:tavLst>
                                    </p:anim>
                                    <p:animEffect transition="in" filter="wipe(up)">
                                      <p:cBhvr>
                                        <p:cTn id="32" dur="250"/>
                                        <p:tgtEl>
                                          <p:spTgt spid="24"/>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50"/>
                                        <p:tgtEl>
                                          <p:spTgt spid="18"/>
                                        </p:tgtEl>
                                        <p:attrNameLst>
                                          <p:attrName>ppt_y</p:attrName>
                                        </p:attrNameLst>
                                      </p:cBhvr>
                                      <p:tavLst>
                                        <p:tav tm="0">
                                          <p:val>
                                            <p:strVal val="#ppt_y+#ppt_h*1.125000"/>
                                          </p:val>
                                        </p:tav>
                                        <p:tav tm="100000">
                                          <p:val>
                                            <p:strVal val="#ppt_y"/>
                                          </p:val>
                                        </p:tav>
                                      </p:tavLst>
                                    </p:anim>
                                    <p:animEffect transition="in" filter="wipe(up)">
                                      <p:cBhvr>
                                        <p:cTn id="36"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15" grpId="0" animBg="1"/>
      <p:bldP spid="18" grpId="0" animBg="1"/>
      <p:bldP spid="19" grpId="0" animBg="1"/>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18205" y="1943196"/>
            <a:ext cx="4091196" cy="738664"/>
          </a:xfrm>
          <a:prstGeom prst="rect">
            <a:avLst/>
          </a:prstGeom>
          <a:noFill/>
          <a:effectLst/>
        </p:spPr>
        <p:txBody>
          <a:bodyPr wrap="square" rtlCol="0">
            <a:spAutoFit/>
          </a:bodyPr>
          <a:lstStyle/>
          <a:p>
            <a:r>
              <a:rPr lang="en-US" sz="4200" b="1">
                <a:effectLst>
                  <a:glow rad="88900">
                    <a:schemeClr val="bg1"/>
                  </a:glow>
                </a:effectLst>
                <a:cs typeface="Arial" panose="020B0604020202020204" pitchFamily="34" charset="0"/>
              </a:rPr>
              <a:t>Homework</a:t>
            </a:r>
            <a:endParaRPr lang="en-US" sz="4200" b="1" dirty="0">
              <a:effectLst>
                <a:glow rad="88900">
                  <a:schemeClr val="bg1"/>
                </a:glow>
              </a:effectLst>
              <a:cs typeface="Arial" panose="020B0604020202020204" pitchFamily="34" charset="0"/>
            </a:endParaRPr>
          </a:p>
        </p:txBody>
      </p:sp>
      <p:sp>
        <p:nvSpPr>
          <p:cNvPr id="16" name="Rounded Rectangle 15"/>
          <p:cNvSpPr/>
          <p:nvPr/>
        </p:nvSpPr>
        <p:spPr>
          <a:xfrm>
            <a:off x="864297" y="1936457"/>
            <a:ext cx="753909" cy="753909"/>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048DA4"/>
              </a:solidFill>
            </a:endParaRPr>
          </a:p>
        </p:txBody>
      </p:sp>
      <p:sp>
        <p:nvSpPr>
          <p:cNvPr id="17" name="TextBox 16"/>
          <p:cNvSpPr txBox="1"/>
          <p:nvPr/>
        </p:nvSpPr>
        <p:spPr>
          <a:xfrm>
            <a:off x="943475" y="1782497"/>
            <a:ext cx="595553" cy="1015663"/>
          </a:xfrm>
          <a:prstGeom prst="rect">
            <a:avLst/>
          </a:prstGeom>
          <a:noFill/>
        </p:spPr>
        <p:txBody>
          <a:bodyPr wrap="square" rtlCol="0">
            <a:spAutoFit/>
          </a:bodyPr>
          <a:lstStyle/>
          <a:p>
            <a:pPr algn="ctr"/>
            <a:r>
              <a:rPr lang="en-US" sz="6000" b="1" dirty="0">
                <a:solidFill>
                  <a:schemeClr val="bg1"/>
                </a:solidFill>
                <a:latin typeface="Myriad Pro" pitchFamily="34" charset="0"/>
              </a:rPr>
              <a:t>2</a:t>
            </a:r>
          </a:p>
        </p:txBody>
      </p:sp>
      <p:sp>
        <p:nvSpPr>
          <p:cNvPr id="2" name="TextBox 1"/>
          <p:cNvSpPr txBox="1"/>
          <p:nvPr/>
        </p:nvSpPr>
        <p:spPr>
          <a:xfrm>
            <a:off x="639267" y="3167405"/>
            <a:ext cx="15978195" cy="2456506"/>
          </a:xfrm>
          <a:prstGeom prst="rect">
            <a:avLst/>
          </a:prstGeom>
          <a:noFill/>
        </p:spPr>
        <p:txBody>
          <a:bodyPr wrap="square" rtlCol="0">
            <a:spAutoFit/>
          </a:bodyPr>
          <a:lstStyle/>
          <a:p>
            <a:pPr marL="514350" indent="-514350">
              <a:lnSpc>
                <a:spcPct val="150000"/>
              </a:lnSpc>
              <a:buFont typeface="Wingdings" panose="05000000000000000000" pitchFamily="2" charset="2"/>
              <a:buChar char="Ø"/>
            </a:pPr>
            <a:r>
              <a:rPr lang="en-US" sz="5400"/>
              <a:t>Rewrite the passage on the notebook.</a:t>
            </a:r>
          </a:p>
          <a:p>
            <a:pPr marL="514350" indent="-514350">
              <a:lnSpc>
                <a:spcPct val="150000"/>
              </a:lnSpc>
              <a:buFont typeface="Wingdings" panose="05000000000000000000" pitchFamily="2" charset="2"/>
              <a:buChar char="Ø"/>
            </a:pPr>
            <a:r>
              <a:rPr lang="en-US" sz="5400"/>
              <a:t>Prepare for Lesson 7 – Looking back &amp; project.</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4400" y="-134845"/>
            <a:ext cx="4530503" cy="4530503"/>
          </a:xfrm>
          <a:prstGeom prst="rect">
            <a:avLst/>
          </a:prstGeom>
        </p:spPr>
      </p:pic>
      <p:sp>
        <p:nvSpPr>
          <p:cNvPr id="3" name="Freeform 4">
            <a:extLst>
              <a:ext uri="{FF2B5EF4-FFF2-40B4-BE49-F238E27FC236}">
                <a16:creationId xmlns:a16="http://schemas.microsoft.com/office/drawing/2014/main" id="{17BBF0B9-FD7B-0DB5-18F4-BCC1DE40D8D6}"/>
              </a:ext>
            </a:extLst>
          </p:cNvPr>
          <p:cNvSpPr/>
          <p:nvPr/>
        </p:nvSpPr>
        <p:spPr>
          <a:xfrm rot="-10800000">
            <a:off x="-1239524" y="8801100"/>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3" name="Freeform 3"/>
          <p:cNvSpPr/>
          <p:nvPr/>
        </p:nvSpPr>
        <p:spPr>
          <a:xfrm>
            <a:off x="2181352" y="2286453"/>
            <a:ext cx="13579520" cy="6042886"/>
          </a:xfrm>
          <a:custGeom>
            <a:avLst/>
            <a:gdLst/>
            <a:ahLst/>
            <a:cxnLst/>
            <a:rect l="l" t="t" r="r" b="b"/>
            <a:pathLst>
              <a:path w="13579520" h="6042886">
                <a:moveTo>
                  <a:pt x="0" y="0"/>
                </a:moveTo>
                <a:lnTo>
                  <a:pt x="13579520" y="0"/>
                </a:lnTo>
                <a:lnTo>
                  <a:pt x="13579520" y="6042886"/>
                </a:lnTo>
                <a:lnTo>
                  <a:pt x="0" y="6042886"/>
                </a:lnTo>
                <a:lnTo>
                  <a:pt x="0" y="0"/>
                </a:lnTo>
                <a:close/>
              </a:path>
            </a:pathLst>
          </a:custGeom>
          <a:blipFill>
            <a:blip r:embed="rId3"/>
            <a:stretch>
              <a:fillRect/>
            </a:stretch>
          </a:blipFill>
        </p:spPr>
        <p:txBody>
          <a:bodyPr/>
          <a:lstStyle/>
          <a:p>
            <a:endParaRPr lang="en-US"/>
          </a:p>
        </p:txBody>
      </p:sp>
      <p:sp>
        <p:nvSpPr>
          <p:cNvPr id="4" name="Freeform 4"/>
          <p:cNvSpPr/>
          <p:nvPr/>
        </p:nvSpPr>
        <p:spPr>
          <a:xfrm rot="1838892">
            <a:off x="2937506" y="2154944"/>
            <a:ext cx="1043254" cy="982556"/>
          </a:xfrm>
          <a:custGeom>
            <a:avLst/>
            <a:gdLst/>
            <a:ahLst/>
            <a:cxnLst/>
            <a:rect l="l" t="t" r="r" b="b"/>
            <a:pathLst>
              <a:path w="1043254" h="982556">
                <a:moveTo>
                  <a:pt x="0" y="0"/>
                </a:moveTo>
                <a:lnTo>
                  <a:pt x="1043255" y="0"/>
                </a:lnTo>
                <a:lnTo>
                  <a:pt x="1043255" y="982556"/>
                </a:lnTo>
                <a:lnTo>
                  <a:pt x="0" y="982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4216006" y="3467514"/>
            <a:ext cx="9855988" cy="3468371"/>
          </a:xfrm>
          <a:prstGeom prst="rect">
            <a:avLst/>
          </a:prstGeom>
        </p:spPr>
        <p:txBody>
          <a:bodyPr lIns="0" tIns="0" rIns="0" bIns="0" rtlCol="0" anchor="t">
            <a:spAutoFit/>
          </a:bodyPr>
          <a:lstStyle/>
          <a:p>
            <a:pPr algn="ctr">
              <a:lnSpc>
                <a:spcPts val="12740"/>
              </a:lnSpc>
            </a:pPr>
            <a:r>
              <a:rPr lang="en-US" sz="14000">
                <a:solidFill>
                  <a:srgbClr val="000000"/>
                </a:solidFill>
                <a:latin typeface="Bryndan Write Bold"/>
              </a:rPr>
              <a:t>Thank you very much!</a:t>
            </a:r>
          </a:p>
        </p:txBody>
      </p:sp>
      <p:sp>
        <p:nvSpPr>
          <p:cNvPr id="6" name="Freeform 6"/>
          <p:cNvSpPr/>
          <p:nvPr/>
        </p:nvSpPr>
        <p:spPr>
          <a:xfrm>
            <a:off x="12435176" y="6964460"/>
            <a:ext cx="3671472" cy="901179"/>
          </a:xfrm>
          <a:custGeom>
            <a:avLst/>
            <a:gdLst/>
            <a:ahLst/>
            <a:cxnLst/>
            <a:rect l="l" t="t" r="r" b="b"/>
            <a:pathLst>
              <a:path w="3671472" h="901179">
                <a:moveTo>
                  <a:pt x="0" y="0"/>
                </a:moveTo>
                <a:lnTo>
                  <a:pt x="3671472" y="0"/>
                </a:lnTo>
                <a:lnTo>
                  <a:pt x="3671472" y="901180"/>
                </a:lnTo>
                <a:lnTo>
                  <a:pt x="0" y="901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2104911">
            <a:off x="13370625" y="2371241"/>
            <a:ext cx="1800574" cy="1143364"/>
          </a:xfrm>
          <a:custGeom>
            <a:avLst/>
            <a:gdLst/>
            <a:ahLst/>
            <a:cxnLst/>
            <a:rect l="l" t="t" r="r" b="b"/>
            <a:pathLst>
              <a:path w="1800574" h="1143364">
                <a:moveTo>
                  <a:pt x="0" y="0"/>
                </a:moveTo>
                <a:lnTo>
                  <a:pt x="1800574" y="0"/>
                </a:lnTo>
                <a:lnTo>
                  <a:pt x="1800574" y="1143364"/>
                </a:lnTo>
                <a:lnTo>
                  <a:pt x="0" y="11433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8100000">
            <a:off x="2900487" y="6716817"/>
            <a:ext cx="1800574" cy="1143364"/>
          </a:xfrm>
          <a:custGeom>
            <a:avLst/>
            <a:gdLst/>
            <a:ahLst/>
            <a:cxnLst/>
            <a:rect l="l" t="t" r="r" b="b"/>
            <a:pathLst>
              <a:path w="1800574" h="1143364">
                <a:moveTo>
                  <a:pt x="0" y="0"/>
                </a:moveTo>
                <a:lnTo>
                  <a:pt x="1800573" y="0"/>
                </a:lnTo>
                <a:lnTo>
                  <a:pt x="1800573" y="1143365"/>
                </a:lnTo>
                <a:lnTo>
                  <a:pt x="0" y="1143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p:nvPr/>
        </p:nvSpPr>
        <p:spPr>
          <a:xfrm>
            <a:off x="4919810" y="8693394"/>
            <a:ext cx="10734896" cy="1085810"/>
          </a:xfrm>
          <a:prstGeom prst="rect">
            <a:avLst/>
          </a:prstGeom>
        </p:spPr>
        <p:txBody>
          <a:bodyPr wrap="square">
            <a:spAutoFit/>
          </a:bodyPr>
          <a:lstStyle/>
          <a:p>
            <a:pPr>
              <a:lnSpc>
                <a:spcPct val="150000"/>
              </a:lnSpc>
            </a:pPr>
            <a:r>
              <a:rPr lang="en-US" sz="4800" b="1" dirty="0">
                <a:ln w="6600">
                  <a:solidFill>
                    <a:srgbClr val="F7941E"/>
                  </a:solidFill>
                  <a:prstDash val="solid"/>
                </a:ln>
                <a:solidFill>
                  <a:schemeClr val="accent4">
                    <a:lumMod val="40000"/>
                    <a:lumOff val="60000"/>
                  </a:schemeClr>
                </a:solidFill>
                <a:effectLst>
                  <a:outerShdw dist="38100" dir="2700000" algn="tl" rotWithShape="0">
                    <a:schemeClr val="accent2"/>
                  </a:outerShdw>
                </a:effectLst>
                <a:latin typeface="Calibri (Body)"/>
                <a:ea typeface="Times New Roman" panose="02020603050405020304" pitchFamily="18" charset="0"/>
              </a:rPr>
              <a:t>HUNG KING TEMPLE FESTIVAL</a:t>
            </a:r>
          </a:p>
        </p:txBody>
      </p:sp>
      <p:pic>
        <p:nvPicPr>
          <p:cNvPr id="5" name="Content Placeholder 4" descr="hung-king-temple-festival"/>
          <p:cNvPicPr>
            <a:picLocks noGrp="1" noChangeAspect="1"/>
          </p:cNvPicPr>
          <p:nvPr>
            <p:ph idx="1"/>
          </p:nvPr>
        </p:nvPicPr>
        <p:blipFill>
          <a:blip r:embed="rId3"/>
          <a:stretch>
            <a:fillRect/>
          </a:stretch>
        </p:blipFill>
        <p:spPr>
          <a:xfrm>
            <a:off x="4689158" y="1624965"/>
            <a:ext cx="9796463" cy="7204710"/>
          </a:xfrm>
          <a:prstGeom prst="rect">
            <a:avLst/>
          </a:prstGeom>
        </p:spPr>
      </p:pic>
      <p:grpSp>
        <p:nvGrpSpPr>
          <p:cNvPr id="10" name="Group 9"/>
          <p:cNvGrpSpPr/>
          <p:nvPr/>
        </p:nvGrpSpPr>
        <p:grpSpPr>
          <a:xfrm>
            <a:off x="0" y="-11586"/>
            <a:ext cx="18288000" cy="1624964"/>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Round Single Corner Rectangle 1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3" name="Round Single Corner Rectangle 1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4" name="TextBox 13"/>
          <p:cNvSpPr txBox="1"/>
          <p:nvPr/>
        </p:nvSpPr>
        <p:spPr>
          <a:xfrm>
            <a:off x="995358" y="303359"/>
            <a:ext cx="4589700" cy="923330"/>
          </a:xfrm>
          <a:prstGeom prst="rect">
            <a:avLst/>
          </a:prstGeom>
          <a:noFill/>
          <a:effectLst/>
        </p:spPr>
        <p:txBody>
          <a:bodyPr wrap="square" rtlCol="0">
            <a:spAutoFit/>
          </a:bodyPr>
          <a:lstStyle/>
          <a:p>
            <a:r>
              <a:rPr lang="en-US" sz="5400" b="1" dirty="0">
                <a:effectLst>
                  <a:glow rad="88900">
                    <a:schemeClr val="bg1"/>
                  </a:glow>
                </a:effectLst>
                <a:latin typeface="Arial" panose="020B0604020202020204" pitchFamily="34" charset="0"/>
                <a:cs typeface="Arial" panose="020B0604020202020204" pitchFamily="34" charset="0"/>
              </a:rPr>
              <a:t>WARM-UP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p:nvPr/>
        </p:nvSpPr>
        <p:spPr>
          <a:xfrm>
            <a:off x="4575334" y="8400024"/>
            <a:ext cx="8870633" cy="1334211"/>
          </a:xfrm>
          <a:prstGeom prst="rect">
            <a:avLst/>
          </a:prstGeom>
        </p:spPr>
        <p:txBody>
          <a:bodyPr wrap="square">
            <a:spAutoFit/>
          </a:bodyPr>
          <a:lstStyle/>
          <a:p>
            <a:pPr>
              <a:lnSpc>
                <a:spcPct val="150000"/>
              </a:lnSpc>
            </a:pPr>
            <a:r>
              <a:rPr lang="en-US" sz="6000" b="1" dirty="0">
                <a:ln w="6600">
                  <a:solidFill>
                    <a:srgbClr val="F7941E"/>
                  </a:solidFill>
                  <a:prstDash val="solid"/>
                </a:ln>
                <a:solidFill>
                  <a:schemeClr val="accent4">
                    <a:lumMod val="40000"/>
                    <a:lumOff val="60000"/>
                  </a:schemeClr>
                </a:solidFill>
                <a:effectLst>
                  <a:outerShdw dist="38100" dir="2700000" algn="tl" rotWithShape="0">
                    <a:schemeClr val="accent2"/>
                  </a:outerShdw>
                </a:effectLst>
                <a:latin typeface="Calibri (Body)"/>
                <a:ea typeface="Times New Roman" panose="02020603050405020304" pitchFamily="18" charset="0"/>
              </a:rPr>
              <a:t>BUDDHA’S BIRTHDAY</a:t>
            </a:r>
          </a:p>
        </p:txBody>
      </p:sp>
      <p:pic>
        <p:nvPicPr>
          <p:cNvPr id="6" name="Content Placeholder 5" descr="Buddhas-Birthday"/>
          <p:cNvPicPr>
            <a:picLocks noGrp="1" noChangeAspect="1"/>
          </p:cNvPicPr>
          <p:nvPr>
            <p:ph idx="1"/>
          </p:nvPr>
        </p:nvPicPr>
        <p:blipFill>
          <a:blip r:embed="rId3"/>
          <a:stretch>
            <a:fillRect/>
          </a:stretch>
        </p:blipFill>
        <p:spPr>
          <a:xfrm>
            <a:off x="2481263" y="1880235"/>
            <a:ext cx="13646468" cy="6720840"/>
          </a:xfrm>
          <a:prstGeom prst="rect">
            <a:avLst/>
          </a:prstGeom>
        </p:spPr>
      </p:pic>
      <p:grpSp>
        <p:nvGrpSpPr>
          <p:cNvPr id="10" name="Group 9"/>
          <p:cNvGrpSpPr/>
          <p:nvPr/>
        </p:nvGrpSpPr>
        <p:grpSpPr>
          <a:xfrm>
            <a:off x="0" y="-11586"/>
            <a:ext cx="18288000" cy="1624964"/>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Round Single Corner Rectangle 1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3" name="Round Single Corner Rectangle 1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4" name="TextBox 13"/>
          <p:cNvSpPr txBox="1"/>
          <p:nvPr/>
        </p:nvSpPr>
        <p:spPr>
          <a:xfrm>
            <a:off x="995358" y="303359"/>
            <a:ext cx="4589700" cy="923330"/>
          </a:xfrm>
          <a:prstGeom prst="rect">
            <a:avLst/>
          </a:prstGeom>
          <a:noFill/>
          <a:effectLst/>
        </p:spPr>
        <p:txBody>
          <a:bodyPr wrap="square" rtlCol="0">
            <a:spAutoFit/>
          </a:bodyPr>
          <a:lstStyle/>
          <a:p>
            <a:r>
              <a:rPr lang="en-US" sz="5400" b="1" dirty="0">
                <a:effectLst>
                  <a:glow rad="88900">
                    <a:schemeClr val="bg1"/>
                  </a:glow>
                </a:effectLst>
                <a:latin typeface="Arial" panose="020B0604020202020204" pitchFamily="34" charset="0"/>
                <a:cs typeface="Arial" panose="020B0604020202020204" pitchFamily="34" charset="0"/>
              </a:rPr>
              <a:t>WARM-UP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p:nvPr/>
        </p:nvSpPr>
        <p:spPr>
          <a:xfrm>
            <a:off x="5865569" y="8595518"/>
            <a:ext cx="8870633" cy="1334211"/>
          </a:xfrm>
          <a:prstGeom prst="rect">
            <a:avLst/>
          </a:prstGeom>
        </p:spPr>
        <p:txBody>
          <a:bodyPr wrap="square">
            <a:spAutoFit/>
          </a:bodyPr>
          <a:lstStyle/>
          <a:p>
            <a:pPr>
              <a:lnSpc>
                <a:spcPct val="150000"/>
              </a:lnSpc>
            </a:pPr>
            <a:r>
              <a:rPr lang="en-US" sz="6000" b="1" i="1" dirty="0">
                <a:ln w="6600">
                  <a:solidFill>
                    <a:srgbClr val="F7941E"/>
                  </a:solidFill>
                  <a:prstDash val="solid"/>
                </a:ln>
                <a:solidFill>
                  <a:schemeClr val="accent4">
                    <a:lumMod val="40000"/>
                    <a:lumOff val="60000"/>
                  </a:schemeClr>
                </a:solidFill>
                <a:effectLst>
                  <a:outerShdw dist="38100" dir="2700000" algn="tl" rotWithShape="0">
                    <a:schemeClr val="accent2"/>
                  </a:outerShdw>
                </a:effectLst>
                <a:latin typeface="Calibri (Body)"/>
                <a:ea typeface="Times New Roman" panose="02020603050405020304" pitchFamily="18" charset="0"/>
              </a:rPr>
              <a:t>GIONG</a:t>
            </a:r>
            <a:r>
              <a:rPr lang="en-US" sz="6000" b="1" dirty="0">
                <a:ln w="6600">
                  <a:solidFill>
                    <a:srgbClr val="F7941E"/>
                  </a:solidFill>
                  <a:prstDash val="solid"/>
                </a:ln>
                <a:solidFill>
                  <a:schemeClr val="accent4">
                    <a:lumMod val="40000"/>
                    <a:lumOff val="60000"/>
                  </a:schemeClr>
                </a:solidFill>
                <a:effectLst>
                  <a:outerShdw dist="38100" dir="2700000" algn="tl" rotWithShape="0">
                    <a:schemeClr val="accent2"/>
                  </a:outerShdw>
                </a:effectLst>
                <a:latin typeface="Calibri (Body)"/>
                <a:ea typeface="Times New Roman" panose="02020603050405020304" pitchFamily="18" charset="0"/>
              </a:rPr>
              <a:t> FESTIVAL</a:t>
            </a:r>
          </a:p>
        </p:txBody>
      </p:sp>
      <p:grpSp>
        <p:nvGrpSpPr>
          <p:cNvPr id="10" name="Group 9"/>
          <p:cNvGrpSpPr/>
          <p:nvPr/>
        </p:nvGrpSpPr>
        <p:grpSpPr>
          <a:xfrm>
            <a:off x="0" y="-11586"/>
            <a:ext cx="18288000" cy="1624964"/>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Round Single Corner Rectangle 1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3" name="Round Single Corner Rectangle 1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4" name="TextBox 13"/>
          <p:cNvSpPr txBox="1"/>
          <p:nvPr/>
        </p:nvSpPr>
        <p:spPr>
          <a:xfrm>
            <a:off x="995358" y="303359"/>
            <a:ext cx="4589700" cy="923330"/>
          </a:xfrm>
          <a:prstGeom prst="rect">
            <a:avLst/>
          </a:prstGeom>
          <a:noFill/>
          <a:effectLst/>
        </p:spPr>
        <p:txBody>
          <a:bodyPr wrap="square" rtlCol="0">
            <a:spAutoFit/>
          </a:bodyPr>
          <a:lstStyle/>
          <a:p>
            <a:r>
              <a:rPr lang="en-US" sz="5400" b="1" dirty="0">
                <a:effectLst>
                  <a:glow rad="88900">
                    <a:schemeClr val="bg1"/>
                  </a:glow>
                </a:effectLst>
                <a:latin typeface="Arial" panose="020B0604020202020204" pitchFamily="34" charset="0"/>
                <a:cs typeface="Arial" panose="020B0604020202020204" pitchFamily="34" charset="0"/>
              </a:rPr>
              <a:t>WARM-UP</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188" y="2068378"/>
            <a:ext cx="9459624" cy="65271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p:nvPr/>
        </p:nvSpPr>
        <p:spPr>
          <a:xfrm>
            <a:off x="5111482" y="8315325"/>
            <a:ext cx="8870633" cy="1334211"/>
          </a:xfrm>
          <a:prstGeom prst="rect">
            <a:avLst/>
          </a:prstGeom>
        </p:spPr>
        <p:txBody>
          <a:bodyPr wrap="square">
            <a:spAutoFit/>
          </a:bodyPr>
          <a:lstStyle/>
          <a:p>
            <a:pPr>
              <a:lnSpc>
                <a:spcPct val="150000"/>
              </a:lnSpc>
            </a:pPr>
            <a:r>
              <a:rPr lang="en-US" sz="6000" b="1" dirty="0">
                <a:ln w="6600">
                  <a:solidFill>
                    <a:srgbClr val="F7941E"/>
                  </a:solidFill>
                  <a:prstDash val="solid"/>
                </a:ln>
                <a:solidFill>
                  <a:schemeClr val="accent4">
                    <a:lumMod val="40000"/>
                    <a:lumOff val="60000"/>
                  </a:schemeClr>
                </a:solidFill>
                <a:effectLst>
                  <a:outerShdw dist="38100" dir="2700000" algn="tl" rotWithShape="0">
                    <a:schemeClr val="accent2"/>
                  </a:outerShdw>
                </a:effectLst>
                <a:latin typeface="Calibri (Body)"/>
                <a:ea typeface="Times New Roman" panose="02020603050405020304" pitchFamily="18" charset="0"/>
              </a:rPr>
              <a:t>OK OM BOK FESTIVAL</a:t>
            </a:r>
          </a:p>
        </p:txBody>
      </p:sp>
      <p:pic>
        <p:nvPicPr>
          <p:cNvPr id="8" name="Content Placeholder 7" descr="ok-om-bok-festival-in-Mekong-Delta"/>
          <p:cNvPicPr>
            <a:picLocks noGrp="1" noChangeAspect="1"/>
          </p:cNvPicPr>
          <p:nvPr>
            <p:ph idx="1"/>
          </p:nvPr>
        </p:nvPicPr>
        <p:blipFill>
          <a:blip r:embed="rId3"/>
          <a:stretch>
            <a:fillRect/>
          </a:stretch>
        </p:blipFill>
        <p:spPr>
          <a:xfrm>
            <a:off x="1004888" y="2017395"/>
            <a:ext cx="16013430" cy="6461760"/>
          </a:xfrm>
          <a:prstGeom prst="rect">
            <a:avLst/>
          </a:prstGeom>
        </p:spPr>
      </p:pic>
      <p:grpSp>
        <p:nvGrpSpPr>
          <p:cNvPr id="10" name="Group 9"/>
          <p:cNvGrpSpPr/>
          <p:nvPr/>
        </p:nvGrpSpPr>
        <p:grpSpPr>
          <a:xfrm>
            <a:off x="0" y="-11586"/>
            <a:ext cx="18288000" cy="1624964"/>
            <a:chOff x="0" y="-3"/>
            <a:chExt cx="12192000" cy="1083309"/>
          </a:xfrm>
        </p:grpSpPr>
        <p:sp>
          <p:nvSpPr>
            <p:cNvPr id="11" name="Round Single Corner Rectangle 1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Round Single Corner Rectangle 1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3" name="Round Single Corner Rectangle 1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4" name="TextBox 13"/>
          <p:cNvSpPr txBox="1"/>
          <p:nvPr/>
        </p:nvSpPr>
        <p:spPr>
          <a:xfrm>
            <a:off x="995358" y="303359"/>
            <a:ext cx="4589700" cy="923330"/>
          </a:xfrm>
          <a:prstGeom prst="rect">
            <a:avLst/>
          </a:prstGeom>
          <a:noFill/>
          <a:effectLst/>
        </p:spPr>
        <p:txBody>
          <a:bodyPr wrap="square" rtlCol="0">
            <a:spAutoFit/>
          </a:bodyPr>
          <a:lstStyle/>
          <a:p>
            <a:r>
              <a:rPr lang="en-US" sz="5400" b="1" dirty="0">
                <a:effectLst>
                  <a:glow rad="88900">
                    <a:schemeClr val="bg1"/>
                  </a:glow>
                </a:effectLst>
                <a:latin typeface="Arial" panose="020B0604020202020204" pitchFamily="34" charset="0"/>
                <a:cs typeface="Arial" panose="020B0604020202020204" pitchFamily="34" charset="0"/>
              </a:rPr>
              <a:t>WARM-UP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pic>
        <p:nvPicPr>
          <p:cNvPr id="1026" name="Picture 2" descr="Tết Holiday - Vietnam Traditional Lunar New Year">
            <a:extLst>
              <a:ext uri="{FF2B5EF4-FFF2-40B4-BE49-F238E27FC236}">
                <a16:creationId xmlns:a16="http://schemas.microsoft.com/office/drawing/2014/main" id="{148089BE-AD8D-1351-0347-EF9382FE1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200" y="952500"/>
            <a:ext cx="12547600" cy="7089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AC2E3F22-AC64-ACDA-30FC-DD0E905EC7B7}"/>
              </a:ext>
            </a:extLst>
          </p:cNvPr>
          <p:cNvSpPr/>
          <p:nvPr/>
        </p:nvSpPr>
        <p:spPr>
          <a:xfrm>
            <a:off x="6324600" y="8556244"/>
            <a:ext cx="60960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Tet Holiday</a:t>
            </a:r>
          </a:p>
        </p:txBody>
      </p:sp>
    </p:spTree>
    <p:extLst>
      <p:ext uri="{BB962C8B-B14F-4D97-AF65-F5344CB8AC3E}">
        <p14:creationId xmlns:p14="http://schemas.microsoft.com/office/powerpoint/2010/main" val="3549260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3" name="Rounded Rectangle 2">
            <a:extLst>
              <a:ext uri="{FF2B5EF4-FFF2-40B4-BE49-F238E27FC236}">
                <a16:creationId xmlns:a16="http://schemas.microsoft.com/office/drawing/2014/main" id="{AC2E3F22-AC64-ACDA-30FC-DD0E905EC7B7}"/>
              </a:ext>
            </a:extLst>
          </p:cNvPr>
          <p:cNvSpPr/>
          <p:nvPr/>
        </p:nvSpPr>
        <p:spPr>
          <a:xfrm>
            <a:off x="5067300" y="8556244"/>
            <a:ext cx="81534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Mid-autumn festival</a:t>
            </a:r>
          </a:p>
        </p:txBody>
      </p:sp>
      <p:pic>
        <p:nvPicPr>
          <p:cNvPr id="2052" name="Picture 4" descr="Những hình ảnh về Tết Trung Thu 2023 đẹp, ý nghĩa nhất - META.vn">
            <a:extLst>
              <a:ext uri="{FF2B5EF4-FFF2-40B4-BE49-F238E27FC236}">
                <a16:creationId xmlns:a16="http://schemas.microsoft.com/office/drawing/2014/main" id="{901C97A1-6665-2145-37D0-088102B69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550" y="748929"/>
            <a:ext cx="12280900" cy="729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941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US"/>
          </a:p>
        </p:txBody>
      </p:sp>
      <p:sp>
        <p:nvSpPr>
          <p:cNvPr id="3" name="Rounded Rectangle 2">
            <a:extLst>
              <a:ext uri="{FF2B5EF4-FFF2-40B4-BE49-F238E27FC236}">
                <a16:creationId xmlns:a16="http://schemas.microsoft.com/office/drawing/2014/main" id="{AC2E3F22-AC64-ACDA-30FC-DD0E905EC7B7}"/>
              </a:ext>
            </a:extLst>
          </p:cNvPr>
          <p:cNvSpPr/>
          <p:nvPr/>
        </p:nvSpPr>
        <p:spPr>
          <a:xfrm>
            <a:off x="4400550" y="8556244"/>
            <a:ext cx="94869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Hung King temple festival</a:t>
            </a:r>
          </a:p>
        </p:txBody>
      </p:sp>
      <p:pic>
        <p:nvPicPr>
          <p:cNvPr id="3074" name="Picture 2" descr="Hung Kings' Temple Festival – Phu Tho Province, Vietnam">
            <a:extLst>
              <a:ext uri="{FF2B5EF4-FFF2-40B4-BE49-F238E27FC236}">
                <a16:creationId xmlns:a16="http://schemas.microsoft.com/office/drawing/2014/main" id="{DF5E9FF7-1BEE-3E2F-5EC2-7EF7233BA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5894"/>
            <a:ext cx="1828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91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1591</TotalTime>
  <Words>808</Words>
  <Application>Microsoft Office PowerPoint</Application>
  <PresentationFormat>Custom</PresentationFormat>
  <Paragraphs>145</Paragraphs>
  <Slides>26</Slides>
  <Notes>9</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Bookman Old Style</vt:lpstr>
      <vt:lpstr>Bryndan Write</vt:lpstr>
      <vt:lpstr>Bryndan Write Bold</vt:lpstr>
      <vt:lpstr>Cabin</vt:lpstr>
      <vt:lpstr>Calibri</vt:lpstr>
      <vt:lpstr>Calibri (Body)</vt:lpstr>
      <vt:lpstr>Montserrat Medium</vt:lpstr>
      <vt:lpstr>Myriad Pro</vt:lpstr>
      <vt:lpstr>Quicksand 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BinhNV13</cp:lastModifiedBy>
  <cp:revision>25</cp:revision>
  <cp:lastPrinted>2023-08-08T06:19:39Z</cp:lastPrinted>
  <dcterms:created xsi:type="dcterms:W3CDTF">2006-08-16T00:00:00Z</dcterms:created>
  <dcterms:modified xsi:type="dcterms:W3CDTF">2023-09-08T22:39:29Z</dcterms:modified>
  <dc:identifier>DAFq1HKhKGg</dc:identifier>
</cp:coreProperties>
</file>