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7" r:id="rId4"/>
    <p:sldId id="258" r:id="rId5"/>
    <p:sldId id="260" r:id="rId6"/>
    <p:sldId id="261" r:id="rId7"/>
    <p:sldId id="262" r:id="rId8"/>
    <p:sldId id="269" r:id="rId9"/>
    <p:sldId id="270" r:id="rId10"/>
    <p:sldId id="271" r:id="rId11"/>
    <p:sldId id="274" r:id="rId12"/>
    <p:sldId id="278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9900"/>
    <a:srgbClr val="0D9FA3"/>
    <a:srgbClr val="53C3C9"/>
    <a:srgbClr val="F7A9A7"/>
    <a:srgbClr val="EF008D"/>
    <a:srgbClr val="A3E7FF"/>
    <a:srgbClr val="E2EFDA"/>
    <a:srgbClr val="87D5D9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 varScale="1">
        <p:scale>
          <a:sx n="81" d="100"/>
          <a:sy n="81" d="100"/>
        </p:scale>
        <p:origin x="1435" y="62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effectLst>
            <a:softEdge rad="317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755610"/>
            <a:ext cx="474860" cy="4706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76723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Draw a picture of your dream school.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14" y="3898016"/>
            <a:ext cx="444714" cy="4706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97730" y="3909638"/>
            <a:ext cx="335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Present it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15633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7" y="118436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300567"/>
            <a:ext cx="285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8855" y="1198652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31387" y="3318270"/>
            <a:ext cx="335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Present it to the class.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47" y="3755103"/>
            <a:ext cx="8401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.VnArabia" pitchFamily="34" charset="0"/>
              </a:rPr>
              <a:t>* Model writing</a:t>
            </a:r>
            <a:br>
              <a:rPr lang="en-GB" b="1" dirty="0">
                <a:solidFill>
                  <a:srgbClr val="FF0000"/>
                </a:solidFill>
                <a:latin typeface=".VnArabia" pitchFamily="34" charset="0"/>
              </a:rPr>
            </a:br>
            <a:r>
              <a:rPr lang="en-GB" b="1" dirty="0">
                <a:latin typeface="Times New Roman" pitchFamily="18" charset="0"/>
                <a:cs typeface="Times New Roman" pitchFamily="18" charset="0"/>
              </a:rPr>
              <a:t>My dream school is located in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Ngai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city.  It’s new and modern. The school has a big schoolyard with many tall trees. It has a computer room  music room, a library , a canteen  and  swimming pool… The classroom is very large with air conditional and fans. There is a big garden behind the school so that the students plant many kinds of tree, flowers, and vegetables there.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76994" y="235131"/>
            <a:ext cx="4924697" cy="731520"/>
          </a:xfrm>
          <a:prstGeom prst="roundRect">
            <a:avLst/>
          </a:prstGeom>
          <a:solidFill>
            <a:srgbClr val="53C3C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YOUR DREM SCHOOL.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18" y="764180"/>
            <a:ext cx="5602559" cy="123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44135" y="241664"/>
            <a:ext cx="2181497" cy="483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Practice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41074"/>
              </p:ext>
            </p:extLst>
          </p:nvPr>
        </p:nvGraphicFramePr>
        <p:xfrm>
          <a:off x="287382" y="2233749"/>
          <a:ext cx="8660675" cy="21165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44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65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r>
                        <a:rPr lang="vi-VN" sz="180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Trong’s</a:t>
                      </a:r>
                      <a:r>
                        <a:rPr lang="vi-VN" sz="18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favourite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subject.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Mrs</a:t>
                      </a:r>
                      <a:r>
                        <a:rPr lang="vi-VN" sz="18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Hoa</a:t>
                      </a:r>
                      <a:r>
                        <a:rPr lang="vi-VN" sz="18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our</a:t>
                      </a:r>
                      <a:r>
                        <a:rPr lang="vi-VN" sz="180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teacher</a:t>
                      </a:r>
                      <a:r>
                        <a:rPr lang="vi-VN" sz="180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English.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16535" lvl="0" indent="0">
                        <a:lnSpc>
                          <a:spcPct val="106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There</a:t>
                      </a:r>
                      <a:r>
                        <a:rPr lang="vi-VN" sz="18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six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coloured</a:t>
                      </a:r>
                      <a:r>
                        <a:rPr lang="vi-VN" sz="18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pencils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vi-VN" sz="1800" spc="-3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friend’s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box.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ahoma"/>
                        <a:cs typeface="Trebuchet MS"/>
                      </a:endParaRPr>
                    </a:p>
                  </a:txBody>
                  <a:tcPr marL="0" marR="0" marT="0" marB="0">
                    <a:solidFill>
                      <a:schemeClr val="accent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8290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Where</a:t>
                      </a:r>
                      <a:r>
                        <a:rPr lang="vi-VN" sz="180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Lan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live?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Shall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introduce</a:t>
                      </a:r>
                      <a:r>
                        <a:rPr lang="vi-VN" sz="18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best</a:t>
                      </a:r>
                      <a:r>
                        <a:rPr lang="vi-VN" sz="1800" spc="-3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friend,</a:t>
                      </a:r>
                      <a:r>
                        <a:rPr lang="vi-VN" sz="180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An</a:t>
                      </a:r>
                      <a:r>
                        <a:rPr lang="vi-VN" sz="180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Son?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2270" marR="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67330" algn="l"/>
                        </a:tabLst>
                      </a:pPr>
                      <a:r>
                        <a:rPr lang="vi-VN" sz="180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chemeClr val="accent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9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A3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Revise unit 1 for a fifteen-minute test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Prepare Unit 2: Getting started </a:t>
            </a:r>
            <a:r>
              <a:rPr lang="en-US" sz="3200" dirty="0">
                <a:solidFill>
                  <a:srgbClr val="C00000"/>
                </a:solidFill>
                <a:latin typeface=".VnVogue" pitchFamily="34" charset="0"/>
              </a:rPr>
              <a:t> </a:t>
            </a: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685800" y="378823"/>
            <a:ext cx="7848600" cy="1678577"/>
          </a:xfrm>
          <a:prstGeom prst="ribbon">
            <a:avLst>
              <a:gd name="adj1" fmla="val 27708"/>
              <a:gd name="adj2" fmla="val 50000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3200400" y="1219200"/>
            <a:ext cx="32004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2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712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2402" y="3472010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4" y="4085115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3" y="3994618"/>
            <a:ext cx="961782" cy="7776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94526" y="1378668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7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8193" y="14369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42160" y="10499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* 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52061"/>
            <a:ext cx="7483310" cy="892552"/>
          </a:xfrm>
          <a:prstGeom prst="rect">
            <a:avLst/>
          </a:prstGeom>
          <a:solidFill>
            <a:srgbClr val="0D9FA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58" name="Rounded Rectangle 157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1409079"/>
            <a:ext cx="1203462" cy="158324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3165411"/>
            <a:ext cx="877865" cy="105497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0" y="5058048"/>
            <a:ext cx="820732" cy="105764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13" y="1903288"/>
            <a:ext cx="1352641" cy="1344187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6580563" y="3612656"/>
            <a:ext cx="1317748" cy="154397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801">
            <a:off x="6669053" y="5754534"/>
            <a:ext cx="1680129" cy="8962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19035" y="1699741"/>
            <a:ext cx="5090082" cy="467343"/>
            <a:chOff x="2053275" y="1699741"/>
            <a:chExt cx="3815091" cy="467343"/>
          </a:xfrm>
        </p:grpSpPr>
        <p:sp>
          <p:nvSpPr>
            <p:cNvPr id="179" name="TextBox 178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Our new                    is very nice.</a:t>
              </a: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3450420" y="2025723"/>
              <a:ext cx="971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2400669" y="2344550"/>
            <a:ext cx="3815091" cy="467343"/>
            <a:chOff x="2053275" y="1699741"/>
            <a:chExt cx="3815091" cy="467343"/>
          </a:xfrm>
        </p:grpSpPr>
        <p:sp>
          <p:nvSpPr>
            <p:cNvPr id="197" name="TextBox 196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have a red        .</a:t>
              </a:r>
              <a:endParaRPr lang="en-US" sz="2400" dirty="0"/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4091924" y="20257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419035" y="3149379"/>
            <a:ext cx="4820402" cy="836675"/>
            <a:chOff x="2053275" y="1699741"/>
            <a:chExt cx="3974133" cy="836675"/>
          </a:xfrm>
        </p:grpSpPr>
        <p:sp>
          <p:nvSpPr>
            <p:cNvPr id="201" name="TextBox 200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314423" y="1705419"/>
              <a:ext cx="3712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my                      for writing English words. </a:t>
              </a:r>
            </a:p>
          </p:txBody>
        </p:sp>
        <p:cxnSp>
          <p:nvCxnSpPr>
            <p:cNvPr id="203" name="Straight Connector 202"/>
            <p:cNvCxnSpPr/>
            <p:nvPr/>
          </p:nvCxnSpPr>
          <p:spPr>
            <a:xfrm>
              <a:off x="3414458" y="2025723"/>
              <a:ext cx="8832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2431475" y="4256442"/>
            <a:ext cx="3896429" cy="836675"/>
            <a:chOff x="2053275" y="1699741"/>
            <a:chExt cx="3609379" cy="836675"/>
          </a:xfrm>
        </p:grpSpPr>
        <p:sp>
          <p:nvSpPr>
            <p:cNvPr id="205" name="TextBox 204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129463" y="1705419"/>
              <a:ext cx="3533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often use a in a </a:t>
              </a:r>
            </a:p>
            <a:p>
              <a:r>
                <a:rPr lang="en-US" sz="2400" dirty="0" err="1"/>
                <a:t>maths</a:t>
              </a:r>
              <a:r>
                <a:rPr lang="en-US" sz="2400" dirty="0"/>
                <a:t> class.</a:t>
              </a:r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4580788" y="2025723"/>
              <a:ext cx="10714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2413109" y="5208244"/>
            <a:ext cx="4481019" cy="836675"/>
            <a:chOff x="2053275" y="1699741"/>
            <a:chExt cx="3815091" cy="836675"/>
          </a:xfrm>
        </p:grpSpPr>
        <p:sp>
          <p:nvSpPr>
            <p:cNvPr id="209" name="TextBox 208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328005" y="1705419"/>
              <a:ext cx="35403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Can you lend me your              for a minute?</a:t>
              </a: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4869762" y="2025723"/>
              <a:ext cx="9986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2431475" y="6137000"/>
            <a:ext cx="3815091" cy="467343"/>
            <a:chOff x="2053275" y="1699741"/>
            <a:chExt cx="3815091" cy="467343"/>
          </a:xfrm>
        </p:grpSpPr>
        <p:sp>
          <p:nvSpPr>
            <p:cNvPr id="213" name="TextBox 212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new         is short.</a:t>
              </a:r>
              <a:endParaRPr lang="en-US" sz="2400" dirty="0"/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3691874" y="20257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330190" y="1666230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97318" y="2280295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pencil sharpener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51069" y="3081957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notebook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17633" y="4184643"/>
            <a:ext cx="1291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compass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21286" y="5181346"/>
            <a:ext cx="1718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  <p:bldP spid="43" grpId="0"/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77054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/ phrases in B.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63379" y="1452845"/>
            <a:ext cx="5617243" cy="4630968"/>
            <a:chOff x="1360796" y="1337310"/>
            <a:chExt cx="5617243" cy="4630968"/>
          </a:xfrm>
        </p:grpSpPr>
        <p:sp>
          <p:nvSpPr>
            <p:cNvPr id="2" name="TextBox 1"/>
            <p:cNvSpPr txBox="1"/>
            <p:nvPr/>
          </p:nvSpPr>
          <p:spPr>
            <a:xfrm>
              <a:off x="1984384" y="133731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64" y="133731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B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365861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360797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360796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360797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360796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901541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896477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896476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896477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896476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60796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35627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study</a:t>
              </a:r>
              <a:endParaRPr lang="en-US" sz="2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60796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35627" y="287540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</a:t>
              </a:r>
              <a:endParaRPr lang="en-US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72226" y="376265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47057" y="3768329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72226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47057" y="4637160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  <a:endParaRPr lang="en-US" sz="2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72226" y="550093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47057" y="550661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wear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53626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28457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lunch</a:t>
              </a:r>
              <a:endParaRPr lang="en-US" sz="2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626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28457" y="2875403"/>
              <a:ext cx="149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piano</a:t>
              </a:r>
              <a:endParaRPr lang="en-US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65056" y="376265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39887" y="3768329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uniform</a:t>
              </a:r>
              <a:endParaRPr lang="en-US" sz="2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965056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39887" y="4637160"/>
              <a:ext cx="125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excerise</a:t>
              </a:r>
              <a:endParaRPr lang="en-US" sz="2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965056" y="550093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28457" y="5506613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new words</a:t>
              </a:r>
              <a:endParaRPr lang="en-US" sz="2400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3657600" y="2462559"/>
            <a:ext cx="1710039" cy="29685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94373" y="3106235"/>
            <a:ext cx="2310681" cy="17271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74720" y="3106235"/>
            <a:ext cx="2118904" cy="8929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0" idx="3"/>
          </p:cNvCxnSpPr>
          <p:nvPr/>
        </p:nvCxnSpPr>
        <p:spPr>
          <a:xfrm flipV="1">
            <a:off x="3294373" y="2352939"/>
            <a:ext cx="2299251" cy="263058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64207" y="3999161"/>
            <a:ext cx="2429417" cy="17382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784055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815" y="857098"/>
            <a:ext cx="7658593" cy="492443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 dirty="0"/>
              <a:t>Complete the sentences with the present simple.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85201" y="1718771"/>
            <a:ext cx="6973597" cy="470318"/>
            <a:chOff x="363373" y="1262747"/>
            <a:chExt cx="6973597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He (come)               from Da Nang.</a:t>
              </a:r>
              <a:endParaRPr lang="en-US" sz="2400" i="1" dirty="0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966261" y="2045652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85201" y="2467365"/>
            <a:ext cx="6273542" cy="830997"/>
            <a:chOff x="1085201" y="2375925"/>
            <a:chExt cx="6273542" cy="830997"/>
          </a:xfrm>
        </p:grpSpPr>
        <p:grpSp>
          <p:nvGrpSpPr>
            <p:cNvPr id="27" name="Group 26"/>
            <p:cNvGrpSpPr/>
            <p:nvPr/>
          </p:nvGrpSpPr>
          <p:grpSpPr>
            <a:xfrm>
              <a:off x="1085201" y="2375925"/>
              <a:ext cx="6273542" cy="830997"/>
              <a:chOff x="369902" y="2142097"/>
              <a:chExt cx="6273542" cy="8309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4733" y="2142097"/>
                <a:ext cx="57987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400" dirty="0"/>
                  <a:t>Do you learn Russian?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/>
                  <a:t>No, I (do not)             .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3646727" y="3072412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085201" y="3648682"/>
            <a:ext cx="7460085" cy="461665"/>
            <a:chOff x="1085201" y="3317212"/>
            <a:chExt cx="7460085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1085201" y="3317212"/>
              <a:ext cx="7460085" cy="461665"/>
              <a:chOff x="369902" y="2142097"/>
              <a:chExt cx="7460085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She always (walk)             to school with her friends.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3865415" y="3620724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085201" y="4524644"/>
            <a:ext cx="7180427" cy="461665"/>
            <a:chOff x="1085201" y="3941714"/>
            <a:chExt cx="7180427" cy="461665"/>
          </a:xfrm>
        </p:grpSpPr>
        <p:grpSp>
          <p:nvGrpSpPr>
            <p:cNvPr id="37" name="Group 36"/>
            <p:cNvGrpSpPr/>
            <p:nvPr/>
          </p:nvGrpSpPr>
          <p:grpSpPr>
            <a:xfrm>
              <a:off x="1085201" y="3941714"/>
              <a:ext cx="7180427" cy="461665"/>
              <a:chOff x="369902" y="2142097"/>
              <a:chExt cx="718042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 often (do)          my homework after school.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3062106" y="4245226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085201" y="5542477"/>
            <a:ext cx="7460085" cy="461665"/>
            <a:chOff x="1085201" y="4959547"/>
            <a:chExt cx="7460085" cy="461665"/>
          </a:xfrm>
        </p:grpSpPr>
        <p:grpSp>
          <p:nvGrpSpPr>
            <p:cNvPr id="59" name="Group 58"/>
            <p:cNvGrpSpPr/>
            <p:nvPr/>
          </p:nvGrpSpPr>
          <p:grpSpPr>
            <a:xfrm>
              <a:off x="1085201" y="4959547"/>
              <a:ext cx="7460085" cy="461665"/>
              <a:chOff x="369902" y="2142097"/>
              <a:chExt cx="7460085" cy="461665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Mr</a:t>
                </a:r>
                <a:r>
                  <a:rPr lang="en-US" sz="2400" dirty="0"/>
                  <a:t> Nam (teach)  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           </a:t>
                </a:r>
                <a:r>
                  <a:rPr lang="en-US" sz="2400" dirty="0"/>
                  <a:t>history at my school.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3655919" y="5263059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870063" y="1691132"/>
            <a:ext cx="1074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49934" y="279958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don’t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791645" y="3566675"/>
            <a:ext cx="9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walks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083779" y="4447510"/>
            <a:ext cx="583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515651" y="5478405"/>
            <a:ext cx="123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teaches 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06558" y="76169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* Grammar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42732"/>
            <a:ext cx="7712740" cy="892552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994" y="1490424"/>
            <a:ext cx="8663940" cy="1494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Hoang lives in a small house in the </a:t>
            </a:r>
            <a:r>
              <a:rPr lang="en-US" sz="2600" dirty="0" err="1"/>
              <a:t>centre</a:t>
            </a:r>
            <a:r>
              <a:rPr lang="en-US" sz="2600" dirty="0"/>
              <a:t> of his village. His house (1. be)…..near his new school. Every day, he (2. have)    ….breakfast at 6 o’clock. Then he (3. walk)…… to school with his friends. Hoang and his friends (4. study) ………in grade 6 at An Son School. Hoang (5. like) ……… his new school.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61" y="4141151"/>
            <a:ext cx="8924006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Hoang lives in a small house in the </a:t>
            </a:r>
            <a:r>
              <a:rPr lang="en-US" sz="2600" dirty="0" err="1"/>
              <a:t>centre</a:t>
            </a:r>
            <a:r>
              <a:rPr lang="en-US" sz="2600" dirty="0"/>
              <a:t> of his village. His house   </a:t>
            </a:r>
            <a:r>
              <a:rPr lang="en-US" sz="2600" b="1" dirty="0">
                <a:solidFill>
                  <a:srgbClr val="FF0000"/>
                </a:solidFill>
              </a:rPr>
              <a:t>is </a:t>
            </a:r>
            <a:r>
              <a:rPr lang="en-US" sz="2600" dirty="0"/>
              <a:t>     near his new school. Every day, he   </a:t>
            </a:r>
            <a:r>
              <a:rPr lang="en-US" sz="2600" b="1" dirty="0">
                <a:solidFill>
                  <a:srgbClr val="FF0000"/>
                </a:solidFill>
              </a:rPr>
              <a:t>has</a:t>
            </a:r>
            <a:r>
              <a:rPr lang="en-US" sz="2600" dirty="0"/>
              <a:t>   breakfast at 6 o’clock. Then he   </a:t>
            </a:r>
            <a:r>
              <a:rPr lang="en-US" sz="2600" b="1" dirty="0">
                <a:solidFill>
                  <a:srgbClr val="FF0000"/>
                </a:solidFill>
              </a:rPr>
              <a:t>walks </a:t>
            </a:r>
            <a:r>
              <a:rPr lang="en-US" sz="2600" dirty="0"/>
              <a:t>      to school with his friends. Hoang and his friends  </a:t>
            </a:r>
            <a:r>
              <a:rPr lang="en-US" sz="2600" b="1" dirty="0">
                <a:solidFill>
                  <a:srgbClr val="FF0000"/>
                </a:solidFill>
              </a:rPr>
              <a:t>study </a:t>
            </a:r>
            <a:r>
              <a:rPr lang="en-US" sz="2600" dirty="0"/>
              <a:t>  in grade 6 at An Son School. Hoang </a:t>
            </a:r>
            <a:r>
              <a:rPr lang="en-US" sz="2600" b="1" dirty="0">
                <a:solidFill>
                  <a:srgbClr val="FF0000"/>
                </a:solidFill>
              </a:rPr>
              <a:t>likes</a:t>
            </a:r>
            <a:r>
              <a:rPr lang="en-US" sz="2600" dirty="0"/>
              <a:t>   his new school.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902494" y="60331"/>
            <a:ext cx="7578566" cy="892552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adverb in brackets in the correct place in each sentence.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6117" y="1788127"/>
            <a:ext cx="6264833" cy="470318"/>
            <a:chOff x="363373" y="1262747"/>
            <a:chExt cx="6264833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remember to do my homework. (always)</a:t>
              </a:r>
              <a:endParaRPr lang="en-US" sz="2400" i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 gets good marks in exams. (usually)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36117" y="3773512"/>
            <a:ext cx="5727623" cy="470318"/>
            <a:chOff x="363373" y="4026312"/>
            <a:chExt cx="5727623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do not see a rabbit in town. (often)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33" name="TextBox 3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read in bed at night. (rarely)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sing in the shower? (sometimes)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1607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347547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350162" y="2314828"/>
            <a:ext cx="6264833" cy="470318"/>
            <a:chOff x="363373" y="1262747"/>
            <a:chExt cx="6264833" cy="470318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I always remember to do my homework. 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45780" y="3277184"/>
            <a:ext cx="686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Nick usually gets good marks in exams.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00058" y="4281142"/>
            <a:ext cx="525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 do not  often see a rabbit in town.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0058" y="5330245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 rarely read in bed at night.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93529" y="6207336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sometimes sing in the shower? </a:t>
            </a:r>
          </a:p>
        </p:txBody>
      </p:sp>
    </p:spTree>
    <p:extLst>
      <p:ext uri="{BB962C8B-B14F-4D97-AF65-F5344CB8AC3E}">
        <p14:creationId xmlns:p14="http://schemas.microsoft.com/office/powerpoint/2010/main" val="16041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412903"/>
            <a:ext cx="474860" cy="5159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44719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Design your dream school. What does it look likes?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97730" y="3216633"/>
            <a:ext cx="88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Is it: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7730" y="3608666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in a town or in the country?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boarding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an international school?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7730" y="4707659"/>
            <a:ext cx="181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Does it have: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7730" y="5099692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swimming pool?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video game room?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greenhouse and a farm?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1458</TotalTime>
  <Words>719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.VnArabia</vt:lpstr>
      <vt:lpstr>.VnArial</vt:lpstr>
      <vt:lpstr>.VnVogue</vt:lpstr>
      <vt:lpstr>Arial</vt:lpstr>
      <vt:lpstr>Calibri</vt:lpstr>
      <vt:lpstr>Calibri Light</vt:lpstr>
      <vt:lpstr>Comic Sans MS</vt:lpstr>
      <vt:lpstr>Impact</vt:lpstr>
      <vt:lpstr>Tahoma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121</cp:revision>
  <dcterms:created xsi:type="dcterms:W3CDTF">2020-12-09T02:04:09Z</dcterms:created>
  <dcterms:modified xsi:type="dcterms:W3CDTF">2023-09-07T10:57:10Z</dcterms:modified>
</cp:coreProperties>
</file>