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2" r:id="rId2"/>
    <p:sldId id="285" r:id="rId3"/>
    <p:sldId id="284" r:id="rId4"/>
    <p:sldId id="258" r:id="rId5"/>
    <p:sldId id="287" r:id="rId6"/>
    <p:sldId id="260" r:id="rId7"/>
    <p:sldId id="273" r:id="rId8"/>
    <p:sldId id="261" r:id="rId9"/>
    <p:sldId id="262" r:id="rId10"/>
    <p:sldId id="288" r:id="rId11"/>
    <p:sldId id="28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FF0"/>
    <a:srgbClr val="FB4005"/>
    <a:srgbClr val="5B9BD5"/>
    <a:srgbClr val="3584CB"/>
    <a:srgbClr val="62C8CE"/>
    <a:srgbClr val="E77707"/>
    <a:srgbClr val="799AD5"/>
    <a:srgbClr val="C0E6EA"/>
    <a:srgbClr val="E5F5F7"/>
    <a:srgbClr val="53F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91" y="48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2.png"/><Relationship Id="rId5" Type="http://schemas.openxmlformats.org/officeDocument/2006/relationships/slide" Target="slide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2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992" y="195072"/>
            <a:ext cx="8570976" cy="6400800"/>
          </a:xfrm>
          <a:prstGeom prst="rect">
            <a:avLst/>
          </a:prstGeom>
          <a:solidFill>
            <a:srgbClr val="62C8CE"/>
          </a:solidFill>
          <a:ln>
            <a:solidFill>
              <a:srgbClr val="5B9BD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8190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816" y="177102"/>
            <a:ext cx="8229600" cy="89579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u="sng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Writing Tip </a:t>
            </a:r>
            <a:r>
              <a:rPr lang="en-US" sz="3200" spc="-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How to write an e-mail to a friend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860" y="2131377"/>
            <a:ext cx="1447800" cy="466725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Greeting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-16147" y="3001002"/>
            <a:ext cx="1547813" cy="46831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3860" y="4232021"/>
            <a:ext cx="1447800" cy="466725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-6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Body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5764" y="5481701"/>
            <a:ext cx="1547813" cy="466725"/>
          </a:xfrm>
          <a:prstGeom prst="round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b="1" spc="-14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Conclustion</a:t>
            </a:r>
            <a:endParaRPr lang="en-US" sz="2300" b="1" spc="-14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06" y="1368838"/>
            <a:ext cx="1446400" cy="467066"/>
          </a:xfrm>
          <a:prstGeom prst="roundRect">
            <a:avLst/>
          </a:prstGeom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7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Subject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9670" y="1233039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To: mira@webmail.com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9670" y="149298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Subject: My house</a:t>
            </a: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>
          <a:xfrm>
            <a:off x="1497106" y="160237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576388" y="2364739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870528" y="4465383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Dear / Hi / Hello...)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2359670" y="3001002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Thanks for you email,…….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05974" y="209799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Hi Mira,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06868" y="319989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38815" y="406148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I live with my parents and younger brother in a  town house, It's big. There are six rooms,…..</a:t>
            </a:r>
          </a:p>
          <a:p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99775" y="52533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What about you? Where do you live? Tell me in your next e-mail.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Best wishes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557933" y="4465383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628942" y="5699251"/>
            <a:ext cx="34170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/>
      <p:bldP spid="25" grpId="0"/>
      <p:bldP spid="27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0526"/>
            <a:ext cx="7650480" cy="688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* Write an email to Mira, your pen friend. Tell her about your house.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1133856"/>
            <a:ext cx="7949183" cy="508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4992" y="2826860"/>
            <a:ext cx="72854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Hi Mira,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spc="-50" dirty="0">
                <a:latin typeface="Arial" pitchFamily="34" charset="0"/>
                <a:cs typeface="Arial" pitchFamily="34" charset="0"/>
              </a:rPr>
              <a:t>Thank for your email. Now, I’ll tell you about my house. I live with my parents and younger brother in a town house. It's big. There are six rooms: a living room, a kitchen, two bedrooms and two bathrooms. I like the living room best  because I can watch TV with my parents and  younger brother together.</a:t>
            </a:r>
          </a:p>
          <a:p>
            <a:pPr algn="just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What about you? Where do you live? Tell me in your next e-mail.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itchFamily="34" charset="0"/>
                <a:cs typeface="Arial" pitchFamily="34" charset="0"/>
              </a:rPr>
              <a:t>Best wishes,</a:t>
            </a:r>
          </a:p>
          <a:p>
            <a:pPr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n>
                  <a:solidFill>
                    <a:srgbClr val="FF0000"/>
                  </a:solidFill>
                </a:ln>
                <a:latin typeface="Arial" pitchFamily="34" charset="0"/>
                <a:cs typeface="Arial" pitchFamily="34" charset="0"/>
              </a:rPr>
              <a:t>Mi</a:t>
            </a:r>
            <a:r>
              <a:rPr lang="en-US" sz="1600" b="1" i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4992" y="2109114"/>
            <a:ext cx="2884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From: Huong@fastmail.com</a:t>
            </a: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To: Mira@quickmail.com</a:t>
            </a:r>
          </a:p>
          <a:p>
            <a:pPr lvl="0" algn="just"/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Subject: My house.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32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244" name="Picture 2" descr="D:\Tieu Binh\hinh nen\%21_%2863%29~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81200" y="685800"/>
            <a:ext cx="49704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>
                <a:latin typeface=".VnTifani HeavyH" pitchFamily="34" charset="0"/>
              </a:rPr>
              <a:t>HOME WORK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4781" y="1817116"/>
            <a:ext cx="9063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Rewrite the email.</a:t>
            </a:r>
          </a:p>
          <a:p>
            <a:pPr eaLnBrk="1" hangingPunct="1">
              <a:buFontTx/>
              <a:buChar char="•"/>
            </a:pPr>
            <a:r>
              <a:rPr lang="en-US" altLang="en-US" sz="4000" dirty="0">
                <a:latin typeface=".VnSouthern" pitchFamily="34" charset="0"/>
              </a:rPr>
              <a:t>Be ready for </a:t>
            </a:r>
            <a:r>
              <a:rPr lang="en-US" altLang="en-US" sz="4000" dirty="0">
                <a:solidFill>
                  <a:srgbClr val="FF3300"/>
                </a:solidFill>
                <a:latin typeface=".VnSouthern" pitchFamily="34" charset="0"/>
              </a:rPr>
              <a:t>looking back and project</a:t>
            </a:r>
          </a:p>
          <a:p>
            <a:pPr eaLnBrk="1" hangingPunct="1"/>
            <a:endParaRPr lang="en-US" altLang="en-US" sz="4000" dirty="0">
              <a:latin typeface=".VnSouthern" pitchFamily="34" charset="0"/>
            </a:endParaRPr>
          </a:p>
        </p:txBody>
      </p:sp>
      <p:pic>
        <p:nvPicPr>
          <p:cNvPr id="10247" name="Picture 9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8" name="Group 10"/>
          <p:cNvGrpSpPr>
            <a:grpSpLocks/>
          </p:cNvGrpSpPr>
          <p:nvPr/>
        </p:nvGrpSpPr>
        <p:grpSpPr bwMode="auto">
          <a:xfrm>
            <a:off x="5257800" y="5715000"/>
            <a:ext cx="2057400" cy="1143000"/>
            <a:chOff x="0" y="3840"/>
            <a:chExt cx="620" cy="480"/>
          </a:xfrm>
        </p:grpSpPr>
        <p:pic>
          <p:nvPicPr>
            <p:cNvPr id="10264" name="Picture 1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12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1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9" name="Group 14"/>
          <p:cNvGrpSpPr>
            <a:grpSpLocks/>
          </p:cNvGrpSpPr>
          <p:nvPr/>
        </p:nvGrpSpPr>
        <p:grpSpPr bwMode="auto">
          <a:xfrm>
            <a:off x="1752600" y="5715000"/>
            <a:ext cx="2057400" cy="1143000"/>
            <a:chOff x="0" y="3840"/>
            <a:chExt cx="620" cy="480"/>
          </a:xfrm>
        </p:grpSpPr>
        <p:pic>
          <p:nvPicPr>
            <p:cNvPr id="10261" name="Picture 1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16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17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Group 18"/>
          <p:cNvGrpSpPr>
            <a:grpSpLocks/>
          </p:cNvGrpSpPr>
          <p:nvPr/>
        </p:nvGrpSpPr>
        <p:grpSpPr bwMode="auto">
          <a:xfrm>
            <a:off x="3657600" y="5715000"/>
            <a:ext cx="2057400" cy="1143000"/>
            <a:chOff x="0" y="3840"/>
            <a:chExt cx="620" cy="480"/>
          </a:xfrm>
        </p:grpSpPr>
        <p:pic>
          <p:nvPicPr>
            <p:cNvPr id="10258" name="Picture 19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0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1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0" y="5715000"/>
            <a:ext cx="2057400" cy="1143000"/>
            <a:chOff x="0" y="3840"/>
            <a:chExt cx="620" cy="480"/>
          </a:xfrm>
        </p:grpSpPr>
        <p:pic>
          <p:nvPicPr>
            <p:cNvPr id="10255" name="Picture 23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4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31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5" descr="!dk8_1la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840"/>
              <a:ext cx="33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52" name="Picture 26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1054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7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8" descr="gif_icon38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1816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349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35710"/>
            <a:ext cx="7272808" cy="450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52" y="109728"/>
            <a:ext cx="851001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* Checking the previous lessons: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088" y="5589240"/>
            <a:ext cx="7740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4488" y="5741640"/>
            <a:ext cx="7740352" cy="646331"/>
          </a:xfrm>
          <a:prstGeom prst="rect">
            <a:avLst/>
          </a:prstGeom>
          <a:solidFill>
            <a:srgbClr val="3584C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is my house. There …</a:t>
            </a:r>
          </a:p>
        </p:txBody>
      </p:sp>
    </p:spTree>
    <p:extLst>
      <p:ext uri="{BB962C8B-B14F-4D97-AF65-F5344CB8AC3E}">
        <p14:creationId xmlns:p14="http://schemas.microsoft.com/office/powerpoint/2010/main" val="8773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905086" y="2279774"/>
            <a:ext cx="5137882" cy="1715732"/>
            <a:chOff x="626470" y="1828145"/>
            <a:chExt cx="5137882" cy="1715732"/>
          </a:xfrm>
        </p:grpSpPr>
        <p:grpSp>
          <p:nvGrpSpPr>
            <p:cNvPr id="12" name="Group 11"/>
            <p:cNvGrpSpPr/>
            <p:nvPr/>
          </p:nvGrpSpPr>
          <p:grpSpPr>
            <a:xfrm>
              <a:off x="626470" y="1828145"/>
              <a:ext cx="5137882" cy="853818"/>
              <a:chOff x="632574" y="1828145"/>
              <a:chExt cx="5137882" cy="85381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4356" y="1929211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574" y="182814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26470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0084B1"/>
                  </a:solidFill>
                </a:rPr>
                <a:t>I. Reading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94525" y="1756554"/>
            <a:ext cx="3291839" cy="523220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6: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2" y="147918"/>
            <a:ext cx="8451669" cy="1230750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3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1037570" y="75030"/>
            <a:ext cx="7783288" cy="892552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Look at the pictures. Name each of them. Guess if they are mentioned in the listening text.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05" y="1988422"/>
            <a:ext cx="3113995" cy="1594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427" y="3974686"/>
            <a:ext cx="1672319" cy="187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641" y="4033102"/>
            <a:ext cx="2290082" cy="1815387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54428" y="181696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2778905" y="1913256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6082495" y="165882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1069804" y="45412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729026" y="432733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89" y="3237420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bookshelf</a:t>
            </a:r>
            <a:endParaRPr lang="en-GB" sz="2400" b="1" dirty="0">
              <a:solidFill>
                <a:srgbClr val="FB4005"/>
              </a:solidFill>
            </a:endParaRP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94" y="1554232"/>
            <a:ext cx="1348853" cy="1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364102" y="1887158"/>
            <a:ext cx="1765300" cy="1238250"/>
            <a:chOff x="3311735" y="5557069"/>
            <a:chExt cx="1764322" cy="1238978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735" y="5557069"/>
              <a:ext cx="1764322" cy="898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3864318" y="6426715"/>
              <a:ext cx="65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sofa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264859" y="2887666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sofa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4935" y="3317348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desk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61504" y="5584405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clock</a:t>
            </a:r>
            <a:endParaRPr lang="en-GB" sz="2400" b="1" dirty="0">
              <a:solidFill>
                <a:srgbClr val="FB400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917073" y="5846599"/>
            <a:ext cx="1729630" cy="4474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B4005"/>
                </a:solidFill>
              </a:rPr>
              <a:t>window</a:t>
            </a:r>
            <a:endParaRPr lang="en-GB" sz="2400" b="1" dirty="0">
              <a:solidFill>
                <a:srgbClr val="FB400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562506"/>
              </p:ext>
            </p:extLst>
          </p:nvPr>
        </p:nvGraphicFramePr>
        <p:xfrm>
          <a:off x="798576" y="1588008"/>
          <a:ext cx="49682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3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Things are mentioned in the text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00"/>
                          </a:solidFill>
                        </a:rPr>
                        <a:t>     ANSWER</a:t>
                      </a:r>
                      <a:endParaRPr lang="en-GB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bookshelf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       </a:t>
                      </a: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sofa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desk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clock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window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>
                        <a:solidFill>
                          <a:srgbClr val="FB400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792480" y="456809"/>
            <a:ext cx="625449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* Now listen and check your guesses.</a:t>
            </a:r>
          </a:p>
        </p:txBody>
      </p:sp>
      <p:pic>
        <p:nvPicPr>
          <p:cNvPr id="5" name="Bản sao của B1_14">
            <a:hlinkClick r:id="" action="ppaction://media"/>
            <a:extLst>
              <a:ext uri="{FF2B5EF4-FFF2-40B4-BE49-F238E27FC236}">
                <a16:creationId xmlns:a16="http://schemas.microsoft.com/office/drawing/2014/main" id="{8D11931B-F3AC-4CDD-B901-FC0B2226D5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38206" y="604916"/>
            <a:ext cx="487363" cy="48736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5847"/>
              </p:ext>
            </p:extLst>
          </p:nvPr>
        </p:nvGraphicFramePr>
        <p:xfrm>
          <a:off x="6541008" y="1671320"/>
          <a:ext cx="1670304" cy="284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415">
                <a:tc>
                  <a:txBody>
                    <a:bodyPr/>
                    <a:lstStyle/>
                    <a:p>
                      <a:r>
                        <a:rPr lang="en-US" dirty="0"/>
                        <a:t>   GUESS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r>
                        <a:rPr lang="en-US" dirty="0"/>
                        <a:t>                    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593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2255520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3200852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596384" y="3712464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96384" y="4120896"/>
            <a:ext cx="5120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2000" b="1" dirty="0">
              <a:solidFill>
                <a:srgbClr val="FB4005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0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52008"/>
            <a:ext cx="790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to Mai talking about her house. Tick (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(True) or </a:t>
            </a:r>
            <a:r>
              <a:rPr lang="en-US" sz="2400" b="1" spc="-50" dirty="0">
                <a:solidFill>
                  <a:srgbClr val="FB400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(False). </a:t>
            </a: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100391"/>
              </p:ext>
            </p:extLst>
          </p:nvPr>
        </p:nvGraphicFramePr>
        <p:xfrm>
          <a:off x="108858" y="1062186"/>
          <a:ext cx="8871856" cy="5163132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8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8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6562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A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There</a:t>
                      </a:r>
                      <a:r>
                        <a:rPr lang="en-US" sz="2400" baseline="0" dirty="0"/>
                        <a:t> are four people in Mai’s family.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Mai’s house has</a:t>
                      </a:r>
                      <a:r>
                        <a:rPr lang="en-US" sz="2400" baseline="0" dirty="0"/>
                        <a:t> seven rooms.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The living room</a:t>
                      </a:r>
                      <a:r>
                        <a:rPr lang="en-US" sz="2400" baseline="0" dirty="0"/>
                        <a:t> is next to the kitchen.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In her</a:t>
                      </a:r>
                      <a:r>
                        <a:rPr lang="en-US" sz="2400" baseline="0" dirty="0"/>
                        <a:t> bedroom, there’s a clock on the wall.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531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She often</a:t>
                      </a:r>
                      <a:r>
                        <a:rPr lang="en-US" sz="2400" baseline="0" dirty="0"/>
                        <a:t> listens to music in her bedroom.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F19805A-7716-4A8C-BCAD-EA4FB3FA869E}"/>
              </a:ext>
            </a:extLst>
          </p:cNvPr>
          <p:cNvSpPr txBox="1"/>
          <p:nvPr/>
        </p:nvSpPr>
        <p:spPr>
          <a:xfrm>
            <a:off x="8405091" y="154803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D23C0-1078-4B60-B34F-6391E89E99B3}"/>
              </a:ext>
            </a:extLst>
          </p:cNvPr>
          <p:cNvSpPr txBox="1"/>
          <p:nvPr/>
        </p:nvSpPr>
        <p:spPr>
          <a:xfrm>
            <a:off x="8405091" y="243403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764228-9885-4E84-A4F0-6E3CAB3F8E4D}"/>
              </a:ext>
            </a:extLst>
          </p:cNvPr>
          <p:cNvSpPr txBox="1"/>
          <p:nvPr/>
        </p:nvSpPr>
        <p:spPr>
          <a:xfrm>
            <a:off x="7656946" y="340361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52918-496F-4106-8317-E33007650968}"/>
              </a:ext>
            </a:extLst>
          </p:cNvPr>
          <p:cNvSpPr txBox="1"/>
          <p:nvPr/>
        </p:nvSpPr>
        <p:spPr>
          <a:xfrm>
            <a:off x="7656946" y="4358205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FD5BA6-C8CC-427A-85F2-1461275A4DD7}"/>
              </a:ext>
            </a:extLst>
          </p:cNvPr>
          <p:cNvSpPr txBox="1"/>
          <p:nvPr/>
        </p:nvSpPr>
        <p:spPr>
          <a:xfrm>
            <a:off x="8385183" y="5291081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B4005"/>
                </a:solidFill>
                <a:sym typeface="Wingdings 2" panose="05020102010507070707" pitchFamily="18" charset="2"/>
              </a:rPr>
              <a:t></a:t>
            </a:r>
            <a:endParaRPr lang="en-US" sz="3200" b="1" dirty="0">
              <a:solidFill>
                <a:srgbClr val="FB400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595E8B-D9DC-4FA3-8C1A-0397C8DFE297}"/>
              </a:ext>
            </a:extLst>
          </p:cNvPr>
          <p:cNvSpPr txBox="1"/>
          <p:nvPr/>
        </p:nvSpPr>
        <p:spPr>
          <a:xfrm>
            <a:off x="827313" y="2000506"/>
            <a:ext cx="5947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There are three people in Mai’s family.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8EBC68-B3E3-45AD-857A-179C4AD8B7CD}"/>
              </a:ext>
            </a:extLst>
          </p:cNvPr>
          <p:cNvSpPr txBox="1"/>
          <p:nvPr/>
        </p:nvSpPr>
        <p:spPr>
          <a:xfrm>
            <a:off x="827313" y="3002768"/>
            <a:ext cx="4254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Mai’s house has six rooms.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06156-A180-40AF-B354-C17DE34FCBFD}"/>
              </a:ext>
            </a:extLst>
          </p:cNvPr>
          <p:cNvSpPr txBox="1"/>
          <p:nvPr/>
        </p:nvSpPr>
        <p:spPr>
          <a:xfrm>
            <a:off x="865011" y="5766750"/>
            <a:ext cx="6026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4005"/>
                </a:solidFill>
              </a:rPr>
              <a:t>She often reads books in her bedroom.</a:t>
            </a:r>
          </a:p>
        </p:txBody>
      </p:sp>
      <p:sp>
        <p:nvSpPr>
          <p:cNvPr id="15" name="Rounded Rectangle 2">
            <a:hlinkClick r:id="rId5" action="ppaction://hlinksldjump"/>
            <a:extLst>
              <a:ext uri="{FF2B5EF4-FFF2-40B4-BE49-F238E27FC236}">
                <a16:creationId xmlns:a16="http://schemas.microsoft.com/office/drawing/2014/main" id="{9249B29A-35A0-4311-A8E7-BB70ABE46352}"/>
              </a:ext>
            </a:extLst>
          </p:cNvPr>
          <p:cNvSpPr/>
          <p:nvPr/>
        </p:nvSpPr>
        <p:spPr>
          <a:xfrm>
            <a:off x="8105878" y="6243974"/>
            <a:ext cx="548640" cy="54864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</a:rPr>
              <a:t>T</a:t>
            </a:r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E19B46EF-4487-4B65-B6C4-0090704CD7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0326" y="1902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3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0" y="208805"/>
            <a:ext cx="9144000" cy="6137455"/>
            <a:chOff x="0" y="0"/>
            <a:chExt cx="9144000" cy="613745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4FA3A-7C98-4049-9207-F7722E240A55}"/>
                </a:ext>
              </a:extLst>
            </p:cNvPr>
            <p:cNvSpPr/>
            <p:nvPr/>
          </p:nvSpPr>
          <p:spPr>
            <a:xfrm>
              <a:off x="0" y="0"/>
              <a:ext cx="9144000" cy="61374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328765" y="1138519"/>
              <a:ext cx="8486470" cy="3860416"/>
            </a:xfrm>
            <a:prstGeom prst="rect">
              <a:avLst/>
            </a:prstGeom>
            <a:gradFill>
              <a:gsLst>
                <a:gs pos="0">
                  <a:schemeClr val="lt2">
                    <a:tint val="55000"/>
                    <a:satMod val="300000"/>
                  </a:schemeClr>
                </a:gs>
                <a:gs pos="15000">
                  <a:schemeClr val="lt2">
                    <a:tint val="65000"/>
                    <a:satMod val="300000"/>
                    <a:lumMod val="61000"/>
                    <a:lumOff val="39000"/>
                    <a:alpha val="35000"/>
                  </a:schemeClr>
                </a:gs>
                <a:gs pos="100000">
                  <a:schemeClr val="lt2">
                    <a:shade val="65000"/>
                    <a:satMod val="300000"/>
                  </a:schemeClr>
                </a:gs>
              </a:gsLst>
              <a:path path="circle">
                <a:fillToRect l="65000" b="98000"/>
              </a:path>
            </a:gradFill>
            <a:ln/>
          </p:spPr>
          <p:style>
            <a:lnRef idx="1">
              <a:schemeClr val="accent5"/>
            </a:lnRef>
            <a:fillRef idx="1002">
              <a:schemeClr val="lt2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My name's Mai. I live in a town house in Ha </a:t>
              </a:r>
              <a:r>
                <a:rPr lang="en-US" sz="2800" b="0" i="0" dirty="0" err="1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Noi</a:t>
              </a:r>
              <a:r>
                <a:rPr lang="en-US" sz="2800" b="0" i="0" dirty="0">
                  <a:solidFill>
                    <a:srgbClr val="33333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. I live with my parents. There are six rooms in our house: a living room, a kitchen, two bedrooms, and two bathrooms. I love our living room the best because it's bright. It's next to the kitchen. I have my own bedroom. It's small but beautiful. There's a bed, a desk, a chair, and a bookshelf. It also has a big window and a clock on the wall. I often read books in my bedroom.</a:t>
              </a:r>
              <a:endParaRPr lang="en-US" sz="2800" i="0" dirty="0"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573041" y="135812"/>
              <a:ext cx="1997919" cy="46166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4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8209935" y="129441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ản sao của B1_15">
            <a:hlinkClick r:id="" action="ppaction://media"/>
            <a:extLst>
              <a:ext uri="{FF2B5EF4-FFF2-40B4-BE49-F238E27FC236}">
                <a16:creationId xmlns:a16="http://schemas.microsoft.com/office/drawing/2014/main" id="{5C439D61-3C27-4A3B-B059-1843F4717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33736" y="318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677803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59336" y="696361"/>
            <a:ext cx="3685816" cy="492443"/>
          </a:xfrm>
          <a:prstGeom prst="rect">
            <a:avLst/>
          </a:prstGeom>
          <a:solidFill>
            <a:srgbClr val="D4DFF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Answer the questions.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067893" y="1561621"/>
            <a:ext cx="5728817" cy="470318"/>
            <a:chOff x="363373" y="1262747"/>
            <a:chExt cx="5728817" cy="470318"/>
          </a:xfrm>
        </p:grpSpPr>
        <p:sp>
          <p:nvSpPr>
            <p:cNvPr id="51" name="TextBox 5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do you live?</a:t>
              </a:r>
              <a:endParaRPr lang="en-US" sz="2400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04469" y="2828249"/>
            <a:ext cx="6471767" cy="830997"/>
            <a:chOff x="138254" y="1738885"/>
            <a:chExt cx="6471767" cy="830997"/>
          </a:xfrm>
        </p:grpSpPr>
        <p:sp>
          <p:nvSpPr>
            <p:cNvPr id="54" name="TextBox 53"/>
            <p:cNvSpPr txBox="1"/>
            <p:nvPr/>
          </p:nvSpPr>
          <p:spPr>
            <a:xfrm>
              <a:off x="138254" y="173888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13085" y="1738885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How many rooms are there in your house? What are they?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19125" y="4409674"/>
            <a:ext cx="7100747" cy="830997"/>
            <a:chOff x="363373" y="4026312"/>
            <a:chExt cx="6471767" cy="830997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38204" y="4026312"/>
              <a:ext cx="59969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Which room do you like the best in your house? Why?</a:t>
              </a:r>
            </a:p>
          </p:txBody>
        </p:sp>
      </p:grpSp>
      <p:cxnSp>
        <p:nvCxnSpPr>
          <p:cNvPr id="65" name="Straight Connector 64"/>
          <p:cNvCxnSpPr/>
          <p:nvPr/>
        </p:nvCxnSpPr>
        <p:spPr>
          <a:xfrm flipV="1">
            <a:off x="1607505" y="244911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607505" y="404016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1611630" y="559163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1347547" y="231452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347547" y="393986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347547" y="54324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11104" y="50030"/>
            <a:ext cx="208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84B1"/>
                </a:solidFill>
              </a:rPr>
              <a:t>II. 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6336" y="2031939"/>
            <a:ext cx="5071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live in a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small house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the countryside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34896" y="3659246"/>
            <a:ext cx="6053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my house. Living room, two bedrooms,….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4838" y="5222304"/>
            <a:ext cx="573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like 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living room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best because I can watch TV with my parents and my younger sister.</a:t>
            </a:r>
            <a:endParaRPr lang="en-GB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02676" y="1698171"/>
            <a:ext cx="5312664" cy="5107525"/>
          </a:xfrm>
          <a:prstGeom prst="roundRect">
            <a:avLst>
              <a:gd name="adj" fmla="val 4732"/>
            </a:avLst>
          </a:prstGeom>
          <a:noFill/>
          <a:ln>
            <a:solidFill>
              <a:srgbClr val="A67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4" y="31846"/>
            <a:ext cx="757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an email to Mira, your pen friend. Tell her about your house. Use the answers to the questions in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035632" y="4037119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035632" y="4453102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035632" y="4853697"/>
            <a:ext cx="45720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16" y="1285821"/>
            <a:ext cx="5407584" cy="58308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907616" y="2404264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907616" y="2698178"/>
            <a:ext cx="5120640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07616" y="208733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To: mira@webmail.com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7616" y="2366086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Subject: My house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616" y="2702107"/>
            <a:ext cx="485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 Mira,</a:t>
            </a:r>
          </a:p>
          <a:p>
            <a:r>
              <a:rPr lang="en-US" sz="2000" dirty="0"/>
              <a:t>Thanks for you email. Now I’ll tell you about my house.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6" y="6380813"/>
            <a:ext cx="4991100" cy="42488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907616" y="5037591"/>
            <a:ext cx="4855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about you? Where do you live? Tell me in your next </a:t>
            </a:r>
            <a:r>
              <a:rPr lang="en-US" sz="2000" dirty="0"/>
              <a:t>email</a:t>
            </a:r>
            <a:r>
              <a:rPr lang="en-US" dirty="0"/>
              <a:t>.</a:t>
            </a:r>
          </a:p>
          <a:p>
            <a:r>
              <a:rPr lang="en-US" dirty="0"/>
              <a:t>All the best,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2071448" y="6301757"/>
            <a:ext cx="4572000" cy="0"/>
          </a:xfrm>
          <a:prstGeom prst="line">
            <a:avLst/>
          </a:prstGeom>
          <a:ln w="9525">
            <a:solidFill>
              <a:srgbClr val="A67B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1502</TotalTime>
  <Words>680</Words>
  <Application>Microsoft Office PowerPoint</Application>
  <PresentationFormat>On-screen Show (4:3)</PresentationFormat>
  <Paragraphs>101</Paragraphs>
  <Slides>12</Slides>
  <Notes>0</Notes>
  <HiddenSlides>1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.VnArial</vt:lpstr>
      <vt:lpstr>.VnSouthern</vt:lpstr>
      <vt:lpstr>.VnTifani HeavyH</vt:lpstr>
      <vt:lpstr>Arial</vt:lpstr>
      <vt:lpstr>Lucida Sans Unicode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* Now listen and check your guesses.</vt:lpstr>
      <vt:lpstr>PowerPoint Presentation</vt:lpstr>
      <vt:lpstr>PowerPoint Presentation</vt:lpstr>
      <vt:lpstr>PowerPoint Presentation</vt:lpstr>
      <vt:lpstr>PowerPoint Presentation</vt:lpstr>
      <vt:lpstr>Writing Tip - How to write an e-mail to a friend</vt:lpstr>
      <vt:lpstr>* Write an email to Mira, your pen friend. Tell her about your house.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106</cp:revision>
  <dcterms:created xsi:type="dcterms:W3CDTF">2020-12-09T02:04:09Z</dcterms:created>
  <dcterms:modified xsi:type="dcterms:W3CDTF">2023-09-07T11:03:24Z</dcterms:modified>
</cp:coreProperties>
</file>