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46" r:id="rId5"/>
    <p:sldId id="302" r:id="rId6"/>
    <p:sldId id="352" r:id="rId7"/>
    <p:sldId id="348" r:id="rId8"/>
    <p:sldId id="336" r:id="rId9"/>
    <p:sldId id="337" r:id="rId10"/>
    <p:sldId id="338" r:id="rId11"/>
    <p:sldId id="339" r:id="rId12"/>
    <p:sldId id="349" r:id="rId13"/>
    <p:sldId id="335" r:id="rId14"/>
    <p:sldId id="340" r:id="rId15"/>
    <p:sldId id="353" r:id="rId16"/>
    <p:sldId id="313" r:id="rId17"/>
    <p:sldId id="333" r:id="rId18"/>
    <p:sldId id="350" r:id="rId19"/>
    <p:sldId id="344" r:id="rId20"/>
    <p:sldId id="351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14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84" y="2199629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20" y="3103962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241304" y="3622612"/>
            <a:ext cx="920733" cy="8459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553415" y="5845629"/>
            <a:ext cx="721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4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4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78537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F92D96-3036-4DA0-8E86-4CE7AAFB3EE0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2920482" y="2308593"/>
            <a:ext cx="3175518" cy="14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3C42B-3504-489E-921D-806C2686E091}"/>
              </a:ext>
            </a:extLst>
          </p:cNvPr>
          <p:cNvCxnSpPr>
            <a:stCxn id="3" idx="2"/>
            <a:endCxn id="16" idx="0"/>
          </p:cNvCxnSpPr>
          <p:nvPr/>
        </p:nvCxnSpPr>
        <p:spPr>
          <a:xfrm>
            <a:off x="6096000" y="2308593"/>
            <a:ext cx="50989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72E7DE-F2B3-4A03-BD56-52E9D098D5C7}"/>
              </a:ext>
            </a:extLst>
          </p:cNvPr>
          <p:cNvCxnSpPr>
            <a:stCxn id="3" idx="2"/>
            <a:endCxn id="17" idx="0"/>
          </p:cNvCxnSpPr>
          <p:nvPr/>
        </p:nvCxnSpPr>
        <p:spPr>
          <a:xfrm>
            <a:off x="6096000" y="2308593"/>
            <a:ext cx="3240175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1436915" y="3710603"/>
            <a:ext cx="2967134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(not) as + adj + 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624213" y="3674771"/>
            <a:ext cx="304555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</a:t>
            </a:r>
            <a:r>
              <a:rPr lang="en-US" sz="2400">
                <a:latin typeface="ChronicaPro-Book"/>
              </a:rPr>
              <a:t>to</a:t>
            </a:r>
            <a:r>
              <a:rPr lang="en-US" sz="2400" smtClean="0">
                <a:latin typeface="ChronicaPro-Book"/>
              </a:rPr>
              <a:t>) be </a:t>
            </a:r>
            <a:r>
              <a:rPr lang="en-US" sz="2400" dirty="0">
                <a:latin typeface="ChronicaPro-Book"/>
              </a:rPr>
              <a:t>different from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8032339" y="3674771"/>
            <a:ext cx="260767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86740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3009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539852" y="2145646"/>
            <a:ext cx="11291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This camera is not as expensive ________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You like folk songs; I like pop music. Your taste </a:t>
            </a:r>
            <a:r>
              <a:rPr lang="en-US" sz="2400">
                <a:latin typeface="ChronicaPro-Book"/>
              </a:rPr>
              <a:t>is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My dad is not always as busy ________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Some of us think that </a:t>
            </a:r>
            <a:r>
              <a:rPr lang="en-US" sz="2400" i="1" dirty="0">
                <a:latin typeface="ChronicaPro-Book"/>
              </a:rPr>
              <a:t>Spiderman 2 </a:t>
            </a:r>
            <a:r>
              <a:rPr lang="en-US" sz="2400" dirty="0">
                <a:latin typeface="ChronicaPro-Book"/>
              </a:rPr>
              <a:t>is not </a:t>
            </a:r>
            <a:r>
              <a:rPr lang="en-US" sz="2400">
                <a:latin typeface="ChronicaPro-Book"/>
              </a:rPr>
              <a:t>too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</a:t>
            </a:r>
            <a:r>
              <a:rPr lang="en-US" sz="2400" i="1" dirty="0">
                <a:latin typeface="ChronicaPro-Book"/>
              </a:rPr>
              <a:t>Spiderman 1</a:t>
            </a:r>
            <a:r>
              <a:rPr lang="en-US" sz="2400" dirty="0">
                <a:latin typeface="ChronicaPro-Book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801509" y="229617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452269" y="449273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523427" y="3014661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945910" y="3740733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7344244" y="5224839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386071" y="1998857"/>
            <a:ext cx="11724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smtClean="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</a:t>
            </a:r>
            <a:r>
              <a:rPr lang="en-US" sz="2400">
                <a:sym typeface="Wingdings" panose="05000000000000000000" pitchFamily="2" charset="2"/>
              </a:rPr>
              <a:t>music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</a:t>
            </a:r>
            <a:r>
              <a:rPr lang="en-US" sz="2400">
                <a:sym typeface="Wingdings" panose="05000000000000000000" pitchFamily="2" charset="2"/>
              </a:rPr>
              <a:t>,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</a:t>
            </a:r>
            <a:r>
              <a:rPr lang="en-US" sz="2400">
                <a:sym typeface="Wingdings" panose="05000000000000000000" pitchFamily="2" charset="2"/>
              </a:rPr>
              <a:t>children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The Vatican Museum ‘s works of arts </a:t>
            </a:r>
            <a:r>
              <a:rPr lang="en-US" sz="2400">
                <a:sym typeface="Wingdings" panose="05000000000000000000" pitchFamily="2" charset="2"/>
              </a:rPr>
              <a:t>are  </a:t>
            </a:r>
            <a:r>
              <a:rPr lang="en-US" sz="2400" smtClean="0">
                <a:sym typeface="Wingdings" panose="05000000000000000000" pitchFamily="2" charset="2"/>
              </a:rPr>
              <a:t>__________  </a:t>
            </a:r>
            <a:r>
              <a:rPr lang="en-US" sz="2400">
                <a:sym typeface="Wingdings" panose="05000000000000000000" pitchFamily="2" charset="2"/>
              </a:rPr>
              <a:t>excellent  </a:t>
            </a:r>
            <a:r>
              <a:rPr lang="en-US" sz="2400" smtClean="0">
                <a:sym typeface="Wingdings" panose="05000000000000000000" pitchFamily="2" charset="2"/>
              </a:rPr>
              <a:t>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219555" y="2520030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047099" y="39798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like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980449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576198" y="2522597"/>
            <a:ext cx="11601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</a:t>
            </a:r>
            <a:r>
              <a:rPr lang="en-US" sz="2400">
                <a:sym typeface="Wingdings" panose="05000000000000000000" pitchFamily="2" charset="2"/>
              </a:rPr>
              <a:t>is </a:t>
            </a:r>
            <a:r>
              <a:rPr lang="en-US" sz="2400" smtClean="0">
                <a:sym typeface="Wingdings" panose="05000000000000000000" pitchFamily="2" charset="2"/>
              </a:rPr>
              <a:t>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 </a:t>
            </a:r>
            <a:r>
              <a:rPr lang="en-US" sz="2400">
                <a:sym typeface="Wingdings" panose="05000000000000000000" pitchFamily="2" charset="2"/>
              </a:rPr>
              <a:t>peaceful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country life.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195656" y="481250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481250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218321" y="3165374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3630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919653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195" y="123155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91746"/>
              </p:ext>
            </p:extLst>
          </p:nvPr>
        </p:nvGraphicFramePr>
        <p:xfrm>
          <a:off x="487067" y="2552734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smtClean="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35" y="1896217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188475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52" y="11683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36" y="1067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378889" y="1755916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</a:t>
            </a:r>
            <a:r>
              <a:rPr lang="en-US" sz="2400"/>
              <a:t>Our </a:t>
            </a:r>
            <a:r>
              <a:rPr lang="en-US" sz="2400" smtClean="0"/>
              <a:t>maths </a:t>
            </a:r>
            <a:r>
              <a:rPr lang="en-US" sz="2400" dirty="0"/>
              <a:t>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642682" y="2286301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302476" y="321959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difficult as our </a:t>
            </a:r>
            <a:r>
              <a:rPr lang="en-US" sz="2400" b="1" dirty="0" err="1">
                <a:solidFill>
                  <a:srgbClr val="F7941E"/>
                </a:solidFill>
              </a:rPr>
              <a:t>maths</a:t>
            </a:r>
            <a:r>
              <a:rPr lang="en-US" sz="2400" b="1" dirty="0">
                <a:solidFill>
                  <a:srgbClr val="F7941E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302476" y="4145686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like </a:t>
            </a:r>
            <a:r>
              <a:rPr lang="en-US" sz="2400" b="1">
                <a:solidFill>
                  <a:srgbClr val="F7941E"/>
                </a:solidFill>
              </a:rPr>
              <a:t>last </a:t>
            </a:r>
            <a:r>
              <a:rPr lang="en-US" sz="2400" b="1" smtClean="0">
                <a:solidFill>
                  <a:srgbClr val="F7941E"/>
                </a:solidFill>
              </a:rPr>
              <a:t>year’s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382183" y="509408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different from the ones in </a:t>
            </a:r>
            <a:r>
              <a:rPr lang="en-US" sz="2400" b="1">
                <a:solidFill>
                  <a:srgbClr val="F7941E"/>
                </a:solidFill>
              </a:rPr>
              <a:t>the </a:t>
            </a:r>
            <a:r>
              <a:rPr lang="en-US" sz="2400" b="1" smtClean="0">
                <a:solidFill>
                  <a:srgbClr val="F7941E"/>
                </a:solidFill>
              </a:rPr>
              <a:t>play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822514" y="6021596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56" y="2162909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00" y="2582724"/>
            <a:ext cx="28956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883" y="2162909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9739"/>
              </p:ext>
            </p:extLst>
          </p:nvPr>
        </p:nvGraphicFramePr>
        <p:xfrm>
          <a:off x="3217347" y="2947957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2078380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259" y="2294449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36" y="2966300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comparisons with “like, different from, (not) as … as”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74566" y="2692911"/>
            <a:ext cx="68551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activate students’ prior knowledge and vocabulary related to the targeted grammar 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7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F7E6E1-ABF7-473F-9713-E0D3F31998A8}"/>
              </a:ext>
            </a:extLst>
          </p:cNvPr>
          <p:cNvSpPr/>
          <p:nvPr/>
        </p:nvSpPr>
        <p:spPr>
          <a:xfrm>
            <a:off x="6010508" y="2019276"/>
            <a:ext cx="4819135" cy="15445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ADJECTIVES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844" t="7873" r="14599" b="3040"/>
          <a:stretch/>
        </p:blipFill>
        <p:spPr>
          <a:xfrm>
            <a:off x="814039" y="1471961"/>
            <a:ext cx="3679902" cy="48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6736066"/>
              </p:ext>
            </p:extLst>
          </p:nvPr>
        </p:nvGraphicFramePr>
        <p:xfrm>
          <a:off x="3006054" y="3238617"/>
          <a:ext cx="5808099" cy="3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8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5128054" y="274320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4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861</Words>
  <Application>Microsoft Office PowerPoint</Application>
  <PresentationFormat>Widescreen</PresentationFormat>
  <Paragraphs>187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142</cp:revision>
  <dcterms:created xsi:type="dcterms:W3CDTF">2020-12-09T02:04:09Z</dcterms:created>
  <dcterms:modified xsi:type="dcterms:W3CDTF">2022-04-08T03:35:32Z</dcterms:modified>
</cp:coreProperties>
</file>