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1"/>
  </p:notesMasterIdLst>
  <p:sldIdLst>
    <p:sldId id="290" r:id="rId3"/>
    <p:sldId id="291" r:id="rId4"/>
    <p:sldId id="292" r:id="rId5"/>
    <p:sldId id="294" r:id="rId6"/>
    <p:sldId id="33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5" r:id="rId16"/>
    <p:sldId id="335" r:id="rId17"/>
    <p:sldId id="336" r:id="rId18"/>
    <p:sldId id="339" r:id="rId19"/>
    <p:sldId id="33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1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399A5-A13E-4E98-8ABE-6AD5751376E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393CD-5BED-453F-951C-E8729311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2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9222-D5AC-4F8B-BCBA-839DC579AB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96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35E0D-6260-47FE-BB6C-4BA16C6B41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079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文本占位符 53250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36868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14076-E5E6-4619-B872-6CFC22A6F3A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SimSun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094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A92-3856-4B4D-B21A-5633CF775B9F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AFAD-75EE-4C80-9CB1-00F76F320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3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A92-3856-4B4D-B21A-5633CF775B9F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AFAD-75EE-4C80-9CB1-00F76F320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0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A92-3856-4B4D-B21A-5633CF775B9F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AFAD-75EE-4C80-9CB1-00F76F320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46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0657D-1557-4C29-90B3-3356BE30F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7043821"/>
      </p:ext>
    </p:extLst>
  </p:cSld>
  <p:clrMapOvr>
    <a:masterClrMapping/>
  </p:clrMapOvr>
  <p:transition spd="med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8322733" y="6269038"/>
            <a:ext cx="38608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srgbClr val="090703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1026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6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999B8-2292-44A8-9875-CC669A2ECC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987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00FBC-6796-447B-866E-EA05EC1505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089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0BE41-CFC2-44BB-80FB-EE618D1834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51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39EC5-5305-4AF0-9284-DDBE2F332D3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581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78165E-DFC3-47BA-B8CC-CCAEDC7AAE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851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083DF-0F9E-47B5-89E1-DDCE980BEB8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16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A0FF3-D158-476E-B552-26B809C4A5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151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A92-3856-4B4D-B21A-5633CF775B9F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AFAD-75EE-4C80-9CB1-00F76F320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42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6D757-68A5-4FE0-BD2F-1ABF8062BE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448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9E8B38-7AE9-4E24-A367-D2F6074E84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958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ED53C-5075-4465-B01D-9AC634D150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358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5FEEC-032D-497F-BE56-F2231EA93F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609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3CFB6-7359-489A-9FF0-4156D3BF97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83959-731A-41BC-9D40-0CDAA4EBA5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497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A92-3856-4B4D-B21A-5633CF775B9F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AFAD-75EE-4C80-9CB1-00F76F320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64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A92-3856-4B4D-B21A-5633CF775B9F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AFAD-75EE-4C80-9CB1-00F76F320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30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A92-3856-4B4D-B21A-5633CF775B9F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AFAD-75EE-4C80-9CB1-00F76F320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89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A92-3856-4B4D-B21A-5633CF775B9F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AFAD-75EE-4C80-9CB1-00F76F320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67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A92-3856-4B4D-B21A-5633CF775B9F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AFAD-75EE-4C80-9CB1-00F76F320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1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A92-3856-4B4D-B21A-5633CF775B9F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AFAD-75EE-4C80-9CB1-00F76F320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A92-3856-4B4D-B21A-5633CF775B9F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AFAD-75EE-4C80-9CB1-00F76F320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54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2FA92-3856-4B4D-B21A-5633CF775B9F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3AFAD-75EE-4C80-9CB1-00F76F320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9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srgbClr val="090703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922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23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923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4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4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4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062C9-D7EF-4ACB-877A-4E873AB08B1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882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NUL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tailieu.com/download-anhdv-boot-2021-premium-moi-nhat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logtailieu.com/bo-60-tro-choi-power-point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tailieu.com/bo-60-tro-choi-power-point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hyperlink" Target="https://blogtailieu.com/download-anhdv-boot-2021-premium-moi-nhat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68491" y="1077516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none" dirty="0" err="1">
                <a:solidFill>
                  <a:schemeClr val="bg1"/>
                </a:solidFill>
                <a:latin typeface="Times New Roman" pitchFamily="18" charset="0"/>
              </a:rPr>
              <a:t>Tiết</a:t>
            </a:r>
            <a:r>
              <a:rPr lang="en-US" u="none" dirty="0">
                <a:solidFill>
                  <a:schemeClr val="bg1"/>
                </a:solidFill>
                <a:latin typeface="Times New Roman" pitchFamily="18" charset="0"/>
              </a:rPr>
              <a:t> 38 - </a:t>
            </a:r>
            <a:r>
              <a:rPr lang="en-US" u="none" dirty="0" err="1">
                <a:solidFill>
                  <a:schemeClr val="bg1"/>
                </a:solidFill>
                <a:latin typeface="Times New Roman" pitchFamily="18" charset="0"/>
              </a:rPr>
              <a:t>Bài</a:t>
            </a:r>
            <a:r>
              <a:rPr lang="en-US" u="none" dirty="0">
                <a:solidFill>
                  <a:schemeClr val="bg1"/>
                </a:solidFill>
                <a:latin typeface="Times New Roman" pitchFamily="18" charset="0"/>
              </a:rPr>
              <a:t> 21: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362200" y="609601"/>
            <a:ext cx="708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WordArt 13"/>
          <p:cNvSpPr>
            <a:spLocks noChangeArrowheads="1" noChangeShapeType="1" noTextEdit="1"/>
          </p:cNvSpPr>
          <p:nvPr/>
        </p:nvSpPr>
        <p:spPr bwMode="auto">
          <a:xfrm>
            <a:off x="2794212" y="13719"/>
            <a:ext cx="7692278" cy="952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b="1" kern="10" dirty="0" err="1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Chöông</a:t>
            </a:r>
            <a:r>
              <a:rPr lang="en-US" b="1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 1</a:t>
            </a:r>
            <a:r>
              <a:rPr lang="en-US" b="1" kern="10" dirty="0" smtClean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 </a:t>
            </a:r>
            <a:r>
              <a:rPr lang="en-US" b="1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– </a:t>
            </a:r>
            <a:r>
              <a:rPr lang="en-US" b="1" kern="10" dirty="0" smtClean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CHAÂU AÂU</a:t>
            </a:r>
            <a:endParaRPr lang="en-US" b="1" kern="10" dirty="0"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NI-Broa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3" y="964447"/>
            <a:ext cx="11804071" cy="581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-127198" y="1560329"/>
            <a:ext cx="1229861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sz="4800" i="0" u="none" dirty="0" smtClean="0">
                <a:solidFill>
                  <a:srgbClr val="FF0000"/>
                </a:solidFill>
                <a:latin typeface="Tahoma" pitchFamily="34" charset="0"/>
              </a:rPr>
              <a:t>VỊ TRÍ ĐỊA LÍ, PHẠM VI VÀ ĐẶC ĐIỂM TỰ NHIÊN CHÂU ÂU</a:t>
            </a:r>
            <a:endParaRPr lang="en-US" sz="4800" i="0" u="none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1583" y="6130393"/>
            <a:ext cx="9183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6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9525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9"/>
            <a:ext cx="1170431" cy="91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92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242" y="-2035"/>
            <a:ext cx="5977457" cy="6824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075" y="2255271"/>
            <a:ext cx="5413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971" y="263137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04514" y="1105000"/>
            <a:ext cx="51508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Đặc điểm phân hóa khí hậu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3340" y="1514267"/>
            <a:ext cx="6000902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2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SGK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H1.3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89: </a:t>
            </a:r>
            <a:endParaRPr lang="en-US" sz="2200" b="1" i="1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7344" y="3479733"/>
            <a:ext cx="5413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6026292" y="2220993"/>
            <a:ext cx="1752600" cy="342900"/>
          </a:xfrm>
          <a:prstGeom prst="wedgeRectCallout">
            <a:avLst>
              <a:gd name="adj1" fmla="val 42492"/>
              <a:gd name="adj2" fmla="val 35603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8256671" y="263137"/>
            <a:ext cx="1752600" cy="342900"/>
          </a:xfrm>
          <a:prstGeom prst="wedgeRectCallout">
            <a:avLst>
              <a:gd name="adj1" fmla="val 13934"/>
              <a:gd name="adj2" fmla="val 263408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9132971" y="1768655"/>
            <a:ext cx="1752600" cy="342900"/>
          </a:xfrm>
          <a:prstGeom prst="wedgeRectCallout">
            <a:avLst>
              <a:gd name="adj1" fmla="val -3092"/>
              <a:gd name="adj2" fmla="val 384110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8003954" y="3848891"/>
            <a:ext cx="2005317" cy="426228"/>
          </a:xfrm>
          <a:prstGeom prst="wedgeRectCallout">
            <a:avLst>
              <a:gd name="adj1" fmla="val -86864"/>
              <a:gd name="adj2" fmla="val 53221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252728" y="623685"/>
            <a:ext cx="48423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Các khu vực địa hình chính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261195"/>
              </p:ext>
            </p:extLst>
          </p:nvPr>
        </p:nvGraphicFramePr>
        <p:xfrm>
          <a:off x="247344" y="4267317"/>
          <a:ext cx="5896898" cy="22406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1952">
                  <a:extLst>
                    <a:ext uri="{9D8B030D-6E8A-4147-A177-3AD203B41FA5}">
                      <a16:colId xmlns:a16="http://schemas.microsoft.com/office/drawing/2014/main" val="720010966"/>
                    </a:ext>
                  </a:extLst>
                </a:gridCol>
                <a:gridCol w="1596832">
                  <a:extLst>
                    <a:ext uri="{9D8B030D-6E8A-4147-A177-3AD203B41FA5}">
                      <a16:colId xmlns:a16="http://schemas.microsoft.com/office/drawing/2014/main" val="163089488"/>
                    </a:ext>
                  </a:extLst>
                </a:gridCol>
                <a:gridCol w="1884057">
                  <a:extLst>
                    <a:ext uri="{9D8B030D-6E8A-4147-A177-3AD203B41FA5}">
                      <a16:colId xmlns:a16="http://schemas.microsoft.com/office/drawing/2014/main" val="3801988852"/>
                    </a:ext>
                  </a:extLst>
                </a:gridCol>
                <a:gridCol w="1884057">
                  <a:extLst>
                    <a:ext uri="{9D8B030D-6E8A-4147-A177-3AD203B41FA5}">
                      <a16:colId xmlns:a16="http://schemas.microsoft.com/office/drawing/2014/main" val="1483985684"/>
                    </a:ext>
                  </a:extLst>
                </a:gridCol>
              </a:tblGrid>
              <a:tr h="375285">
                <a:tc gridSpan="2">
                  <a:txBody>
                    <a:bodyPr/>
                    <a:lstStyle/>
                    <a:p>
                      <a:pPr marL="0" marR="0" indent="1397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>
                          <a:effectLst/>
                        </a:rPr>
                        <a:t>Đới thiên nhiên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1397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 dirty="0">
                          <a:effectLst/>
                        </a:rPr>
                        <a:t>Phân bố</a:t>
                      </a:r>
                      <a:endParaRPr lang="en-US" sz="6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none" strike="noStrike">
                          <a:effectLst/>
                          <a:hlinkClick r:id="rId3"/>
                        </a:rPr>
                        <a:t>Đặc điểm k</a:t>
                      </a:r>
                      <a:r>
                        <a:rPr lang="vi-VN" sz="900" u="none" strike="noStrike">
                          <a:effectLst/>
                          <a:hlinkClick r:id="rId3"/>
                        </a:rPr>
                        <a:t>hí hậu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742531123"/>
                  </a:ext>
                </a:extLst>
              </a:tr>
              <a:tr h="200660">
                <a:tc gridSpan="2"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Cực và cận cực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 dirty="0">
                          <a:effectLst/>
                        </a:rPr>
                        <a:t>Các đảo vùng cực và Bắc Âu</a:t>
                      </a: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US" sz="6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 u="none" strike="noStrike" dirty="0">
                          <a:effectLst/>
                        </a:rPr>
                        <a:t> </a:t>
                      </a:r>
                      <a:r>
                        <a:rPr lang="vi-VN" sz="900" u="none" strike="noStrike" dirty="0" smtClean="0">
                          <a:effectLst/>
                        </a:rPr>
                        <a:t>quanh</a:t>
                      </a:r>
                      <a:r>
                        <a:rPr lang="en-US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900" u="none" strike="noStrike" baseline="0" dirty="0" err="1" smtClean="0">
                          <a:effectLst/>
                        </a:rPr>
                        <a:t>năm</a:t>
                      </a:r>
                      <a:r>
                        <a:rPr lang="vi-VN" sz="900" dirty="0" smtClean="0">
                          <a:effectLst/>
                        </a:rPr>
                        <a:t> </a:t>
                      </a:r>
                      <a:r>
                        <a:rPr lang="vi-VN" sz="900" dirty="0">
                          <a:effectLst/>
                        </a:rPr>
                        <a:t>lạnh giá, lượng mưa rất ít.</a:t>
                      </a:r>
                      <a:endParaRPr lang="en-US" sz="6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344924934"/>
                  </a:ext>
                </a:extLst>
              </a:tr>
              <a:tr h="581025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Ôn đới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Hải dương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Các đảo và ven biển phía </a:t>
                      </a:r>
                      <a:r>
                        <a:rPr lang="vi-VN" sz="900">
                          <a:effectLst/>
                        </a:rPr>
                        <a:t>Tây</a:t>
                      </a:r>
                      <a:r>
                        <a:rPr lang="en-US" sz="900">
                          <a:effectLst/>
                        </a:rPr>
                        <a:t>. 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Char char="-"/>
                        <a:tabLst>
                          <a:tab pos="67310" algn="l"/>
                        </a:tabLst>
                      </a:pPr>
                      <a:r>
                        <a:rPr lang="en-US" sz="900" u="none" strike="noStrike" spc="0">
                          <a:effectLst/>
                        </a:rPr>
                        <a:t>M</a:t>
                      </a:r>
                      <a:r>
                        <a:rPr lang="vi-VN" sz="900" u="none" strike="noStrike" spc="0">
                          <a:effectLst/>
                        </a:rPr>
                        <a:t>ùa hạ mát</a:t>
                      </a:r>
                      <a:r>
                        <a:rPr lang="en-US" sz="900" u="none" strike="noStrike" spc="0">
                          <a:effectLst/>
                        </a:rPr>
                        <a:t>. M</a:t>
                      </a:r>
                      <a:r>
                        <a:rPr lang="vi-VN" sz="900" u="none" strike="noStrike" spc="0">
                          <a:effectLst/>
                        </a:rPr>
                        <a:t>ùa đông </a:t>
                      </a:r>
                      <a:r>
                        <a:rPr lang="en-US" sz="900" u="none" strike="noStrike" spc="0">
                          <a:effectLst/>
                        </a:rPr>
                        <a:t>không lạnh lắm</a:t>
                      </a:r>
                      <a:r>
                        <a:rPr lang="vi-VN" sz="900" u="none" strike="noStrike" spc="0">
                          <a:effectLst/>
                        </a:rPr>
                        <a:t>.</a:t>
                      </a:r>
                      <a:endParaRPr lang="en-US" sz="600" u="none" strike="noStrike" spc="0">
                        <a:effectLst/>
                      </a:endParaRPr>
                    </a:p>
                    <a:p>
                      <a:pPr marL="342900" marR="0" lvl="0" indent="-34290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Char char="-"/>
                        <a:tabLst>
                          <a:tab pos="67310" algn="l"/>
                        </a:tabLst>
                      </a:pPr>
                      <a:r>
                        <a:rPr lang="en-US" sz="900" u="none" strike="noStrike" spc="0">
                          <a:effectLst/>
                        </a:rPr>
                        <a:t>Nhiệt độ: trên 0</a:t>
                      </a:r>
                      <a:r>
                        <a:rPr lang="en-US" sz="900" u="none" strike="noStrike" spc="0" baseline="30000">
                          <a:effectLst/>
                        </a:rPr>
                        <a:t>o</a:t>
                      </a:r>
                      <a:r>
                        <a:rPr lang="en-US" sz="900" u="none" strike="noStrike" spc="0">
                          <a:effectLst/>
                        </a:rPr>
                        <a:t>C</a:t>
                      </a:r>
                      <a:endParaRPr lang="en-US" sz="600" u="none" strike="noStrike" spc="0">
                        <a:effectLst/>
                      </a:endParaRPr>
                    </a:p>
                    <a:p>
                      <a:pPr marL="342900" marR="0" lvl="0" indent="-34290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Char char="-"/>
                        <a:tabLst>
                          <a:tab pos="67310" algn="l"/>
                        </a:tabLst>
                      </a:pPr>
                      <a:r>
                        <a:rPr lang="en-US" sz="900" u="none" strike="noStrike" spc="0">
                          <a:effectLst/>
                        </a:rPr>
                        <a:t>Mưa quanh năm, tương đối lớn.</a:t>
                      </a:r>
                      <a:endParaRPr lang="en-US" sz="600" u="none" strike="noStrike" spc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2893650494"/>
                  </a:ext>
                </a:extLst>
              </a:tr>
              <a:tr h="349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Lục địa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Vùng trung tâm và Đông Âu</a:t>
                      </a:r>
                      <a:endParaRPr lang="en-US" sz="60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Mùa hè nóng</a:t>
                      </a:r>
                      <a:r>
                        <a:rPr lang="vi-VN" sz="900">
                          <a:effectLst/>
                        </a:rPr>
                        <a:t>,</a:t>
                      </a:r>
                      <a:r>
                        <a:rPr lang="en-US" sz="900">
                          <a:effectLst/>
                        </a:rPr>
                        <a:t> mùa đông lạnh, có tuyết rơi nhiều,</a:t>
                      </a:r>
                      <a:r>
                        <a:rPr lang="vi-VN" sz="900">
                          <a:effectLst/>
                        </a:rPr>
                        <a:t> mưa ít, giảm dần từ tây sang đông.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569549130"/>
                  </a:ext>
                </a:extLst>
              </a:tr>
              <a:tr h="292100">
                <a:tc gridSpan="2"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>
                          <a:effectLst/>
                        </a:rPr>
                        <a:t>Đới </a:t>
                      </a:r>
                      <a:r>
                        <a:rPr lang="en-US" sz="900">
                          <a:effectLst/>
                        </a:rPr>
                        <a:t>cận nhiệt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>
                          <a:effectLst/>
                        </a:rPr>
                        <a:t>Nam </a:t>
                      </a:r>
                      <a:r>
                        <a:rPr lang="en-US" sz="900">
                          <a:effectLst/>
                        </a:rPr>
                        <a:t>Â</a:t>
                      </a:r>
                      <a:r>
                        <a:rPr lang="vi-VN" sz="900">
                          <a:effectLst/>
                        </a:rPr>
                        <a:t>u</a:t>
                      </a:r>
                      <a:r>
                        <a:rPr lang="en-US" sz="900">
                          <a:effectLst/>
                        </a:rPr>
                        <a:t> (cận nhiệt địa trung hải)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 u="none" strike="noStrike" dirty="0">
                          <a:effectLst/>
                          <a:hlinkClick r:id="rId4"/>
                        </a:rPr>
                        <a:t>Khí hậu cận nhiệt địa</a:t>
                      </a:r>
                      <a:r>
                        <a:rPr lang="vi-VN" sz="900" dirty="0">
                          <a:effectLst/>
                        </a:rPr>
                        <a:t> trung hải, mùa hạ nóng, </a:t>
                      </a:r>
                      <a:r>
                        <a:rPr lang="vi-VN" sz="900" u="none" strike="noStrike" dirty="0">
                          <a:effectLst/>
                          <a:hlinkClick r:id="rId3"/>
                        </a:rPr>
                        <a:t>khô; mùa đông ấm và</a:t>
                      </a:r>
                      <a:r>
                        <a:rPr lang="vi-VN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lượng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mưa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trung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bình</a:t>
                      </a:r>
                      <a:r>
                        <a:rPr lang="vi-VN" sz="900" dirty="0">
                          <a:effectLst/>
                        </a:rPr>
                        <a:t>.</a:t>
                      </a:r>
                      <a:endParaRPr lang="en-US" sz="6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852196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24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4" grpId="0"/>
      <p:bldP spid="20" grpId="0"/>
      <p:bldP spid="27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842" y="1480329"/>
            <a:ext cx="5413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42" y="2675528"/>
            <a:ext cx="5279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971" y="263137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582" y="71638"/>
            <a:ext cx="5610772" cy="678636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375865" y="4863191"/>
            <a:ext cx="2473802" cy="1231106"/>
            <a:chOff x="6978314" y="4777831"/>
            <a:chExt cx="3272165" cy="1231106"/>
          </a:xfrm>
        </p:grpSpPr>
        <p:sp>
          <p:nvSpPr>
            <p:cNvPr id="2" name="TextBox 1"/>
            <p:cNvSpPr txBox="1"/>
            <p:nvPr/>
          </p:nvSpPr>
          <p:spPr>
            <a:xfrm>
              <a:off x="6978315" y="4777831"/>
              <a:ext cx="3272164" cy="12311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 smtClean="0"/>
                <a:t>       </a:t>
              </a:r>
              <a:r>
                <a:rPr lang="en-US" sz="1200" b="1" dirty="0" smtClean="0"/>
                <a:t>ĐỚI KHÍ HẬU CỰC VÀ CẬN CỰC</a:t>
              </a:r>
              <a:r>
                <a:rPr lang="en-US" sz="1200" dirty="0" smtClean="0"/>
                <a:t>.</a:t>
              </a:r>
            </a:p>
            <a:p>
              <a:pPr algn="just"/>
              <a:r>
                <a:rPr lang="en-US" sz="1200" dirty="0" smtClean="0"/>
                <a:t>        </a:t>
              </a:r>
              <a:r>
                <a:rPr lang="en-US" sz="1200" b="1" dirty="0" smtClean="0"/>
                <a:t>ĐỚI KHÍ HẬU ÔN ĐỚI</a:t>
              </a:r>
            </a:p>
            <a:p>
              <a:pPr algn="just"/>
              <a:r>
                <a:rPr lang="en-US" sz="1200" dirty="0"/>
                <a:t> </a:t>
              </a:r>
              <a:r>
                <a:rPr lang="en-US" sz="1200" dirty="0" smtClean="0"/>
                <a:t>       </a:t>
              </a:r>
              <a:r>
                <a:rPr lang="en-US" sz="1200" dirty="0" err="1"/>
                <a:t>K</a:t>
              </a:r>
              <a:r>
                <a:rPr lang="en-US" sz="1200" dirty="0" err="1" smtClean="0"/>
                <a:t>hí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hậu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ôn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đới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hải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dương</a:t>
              </a:r>
              <a:r>
                <a:rPr lang="en-US" sz="1200" dirty="0" smtClean="0"/>
                <a:t>.</a:t>
              </a:r>
            </a:p>
            <a:p>
              <a:pPr algn="just"/>
              <a:r>
                <a:rPr lang="en-US" sz="1200" dirty="0" smtClean="0"/>
                <a:t>        </a:t>
              </a:r>
              <a:r>
                <a:rPr lang="en-US" sz="1200" dirty="0" err="1" smtClean="0"/>
                <a:t>Khí</a:t>
              </a:r>
              <a:r>
                <a:rPr lang="en-US" sz="1200" dirty="0" smtClean="0"/>
                <a:t> </a:t>
              </a:r>
              <a:r>
                <a:rPr lang="en-US" sz="1200" dirty="0" err="1"/>
                <a:t>hậu</a:t>
              </a:r>
              <a:r>
                <a:rPr lang="en-US" sz="1200" dirty="0"/>
                <a:t> </a:t>
              </a:r>
              <a:r>
                <a:rPr lang="en-US" sz="1200" dirty="0" err="1"/>
                <a:t>ôn</a:t>
              </a:r>
              <a:r>
                <a:rPr lang="en-US" sz="1200" dirty="0"/>
                <a:t> </a:t>
              </a:r>
              <a:r>
                <a:rPr lang="en-US" sz="1200" dirty="0" err="1" smtClean="0"/>
                <a:t>đới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lục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địa</a:t>
              </a:r>
              <a:r>
                <a:rPr lang="en-US" sz="1200" dirty="0" smtClean="0"/>
                <a:t>.</a:t>
              </a:r>
            </a:p>
            <a:p>
              <a:pPr algn="just"/>
              <a:r>
                <a:rPr lang="en-US" sz="1200" dirty="0" smtClean="0"/>
                <a:t>      </a:t>
              </a:r>
              <a:r>
                <a:rPr lang="en-US" sz="1200" b="1" dirty="0" smtClean="0"/>
                <a:t>  ĐỚI KHÍ HẬU CẬN NHIỆT</a:t>
              </a:r>
            </a:p>
            <a:p>
              <a:pPr algn="just"/>
              <a:r>
                <a:rPr lang="en-US" sz="1200" dirty="0"/>
                <a:t> </a:t>
              </a:r>
              <a:r>
                <a:rPr lang="en-US" sz="1200" dirty="0" smtClean="0"/>
                <a:t>       </a:t>
              </a:r>
              <a:r>
                <a:rPr lang="en-US" sz="1200" dirty="0" err="1" smtClean="0"/>
                <a:t>Khí</a:t>
              </a:r>
              <a:r>
                <a:rPr lang="en-US" sz="1200" dirty="0"/>
                <a:t> </a:t>
              </a:r>
              <a:r>
                <a:rPr lang="en-US" sz="1200" dirty="0" err="1" smtClean="0"/>
                <a:t>hậu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cận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nhiệt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địa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trung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hải</a:t>
              </a:r>
              <a:endParaRPr lang="en-US" sz="1200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978315" y="4809193"/>
              <a:ext cx="394633" cy="192505"/>
            </a:xfrm>
            <a:prstGeom prst="rect">
              <a:avLst/>
            </a:prstGeom>
            <a:solidFill>
              <a:srgbClr val="99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78315" y="5228753"/>
              <a:ext cx="385010" cy="178321"/>
            </a:xfrm>
            <a:prstGeom prst="rect">
              <a:avLst/>
            </a:prstGeom>
            <a:solidFill>
              <a:srgbClr val="0099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978315" y="5421716"/>
              <a:ext cx="385010" cy="167203"/>
            </a:xfrm>
            <a:prstGeom prst="rect">
              <a:avLst/>
            </a:prstGeom>
            <a:solidFill>
              <a:srgbClr val="33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78314" y="5803095"/>
              <a:ext cx="385010" cy="167675"/>
            </a:xfrm>
            <a:prstGeom prst="rect">
              <a:avLst/>
            </a:prstGeom>
            <a:solidFill>
              <a:srgbClr val="CC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04514" y="1105000"/>
            <a:ext cx="51508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Đặc điểm phân hóa khí hậu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252728" y="623685"/>
            <a:ext cx="48423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Các khu vực địa hình chính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2519BA98-823C-49A1-8116-29ECA1EF06D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5065" y="3651931"/>
            <a:ext cx="5482388" cy="320606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4514" y="3086254"/>
            <a:ext cx="563936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Trên sườn núi An-pơ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ại sao thảm thực vật lại thay đổi như vậy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5263" y="3081161"/>
            <a:ext cx="527328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7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6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2" grpId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46480" y="1843600"/>
            <a:ext cx="27888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 Các sông lớn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6506" y="2248892"/>
            <a:ext cx="5357659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1.1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91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Vôn-ga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Rai-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48817" y="565166"/>
            <a:ext cx="6543183" cy="6219037"/>
            <a:chOff x="5648817" y="565166"/>
            <a:chExt cx="6543183" cy="62190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8817" y="565166"/>
              <a:ext cx="6543183" cy="587499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339274" y="6414871"/>
              <a:ext cx="3707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Hình</a:t>
              </a:r>
              <a:r>
                <a:rPr lang="en-US" dirty="0" smtClean="0"/>
                <a:t> </a:t>
              </a:r>
              <a:r>
                <a:rPr lang="en-US" dirty="0" smtClean="0"/>
                <a:t>1.1. </a:t>
              </a:r>
              <a:r>
                <a:rPr lang="en-US" dirty="0" err="1" smtClean="0"/>
                <a:t>Bản</a:t>
              </a:r>
              <a:r>
                <a:rPr lang="en-US" dirty="0" smtClean="0"/>
                <a:t> </a:t>
              </a:r>
              <a:r>
                <a:rPr lang="en-US" dirty="0" err="1" smtClean="0"/>
                <a:t>đồ</a:t>
              </a:r>
              <a:r>
                <a:rPr lang="en-US" dirty="0" smtClean="0"/>
                <a:t> </a:t>
              </a:r>
              <a:r>
                <a:rPr lang="en-US" dirty="0" err="1" smtClean="0"/>
                <a:t>tự</a:t>
              </a:r>
              <a:r>
                <a:rPr lang="en-US" dirty="0" smtClean="0"/>
                <a:t> </a:t>
              </a:r>
              <a:r>
                <a:rPr lang="en-US" dirty="0" err="1" smtClean="0"/>
                <a:t>nhiên</a:t>
              </a:r>
              <a:r>
                <a:rPr lang="en-US" dirty="0" smtClean="0"/>
                <a:t> </a:t>
              </a:r>
              <a:r>
                <a:rPr lang="en-US" dirty="0" err="1" smtClean="0"/>
                <a:t>châu</a:t>
              </a:r>
              <a:r>
                <a:rPr lang="en-US" dirty="0" smtClean="0"/>
                <a:t> </a:t>
              </a:r>
              <a:r>
                <a:rPr lang="en-US" dirty="0" err="1" smtClean="0"/>
                <a:t>Âu</a:t>
              </a:r>
              <a:endParaRPr lang="en-US" dirty="0"/>
            </a:p>
          </p:txBody>
        </p:sp>
      </p:grpSp>
      <p:sp>
        <p:nvSpPr>
          <p:cNvPr id="14" name="Freeform 13"/>
          <p:cNvSpPr/>
          <p:nvPr/>
        </p:nvSpPr>
        <p:spPr>
          <a:xfrm>
            <a:off x="7638472" y="3415746"/>
            <a:ext cx="500695" cy="482000"/>
          </a:xfrm>
          <a:custGeom>
            <a:avLst/>
            <a:gdLst>
              <a:gd name="connsiteX0" fmla="*/ 0 w 500695"/>
              <a:gd name="connsiteY0" fmla="*/ 10946 h 482000"/>
              <a:gd name="connsiteX1" fmla="*/ 110837 w 500695"/>
              <a:gd name="connsiteY1" fmla="*/ 10946 h 482000"/>
              <a:gd name="connsiteX2" fmla="*/ 120073 w 500695"/>
              <a:gd name="connsiteY2" fmla="*/ 47891 h 482000"/>
              <a:gd name="connsiteX3" fmla="*/ 138546 w 500695"/>
              <a:gd name="connsiteY3" fmla="*/ 84837 h 482000"/>
              <a:gd name="connsiteX4" fmla="*/ 147782 w 500695"/>
              <a:gd name="connsiteY4" fmla="*/ 131018 h 482000"/>
              <a:gd name="connsiteX5" fmla="*/ 157019 w 500695"/>
              <a:gd name="connsiteY5" fmla="*/ 158727 h 482000"/>
              <a:gd name="connsiteX6" fmla="*/ 175491 w 500695"/>
              <a:gd name="connsiteY6" fmla="*/ 241855 h 482000"/>
              <a:gd name="connsiteX7" fmla="*/ 240146 w 500695"/>
              <a:gd name="connsiteY7" fmla="*/ 306509 h 482000"/>
              <a:gd name="connsiteX8" fmla="*/ 258619 w 500695"/>
              <a:gd name="connsiteY8" fmla="*/ 334218 h 482000"/>
              <a:gd name="connsiteX9" fmla="*/ 369455 w 500695"/>
              <a:gd name="connsiteY9" fmla="*/ 343455 h 482000"/>
              <a:gd name="connsiteX10" fmla="*/ 387928 w 500695"/>
              <a:gd name="connsiteY10" fmla="*/ 371164 h 482000"/>
              <a:gd name="connsiteX11" fmla="*/ 489528 w 500695"/>
              <a:gd name="connsiteY11" fmla="*/ 343455 h 482000"/>
              <a:gd name="connsiteX12" fmla="*/ 498764 w 500695"/>
              <a:gd name="connsiteY12" fmla="*/ 482000 h 4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0695" h="482000">
                <a:moveTo>
                  <a:pt x="0" y="10946"/>
                </a:moveTo>
                <a:cubicBezTo>
                  <a:pt x="33734" y="4199"/>
                  <a:pt x="77507" y="-9885"/>
                  <a:pt x="110837" y="10946"/>
                </a:cubicBezTo>
                <a:cubicBezTo>
                  <a:pt x="121601" y="17674"/>
                  <a:pt x="115616" y="36005"/>
                  <a:pt x="120073" y="47891"/>
                </a:cubicBezTo>
                <a:cubicBezTo>
                  <a:pt x="124908" y="60783"/>
                  <a:pt x="132388" y="72522"/>
                  <a:pt x="138546" y="84837"/>
                </a:cubicBezTo>
                <a:cubicBezTo>
                  <a:pt x="141625" y="100231"/>
                  <a:pt x="143974" y="115788"/>
                  <a:pt x="147782" y="131018"/>
                </a:cubicBezTo>
                <a:cubicBezTo>
                  <a:pt x="150143" y="140463"/>
                  <a:pt x="154907" y="149223"/>
                  <a:pt x="157019" y="158727"/>
                </a:cubicBezTo>
                <a:cubicBezTo>
                  <a:pt x="157157" y="159347"/>
                  <a:pt x="165895" y="229860"/>
                  <a:pt x="175491" y="241855"/>
                </a:cubicBezTo>
                <a:cubicBezTo>
                  <a:pt x="194531" y="265655"/>
                  <a:pt x="223239" y="281150"/>
                  <a:pt x="240146" y="306509"/>
                </a:cubicBezTo>
                <a:cubicBezTo>
                  <a:pt x="246304" y="315745"/>
                  <a:pt x="247945" y="331168"/>
                  <a:pt x="258619" y="334218"/>
                </a:cubicBezTo>
                <a:cubicBezTo>
                  <a:pt x="294266" y="344403"/>
                  <a:pt x="332510" y="340376"/>
                  <a:pt x="369455" y="343455"/>
                </a:cubicBezTo>
                <a:cubicBezTo>
                  <a:pt x="375613" y="352691"/>
                  <a:pt x="377043" y="368987"/>
                  <a:pt x="387928" y="371164"/>
                </a:cubicBezTo>
                <a:cubicBezTo>
                  <a:pt x="440993" y="381777"/>
                  <a:pt x="455405" y="366203"/>
                  <a:pt x="489528" y="343455"/>
                </a:cubicBezTo>
                <a:cubicBezTo>
                  <a:pt x="506978" y="413256"/>
                  <a:pt x="498764" y="367706"/>
                  <a:pt x="498764" y="482000"/>
                </a:cubicBez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 rot="1693480">
            <a:off x="7454408" y="3414266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Rai-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nơ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869382" y="3916218"/>
            <a:ext cx="1874982" cy="692727"/>
          </a:xfrm>
          <a:custGeom>
            <a:avLst/>
            <a:gdLst>
              <a:gd name="connsiteX0" fmla="*/ 0 w 1874982"/>
              <a:gd name="connsiteY0" fmla="*/ 83127 h 692727"/>
              <a:gd name="connsiteX1" fmla="*/ 64654 w 1874982"/>
              <a:gd name="connsiteY1" fmla="*/ 73891 h 692727"/>
              <a:gd name="connsiteX2" fmla="*/ 101600 w 1874982"/>
              <a:gd name="connsiteY2" fmla="*/ 46182 h 692727"/>
              <a:gd name="connsiteX3" fmla="*/ 166254 w 1874982"/>
              <a:gd name="connsiteY3" fmla="*/ 9237 h 692727"/>
              <a:gd name="connsiteX4" fmla="*/ 323273 w 1874982"/>
              <a:gd name="connsiteY4" fmla="*/ 0 h 692727"/>
              <a:gd name="connsiteX5" fmla="*/ 434109 w 1874982"/>
              <a:gd name="connsiteY5" fmla="*/ 9237 h 692727"/>
              <a:gd name="connsiteX6" fmla="*/ 452582 w 1874982"/>
              <a:gd name="connsiteY6" fmla="*/ 36946 h 692727"/>
              <a:gd name="connsiteX7" fmla="*/ 480291 w 1874982"/>
              <a:gd name="connsiteY7" fmla="*/ 101600 h 692727"/>
              <a:gd name="connsiteX8" fmla="*/ 535709 w 1874982"/>
              <a:gd name="connsiteY8" fmla="*/ 120073 h 692727"/>
              <a:gd name="connsiteX9" fmla="*/ 628073 w 1874982"/>
              <a:gd name="connsiteY9" fmla="*/ 147782 h 692727"/>
              <a:gd name="connsiteX10" fmla="*/ 683491 w 1874982"/>
              <a:gd name="connsiteY10" fmla="*/ 138546 h 692727"/>
              <a:gd name="connsiteX11" fmla="*/ 831273 w 1874982"/>
              <a:gd name="connsiteY11" fmla="*/ 147782 h 692727"/>
              <a:gd name="connsiteX12" fmla="*/ 886691 w 1874982"/>
              <a:gd name="connsiteY12" fmla="*/ 193964 h 692727"/>
              <a:gd name="connsiteX13" fmla="*/ 914400 w 1874982"/>
              <a:gd name="connsiteY13" fmla="*/ 258618 h 692727"/>
              <a:gd name="connsiteX14" fmla="*/ 923636 w 1874982"/>
              <a:gd name="connsiteY14" fmla="*/ 517237 h 692727"/>
              <a:gd name="connsiteX15" fmla="*/ 1043709 w 1874982"/>
              <a:gd name="connsiteY15" fmla="*/ 526473 h 692727"/>
              <a:gd name="connsiteX16" fmla="*/ 1071418 w 1874982"/>
              <a:gd name="connsiteY16" fmla="*/ 554182 h 692727"/>
              <a:gd name="connsiteX17" fmla="*/ 1126836 w 1874982"/>
              <a:gd name="connsiteY17" fmla="*/ 572655 h 692727"/>
              <a:gd name="connsiteX18" fmla="*/ 1237673 w 1874982"/>
              <a:gd name="connsiteY18" fmla="*/ 609600 h 692727"/>
              <a:gd name="connsiteX19" fmla="*/ 1256145 w 1874982"/>
              <a:gd name="connsiteY19" fmla="*/ 637309 h 692727"/>
              <a:gd name="connsiteX20" fmla="*/ 1311563 w 1874982"/>
              <a:gd name="connsiteY20" fmla="*/ 683491 h 692727"/>
              <a:gd name="connsiteX21" fmla="*/ 1339273 w 1874982"/>
              <a:gd name="connsiteY21" fmla="*/ 692727 h 692727"/>
              <a:gd name="connsiteX22" fmla="*/ 1403927 w 1874982"/>
              <a:gd name="connsiteY22" fmla="*/ 674255 h 692727"/>
              <a:gd name="connsiteX23" fmla="*/ 1431636 w 1874982"/>
              <a:gd name="connsiteY23" fmla="*/ 665018 h 692727"/>
              <a:gd name="connsiteX24" fmla="*/ 1496291 w 1874982"/>
              <a:gd name="connsiteY24" fmla="*/ 683491 h 692727"/>
              <a:gd name="connsiteX25" fmla="*/ 1524000 w 1874982"/>
              <a:gd name="connsiteY25" fmla="*/ 674255 h 692727"/>
              <a:gd name="connsiteX26" fmla="*/ 1579418 w 1874982"/>
              <a:gd name="connsiteY26" fmla="*/ 665018 h 692727"/>
              <a:gd name="connsiteX27" fmla="*/ 1588654 w 1874982"/>
              <a:gd name="connsiteY27" fmla="*/ 637309 h 692727"/>
              <a:gd name="connsiteX28" fmla="*/ 1607127 w 1874982"/>
              <a:gd name="connsiteY28" fmla="*/ 609600 h 692727"/>
              <a:gd name="connsiteX29" fmla="*/ 1681018 w 1874982"/>
              <a:gd name="connsiteY29" fmla="*/ 591127 h 692727"/>
              <a:gd name="connsiteX30" fmla="*/ 1717963 w 1874982"/>
              <a:gd name="connsiteY30" fmla="*/ 443346 h 692727"/>
              <a:gd name="connsiteX31" fmla="*/ 1745673 w 1874982"/>
              <a:gd name="connsiteY31" fmla="*/ 424873 h 692727"/>
              <a:gd name="connsiteX32" fmla="*/ 1874982 w 1874982"/>
              <a:gd name="connsiteY32" fmla="*/ 434109 h 69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74982" h="692727">
                <a:moveTo>
                  <a:pt x="0" y="83127"/>
                </a:moveTo>
                <a:cubicBezTo>
                  <a:pt x="21551" y="80048"/>
                  <a:pt x="44195" y="81331"/>
                  <a:pt x="64654" y="73891"/>
                </a:cubicBezTo>
                <a:cubicBezTo>
                  <a:pt x="79121" y="68630"/>
                  <a:pt x="89073" y="55130"/>
                  <a:pt x="101600" y="46182"/>
                </a:cubicBezTo>
                <a:cubicBezTo>
                  <a:pt x="113883" y="37408"/>
                  <a:pt x="152722" y="11170"/>
                  <a:pt x="166254" y="9237"/>
                </a:cubicBezTo>
                <a:cubicBezTo>
                  <a:pt x="218157" y="1822"/>
                  <a:pt x="270933" y="3079"/>
                  <a:pt x="323273" y="0"/>
                </a:cubicBezTo>
                <a:cubicBezTo>
                  <a:pt x="360218" y="3079"/>
                  <a:pt x="398462" y="-948"/>
                  <a:pt x="434109" y="9237"/>
                </a:cubicBezTo>
                <a:cubicBezTo>
                  <a:pt x="444783" y="12287"/>
                  <a:pt x="447618" y="27017"/>
                  <a:pt x="452582" y="36946"/>
                </a:cubicBezTo>
                <a:cubicBezTo>
                  <a:pt x="460904" y="53591"/>
                  <a:pt x="464913" y="90067"/>
                  <a:pt x="480291" y="101600"/>
                </a:cubicBezTo>
                <a:cubicBezTo>
                  <a:pt x="495869" y="113283"/>
                  <a:pt x="518293" y="111365"/>
                  <a:pt x="535709" y="120073"/>
                </a:cubicBezTo>
                <a:cubicBezTo>
                  <a:pt x="589405" y="146922"/>
                  <a:pt x="559073" y="136283"/>
                  <a:pt x="628073" y="147782"/>
                </a:cubicBezTo>
                <a:cubicBezTo>
                  <a:pt x="716280" y="177183"/>
                  <a:pt x="590711" y="143429"/>
                  <a:pt x="683491" y="138546"/>
                </a:cubicBezTo>
                <a:lnTo>
                  <a:pt x="831273" y="147782"/>
                </a:lnTo>
                <a:cubicBezTo>
                  <a:pt x="853367" y="162511"/>
                  <a:pt x="870529" y="171337"/>
                  <a:pt x="886691" y="193964"/>
                </a:cubicBezTo>
                <a:cubicBezTo>
                  <a:pt x="900955" y="213934"/>
                  <a:pt x="906863" y="236008"/>
                  <a:pt x="914400" y="258618"/>
                </a:cubicBezTo>
                <a:cubicBezTo>
                  <a:pt x="917479" y="344824"/>
                  <a:pt x="886134" y="439554"/>
                  <a:pt x="923636" y="517237"/>
                </a:cubicBezTo>
                <a:cubicBezTo>
                  <a:pt x="941088" y="553387"/>
                  <a:pt x="1004765" y="516737"/>
                  <a:pt x="1043709" y="526473"/>
                </a:cubicBezTo>
                <a:cubicBezTo>
                  <a:pt x="1056381" y="529641"/>
                  <a:pt x="1060000" y="547838"/>
                  <a:pt x="1071418" y="554182"/>
                </a:cubicBezTo>
                <a:cubicBezTo>
                  <a:pt x="1088440" y="563638"/>
                  <a:pt x="1126836" y="572655"/>
                  <a:pt x="1126836" y="572655"/>
                </a:cubicBezTo>
                <a:cubicBezTo>
                  <a:pt x="1192128" y="637947"/>
                  <a:pt x="1103424" y="560783"/>
                  <a:pt x="1237673" y="609600"/>
                </a:cubicBezTo>
                <a:cubicBezTo>
                  <a:pt x="1248105" y="613394"/>
                  <a:pt x="1249039" y="628781"/>
                  <a:pt x="1256145" y="637309"/>
                </a:cubicBezTo>
                <a:cubicBezTo>
                  <a:pt x="1270734" y="654817"/>
                  <a:pt x="1290806" y="673113"/>
                  <a:pt x="1311563" y="683491"/>
                </a:cubicBezTo>
                <a:cubicBezTo>
                  <a:pt x="1320271" y="687845"/>
                  <a:pt x="1330036" y="689648"/>
                  <a:pt x="1339273" y="692727"/>
                </a:cubicBezTo>
                <a:lnTo>
                  <a:pt x="1403927" y="674255"/>
                </a:lnTo>
                <a:cubicBezTo>
                  <a:pt x="1413252" y="671457"/>
                  <a:pt x="1421900" y="665018"/>
                  <a:pt x="1431636" y="665018"/>
                </a:cubicBezTo>
                <a:cubicBezTo>
                  <a:pt x="1443231" y="665018"/>
                  <a:pt x="1483226" y="679136"/>
                  <a:pt x="1496291" y="683491"/>
                </a:cubicBezTo>
                <a:cubicBezTo>
                  <a:pt x="1505527" y="680412"/>
                  <a:pt x="1514496" y="676367"/>
                  <a:pt x="1524000" y="674255"/>
                </a:cubicBezTo>
                <a:cubicBezTo>
                  <a:pt x="1542282" y="670192"/>
                  <a:pt x="1563158" y="674310"/>
                  <a:pt x="1579418" y="665018"/>
                </a:cubicBezTo>
                <a:cubicBezTo>
                  <a:pt x="1587871" y="660188"/>
                  <a:pt x="1584300" y="646017"/>
                  <a:pt x="1588654" y="637309"/>
                </a:cubicBezTo>
                <a:cubicBezTo>
                  <a:pt x="1593618" y="627380"/>
                  <a:pt x="1597198" y="614564"/>
                  <a:pt x="1607127" y="609600"/>
                </a:cubicBezTo>
                <a:cubicBezTo>
                  <a:pt x="1629835" y="598246"/>
                  <a:pt x="1681018" y="591127"/>
                  <a:pt x="1681018" y="591127"/>
                </a:cubicBezTo>
                <a:cubicBezTo>
                  <a:pt x="1752410" y="543534"/>
                  <a:pt x="1677854" y="603782"/>
                  <a:pt x="1717963" y="443346"/>
                </a:cubicBezTo>
                <a:cubicBezTo>
                  <a:pt x="1720655" y="432576"/>
                  <a:pt x="1736436" y="431031"/>
                  <a:pt x="1745673" y="424873"/>
                </a:cubicBezTo>
                <a:cubicBezTo>
                  <a:pt x="1831662" y="437157"/>
                  <a:pt x="1788557" y="434109"/>
                  <a:pt x="1874982" y="434109"/>
                </a:cubicBez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 rot="1693480">
            <a:off x="8660191" y="4177592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Đa-nuýp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0076873" y="2641600"/>
            <a:ext cx="1311563" cy="1202307"/>
          </a:xfrm>
          <a:custGeom>
            <a:avLst/>
            <a:gdLst>
              <a:gd name="connsiteX0" fmla="*/ 0 w 1311563"/>
              <a:gd name="connsiteY0" fmla="*/ 230909 h 1202307"/>
              <a:gd name="connsiteX1" fmla="*/ 64654 w 1311563"/>
              <a:gd name="connsiteY1" fmla="*/ 240145 h 1202307"/>
              <a:gd name="connsiteX2" fmla="*/ 101600 w 1311563"/>
              <a:gd name="connsiteY2" fmla="*/ 258618 h 1202307"/>
              <a:gd name="connsiteX3" fmla="*/ 203200 w 1311563"/>
              <a:gd name="connsiteY3" fmla="*/ 249382 h 1202307"/>
              <a:gd name="connsiteX4" fmla="*/ 230909 w 1311563"/>
              <a:gd name="connsiteY4" fmla="*/ 221673 h 1202307"/>
              <a:gd name="connsiteX5" fmla="*/ 249382 w 1311563"/>
              <a:gd name="connsiteY5" fmla="*/ 193964 h 1202307"/>
              <a:gd name="connsiteX6" fmla="*/ 323272 w 1311563"/>
              <a:gd name="connsiteY6" fmla="*/ 157018 h 1202307"/>
              <a:gd name="connsiteX7" fmla="*/ 350982 w 1311563"/>
              <a:gd name="connsiteY7" fmla="*/ 138545 h 1202307"/>
              <a:gd name="connsiteX8" fmla="*/ 461818 w 1311563"/>
              <a:gd name="connsiteY8" fmla="*/ 101600 h 1202307"/>
              <a:gd name="connsiteX9" fmla="*/ 508000 w 1311563"/>
              <a:gd name="connsiteY9" fmla="*/ 73891 h 1202307"/>
              <a:gd name="connsiteX10" fmla="*/ 535709 w 1311563"/>
              <a:gd name="connsiteY10" fmla="*/ 64655 h 1202307"/>
              <a:gd name="connsiteX11" fmla="*/ 628072 w 1311563"/>
              <a:gd name="connsiteY11" fmla="*/ 27709 h 1202307"/>
              <a:gd name="connsiteX12" fmla="*/ 683491 w 1311563"/>
              <a:gd name="connsiteY12" fmla="*/ 9236 h 1202307"/>
              <a:gd name="connsiteX13" fmla="*/ 711200 w 1311563"/>
              <a:gd name="connsiteY13" fmla="*/ 0 h 1202307"/>
              <a:gd name="connsiteX14" fmla="*/ 886691 w 1311563"/>
              <a:gd name="connsiteY14" fmla="*/ 55418 h 1202307"/>
              <a:gd name="connsiteX15" fmla="*/ 905163 w 1311563"/>
              <a:gd name="connsiteY15" fmla="*/ 83127 h 1202307"/>
              <a:gd name="connsiteX16" fmla="*/ 914400 w 1311563"/>
              <a:gd name="connsiteY16" fmla="*/ 212436 h 1202307"/>
              <a:gd name="connsiteX17" fmla="*/ 951345 w 1311563"/>
              <a:gd name="connsiteY17" fmla="*/ 230909 h 1202307"/>
              <a:gd name="connsiteX18" fmla="*/ 969818 w 1311563"/>
              <a:gd name="connsiteY18" fmla="*/ 267855 h 1202307"/>
              <a:gd name="connsiteX19" fmla="*/ 960582 w 1311563"/>
              <a:gd name="connsiteY19" fmla="*/ 452582 h 1202307"/>
              <a:gd name="connsiteX20" fmla="*/ 932872 w 1311563"/>
              <a:gd name="connsiteY20" fmla="*/ 489527 h 1202307"/>
              <a:gd name="connsiteX21" fmla="*/ 895927 w 1311563"/>
              <a:gd name="connsiteY21" fmla="*/ 563418 h 1202307"/>
              <a:gd name="connsiteX22" fmla="*/ 886691 w 1311563"/>
              <a:gd name="connsiteY22" fmla="*/ 591127 h 1202307"/>
              <a:gd name="connsiteX23" fmla="*/ 868218 w 1311563"/>
              <a:gd name="connsiteY23" fmla="*/ 618836 h 1202307"/>
              <a:gd name="connsiteX24" fmla="*/ 858982 w 1311563"/>
              <a:gd name="connsiteY24" fmla="*/ 858982 h 1202307"/>
              <a:gd name="connsiteX25" fmla="*/ 840509 w 1311563"/>
              <a:gd name="connsiteY25" fmla="*/ 923636 h 1202307"/>
              <a:gd name="connsiteX26" fmla="*/ 849745 w 1311563"/>
              <a:gd name="connsiteY26" fmla="*/ 988291 h 1202307"/>
              <a:gd name="connsiteX27" fmla="*/ 886691 w 1311563"/>
              <a:gd name="connsiteY27" fmla="*/ 997527 h 1202307"/>
              <a:gd name="connsiteX28" fmla="*/ 1071418 w 1311563"/>
              <a:gd name="connsiteY28" fmla="*/ 1025236 h 1202307"/>
              <a:gd name="connsiteX29" fmla="*/ 1136072 w 1311563"/>
              <a:gd name="connsiteY29" fmla="*/ 1071418 h 1202307"/>
              <a:gd name="connsiteX30" fmla="*/ 1246909 w 1311563"/>
              <a:gd name="connsiteY30" fmla="*/ 1136073 h 1202307"/>
              <a:gd name="connsiteX31" fmla="*/ 1256145 w 1311563"/>
              <a:gd name="connsiteY31" fmla="*/ 1163782 h 1202307"/>
              <a:gd name="connsiteX32" fmla="*/ 1265382 w 1311563"/>
              <a:gd name="connsiteY32" fmla="*/ 1200727 h 1202307"/>
              <a:gd name="connsiteX33" fmla="*/ 1293091 w 1311563"/>
              <a:gd name="connsiteY33" fmla="*/ 1191491 h 1202307"/>
              <a:gd name="connsiteX34" fmla="*/ 1311563 w 1311563"/>
              <a:gd name="connsiteY34" fmla="*/ 1154545 h 120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11563" h="1202307">
                <a:moveTo>
                  <a:pt x="0" y="230909"/>
                </a:moveTo>
                <a:cubicBezTo>
                  <a:pt x="21551" y="233988"/>
                  <a:pt x="43651" y="234417"/>
                  <a:pt x="64654" y="240145"/>
                </a:cubicBezTo>
                <a:cubicBezTo>
                  <a:pt x="77938" y="243768"/>
                  <a:pt x="87862" y="257702"/>
                  <a:pt x="101600" y="258618"/>
                </a:cubicBezTo>
                <a:cubicBezTo>
                  <a:pt x="135531" y="260880"/>
                  <a:pt x="169333" y="252461"/>
                  <a:pt x="203200" y="249382"/>
                </a:cubicBezTo>
                <a:cubicBezTo>
                  <a:pt x="212436" y="240146"/>
                  <a:pt x="222547" y="231708"/>
                  <a:pt x="230909" y="221673"/>
                </a:cubicBezTo>
                <a:cubicBezTo>
                  <a:pt x="238016" y="213145"/>
                  <a:pt x="240288" y="200330"/>
                  <a:pt x="249382" y="193964"/>
                </a:cubicBezTo>
                <a:cubicBezTo>
                  <a:pt x="271941" y="178172"/>
                  <a:pt x="300359" y="172293"/>
                  <a:pt x="323272" y="157018"/>
                </a:cubicBezTo>
                <a:lnTo>
                  <a:pt x="350982" y="138545"/>
                </a:lnTo>
                <a:cubicBezTo>
                  <a:pt x="391630" y="77571"/>
                  <a:pt x="344435" y="132902"/>
                  <a:pt x="461818" y="101600"/>
                </a:cubicBezTo>
                <a:cubicBezTo>
                  <a:pt x="479164" y="96974"/>
                  <a:pt x="491943" y="81919"/>
                  <a:pt x="508000" y="73891"/>
                </a:cubicBezTo>
                <a:cubicBezTo>
                  <a:pt x="516708" y="69537"/>
                  <a:pt x="526473" y="67734"/>
                  <a:pt x="535709" y="64655"/>
                </a:cubicBezTo>
                <a:cubicBezTo>
                  <a:pt x="597308" y="18454"/>
                  <a:pt x="545703" y="48301"/>
                  <a:pt x="628072" y="27709"/>
                </a:cubicBezTo>
                <a:cubicBezTo>
                  <a:pt x="646963" y="22986"/>
                  <a:pt x="665018" y="15394"/>
                  <a:pt x="683491" y="9236"/>
                </a:cubicBezTo>
                <a:lnTo>
                  <a:pt x="711200" y="0"/>
                </a:lnTo>
                <a:cubicBezTo>
                  <a:pt x="864558" y="19170"/>
                  <a:pt x="832203" y="-20866"/>
                  <a:pt x="886691" y="55418"/>
                </a:cubicBezTo>
                <a:cubicBezTo>
                  <a:pt x="893143" y="64451"/>
                  <a:pt x="899006" y="73891"/>
                  <a:pt x="905163" y="83127"/>
                </a:cubicBezTo>
                <a:cubicBezTo>
                  <a:pt x="908242" y="126230"/>
                  <a:pt x="901511" y="171190"/>
                  <a:pt x="914400" y="212436"/>
                </a:cubicBezTo>
                <a:cubicBezTo>
                  <a:pt x="918507" y="225578"/>
                  <a:pt x="941609" y="221173"/>
                  <a:pt x="951345" y="230909"/>
                </a:cubicBezTo>
                <a:cubicBezTo>
                  <a:pt x="961081" y="240645"/>
                  <a:pt x="963660" y="255540"/>
                  <a:pt x="969818" y="267855"/>
                </a:cubicBezTo>
                <a:cubicBezTo>
                  <a:pt x="966739" y="329431"/>
                  <a:pt x="970718" y="391768"/>
                  <a:pt x="960582" y="452582"/>
                </a:cubicBezTo>
                <a:cubicBezTo>
                  <a:pt x="958051" y="467767"/>
                  <a:pt x="940629" y="476230"/>
                  <a:pt x="932872" y="489527"/>
                </a:cubicBezTo>
                <a:cubicBezTo>
                  <a:pt x="918997" y="513313"/>
                  <a:pt x="908242" y="538788"/>
                  <a:pt x="895927" y="563418"/>
                </a:cubicBezTo>
                <a:cubicBezTo>
                  <a:pt x="891573" y="572126"/>
                  <a:pt x="891045" y="582419"/>
                  <a:pt x="886691" y="591127"/>
                </a:cubicBezTo>
                <a:cubicBezTo>
                  <a:pt x="881727" y="601056"/>
                  <a:pt x="874376" y="609600"/>
                  <a:pt x="868218" y="618836"/>
                </a:cubicBezTo>
                <a:cubicBezTo>
                  <a:pt x="865139" y="698885"/>
                  <a:pt x="864311" y="779052"/>
                  <a:pt x="858982" y="858982"/>
                </a:cubicBezTo>
                <a:cubicBezTo>
                  <a:pt x="858016" y="873474"/>
                  <a:pt x="845604" y="908349"/>
                  <a:pt x="840509" y="923636"/>
                </a:cubicBezTo>
                <a:cubicBezTo>
                  <a:pt x="843588" y="945188"/>
                  <a:pt x="838207" y="969830"/>
                  <a:pt x="849745" y="988291"/>
                </a:cubicBezTo>
                <a:cubicBezTo>
                  <a:pt x="856473" y="999056"/>
                  <a:pt x="874805" y="993070"/>
                  <a:pt x="886691" y="997527"/>
                </a:cubicBezTo>
                <a:cubicBezTo>
                  <a:pt x="1000222" y="1040101"/>
                  <a:pt x="793605" y="1007873"/>
                  <a:pt x="1071418" y="1025236"/>
                </a:cubicBezTo>
                <a:cubicBezTo>
                  <a:pt x="1120395" y="1074213"/>
                  <a:pt x="1075288" y="1034947"/>
                  <a:pt x="1136072" y="1071418"/>
                </a:cubicBezTo>
                <a:cubicBezTo>
                  <a:pt x="1257070" y="1144017"/>
                  <a:pt x="1126615" y="1075926"/>
                  <a:pt x="1246909" y="1136073"/>
                </a:cubicBezTo>
                <a:cubicBezTo>
                  <a:pt x="1249988" y="1145309"/>
                  <a:pt x="1253470" y="1154421"/>
                  <a:pt x="1256145" y="1163782"/>
                </a:cubicBezTo>
                <a:cubicBezTo>
                  <a:pt x="1259632" y="1175988"/>
                  <a:pt x="1255227" y="1193111"/>
                  <a:pt x="1265382" y="1200727"/>
                </a:cubicBezTo>
                <a:cubicBezTo>
                  <a:pt x="1273171" y="1206568"/>
                  <a:pt x="1283855" y="1194570"/>
                  <a:pt x="1293091" y="1191491"/>
                </a:cubicBezTo>
                <a:lnTo>
                  <a:pt x="1311563" y="1154545"/>
                </a:ln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 rot="1693480">
            <a:off x="9729080" y="3016994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Vôn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-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ga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6507" y="3916218"/>
            <a:ext cx="5167442" cy="108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+ Cho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Vôn-ga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Rai-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75638" y="1463962"/>
            <a:ext cx="51508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Đặc điểm phân hóa khí hậu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29909" y="982499"/>
            <a:ext cx="48423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Các khu vực địa hình chính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VỊ TRÍ ĐỊA LÍ,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PHẠM VI VÀ ĐẶC ĐIỂM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TỰ NHIÊN 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6103170" y="1554122"/>
            <a:ext cx="1752600" cy="342900"/>
          </a:xfrm>
          <a:prstGeom prst="wedgeRectCallout">
            <a:avLst>
              <a:gd name="adj1" fmla="val 42492"/>
              <a:gd name="adj2" fmla="val 35603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6993082" y="5010099"/>
            <a:ext cx="1752600" cy="342900"/>
          </a:xfrm>
          <a:prstGeom prst="wedgeRectCallout">
            <a:avLst>
              <a:gd name="adj1" fmla="val 118282"/>
              <a:gd name="adj2" fmla="val -143610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10063096" y="2605783"/>
            <a:ext cx="1752600" cy="342900"/>
          </a:xfrm>
          <a:prstGeom prst="wedgeRectCallout">
            <a:avLst>
              <a:gd name="adj1" fmla="val 42492"/>
              <a:gd name="adj2" fmla="val 35603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Ca-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xpi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95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4" grpId="0" animBg="1"/>
      <p:bldP spid="17" grpId="0"/>
      <p:bldP spid="19" grpId="0" animBg="1"/>
      <p:bldP spid="20" grpId="0"/>
      <p:bldP spid="23" grpId="0" animBg="1"/>
      <p:bldP spid="24" grpId="0"/>
      <p:bldP spid="25" grpId="0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1856" y="977653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Địa hình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5638" y="1407029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Khí hậu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-9443" y="1809012"/>
            <a:ext cx="29904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Các</a:t>
            </a:r>
            <a:r>
              <a:rPr kumimoji="0" lang="nl-NL" sz="28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 lớn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903" y="2687953"/>
            <a:ext cx="5357659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91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1.1,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đới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thiên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48817" y="565166"/>
            <a:ext cx="6543183" cy="6219037"/>
            <a:chOff x="5648817" y="565166"/>
            <a:chExt cx="6543183" cy="62190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8817" y="565166"/>
              <a:ext cx="6543183" cy="587499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339274" y="6414871"/>
              <a:ext cx="3707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1.1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tự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nhiên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châu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Âu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 13"/>
          <p:cNvSpPr/>
          <p:nvPr/>
        </p:nvSpPr>
        <p:spPr>
          <a:xfrm>
            <a:off x="7638472" y="3415746"/>
            <a:ext cx="500695" cy="482000"/>
          </a:xfrm>
          <a:custGeom>
            <a:avLst/>
            <a:gdLst>
              <a:gd name="connsiteX0" fmla="*/ 0 w 500695"/>
              <a:gd name="connsiteY0" fmla="*/ 10946 h 482000"/>
              <a:gd name="connsiteX1" fmla="*/ 110837 w 500695"/>
              <a:gd name="connsiteY1" fmla="*/ 10946 h 482000"/>
              <a:gd name="connsiteX2" fmla="*/ 120073 w 500695"/>
              <a:gd name="connsiteY2" fmla="*/ 47891 h 482000"/>
              <a:gd name="connsiteX3" fmla="*/ 138546 w 500695"/>
              <a:gd name="connsiteY3" fmla="*/ 84837 h 482000"/>
              <a:gd name="connsiteX4" fmla="*/ 147782 w 500695"/>
              <a:gd name="connsiteY4" fmla="*/ 131018 h 482000"/>
              <a:gd name="connsiteX5" fmla="*/ 157019 w 500695"/>
              <a:gd name="connsiteY5" fmla="*/ 158727 h 482000"/>
              <a:gd name="connsiteX6" fmla="*/ 175491 w 500695"/>
              <a:gd name="connsiteY6" fmla="*/ 241855 h 482000"/>
              <a:gd name="connsiteX7" fmla="*/ 240146 w 500695"/>
              <a:gd name="connsiteY7" fmla="*/ 306509 h 482000"/>
              <a:gd name="connsiteX8" fmla="*/ 258619 w 500695"/>
              <a:gd name="connsiteY8" fmla="*/ 334218 h 482000"/>
              <a:gd name="connsiteX9" fmla="*/ 369455 w 500695"/>
              <a:gd name="connsiteY9" fmla="*/ 343455 h 482000"/>
              <a:gd name="connsiteX10" fmla="*/ 387928 w 500695"/>
              <a:gd name="connsiteY10" fmla="*/ 371164 h 482000"/>
              <a:gd name="connsiteX11" fmla="*/ 489528 w 500695"/>
              <a:gd name="connsiteY11" fmla="*/ 343455 h 482000"/>
              <a:gd name="connsiteX12" fmla="*/ 498764 w 500695"/>
              <a:gd name="connsiteY12" fmla="*/ 482000 h 4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0695" h="482000">
                <a:moveTo>
                  <a:pt x="0" y="10946"/>
                </a:moveTo>
                <a:cubicBezTo>
                  <a:pt x="33734" y="4199"/>
                  <a:pt x="77507" y="-9885"/>
                  <a:pt x="110837" y="10946"/>
                </a:cubicBezTo>
                <a:cubicBezTo>
                  <a:pt x="121601" y="17674"/>
                  <a:pt x="115616" y="36005"/>
                  <a:pt x="120073" y="47891"/>
                </a:cubicBezTo>
                <a:cubicBezTo>
                  <a:pt x="124908" y="60783"/>
                  <a:pt x="132388" y="72522"/>
                  <a:pt x="138546" y="84837"/>
                </a:cubicBezTo>
                <a:cubicBezTo>
                  <a:pt x="141625" y="100231"/>
                  <a:pt x="143974" y="115788"/>
                  <a:pt x="147782" y="131018"/>
                </a:cubicBezTo>
                <a:cubicBezTo>
                  <a:pt x="150143" y="140463"/>
                  <a:pt x="154907" y="149223"/>
                  <a:pt x="157019" y="158727"/>
                </a:cubicBezTo>
                <a:cubicBezTo>
                  <a:pt x="157157" y="159347"/>
                  <a:pt x="165895" y="229860"/>
                  <a:pt x="175491" y="241855"/>
                </a:cubicBezTo>
                <a:cubicBezTo>
                  <a:pt x="194531" y="265655"/>
                  <a:pt x="223239" y="281150"/>
                  <a:pt x="240146" y="306509"/>
                </a:cubicBezTo>
                <a:cubicBezTo>
                  <a:pt x="246304" y="315745"/>
                  <a:pt x="247945" y="331168"/>
                  <a:pt x="258619" y="334218"/>
                </a:cubicBezTo>
                <a:cubicBezTo>
                  <a:pt x="294266" y="344403"/>
                  <a:pt x="332510" y="340376"/>
                  <a:pt x="369455" y="343455"/>
                </a:cubicBezTo>
                <a:cubicBezTo>
                  <a:pt x="375613" y="352691"/>
                  <a:pt x="377043" y="368987"/>
                  <a:pt x="387928" y="371164"/>
                </a:cubicBezTo>
                <a:cubicBezTo>
                  <a:pt x="440993" y="381777"/>
                  <a:pt x="455405" y="366203"/>
                  <a:pt x="489528" y="343455"/>
                </a:cubicBezTo>
                <a:cubicBezTo>
                  <a:pt x="506978" y="413256"/>
                  <a:pt x="498764" y="367706"/>
                  <a:pt x="498764" y="482000"/>
                </a:cubicBez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 rot="1693480">
            <a:off x="7454408" y="3414266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</a:t>
            </a:r>
            <a:r>
              <a:rPr kumimoji="0" lang="en-US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Rai-</a:t>
            </a:r>
            <a:r>
              <a:rPr kumimoji="0" lang="en-US" alt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nơ</a:t>
            </a:r>
            <a:endParaRPr kumimoji="0" lang="en-US" altLang="en-US" sz="1400" b="1" i="1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869382" y="3916218"/>
            <a:ext cx="1874982" cy="692727"/>
          </a:xfrm>
          <a:custGeom>
            <a:avLst/>
            <a:gdLst>
              <a:gd name="connsiteX0" fmla="*/ 0 w 1874982"/>
              <a:gd name="connsiteY0" fmla="*/ 83127 h 692727"/>
              <a:gd name="connsiteX1" fmla="*/ 64654 w 1874982"/>
              <a:gd name="connsiteY1" fmla="*/ 73891 h 692727"/>
              <a:gd name="connsiteX2" fmla="*/ 101600 w 1874982"/>
              <a:gd name="connsiteY2" fmla="*/ 46182 h 692727"/>
              <a:gd name="connsiteX3" fmla="*/ 166254 w 1874982"/>
              <a:gd name="connsiteY3" fmla="*/ 9237 h 692727"/>
              <a:gd name="connsiteX4" fmla="*/ 323273 w 1874982"/>
              <a:gd name="connsiteY4" fmla="*/ 0 h 692727"/>
              <a:gd name="connsiteX5" fmla="*/ 434109 w 1874982"/>
              <a:gd name="connsiteY5" fmla="*/ 9237 h 692727"/>
              <a:gd name="connsiteX6" fmla="*/ 452582 w 1874982"/>
              <a:gd name="connsiteY6" fmla="*/ 36946 h 692727"/>
              <a:gd name="connsiteX7" fmla="*/ 480291 w 1874982"/>
              <a:gd name="connsiteY7" fmla="*/ 101600 h 692727"/>
              <a:gd name="connsiteX8" fmla="*/ 535709 w 1874982"/>
              <a:gd name="connsiteY8" fmla="*/ 120073 h 692727"/>
              <a:gd name="connsiteX9" fmla="*/ 628073 w 1874982"/>
              <a:gd name="connsiteY9" fmla="*/ 147782 h 692727"/>
              <a:gd name="connsiteX10" fmla="*/ 683491 w 1874982"/>
              <a:gd name="connsiteY10" fmla="*/ 138546 h 692727"/>
              <a:gd name="connsiteX11" fmla="*/ 831273 w 1874982"/>
              <a:gd name="connsiteY11" fmla="*/ 147782 h 692727"/>
              <a:gd name="connsiteX12" fmla="*/ 886691 w 1874982"/>
              <a:gd name="connsiteY12" fmla="*/ 193964 h 692727"/>
              <a:gd name="connsiteX13" fmla="*/ 914400 w 1874982"/>
              <a:gd name="connsiteY13" fmla="*/ 258618 h 692727"/>
              <a:gd name="connsiteX14" fmla="*/ 923636 w 1874982"/>
              <a:gd name="connsiteY14" fmla="*/ 517237 h 692727"/>
              <a:gd name="connsiteX15" fmla="*/ 1043709 w 1874982"/>
              <a:gd name="connsiteY15" fmla="*/ 526473 h 692727"/>
              <a:gd name="connsiteX16" fmla="*/ 1071418 w 1874982"/>
              <a:gd name="connsiteY16" fmla="*/ 554182 h 692727"/>
              <a:gd name="connsiteX17" fmla="*/ 1126836 w 1874982"/>
              <a:gd name="connsiteY17" fmla="*/ 572655 h 692727"/>
              <a:gd name="connsiteX18" fmla="*/ 1237673 w 1874982"/>
              <a:gd name="connsiteY18" fmla="*/ 609600 h 692727"/>
              <a:gd name="connsiteX19" fmla="*/ 1256145 w 1874982"/>
              <a:gd name="connsiteY19" fmla="*/ 637309 h 692727"/>
              <a:gd name="connsiteX20" fmla="*/ 1311563 w 1874982"/>
              <a:gd name="connsiteY20" fmla="*/ 683491 h 692727"/>
              <a:gd name="connsiteX21" fmla="*/ 1339273 w 1874982"/>
              <a:gd name="connsiteY21" fmla="*/ 692727 h 692727"/>
              <a:gd name="connsiteX22" fmla="*/ 1403927 w 1874982"/>
              <a:gd name="connsiteY22" fmla="*/ 674255 h 692727"/>
              <a:gd name="connsiteX23" fmla="*/ 1431636 w 1874982"/>
              <a:gd name="connsiteY23" fmla="*/ 665018 h 692727"/>
              <a:gd name="connsiteX24" fmla="*/ 1496291 w 1874982"/>
              <a:gd name="connsiteY24" fmla="*/ 683491 h 692727"/>
              <a:gd name="connsiteX25" fmla="*/ 1524000 w 1874982"/>
              <a:gd name="connsiteY25" fmla="*/ 674255 h 692727"/>
              <a:gd name="connsiteX26" fmla="*/ 1579418 w 1874982"/>
              <a:gd name="connsiteY26" fmla="*/ 665018 h 692727"/>
              <a:gd name="connsiteX27" fmla="*/ 1588654 w 1874982"/>
              <a:gd name="connsiteY27" fmla="*/ 637309 h 692727"/>
              <a:gd name="connsiteX28" fmla="*/ 1607127 w 1874982"/>
              <a:gd name="connsiteY28" fmla="*/ 609600 h 692727"/>
              <a:gd name="connsiteX29" fmla="*/ 1681018 w 1874982"/>
              <a:gd name="connsiteY29" fmla="*/ 591127 h 692727"/>
              <a:gd name="connsiteX30" fmla="*/ 1717963 w 1874982"/>
              <a:gd name="connsiteY30" fmla="*/ 443346 h 692727"/>
              <a:gd name="connsiteX31" fmla="*/ 1745673 w 1874982"/>
              <a:gd name="connsiteY31" fmla="*/ 424873 h 692727"/>
              <a:gd name="connsiteX32" fmla="*/ 1874982 w 1874982"/>
              <a:gd name="connsiteY32" fmla="*/ 434109 h 69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74982" h="692727">
                <a:moveTo>
                  <a:pt x="0" y="83127"/>
                </a:moveTo>
                <a:cubicBezTo>
                  <a:pt x="21551" y="80048"/>
                  <a:pt x="44195" y="81331"/>
                  <a:pt x="64654" y="73891"/>
                </a:cubicBezTo>
                <a:cubicBezTo>
                  <a:pt x="79121" y="68630"/>
                  <a:pt x="89073" y="55130"/>
                  <a:pt x="101600" y="46182"/>
                </a:cubicBezTo>
                <a:cubicBezTo>
                  <a:pt x="113883" y="37408"/>
                  <a:pt x="152722" y="11170"/>
                  <a:pt x="166254" y="9237"/>
                </a:cubicBezTo>
                <a:cubicBezTo>
                  <a:pt x="218157" y="1822"/>
                  <a:pt x="270933" y="3079"/>
                  <a:pt x="323273" y="0"/>
                </a:cubicBezTo>
                <a:cubicBezTo>
                  <a:pt x="360218" y="3079"/>
                  <a:pt x="398462" y="-948"/>
                  <a:pt x="434109" y="9237"/>
                </a:cubicBezTo>
                <a:cubicBezTo>
                  <a:pt x="444783" y="12287"/>
                  <a:pt x="447618" y="27017"/>
                  <a:pt x="452582" y="36946"/>
                </a:cubicBezTo>
                <a:cubicBezTo>
                  <a:pt x="460904" y="53591"/>
                  <a:pt x="464913" y="90067"/>
                  <a:pt x="480291" y="101600"/>
                </a:cubicBezTo>
                <a:cubicBezTo>
                  <a:pt x="495869" y="113283"/>
                  <a:pt x="518293" y="111365"/>
                  <a:pt x="535709" y="120073"/>
                </a:cubicBezTo>
                <a:cubicBezTo>
                  <a:pt x="589405" y="146922"/>
                  <a:pt x="559073" y="136283"/>
                  <a:pt x="628073" y="147782"/>
                </a:cubicBezTo>
                <a:cubicBezTo>
                  <a:pt x="716280" y="177183"/>
                  <a:pt x="590711" y="143429"/>
                  <a:pt x="683491" y="138546"/>
                </a:cubicBezTo>
                <a:lnTo>
                  <a:pt x="831273" y="147782"/>
                </a:lnTo>
                <a:cubicBezTo>
                  <a:pt x="853367" y="162511"/>
                  <a:pt x="870529" y="171337"/>
                  <a:pt x="886691" y="193964"/>
                </a:cubicBezTo>
                <a:cubicBezTo>
                  <a:pt x="900955" y="213934"/>
                  <a:pt x="906863" y="236008"/>
                  <a:pt x="914400" y="258618"/>
                </a:cubicBezTo>
                <a:cubicBezTo>
                  <a:pt x="917479" y="344824"/>
                  <a:pt x="886134" y="439554"/>
                  <a:pt x="923636" y="517237"/>
                </a:cubicBezTo>
                <a:cubicBezTo>
                  <a:pt x="941088" y="553387"/>
                  <a:pt x="1004765" y="516737"/>
                  <a:pt x="1043709" y="526473"/>
                </a:cubicBezTo>
                <a:cubicBezTo>
                  <a:pt x="1056381" y="529641"/>
                  <a:pt x="1060000" y="547838"/>
                  <a:pt x="1071418" y="554182"/>
                </a:cubicBezTo>
                <a:cubicBezTo>
                  <a:pt x="1088440" y="563638"/>
                  <a:pt x="1126836" y="572655"/>
                  <a:pt x="1126836" y="572655"/>
                </a:cubicBezTo>
                <a:cubicBezTo>
                  <a:pt x="1192128" y="637947"/>
                  <a:pt x="1103424" y="560783"/>
                  <a:pt x="1237673" y="609600"/>
                </a:cubicBezTo>
                <a:cubicBezTo>
                  <a:pt x="1248105" y="613394"/>
                  <a:pt x="1249039" y="628781"/>
                  <a:pt x="1256145" y="637309"/>
                </a:cubicBezTo>
                <a:cubicBezTo>
                  <a:pt x="1270734" y="654817"/>
                  <a:pt x="1290806" y="673113"/>
                  <a:pt x="1311563" y="683491"/>
                </a:cubicBezTo>
                <a:cubicBezTo>
                  <a:pt x="1320271" y="687845"/>
                  <a:pt x="1330036" y="689648"/>
                  <a:pt x="1339273" y="692727"/>
                </a:cubicBezTo>
                <a:lnTo>
                  <a:pt x="1403927" y="674255"/>
                </a:lnTo>
                <a:cubicBezTo>
                  <a:pt x="1413252" y="671457"/>
                  <a:pt x="1421900" y="665018"/>
                  <a:pt x="1431636" y="665018"/>
                </a:cubicBezTo>
                <a:cubicBezTo>
                  <a:pt x="1443231" y="665018"/>
                  <a:pt x="1483226" y="679136"/>
                  <a:pt x="1496291" y="683491"/>
                </a:cubicBezTo>
                <a:cubicBezTo>
                  <a:pt x="1505527" y="680412"/>
                  <a:pt x="1514496" y="676367"/>
                  <a:pt x="1524000" y="674255"/>
                </a:cubicBezTo>
                <a:cubicBezTo>
                  <a:pt x="1542282" y="670192"/>
                  <a:pt x="1563158" y="674310"/>
                  <a:pt x="1579418" y="665018"/>
                </a:cubicBezTo>
                <a:cubicBezTo>
                  <a:pt x="1587871" y="660188"/>
                  <a:pt x="1584300" y="646017"/>
                  <a:pt x="1588654" y="637309"/>
                </a:cubicBezTo>
                <a:cubicBezTo>
                  <a:pt x="1593618" y="627380"/>
                  <a:pt x="1597198" y="614564"/>
                  <a:pt x="1607127" y="609600"/>
                </a:cubicBezTo>
                <a:cubicBezTo>
                  <a:pt x="1629835" y="598246"/>
                  <a:pt x="1681018" y="591127"/>
                  <a:pt x="1681018" y="591127"/>
                </a:cubicBezTo>
                <a:cubicBezTo>
                  <a:pt x="1752410" y="543534"/>
                  <a:pt x="1677854" y="603782"/>
                  <a:pt x="1717963" y="443346"/>
                </a:cubicBezTo>
                <a:cubicBezTo>
                  <a:pt x="1720655" y="432576"/>
                  <a:pt x="1736436" y="431031"/>
                  <a:pt x="1745673" y="424873"/>
                </a:cubicBezTo>
                <a:cubicBezTo>
                  <a:pt x="1831662" y="437157"/>
                  <a:pt x="1788557" y="434109"/>
                  <a:pt x="1874982" y="434109"/>
                </a:cubicBez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 rot="1693480">
            <a:off x="8660191" y="4177592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</a:t>
            </a:r>
            <a:r>
              <a:rPr kumimoji="0" lang="en-US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Đa-nuýp</a:t>
            </a:r>
            <a:endParaRPr kumimoji="0" lang="en-US" altLang="en-US" sz="1400" b="1" i="1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0076873" y="2641600"/>
            <a:ext cx="1311563" cy="1202307"/>
          </a:xfrm>
          <a:custGeom>
            <a:avLst/>
            <a:gdLst>
              <a:gd name="connsiteX0" fmla="*/ 0 w 1311563"/>
              <a:gd name="connsiteY0" fmla="*/ 230909 h 1202307"/>
              <a:gd name="connsiteX1" fmla="*/ 64654 w 1311563"/>
              <a:gd name="connsiteY1" fmla="*/ 240145 h 1202307"/>
              <a:gd name="connsiteX2" fmla="*/ 101600 w 1311563"/>
              <a:gd name="connsiteY2" fmla="*/ 258618 h 1202307"/>
              <a:gd name="connsiteX3" fmla="*/ 203200 w 1311563"/>
              <a:gd name="connsiteY3" fmla="*/ 249382 h 1202307"/>
              <a:gd name="connsiteX4" fmla="*/ 230909 w 1311563"/>
              <a:gd name="connsiteY4" fmla="*/ 221673 h 1202307"/>
              <a:gd name="connsiteX5" fmla="*/ 249382 w 1311563"/>
              <a:gd name="connsiteY5" fmla="*/ 193964 h 1202307"/>
              <a:gd name="connsiteX6" fmla="*/ 323272 w 1311563"/>
              <a:gd name="connsiteY6" fmla="*/ 157018 h 1202307"/>
              <a:gd name="connsiteX7" fmla="*/ 350982 w 1311563"/>
              <a:gd name="connsiteY7" fmla="*/ 138545 h 1202307"/>
              <a:gd name="connsiteX8" fmla="*/ 461818 w 1311563"/>
              <a:gd name="connsiteY8" fmla="*/ 101600 h 1202307"/>
              <a:gd name="connsiteX9" fmla="*/ 508000 w 1311563"/>
              <a:gd name="connsiteY9" fmla="*/ 73891 h 1202307"/>
              <a:gd name="connsiteX10" fmla="*/ 535709 w 1311563"/>
              <a:gd name="connsiteY10" fmla="*/ 64655 h 1202307"/>
              <a:gd name="connsiteX11" fmla="*/ 628072 w 1311563"/>
              <a:gd name="connsiteY11" fmla="*/ 27709 h 1202307"/>
              <a:gd name="connsiteX12" fmla="*/ 683491 w 1311563"/>
              <a:gd name="connsiteY12" fmla="*/ 9236 h 1202307"/>
              <a:gd name="connsiteX13" fmla="*/ 711200 w 1311563"/>
              <a:gd name="connsiteY13" fmla="*/ 0 h 1202307"/>
              <a:gd name="connsiteX14" fmla="*/ 886691 w 1311563"/>
              <a:gd name="connsiteY14" fmla="*/ 55418 h 1202307"/>
              <a:gd name="connsiteX15" fmla="*/ 905163 w 1311563"/>
              <a:gd name="connsiteY15" fmla="*/ 83127 h 1202307"/>
              <a:gd name="connsiteX16" fmla="*/ 914400 w 1311563"/>
              <a:gd name="connsiteY16" fmla="*/ 212436 h 1202307"/>
              <a:gd name="connsiteX17" fmla="*/ 951345 w 1311563"/>
              <a:gd name="connsiteY17" fmla="*/ 230909 h 1202307"/>
              <a:gd name="connsiteX18" fmla="*/ 969818 w 1311563"/>
              <a:gd name="connsiteY18" fmla="*/ 267855 h 1202307"/>
              <a:gd name="connsiteX19" fmla="*/ 960582 w 1311563"/>
              <a:gd name="connsiteY19" fmla="*/ 452582 h 1202307"/>
              <a:gd name="connsiteX20" fmla="*/ 932872 w 1311563"/>
              <a:gd name="connsiteY20" fmla="*/ 489527 h 1202307"/>
              <a:gd name="connsiteX21" fmla="*/ 895927 w 1311563"/>
              <a:gd name="connsiteY21" fmla="*/ 563418 h 1202307"/>
              <a:gd name="connsiteX22" fmla="*/ 886691 w 1311563"/>
              <a:gd name="connsiteY22" fmla="*/ 591127 h 1202307"/>
              <a:gd name="connsiteX23" fmla="*/ 868218 w 1311563"/>
              <a:gd name="connsiteY23" fmla="*/ 618836 h 1202307"/>
              <a:gd name="connsiteX24" fmla="*/ 858982 w 1311563"/>
              <a:gd name="connsiteY24" fmla="*/ 858982 h 1202307"/>
              <a:gd name="connsiteX25" fmla="*/ 840509 w 1311563"/>
              <a:gd name="connsiteY25" fmla="*/ 923636 h 1202307"/>
              <a:gd name="connsiteX26" fmla="*/ 849745 w 1311563"/>
              <a:gd name="connsiteY26" fmla="*/ 988291 h 1202307"/>
              <a:gd name="connsiteX27" fmla="*/ 886691 w 1311563"/>
              <a:gd name="connsiteY27" fmla="*/ 997527 h 1202307"/>
              <a:gd name="connsiteX28" fmla="*/ 1071418 w 1311563"/>
              <a:gd name="connsiteY28" fmla="*/ 1025236 h 1202307"/>
              <a:gd name="connsiteX29" fmla="*/ 1136072 w 1311563"/>
              <a:gd name="connsiteY29" fmla="*/ 1071418 h 1202307"/>
              <a:gd name="connsiteX30" fmla="*/ 1246909 w 1311563"/>
              <a:gd name="connsiteY30" fmla="*/ 1136073 h 1202307"/>
              <a:gd name="connsiteX31" fmla="*/ 1256145 w 1311563"/>
              <a:gd name="connsiteY31" fmla="*/ 1163782 h 1202307"/>
              <a:gd name="connsiteX32" fmla="*/ 1265382 w 1311563"/>
              <a:gd name="connsiteY32" fmla="*/ 1200727 h 1202307"/>
              <a:gd name="connsiteX33" fmla="*/ 1293091 w 1311563"/>
              <a:gd name="connsiteY33" fmla="*/ 1191491 h 1202307"/>
              <a:gd name="connsiteX34" fmla="*/ 1311563 w 1311563"/>
              <a:gd name="connsiteY34" fmla="*/ 1154545 h 120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11563" h="1202307">
                <a:moveTo>
                  <a:pt x="0" y="230909"/>
                </a:moveTo>
                <a:cubicBezTo>
                  <a:pt x="21551" y="233988"/>
                  <a:pt x="43651" y="234417"/>
                  <a:pt x="64654" y="240145"/>
                </a:cubicBezTo>
                <a:cubicBezTo>
                  <a:pt x="77938" y="243768"/>
                  <a:pt x="87862" y="257702"/>
                  <a:pt x="101600" y="258618"/>
                </a:cubicBezTo>
                <a:cubicBezTo>
                  <a:pt x="135531" y="260880"/>
                  <a:pt x="169333" y="252461"/>
                  <a:pt x="203200" y="249382"/>
                </a:cubicBezTo>
                <a:cubicBezTo>
                  <a:pt x="212436" y="240146"/>
                  <a:pt x="222547" y="231708"/>
                  <a:pt x="230909" y="221673"/>
                </a:cubicBezTo>
                <a:cubicBezTo>
                  <a:pt x="238016" y="213145"/>
                  <a:pt x="240288" y="200330"/>
                  <a:pt x="249382" y="193964"/>
                </a:cubicBezTo>
                <a:cubicBezTo>
                  <a:pt x="271941" y="178172"/>
                  <a:pt x="300359" y="172293"/>
                  <a:pt x="323272" y="157018"/>
                </a:cubicBezTo>
                <a:lnTo>
                  <a:pt x="350982" y="138545"/>
                </a:lnTo>
                <a:cubicBezTo>
                  <a:pt x="391630" y="77571"/>
                  <a:pt x="344435" y="132902"/>
                  <a:pt x="461818" y="101600"/>
                </a:cubicBezTo>
                <a:cubicBezTo>
                  <a:pt x="479164" y="96974"/>
                  <a:pt x="491943" y="81919"/>
                  <a:pt x="508000" y="73891"/>
                </a:cubicBezTo>
                <a:cubicBezTo>
                  <a:pt x="516708" y="69537"/>
                  <a:pt x="526473" y="67734"/>
                  <a:pt x="535709" y="64655"/>
                </a:cubicBezTo>
                <a:cubicBezTo>
                  <a:pt x="597308" y="18454"/>
                  <a:pt x="545703" y="48301"/>
                  <a:pt x="628072" y="27709"/>
                </a:cubicBezTo>
                <a:cubicBezTo>
                  <a:pt x="646963" y="22986"/>
                  <a:pt x="665018" y="15394"/>
                  <a:pt x="683491" y="9236"/>
                </a:cubicBezTo>
                <a:lnTo>
                  <a:pt x="711200" y="0"/>
                </a:lnTo>
                <a:cubicBezTo>
                  <a:pt x="864558" y="19170"/>
                  <a:pt x="832203" y="-20866"/>
                  <a:pt x="886691" y="55418"/>
                </a:cubicBezTo>
                <a:cubicBezTo>
                  <a:pt x="893143" y="64451"/>
                  <a:pt x="899006" y="73891"/>
                  <a:pt x="905163" y="83127"/>
                </a:cubicBezTo>
                <a:cubicBezTo>
                  <a:pt x="908242" y="126230"/>
                  <a:pt x="901511" y="171190"/>
                  <a:pt x="914400" y="212436"/>
                </a:cubicBezTo>
                <a:cubicBezTo>
                  <a:pt x="918507" y="225578"/>
                  <a:pt x="941609" y="221173"/>
                  <a:pt x="951345" y="230909"/>
                </a:cubicBezTo>
                <a:cubicBezTo>
                  <a:pt x="961081" y="240645"/>
                  <a:pt x="963660" y="255540"/>
                  <a:pt x="969818" y="267855"/>
                </a:cubicBezTo>
                <a:cubicBezTo>
                  <a:pt x="966739" y="329431"/>
                  <a:pt x="970718" y="391768"/>
                  <a:pt x="960582" y="452582"/>
                </a:cubicBezTo>
                <a:cubicBezTo>
                  <a:pt x="958051" y="467767"/>
                  <a:pt x="940629" y="476230"/>
                  <a:pt x="932872" y="489527"/>
                </a:cubicBezTo>
                <a:cubicBezTo>
                  <a:pt x="918997" y="513313"/>
                  <a:pt x="908242" y="538788"/>
                  <a:pt x="895927" y="563418"/>
                </a:cubicBezTo>
                <a:cubicBezTo>
                  <a:pt x="891573" y="572126"/>
                  <a:pt x="891045" y="582419"/>
                  <a:pt x="886691" y="591127"/>
                </a:cubicBezTo>
                <a:cubicBezTo>
                  <a:pt x="881727" y="601056"/>
                  <a:pt x="874376" y="609600"/>
                  <a:pt x="868218" y="618836"/>
                </a:cubicBezTo>
                <a:cubicBezTo>
                  <a:pt x="865139" y="698885"/>
                  <a:pt x="864311" y="779052"/>
                  <a:pt x="858982" y="858982"/>
                </a:cubicBezTo>
                <a:cubicBezTo>
                  <a:pt x="858016" y="873474"/>
                  <a:pt x="845604" y="908349"/>
                  <a:pt x="840509" y="923636"/>
                </a:cubicBezTo>
                <a:cubicBezTo>
                  <a:pt x="843588" y="945188"/>
                  <a:pt x="838207" y="969830"/>
                  <a:pt x="849745" y="988291"/>
                </a:cubicBezTo>
                <a:cubicBezTo>
                  <a:pt x="856473" y="999056"/>
                  <a:pt x="874805" y="993070"/>
                  <a:pt x="886691" y="997527"/>
                </a:cubicBezTo>
                <a:cubicBezTo>
                  <a:pt x="1000222" y="1040101"/>
                  <a:pt x="793605" y="1007873"/>
                  <a:pt x="1071418" y="1025236"/>
                </a:cubicBezTo>
                <a:cubicBezTo>
                  <a:pt x="1120395" y="1074213"/>
                  <a:pt x="1075288" y="1034947"/>
                  <a:pt x="1136072" y="1071418"/>
                </a:cubicBezTo>
                <a:cubicBezTo>
                  <a:pt x="1257070" y="1144017"/>
                  <a:pt x="1126615" y="1075926"/>
                  <a:pt x="1246909" y="1136073"/>
                </a:cubicBezTo>
                <a:cubicBezTo>
                  <a:pt x="1249988" y="1145309"/>
                  <a:pt x="1253470" y="1154421"/>
                  <a:pt x="1256145" y="1163782"/>
                </a:cubicBezTo>
                <a:cubicBezTo>
                  <a:pt x="1259632" y="1175988"/>
                  <a:pt x="1255227" y="1193111"/>
                  <a:pt x="1265382" y="1200727"/>
                </a:cubicBezTo>
                <a:cubicBezTo>
                  <a:pt x="1273171" y="1206568"/>
                  <a:pt x="1283855" y="1194570"/>
                  <a:pt x="1293091" y="1191491"/>
                </a:cubicBezTo>
                <a:lnTo>
                  <a:pt x="1311563" y="1154545"/>
                </a:ln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 rot="1693480">
            <a:off x="9729080" y="3016994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</a:t>
            </a:r>
            <a:r>
              <a:rPr kumimoji="0" lang="en-US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Vôn</a:t>
            </a:r>
            <a:r>
              <a:rPr kumimoji="0" lang="en-US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-</a:t>
            </a:r>
            <a:r>
              <a:rPr kumimoji="0" lang="en-US" alt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ga</a:t>
            </a:r>
            <a:endParaRPr kumimoji="0" lang="en-US" altLang="en-US" sz="1400" b="1" i="1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0697" y="2342736"/>
            <a:ext cx="40704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Các đ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ới</a:t>
            </a:r>
            <a:r>
              <a:rPr kumimoji="0" lang="nl-NL" sz="28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thiên nhiên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VỊ TRÍ ĐỊA LÍ,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PHẠM VI VÀ ĐẶC ĐIỂM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TỰ NHIÊN 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900899"/>
              </p:ext>
            </p:extLst>
          </p:nvPr>
        </p:nvGraphicFramePr>
        <p:xfrm>
          <a:off x="355933" y="4253846"/>
          <a:ext cx="4778374" cy="23456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6212">
                  <a:extLst>
                    <a:ext uri="{9D8B030D-6E8A-4147-A177-3AD203B41FA5}">
                      <a16:colId xmlns:a16="http://schemas.microsoft.com/office/drawing/2014/main" val="50295303"/>
                    </a:ext>
                  </a:extLst>
                </a:gridCol>
                <a:gridCol w="1079884">
                  <a:extLst>
                    <a:ext uri="{9D8B030D-6E8A-4147-A177-3AD203B41FA5}">
                      <a16:colId xmlns:a16="http://schemas.microsoft.com/office/drawing/2014/main" val="3562897750"/>
                    </a:ext>
                  </a:extLst>
                </a:gridCol>
                <a:gridCol w="1079884">
                  <a:extLst>
                    <a:ext uri="{9D8B030D-6E8A-4147-A177-3AD203B41FA5}">
                      <a16:colId xmlns:a16="http://schemas.microsoft.com/office/drawing/2014/main" val="775721923"/>
                    </a:ext>
                  </a:extLst>
                </a:gridCol>
                <a:gridCol w="860322">
                  <a:extLst>
                    <a:ext uri="{9D8B030D-6E8A-4147-A177-3AD203B41FA5}">
                      <a16:colId xmlns:a16="http://schemas.microsoft.com/office/drawing/2014/main" val="1766257683"/>
                    </a:ext>
                  </a:extLst>
                </a:gridCol>
                <a:gridCol w="802072">
                  <a:extLst>
                    <a:ext uri="{9D8B030D-6E8A-4147-A177-3AD203B41FA5}">
                      <a16:colId xmlns:a16="http://schemas.microsoft.com/office/drawing/2014/main" val="3893042532"/>
                    </a:ext>
                  </a:extLst>
                </a:gridCol>
              </a:tblGrid>
              <a:tr h="2482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vi-VN" sz="800">
                          <a:effectLst/>
                        </a:rPr>
                        <a:t>Đới thiên nhiên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vi-VN" sz="800">
                          <a:effectLst/>
                        </a:rPr>
                        <a:t>Phân bố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Khí hậu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vi-VN" sz="800">
                          <a:effectLst/>
                        </a:rPr>
                        <a:t>Thực vật và </a:t>
                      </a:r>
                      <a:r>
                        <a:rPr lang="en-US" sz="800">
                          <a:effectLst/>
                        </a:rPr>
                        <a:t>đ</a:t>
                      </a:r>
                      <a:r>
                        <a:rPr lang="vi-VN" sz="800">
                          <a:effectLst/>
                        </a:rPr>
                        <a:t>ất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vi-VN" sz="800">
                          <a:effectLst/>
                        </a:rPr>
                        <a:t>Động vật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 anchor="ctr"/>
                </a:tc>
                <a:extLst>
                  <a:ext uri="{0D108BD9-81ED-4DB2-BD59-A6C34878D82A}">
                    <a16:rowId xmlns:a16="http://schemas.microsoft.com/office/drawing/2014/main" val="2006528397"/>
                  </a:ext>
                </a:extLst>
              </a:tr>
              <a:tr h="21653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vi-VN" sz="800">
                          <a:effectLst/>
                        </a:rPr>
                        <a:t>Đới lạnh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Bắc Âu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lạnh và ẩm quanh năm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Rêu, địa y.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Một số loài chịu được lạnh (cú bắc cực,chồn)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/>
                </a:tc>
                <a:extLst>
                  <a:ext uri="{0D108BD9-81ED-4DB2-BD59-A6C34878D82A}">
                    <a16:rowId xmlns:a16="http://schemas.microsoft.com/office/drawing/2014/main" val="3124235373"/>
                  </a:ext>
                </a:extLst>
              </a:tr>
              <a:tr h="264160"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vi-VN" sz="800">
                          <a:effectLst/>
                        </a:rPr>
                        <a:t>Đới ôn hoà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Tây Âu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mùa đông ấm, mùa hạn mát. Mưa quanh năm.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Rừng lá rộng.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Rừng hỗn hợp.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 anchor="b"/>
                </a:tc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Nai sừng tấm, sóc, gấu nâu, linh miêu,…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 anchor="ctr"/>
                </a:tc>
                <a:extLst>
                  <a:ext uri="{0D108BD9-81ED-4DB2-BD59-A6C34878D82A}">
                    <a16:rowId xmlns:a16="http://schemas.microsoft.com/office/drawing/2014/main" val="3293229131"/>
                  </a:ext>
                </a:extLst>
              </a:tr>
              <a:tr h="2641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Trung Âu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Mùa hè nóng, mùa đông lanh, có tuyết rơi, ít mưa.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Rừng lá kim, thảo nguyên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048695"/>
                  </a:ext>
                </a:extLst>
              </a:tr>
              <a:tr h="3225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Đông Nam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 Mùa đông ngắn, mùa hạ nóng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Thảo nguyên.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Bán hoang mạc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617197"/>
                  </a:ext>
                </a:extLst>
              </a:tr>
              <a:tr h="206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Bđ.Xcan-đi-na-vi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863130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Đới nóng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Nam Âu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Địa Trung Hải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</a:rPr>
                        <a:t>Rừng thưa và cây bụi lá cứng: nguyệt quế, ô liu, thông,…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dirty="0" err="1">
                          <a:effectLst/>
                        </a:rPr>
                        <a:t>Bò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sát</a:t>
                      </a:r>
                      <a:r>
                        <a:rPr lang="en-US" sz="800" dirty="0">
                          <a:effectLst/>
                        </a:rPr>
                        <a:t>: </a:t>
                      </a:r>
                      <a:r>
                        <a:rPr lang="en-US" sz="800" dirty="0" err="1">
                          <a:effectLst/>
                        </a:rPr>
                        <a:t>thằn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lằn</a:t>
                      </a:r>
                      <a:r>
                        <a:rPr lang="en-US" sz="800" dirty="0">
                          <a:effectLst/>
                        </a:rPr>
                        <a:t>, </a:t>
                      </a:r>
                      <a:r>
                        <a:rPr lang="en-US" sz="800" dirty="0" err="1">
                          <a:effectLst/>
                        </a:rPr>
                        <a:t>tắc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kè</a:t>
                      </a:r>
                      <a:r>
                        <a:rPr lang="en-US" sz="800" dirty="0">
                          <a:effectLst/>
                        </a:rPr>
                        <a:t>, </a:t>
                      </a:r>
                      <a:r>
                        <a:rPr lang="en-US" sz="800" dirty="0" err="1">
                          <a:effectLst/>
                        </a:rPr>
                        <a:t>rùa</a:t>
                      </a:r>
                      <a:r>
                        <a:rPr lang="en-US" sz="800" dirty="0">
                          <a:effectLst/>
                        </a:rPr>
                        <a:t>, </a:t>
                      </a:r>
                      <a:r>
                        <a:rPr lang="en-US" sz="800" dirty="0" err="1">
                          <a:effectLst/>
                        </a:rPr>
                        <a:t>nhím</a:t>
                      </a:r>
                      <a:r>
                        <a:rPr lang="en-US" sz="800" dirty="0">
                          <a:effectLst/>
                        </a:rPr>
                        <a:t>, </a:t>
                      </a:r>
                      <a:r>
                        <a:rPr lang="en-US" sz="800" dirty="0" err="1">
                          <a:effectLst/>
                        </a:rPr>
                        <a:t>rắn</a:t>
                      </a:r>
                      <a:r>
                        <a:rPr lang="en-US" sz="800" dirty="0">
                          <a:effectLst/>
                        </a:rPr>
                        <a:t>,….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9525" marB="0" anchor="ctr"/>
                </a:tc>
                <a:extLst>
                  <a:ext uri="{0D108BD9-81ED-4DB2-BD59-A6C34878D82A}">
                    <a16:rowId xmlns:a16="http://schemas.microsoft.com/office/drawing/2014/main" val="1238873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723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1327" y="134754"/>
            <a:ext cx="5130473" cy="3242269"/>
            <a:chOff x="451327" y="134754"/>
            <a:chExt cx="5130473" cy="32422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27" y="134754"/>
              <a:ext cx="5130473" cy="32422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1327" y="2871332"/>
              <a:ext cx="1311075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FF00"/>
                  </a:solidFill>
                </a:rPr>
                <a:t>Đài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nguyên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869324" y="134754"/>
            <a:ext cx="5411630" cy="3242269"/>
            <a:chOff x="5869324" y="134754"/>
            <a:chExt cx="5411630" cy="324226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9324" y="134754"/>
              <a:ext cx="5411630" cy="324226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869324" y="3007691"/>
              <a:ext cx="2301012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FF00"/>
                  </a:solidFill>
                </a:rPr>
                <a:t>Thảo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nguyên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ôn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đới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1328" y="3301465"/>
            <a:ext cx="5130472" cy="3416968"/>
            <a:chOff x="451328" y="3301465"/>
            <a:chExt cx="5130472" cy="34169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28" y="3301465"/>
              <a:ext cx="5130472" cy="341696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1328" y="6349100"/>
              <a:ext cx="1396724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FF00"/>
                  </a:solidFill>
                </a:rPr>
                <a:t>Rừng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lá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kim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69324" y="3377023"/>
            <a:ext cx="5411630" cy="3341409"/>
            <a:chOff x="5869324" y="3377023"/>
            <a:chExt cx="5411630" cy="33414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9324" y="3377023"/>
              <a:ext cx="5411630" cy="334140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69324" y="6349100"/>
              <a:ext cx="3958070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FF00"/>
                  </a:solidFill>
                </a:rPr>
                <a:t>Rừng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bụi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gai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lá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cứng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địa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trung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hải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326" y="980753"/>
            <a:ext cx="10617602" cy="491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0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7"/>
          <p:cNvSpPr txBox="1">
            <a:spLocks noChangeArrowheads="1"/>
          </p:cNvSpPr>
          <p:nvPr/>
        </p:nvSpPr>
        <p:spPr bwMode="auto">
          <a:xfrm>
            <a:off x="3048000" y="26670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LUYỆN TẬP</a:t>
            </a: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619250" y="853589"/>
            <a:ext cx="8972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0302" cy="96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58191" y="1743249"/>
            <a:ext cx="7960092" cy="22159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0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40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0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ại</a:t>
            </a:r>
            <a:r>
              <a:rPr lang="en-US" sz="40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4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4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4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4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4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4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4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4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4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4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4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4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36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3048000" y="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VẬN DỤNG – MỞ RỘNG</a:t>
            </a:r>
          </a:p>
        </p:txBody>
      </p:sp>
      <p:sp>
        <p:nvSpPr>
          <p:cNvPr id="51231" name="Text Box 31"/>
          <p:cNvSpPr txBox="1">
            <a:spLocks noChangeArrowheads="1"/>
          </p:cNvSpPr>
          <p:nvPr/>
        </p:nvSpPr>
        <p:spPr bwMode="auto">
          <a:xfrm>
            <a:off x="1561289" y="533401"/>
            <a:ext cx="8972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057400" y="6396335"/>
            <a:ext cx="8305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0302" cy="96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04164" y="1174751"/>
            <a:ext cx="8686800" cy="107721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FFFF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thập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 Rai-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Von-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850205"/>
            <a:ext cx="12023043" cy="302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591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3"/>
              </a:rPr>
              <a:t>An-pơ là một trong những dãy núi lớn nhất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dài nhất châu Âu, trải dài qua 8 quốc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4"/>
              </a:rPr>
              <a:t>gia (từ tây sang đông), lấn lượt là: Pháp, Ihuỵ Sỹ, I-ta-li-a, Mô-na-cô, Lích-ten-ten, Áo,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Đức và Xlô-vê-ni-a. Dây An-pơ được hình thành từ hơn 10 triệu năm trước, khi các </a:t>
            </a: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ả</a:t>
            </a: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3"/>
              </a:rPr>
              <a:t>Phi và Âu - Á xô vào nhau. Sự va chạm khiến các lớp đá </a:t>
            </a: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3"/>
              </a:rPr>
              <a:t>tr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3"/>
              </a:rPr>
              <a:t>ầ</a:t>
            </a: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3"/>
              </a:rPr>
              <a:t>m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3"/>
              </a:rPr>
              <a:t>tích biển nâng lên bởi các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hoạt động đứt gãy và uổn nếp hình thành nên những ngọn núi cao như Mỏng Blãng và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4"/>
              </a:rPr>
              <a:t>Mát-tơ-ho. Núi Mỏng Blăng kéo dài theo ranh giới của Pháp - I-ta-li-a, với độ cao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4"/>
              </a:rPr>
              <a:t>4 810 m,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đây là ngọn núi cao nhất dãy An-pơ.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2.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Đa-nuýp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Đa-nuýp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nguốn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sườn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Đa-nuýp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Bra-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xla-va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Xlô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-a), Bu-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pét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(Hung-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-ô-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grát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-bi)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10300" y="2850205"/>
            <a:ext cx="5196378" cy="3901386"/>
            <a:chOff x="2303647" y="283086"/>
            <a:chExt cx="7831756" cy="639221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527" y="283086"/>
              <a:ext cx="7648876" cy="5736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303647" y="6019743"/>
              <a:ext cx="7632834" cy="655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2.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Một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phần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dãy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An-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pơ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ở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Thụy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Sỹ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078" y="2850205"/>
            <a:ext cx="4770198" cy="371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8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7" grpId="0"/>
      <p:bldP spid="51231" grpId="0"/>
      <p:bldP spid="9" grpId="0"/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u lịch Châu Âu - Vẻ đẹp mùa thu Châu Â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4955" y="521936"/>
            <a:ext cx="9353583" cy="52613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38277" y="6261514"/>
            <a:ext cx="4698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http://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youtube.com/watch?v=r82-MKFNDrQ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699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38915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68" y="4069532"/>
            <a:ext cx="9202832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图片 38917" descr="1-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52" y="250469"/>
            <a:ext cx="5730032" cy="620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图片 38918" descr="1-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330" y="2282937"/>
            <a:ext cx="2119671" cy="419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图片 38916" descr="1-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438" y="1516598"/>
            <a:ext cx="2554852" cy="54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4413387" y="1143271"/>
            <a:ext cx="3733800" cy="394828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5730" tIns="27865" rIns="55730" bIns="2786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33800" y="1560271"/>
            <a:ext cx="4572000" cy="32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30" tIns="27865" rIns="55730" bIns="27865">
            <a:spAutoFit/>
          </a:bodyPr>
          <a:lstStyle>
            <a:lvl1pPr marL="457200" indent="-4572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1/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Nghiên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cứu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 </a:t>
            </a:r>
            <a:r>
              <a:rPr kumimoji="0" lang="en-US" sz="2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cư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xã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hội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châu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Âu</a:t>
            </a:r>
            <a:r>
              <a:rPr kumimoji="0" lang="en-US" sz="2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,…)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980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055"/>
          <p:cNvSpPr txBox="1">
            <a:spLocks noChangeArrowheads="1"/>
          </p:cNvSpPr>
          <p:nvPr/>
        </p:nvSpPr>
        <p:spPr bwMode="auto">
          <a:xfrm>
            <a:off x="0" y="-181733"/>
            <a:ext cx="121920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54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KHỞI ĐỘNG</a:t>
            </a:r>
            <a:endParaRPr lang="vi-VN" altLang="zh-CN" sz="54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" y="698912"/>
            <a:ext cx="3892525" cy="2522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368" y="705097"/>
            <a:ext cx="4161534" cy="2522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4978" y="3123083"/>
            <a:ext cx="224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ROMA (Ý)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97206" y="3154816"/>
            <a:ext cx="287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</a:t>
            </a:r>
            <a:r>
              <a:rPr lang="en-US" b="1" dirty="0" err="1" smtClean="0"/>
              <a:t>Luân</a:t>
            </a:r>
            <a:r>
              <a:rPr lang="en-US" b="1" dirty="0" smtClean="0"/>
              <a:t> </a:t>
            </a:r>
            <a:r>
              <a:rPr lang="en-US" b="1" dirty="0" err="1" smtClean="0"/>
              <a:t>Đôn</a:t>
            </a:r>
            <a:r>
              <a:rPr lang="en-US" b="1" dirty="0" smtClean="0"/>
              <a:t> (</a:t>
            </a:r>
            <a:r>
              <a:rPr lang="en-US" b="1" dirty="0" err="1" smtClean="0"/>
              <a:t>Anh</a:t>
            </a:r>
            <a:r>
              <a:rPr lang="en-US" b="1" dirty="0"/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414" y="582555"/>
            <a:ext cx="3973080" cy="26405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92379" y="3191408"/>
            <a:ext cx="2740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Paris (</a:t>
            </a:r>
            <a:r>
              <a:rPr lang="en-US" b="1" dirty="0" err="1" smtClean="0"/>
              <a:t>Pháp</a:t>
            </a:r>
            <a:r>
              <a:rPr lang="en-US" b="1" dirty="0" smtClean="0"/>
              <a:t>)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3091"/>
            <a:ext cx="4095173" cy="26812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1633" y="6466223"/>
            <a:ext cx="3020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FLORENCE (Ý)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8744" y="3899418"/>
            <a:ext cx="3899189" cy="25974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68815" y="6483114"/>
            <a:ext cx="282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VENICE (Ý)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02" y="3930072"/>
            <a:ext cx="4046105" cy="25361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33165" y="6466223"/>
            <a:ext cx="2652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AMSTERDAM</a:t>
            </a:r>
            <a:endParaRPr lang="en-US" b="1" dirty="0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3477007"/>
            <a:ext cx="12071494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 sát hình và </a:t>
            </a:r>
            <a:r>
              <a:rPr lang="nl-NL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 biết đây là những địa danh nào ở châu Âu?</a:t>
            </a:r>
          </a:p>
          <a:p>
            <a:pPr algn="ctr" eaLnBrk="0" hangingPunct="0"/>
            <a:endParaRPr lang="nl-NL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418324" y="3877155"/>
            <a:ext cx="85756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 hãy kể một số thông tin mà em biết về châu Âu?</a:t>
            </a:r>
            <a:endParaRPr lang="nl-NL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357"/>
            <a:ext cx="960581" cy="750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34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14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" grpId="0"/>
      <p:bldP spid="7" grpId="0"/>
      <p:bldP spid="9" grpId="0"/>
      <p:bldP spid="11" grpId="0"/>
      <p:bldP spid="13" grpId="0"/>
      <p:bldP spid="15" grpId="0"/>
      <p:bldP spid="16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960580" y="1713449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none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Bài</a:t>
            </a:r>
            <a:r>
              <a:rPr lang="en-US" u="none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1:</a:t>
            </a:r>
            <a:endParaRPr lang="en-US" u="none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4400550" y="228601"/>
            <a:ext cx="6115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u="none" dirty="0" err="1">
                <a:solidFill>
                  <a:srgbClr val="0000CC"/>
                </a:solidFill>
                <a:latin typeface="Times New Roman" pitchFamily="18" charset="0"/>
              </a:rPr>
              <a:t>Trường</a:t>
            </a:r>
            <a:r>
              <a:rPr lang="en-US" sz="2400" u="none" dirty="0">
                <a:solidFill>
                  <a:srgbClr val="0000CC"/>
                </a:solidFill>
                <a:latin typeface="Times New Roman" pitchFamily="18" charset="0"/>
              </a:rPr>
              <a:t> THCS </a:t>
            </a:r>
            <a:r>
              <a:rPr lang="en-US" sz="2400" u="none" dirty="0" err="1">
                <a:solidFill>
                  <a:srgbClr val="0000CC"/>
                </a:solidFill>
                <a:latin typeface="Times New Roman" pitchFamily="18" charset="0"/>
              </a:rPr>
              <a:t>Đoàn</a:t>
            </a:r>
            <a:r>
              <a:rPr lang="en-US" sz="2400" u="none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u="none" dirty="0" err="1">
                <a:solidFill>
                  <a:srgbClr val="0000CC"/>
                </a:solidFill>
                <a:latin typeface="Times New Roman" pitchFamily="18" charset="0"/>
              </a:rPr>
              <a:t>Thị</a:t>
            </a:r>
            <a:r>
              <a:rPr lang="en-US" sz="2400" u="none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u="none" dirty="0" err="1">
                <a:solidFill>
                  <a:srgbClr val="0000CC"/>
                </a:solidFill>
                <a:latin typeface="Times New Roman" pitchFamily="18" charset="0"/>
              </a:rPr>
              <a:t>Điểm</a:t>
            </a:r>
            <a:r>
              <a:rPr lang="en-US" sz="2400" u="none" dirty="0">
                <a:solidFill>
                  <a:srgbClr val="0000CC"/>
                </a:solidFill>
                <a:latin typeface="Times New Roman" pitchFamily="18" charset="0"/>
              </a:rPr>
              <a:t> – </a:t>
            </a:r>
            <a:r>
              <a:rPr lang="en-US" sz="2400" u="none" dirty="0" err="1">
                <a:solidFill>
                  <a:srgbClr val="0000CC"/>
                </a:solidFill>
                <a:latin typeface="Times New Roman" pitchFamily="18" charset="0"/>
              </a:rPr>
              <a:t>Địa</a:t>
            </a:r>
            <a:r>
              <a:rPr lang="en-US" sz="2400" u="none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u="none" dirty="0" err="1">
                <a:solidFill>
                  <a:srgbClr val="0000CC"/>
                </a:solidFill>
                <a:latin typeface="Times New Roman" pitchFamily="18" charset="0"/>
              </a:rPr>
              <a:t>lí</a:t>
            </a:r>
            <a:r>
              <a:rPr lang="en-US" sz="2400" u="none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u="none" dirty="0" smtClean="0">
                <a:solidFill>
                  <a:srgbClr val="0000CC"/>
                </a:solidFill>
                <a:latin typeface="Times New Roman" pitchFamily="18" charset="0"/>
              </a:rPr>
              <a:t>7</a:t>
            </a:r>
            <a:endParaRPr lang="en-US" sz="2400" u="none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0247" name="Picture 18" descr="snews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49" y="6165850"/>
            <a:ext cx="8001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3400" y="6211484"/>
            <a:ext cx="464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400300" y="3805298"/>
            <a:ext cx="7810500" cy="28007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prstDash val="sysDot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cap="all" dirty="0" err="1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Nội</a:t>
            </a:r>
            <a:r>
              <a:rPr lang="en-US" sz="3200" cap="all" dirty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 DUNG </a:t>
            </a:r>
            <a:r>
              <a:rPr lang="en-US" sz="3200" cap="all" dirty="0" err="1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bài</a:t>
            </a:r>
            <a:r>
              <a:rPr lang="en-US" sz="3200" cap="all" dirty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cap="all" dirty="0" err="1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học</a:t>
            </a:r>
            <a:endParaRPr lang="en-US" sz="3200" cap="all" dirty="0">
              <a:ln w="0"/>
              <a:solidFill>
                <a:srgbClr val="0066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nl-NL" sz="32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Vị trí địa lí và phạm vi của châu Âu.</a:t>
            </a:r>
            <a:endParaRPr lang="en-US" sz="3200" cap="all" dirty="0">
              <a:ln w="0"/>
              <a:solidFill>
                <a:srgbClr val="9933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57648" y="2269600"/>
            <a:ext cx="997758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sz="4000" i="0" u="none" dirty="0" smtClean="0">
                <a:solidFill>
                  <a:srgbClr val="7030A0"/>
                </a:solidFill>
                <a:latin typeface="Tahoma" pitchFamily="34" charset="0"/>
              </a:rPr>
              <a:t>VỊ TRÍ ĐỊA LÍ, PHẠM VI VÀ ĐẶC ĐIỂM TỰ NHIÊN CHÂU ÂU.</a:t>
            </a:r>
            <a:endParaRPr lang="en-US" sz="4000" i="0" u="none" dirty="0">
              <a:solidFill>
                <a:srgbClr val="7030A0"/>
              </a:solidFill>
              <a:latin typeface="Tahom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357"/>
            <a:ext cx="960581" cy="750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WordArt 13"/>
          <p:cNvSpPr>
            <a:spLocks noChangeArrowheads="1" noChangeShapeType="1" noTextEdit="1"/>
          </p:cNvSpPr>
          <p:nvPr/>
        </p:nvSpPr>
        <p:spPr bwMode="auto">
          <a:xfrm>
            <a:off x="2400300" y="821965"/>
            <a:ext cx="7692278" cy="952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b="1" kern="10" dirty="0" err="1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Chöông</a:t>
            </a:r>
            <a:r>
              <a:rPr lang="en-US" b="1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 1</a:t>
            </a:r>
            <a:r>
              <a:rPr lang="en-US" b="1" kern="10" dirty="0" smtClean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 </a:t>
            </a:r>
            <a:r>
              <a:rPr lang="en-US" b="1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– </a:t>
            </a:r>
            <a:r>
              <a:rPr lang="en-US" b="1" kern="10" dirty="0" smtClean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CHAÂU AÂU</a:t>
            </a:r>
            <a:endParaRPr lang="en-US" b="1" kern="10" dirty="0"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NI-Broad"/>
            </a:endParaRPr>
          </a:p>
        </p:txBody>
      </p:sp>
    </p:spTree>
    <p:extLst>
      <p:ext uri="{BB962C8B-B14F-4D97-AF65-F5344CB8AC3E}">
        <p14:creationId xmlns:p14="http://schemas.microsoft.com/office/powerpoint/2010/main" val="216242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40"/>
                            </p:stCondLst>
                            <p:childTnLst>
                              <p:par>
                                <p:cTn id="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  <p:bldP spid="46097" grpId="0"/>
      <p:bldP spid="3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204" y="442601"/>
            <a:ext cx="6441672" cy="6452921"/>
          </a:xfrm>
          <a:prstGeom prst="rect">
            <a:avLst/>
          </a:prstGeom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279089" y="1532699"/>
            <a:ext cx="47450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 Đọc thông tin trong mục 1 và quan sát </a:t>
            </a:r>
            <a:r>
              <a:rPr lang="nl-NL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Hình </a:t>
            </a:r>
            <a:r>
              <a:rPr lang="nl-NL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1, hãy</a:t>
            </a:r>
            <a:r>
              <a:rPr lang="nl-NL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828801" y="3275290"/>
            <a:ext cx="8575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2126" y="2321183"/>
            <a:ext cx="5415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Trình bày đặc điểm vị trí địa lí, hình dạng và kích thước châu Âu.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311" y="3303944"/>
            <a:ext cx="5022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 tên các biển và đại dương quanh châu Âu?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115" y="4373574"/>
            <a:ext cx="4225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- Vị trí địa lí</a:t>
            </a:r>
            <a:endParaRPr lang="en-US" sz="28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VỊ TRÍ ĐỊA LÍ,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PHẠM VI VÀ ĐẶC ĐIỂM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TỰ NHIÊN 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114" y="4864433"/>
            <a:ext cx="447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- Giới hạn</a:t>
            </a:r>
            <a:endParaRPr lang="en-US" sz="28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240" y="621966"/>
            <a:ext cx="5338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8207688" y="888179"/>
            <a:ext cx="11600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71ºB</a:t>
            </a: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9061499" y="5554824"/>
            <a:ext cx="10615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36ºB</a:t>
            </a: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 rot="21146826">
            <a:off x="9442504" y="4632685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1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đen</a:t>
            </a:r>
            <a:endParaRPr lang="en-US" altLang="en-US" sz="1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 rot="821923">
            <a:off x="6759250" y="5503151"/>
            <a:ext cx="350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endParaRPr lang="en-US" altLang="en-US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 rot="21114856">
            <a:off x="6938237" y="3226540"/>
            <a:ext cx="106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Bắc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 rot="18805078">
            <a:off x="8020103" y="2962768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Ban-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tích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 rot="20229981">
            <a:off x="8885734" y="1334045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trắng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5709622" y="4033656"/>
            <a:ext cx="2057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Măng-sơ</a:t>
            </a:r>
            <a:endParaRPr lang="en-US" altLang="en-US" sz="1800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AutoShape 4"/>
          <p:cNvSpPr>
            <a:spLocks noChangeArrowheads="1"/>
          </p:cNvSpPr>
          <p:nvPr/>
        </p:nvSpPr>
        <p:spPr bwMode="auto">
          <a:xfrm>
            <a:off x="7817356" y="632372"/>
            <a:ext cx="1940668" cy="287777"/>
          </a:xfrm>
          <a:prstGeom prst="wedgeRectCallout">
            <a:avLst>
              <a:gd name="adj1" fmla="val 48487"/>
              <a:gd name="adj2" fmla="val 12881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400" b="1" dirty="0" smtClean="0"/>
          </a:p>
          <a:p>
            <a:pPr algn="ctr" eaLnBrk="1" hangingPunct="1">
              <a:defRPr/>
            </a:pPr>
            <a:endParaRPr lang="en-US" sz="2400" b="1" dirty="0">
              <a:cs typeface="Times New Roman" pitchFamily="18" charset="0"/>
            </a:endParaRPr>
          </a:p>
        </p:txBody>
      </p:sp>
      <p:sp>
        <p:nvSpPr>
          <p:cNvPr id="35" name="AutoShape 5"/>
          <p:cNvSpPr>
            <a:spLocks noChangeArrowheads="1"/>
          </p:cNvSpPr>
          <p:nvPr/>
        </p:nvSpPr>
        <p:spPr bwMode="auto">
          <a:xfrm rot="18118226">
            <a:off x="5709463" y="2506085"/>
            <a:ext cx="1752600" cy="342900"/>
          </a:xfrm>
          <a:prstGeom prst="wedgeRectCallout">
            <a:avLst>
              <a:gd name="adj1" fmla="val -9550"/>
              <a:gd name="adj2" fmla="val -48295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 rot="3078216">
            <a:off x="10388775" y="2444951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  <a:endParaRPr lang="en-US" altLang="en-US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973" y="1118730"/>
            <a:ext cx="53870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Á –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U-ran.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36</a:t>
            </a:r>
            <a:r>
              <a:rPr lang="en-US" sz="24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71</a:t>
            </a:r>
            <a:r>
              <a:rPr lang="en-US" sz="24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265078" y="4221506"/>
            <a:ext cx="538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km</a:t>
            </a:r>
            <a:r>
              <a:rPr lang="en-US" sz="24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244" y="3079383"/>
            <a:ext cx="5387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xẻ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9014" y="5419844"/>
            <a:ext cx="5022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 có nhận xét gì về đường bờ biển của châu Âu?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 rot="821923">
            <a:off x="6771350" y="5489858"/>
            <a:ext cx="350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Hải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 rot="19151095">
            <a:off x="7580186" y="2436215"/>
            <a:ext cx="16859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Xcan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na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-vi</a:t>
            </a:r>
          </a:p>
        </p:txBody>
      </p:sp>
      <p:sp>
        <p:nvSpPr>
          <p:cNvPr id="44" name="Rectangle 5"/>
          <p:cNvSpPr>
            <a:spLocks noChangeArrowheads="1"/>
          </p:cNvSpPr>
          <p:nvPr/>
        </p:nvSpPr>
        <p:spPr bwMode="auto">
          <a:xfrm rot="1560806">
            <a:off x="5732056" y="4732912"/>
            <a:ext cx="11940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I-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bê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-rich</a:t>
            </a: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 rot="2152928">
            <a:off x="7350827" y="5107781"/>
            <a:ext cx="23166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I-ta-li-a</a:t>
            </a:r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 rot="1857826">
            <a:off x="7880621" y="4740512"/>
            <a:ext cx="15367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Ban-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căng</a:t>
            </a:r>
            <a:endParaRPr lang="en-US" altLang="en-US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66922" y="1751798"/>
            <a:ext cx="92402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3399"/>
                </a:solidFill>
              </a:rPr>
              <a:t>CHÂU Á</a:t>
            </a:r>
            <a:endParaRPr lang="en-US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3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93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14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  <p:bldP spid="62467" grpId="1"/>
      <p:bldP spid="3" grpId="0"/>
      <p:bldP spid="3" grpId="1"/>
      <p:bldP spid="11" grpId="0"/>
      <p:bldP spid="11" grpId="1"/>
      <p:bldP spid="12" grpId="0"/>
      <p:bldP spid="12" grpId="1"/>
      <p:bldP spid="21" grpId="0" animBg="1"/>
      <p:bldP spid="4" grpId="0"/>
      <p:bldP spid="4" grpId="1"/>
      <p:bldP spid="5" grpId="0"/>
      <p:bldP spid="34" grpId="0" animBg="1"/>
      <p:bldP spid="35" grpId="0" animBg="1"/>
      <p:bldP spid="37" grpId="0"/>
      <p:bldP spid="33" grpId="0"/>
      <p:bldP spid="39" grpId="0"/>
      <p:bldP spid="40" grpId="0"/>
      <p:bldP spid="41" grpId="0"/>
      <p:bldP spid="41" grpId="1"/>
      <p:bldP spid="44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2981325" y="122397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THẢO LUẬN 5’</a:t>
            </a:r>
          </a:p>
        </p:txBody>
      </p:sp>
      <p:sp>
        <p:nvSpPr>
          <p:cNvPr id="51231" name="Text Box 31"/>
          <p:cNvSpPr txBox="1">
            <a:spLocks noChangeArrowheads="1"/>
          </p:cNvSpPr>
          <p:nvPr/>
        </p:nvSpPr>
        <p:spPr bwMode="auto">
          <a:xfrm>
            <a:off x="975259" y="687746"/>
            <a:ext cx="104700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SGK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87-91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1,2,3,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509874"/>
              </p:ext>
            </p:extLst>
          </p:nvPr>
        </p:nvGraphicFramePr>
        <p:xfrm>
          <a:off x="364056" y="1315254"/>
          <a:ext cx="11482938" cy="45597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5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27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4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 HỎI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tin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H1.1 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87 - 88 </a:t>
                      </a:r>
                      <a:endParaRPr lang="en-US" sz="2400" dirty="0" smtClean="0"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dãy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85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tin SGK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H1.3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89 </a:t>
                      </a:r>
                      <a:endParaRPr lang="en-US" sz="2400" b="1" i="1" dirty="0">
                        <a:solidFill>
                          <a:srgbClr val="33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bày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3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1.3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SGK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90,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hãy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en-US" sz="2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Hãy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Vôn-ga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Đa-nuýp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Rai-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33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1.4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1.5,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tin SGK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91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bày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đới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thiên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Âu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702765"/>
                  </a:ext>
                </a:extLst>
              </a:tr>
            </a:tbl>
          </a:graphicData>
        </a:graphic>
      </p:graphicFrame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952625" y="6155357"/>
            <a:ext cx="8305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49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1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7" grpId="0"/>
      <p:bldP spid="51231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63" name="Group 4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41441311"/>
              </p:ext>
            </p:extLst>
          </p:nvPr>
        </p:nvGraphicFramePr>
        <p:xfrm>
          <a:off x="802152" y="988681"/>
          <a:ext cx="10289308" cy="5153524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124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5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7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971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1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69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77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389" name="Text Box 29"/>
          <p:cNvSpPr txBox="1">
            <a:spLocks noChangeArrowheads="1"/>
          </p:cNvSpPr>
          <p:nvPr/>
        </p:nvSpPr>
        <p:spPr bwMode="auto">
          <a:xfrm>
            <a:off x="6086375" y="4394735"/>
            <a:ext cx="25146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600">
              <a:latin typeface="Arial" panose="020B0604020202020204" pitchFamily="34" charset="0"/>
            </a:endParaRPr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2909454" y="4958725"/>
            <a:ext cx="2434525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An-</a:t>
            </a:r>
            <a:r>
              <a:rPr lang="en-US" alt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pơ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Các-pát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Ban-</a:t>
            </a:r>
            <a:r>
              <a:rPr lang="en-US" alt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1" name="Text Box 31"/>
          <p:cNvSpPr txBox="1">
            <a:spLocks noChangeArrowheads="1"/>
          </p:cNvSpPr>
          <p:nvPr/>
        </p:nvSpPr>
        <p:spPr bwMode="auto">
          <a:xfrm>
            <a:off x="3074667" y="2401282"/>
            <a:ext cx="17526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.VnTime" panose="020B7200000000000000" pitchFamily="34" charset="0"/>
              </a:rPr>
              <a:t> </a:t>
            </a:r>
            <a:r>
              <a:rPr lang="en-US" altLang="en-US" sz="2600" dirty="0" err="1">
                <a:latin typeface=".VnTime" panose="020B7200000000000000" pitchFamily="34" charset="0"/>
              </a:rPr>
              <a:t>PhÝa</a:t>
            </a:r>
            <a:r>
              <a:rPr lang="en-US" altLang="en-US" sz="2600" dirty="0">
                <a:latin typeface=".VnTime" panose="020B7200000000000000" pitchFamily="34" charset="0"/>
              </a:rPr>
              <a:t> </a:t>
            </a:r>
            <a:r>
              <a:rPr lang="en-US" altLang="en-US" sz="2600" dirty="0" err="1">
                <a:latin typeface=".VnTime" panose="020B7200000000000000" pitchFamily="34" charset="0"/>
              </a:rPr>
              <a:t>nam</a:t>
            </a:r>
            <a:r>
              <a:rPr lang="en-US" altLang="en-US" sz="26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5385974" y="2156075"/>
            <a:ext cx="2914938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latin typeface=".VnTime" panose="020B7200000000000000" pitchFamily="34" charset="0"/>
              </a:rPr>
              <a:t> </a:t>
            </a:r>
            <a:r>
              <a:rPr lang="en-US" altLang="en-US" sz="2600" dirty="0" err="1">
                <a:latin typeface=".VnTime" panose="020B7200000000000000" pitchFamily="34" charset="0"/>
              </a:rPr>
              <a:t>Tr¶i</a:t>
            </a:r>
            <a:r>
              <a:rPr lang="en-US" altLang="en-US" sz="2600" dirty="0">
                <a:latin typeface=".VnTime" panose="020B7200000000000000" pitchFamily="34" charset="0"/>
              </a:rPr>
              <a:t> </a:t>
            </a:r>
            <a:r>
              <a:rPr lang="en-US" altLang="en-US" sz="2600" dirty="0" err="1">
                <a:latin typeface=".VnTime" panose="020B7200000000000000" pitchFamily="34" charset="0"/>
              </a:rPr>
              <a:t>dµi</a:t>
            </a:r>
            <a:r>
              <a:rPr lang="en-US" altLang="en-US" sz="2600" dirty="0">
                <a:latin typeface=".VnTime" panose="020B7200000000000000" pitchFamily="34" charset="0"/>
              </a:rPr>
              <a:t> </a:t>
            </a:r>
            <a:r>
              <a:rPr lang="en-US" altLang="en-US" sz="2600" dirty="0" err="1">
                <a:latin typeface=".VnTime" panose="020B7200000000000000" pitchFamily="34" charset="0"/>
              </a:rPr>
              <a:t>theo</a:t>
            </a:r>
            <a:r>
              <a:rPr lang="en-US" altLang="en-US" sz="2600" dirty="0">
                <a:latin typeface=".VnTime" panose="020B7200000000000000" pitchFamily="34" charset="0"/>
              </a:rPr>
              <a:t> </a:t>
            </a:r>
            <a:r>
              <a:rPr lang="en-US" altLang="en-US" sz="2600" dirty="0" err="1">
                <a:latin typeface=".VnTime" panose="020B7200000000000000" pitchFamily="34" charset="0"/>
              </a:rPr>
              <a:t>chiÒu</a:t>
            </a:r>
            <a:r>
              <a:rPr lang="en-US" altLang="en-US" sz="2600" dirty="0">
                <a:latin typeface=".VnTime" panose="020B7200000000000000" pitchFamily="34" charset="0"/>
              </a:rPr>
              <a:t> </a:t>
            </a:r>
            <a:r>
              <a:rPr lang="en-US" altLang="en-US" sz="2600" dirty="0" err="1">
                <a:latin typeface=".VnTime" panose="020B7200000000000000" pitchFamily="34" charset="0"/>
              </a:rPr>
              <a:t>t©y</a:t>
            </a:r>
            <a:r>
              <a:rPr lang="en-US" altLang="en-US" sz="2600" dirty="0">
                <a:latin typeface=".VnTime" panose="020B7200000000000000" pitchFamily="34" charset="0"/>
              </a:rPr>
              <a:t>-®«ng</a:t>
            </a:r>
            <a:r>
              <a:rPr lang="en-US" altLang="en-US" sz="2600" dirty="0" smtClean="0">
                <a:latin typeface=".VnTime" panose="020B7200000000000000" pitchFamily="34" charset="0"/>
              </a:rPr>
              <a:t>, </a:t>
            </a:r>
            <a:r>
              <a:rPr lang="en-US" altLang="en-US" sz="2600" dirty="0" err="1" smtClean="0">
                <a:latin typeface=".VnTime" panose="020B7200000000000000" pitchFamily="34" charset="0"/>
              </a:rPr>
              <a:t>chiÕm</a:t>
            </a:r>
            <a:r>
              <a:rPr lang="en-US" altLang="en-US" sz="2600" dirty="0" smtClean="0">
                <a:latin typeface=".VnTime" panose="020B7200000000000000" pitchFamily="34" charset="0"/>
              </a:rPr>
              <a:t> </a:t>
            </a:r>
            <a:r>
              <a:rPr lang="en-US" altLang="en-US" sz="2600" dirty="0">
                <a:latin typeface=".VnTime" panose="020B7200000000000000" pitchFamily="34" charset="0"/>
              </a:rPr>
              <a:t>2/3 </a:t>
            </a:r>
            <a:r>
              <a:rPr lang="en-US" altLang="en-US" sz="2600" dirty="0" err="1">
                <a:latin typeface=".VnTime" panose="020B7200000000000000" pitchFamily="34" charset="0"/>
              </a:rPr>
              <a:t>diÖn</a:t>
            </a:r>
            <a:r>
              <a:rPr lang="en-US" altLang="en-US" sz="2600" dirty="0">
                <a:latin typeface=".VnTime" panose="020B7200000000000000" pitchFamily="34" charset="0"/>
              </a:rPr>
              <a:t> </a:t>
            </a:r>
            <a:r>
              <a:rPr lang="en-US" altLang="en-US" sz="2600" dirty="0" err="1">
                <a:latin typeface=".VnTime" panose="020B7200000000000000" pitchFamily="34" charset="0"/>
              </a:rPr>
              <a:t>tÝch</a:t>
            </a:r>
            <a:r>
              <a:rPr lang="en-US" altLang="en-US" sz="2600" dirty="0">
                <a:latin typeface=".VnTime" panose="020B7200000000000000" pitchFamily="34" charset="0"/>
              </a:rPr>
              <a:t> </a:t>
            </a:r>
            <a:r>
              <a:rPr lang="en-US" altLang="en-US" sz="2600" dirty="0" err="1">
                <a:latin typeface=".VnTime" panose="020B7200000000000000" pitchFamily="34" charset="0"/>
              </a:rPr>
              <a:t>ch©u</a:t>
            </a:r>
            <a:r>
              <a:rPr lang="en-US" altLang="en-US" sz="2600" dirty="0">
                <a:latin typeface=".VnTime" panose="020B7200000000000000" pitchFamily="34" charset="0"/>
              </a:rPr>
              <a:t> </a:t>
            </a:r>
            <a:r>
              <a:rPr lang="en-US" altLang="en-US" sz="2600" dirty="0" err="1">
                <a:latin typeface=".VnTime" panose="020B7200000000000000" pitchFamily="34" charset="0"/>
              </a:rPr>
              <a:t>lôc</a:t>
            </a:r>
            <a:endParaRPr lang="en-US" altLang="en-US" sz="2600" dirty="0">
              <a:latin typeface=".VnTime" panose="020B7200000000000000" pitchFamily="34" charset="0"/>
            </a:endParaRP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2992439" y="3701009"/>
            <a:ext cx="2268553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sz="2600" dirty="0">
                <a:latin typeface=".VnTime" panose="020B7200000000000000" pitchFamily="34" charset="0"/>
              </a:rPr>
              <a:t>§</a:t>
            </a:r>
            <a:r>
              <a:rPr lang="en-US" altLang="en-US" sz="2600" dirty="0" err="1">
                <a:latin typeface=".VnTime" panose="020B7200000000000000" pitchFamily="34" charset="0"/>
              </a:rPr>
              <a:t>Ønh</a:t>
            </a:r>
            <a:r>
              <a:rPr lang="en-US" altLang="en-US" sz="2600" dirty="0">
                <a:latin typeface=".VnTime" panose="020B7200000000000000" pitchFamily="34" charset="0"/>
              </a:rPr>
              <a:t> </a:t>
            </a:r>
            <a:r>
              <a:rPr lang="en-US" altLang="en-US" sz="2600" dirty="0" err="1">
                <a:latin typeface=".VnTime" panose="020B7200000000000000" pitchFamily="34" charset="0"/>
              </a:rPr>
              <a:t>nhän</a:t>
            </a:r>
            <a:r>
              <a:rPr lang="en-US" altLang="en-US" sz="2600" dirty="0">
                <a:latin typeface=".VnTime" panose="020B7200000000000000" pitchFamily="34" charset="0"/>
              </a:rPr>
              <a:t>, </a:t>
            </a:r>
            <a:r>
              <a:rPr lang="en-US" altLang="en-US" sz="2600" dirty="0" err="1" smtClean="0">
                <a:latin typeface=".VnTime" panose="020B7200000000000000" pitchFamily="34" charset="0"/>
              </a:rPr>
              <a:t>cao</a:t>
            </a:r>
            <a:r>
              <a:rPr lang="en-US" altLang="en-US" sz="2600" dirty="0" smtClean="0">
                <a:latin typeface=".VnTime" panose="020B7200000000000000" pitchFamily="34" charset="0"/>
              </a:rPr>
              <a:t>, </a:t>
            </a:r>
            <a:r>
              <a:rPr lang="en-US" altLang="en-US" sz="2600" dirty="0" err="1" smtClean="0">
                <a:latin typeface=".VnTime" panose="020B7200000000000000" pitchFamily="34" charset="0"/>
              </a:rPr>
              <a:t>sư­ên</a:t>
            </a:r>
            <a:r>
              <a:rPr lang="en-US" altLang="en-US" sz="2600" dirty="0" smtClean="0">
                <a:latin typeface=".VnTime" panose="020B7200000000000000" pitchFamily="34" charset="0"/>
              </a:rPr>
              <a:t> </a:t>
            </a:r>
            <a:r>
              <a:rPr lang="en-US" altLang="en-US" sz="2600" dirty="0" err="1" smtClean="0">
                <a:latin typeface=".VnTime" panose="020B7200000000000000" pitchFamily="34" charset="0"/>
              </a:rPr>
              <a:t>dèc</a:t>
            </a:r>
            <a:endParaRPr lang="en-US" altLang="en-US" sz="2600" dirty="0">
              <a:latin typeface=".VnTime" panose="020B7200000000000000" pitchFamily="34" charset="0"/>
            </a:endParaRPr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5773353" y="3701009"/>
            <a:ext cx="1709285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600" dirty="0" err="1" smtClean="0">
                <a:latin typeface=".VnTime" panose="020B7200000000000000" pitchFamily="34" charset="0"/>
              </a:rPr>
              <a:t>T­ư¬ng</a:t>
            </a:r>
            <a:r>
              <a:rPr lang="en-US" altLang="en-US" sz="2600" dirty="0" smtClean="0">
                <a:latin typeface=".VnTime" panose="020B7200000000000000" pitchFamily="34" charset="0"/>
              </a:rPr>
              <a:t> </a:t>
            </a:r>
            <a:r>
              <a:rPr lang="en-US" altLang="en-US" sz="2600" dirty="0">
                <a:latin typeface=".VnTime" panose="020B7200000000000000" pitchFamily="34" charset="0"/>
              </a:rPr>
              <a:t>®</a:t>
            </a:r>
            <a:r>
              <a:rPr lang="en-US" altLang="en-US" sz="2600" dirty="0" err="1">
                <a:latin typeface=".VnTime" panose="020B7200000000000000" pitchFamily="34" charset="0"/>
              </a:rPr>
              <a:t>èi</a:t>
            </a:r>
            <a:r>
              <a:rPr lang="en-US" altLang="en-US" sz="2600" dirty="0">
                <a:latin typeface=".VnTime" panose="020B7200000000000000" pitchFamily="34" charset="0"/>
              </a:rPr>
              <a:t> </a:t>
            </a:r>
            <a:r>
              <a:rPr lang="en-US" altLang="en-US" sz="2600" dirty="0" err="1">
                <a:latin typeface=".VnTime" panose="020B7200000000000000" pitchFamily="34" charset="0"/>
              </a:rPr>
              <a:t>b»ng</a:t>
            </a:r>
            <a:r>
              <a:rPr lang="en-US" altLang="en-US" sz="2600" dirty="0">
                <a:latin typeface=".VnTime" panose="020B7200000000000000" pitchFamily="34" charset="0"/>
              </a:rPr>
              <a:t> ph¼ng</a:t>
            </a:r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5343979" y="4798610"/>
            <a:ext cx="282265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ĐB: </a:t>
            </a:r>
            <a:r>
              <a:rPr lang="en-US" alt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Đa-nuýp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6" name="Text Box 36"/>
          <p:cNvSpPr txBox="1">
            <a:spLocks noChangeArrowheads="1"/>
          </p:cNvSpPr>
          <p:nvPr/>
        </p:nvSpPr>
        <p:spPr bwMode="auto">
          <a:xfrm>
            <a:off x="8503454" y="2277933"/>
            <a:ext cx="204537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600" dirty="0" err="1">
                <a:latin typeface=".VnTime" panose="020B7200000000000000" pitchFamily="34" charset="0"/>
              </a:rPr>
              <a:t>P</a:t>
            </a:r>
            <a:r>
              <a:rPr lang="en-US" altLang="en-US" sz="2600" dirty="0" err="1" smtClean="0">
                <a:latin typeface=".VnTime" panose="020B7200000000000000" pitchFamily="34" charset="0"/>
              </a:rPr>
              <a:t>hÝa</a:t>
            </a:r>
            <a:r>
              <a:rPr lang="en-US" altLang="en-US" sz="2600" dirty="0" smtClean="0">
                <a:latin typeface=".VnTime" panose="020B7200000000000000" pitchFamily="34" charset="0"/>
              </a:rPr>
              <a:t> b¾c </a:t>
            </a:r>
            <a:r>
              <a:rPr lang="en-US" altLang="en-US" sz="2600" dirty="0" err="1" smtClean="0">
                <a:latin typeface=".VnTime" panose="020B7200000000000000" pitchFamily="34" charset="0"/>
              </a:rPr>
              <a:t>và</a:t>
            </a:r>
            <a:r>
              <a:rPr lang="en-US" altLang="en-US" sz="2600" dirty="0" smtClean="0">
                <a:latin typeface=".VnTime" panose="020B7200000000000000" pitchFamily="34" charset="0"/>
              </a:rPr>
              <a:t> </a:t>
            </a:r>
            <a:r>
              <a:rPr lang="en-US" altLang="en-US" sz="2600" dirty="0" err="1">
                <a:latin typeface=".VnTime" panose="020B7200000000000000" pitchFamily="34" charset="0"/>
              </a:rPr>
              <a:t>trung</a:t>
            </a:r>
            <a:r>
              <a:rPr lang="en-US" altLang="en-US" sz="2600" dirty="0">
                <a:latin typeface=".VnTime" panose="020B7200000000000000" pitchFamily="34" charset="0"/>
              </a:rPr>
              <a:t> </a:t>
            </a:r>
            <a:r>
              <a:rPr lang="en-US" altLang="en-US" sz="2600" dirty="0" err="1" smtClean="0">
                <a:latin typeface=".VnTime" panose="020B7200000000000000" pitchFamily="34" charset="0"/>
              </a:rPr>
              <a:t>t©m</a:t>
            </a:r>
            <a:r>
              <a:rPr lang="en-US" altLang="en-US" sz="2600" dirty="0" smtClean="0">
                <a:latin typeface=".VnTime" panose="020B7200000000000000" pitchFamily="34" charset="0"/>
              </a:rPr>
              <a:t>.</a:t>
            </a:r>
            <a:endParaRPr lang="en-US" altLang="en-US" sz="2600" dirty="0">
              <a:latin typeface=".VnTime" panose="020B7200000000000000" pitchFamily="34" charset="0"/>
            </a:endParaRPr>
          </a:p>
        </p:txBody>
      </p:sp>
      <p:sp>
        <p:nvSpPr>
          <p:cNvPr id="30757" name="Text Box 37"/>
          <p:cNvSpPr txBox="1">
            <a:spLocks noChangeArrowheads="1"/>
          </p:cNvSpPr>
          <p:nvPr/>
        </p:nvSpPr>
        <p:spPr bwMode="auto">
          <a:xfrm>
            <a:off x="8487371" y="3684881"/>
            <a:ext cx="236139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.VnTime" panose="020B7200000000000000" pitchFamily="34" charset="0"/>
              </a:rPr>
              <a:t>§</a:t>
            </a:r>
            <a:r>
              <a:rPr lang="en-US" altLang="en-US" sz="2600" dirty="0" err="1">
                <a:latin typeface=".VnTime" panose="020B7200000000000000" pitchFamily="34" charset="0"/>
              </a:rPr>
              <a:t>Ønh</a:t>
            </a:r>
            <a:r>
              <a:rPr lang="en-US" altLang="en-US" sz="2600" dirty="0">
                <a:latin typeface=".VnTime" panose="020B7200000000000000" pitchFamily="34" charset="0"/>
              </a:rPr>
              <a:t> </a:t>
            </a:r>
            <a:r>
              <a:rPr lang="en-US" altLang="en-US" sz="2600" dirty="0" err="1">
                <a:latin typeface=".VnTime" panose="020B7200000000000000" pitchFamily="34" charset="0"/>
              </a:rPr>
              <a:t>trßn</a:t>
            </a:r>
            <a:r>
              <a:rPr lang="en-US" altLang="en-US" sz="2600" dirty="0">
                <a:latin typeface=".VnTime" panose="020B7200000000000000" pitchFamily="34" charset="0"/>
              </a:rPr>
              <a:t> </a:t>
            </a:r>
            <a:r>
              <a:rPr lang="en-US" altLang="en-US" sz="2600" dirty="0" err="1">
                <a:latin typeface=".VnTime" panose="020B7200000000000000" pitchFamily="34" charset="0"/>
              </a:rPr>
              <a:t>thÊp</a:t>
            </a:r>
            <a:r>
              <a:rPr lang="en-US" altLang="en-US" sz="2600" dirty="0">
                <a:latin typeface=".VnTime" panose="020B7200000000000000" pitchFamily="34" charset="0"/>
              </a:rPr>
              <a:t>, </a:t>
            </a:r>
            <a:r>
              <a:rPr lang="en-US" altLang="en-US" sz="2600" dirty="0" err="1" smtClean="0">
                <a:latin typeface=".VnTime" panose="020B7200000000000000" pitchFamily="34" charset="0"/>
              </a:rPr>
              <a:t>sưên</a:t>
            </a:r>
            <a:r>
              <a:rPr lang="en-US" altLang="en-US" sz="2600" dirty="0" smtClean="0">
                <a:latin typeface=".VnTime" panose="020B7200000000000000" pitchFamily="34" charset="0"/>
              </a:rPr>
              <a:t> </a:t>
            </a:r>
            <a:r>
              <a:rPr lang="en-US" altLang="en-US" sz="2600" dirty="0" err="1">
                <a:latin typeface=".VnTime" panose="020B7200000000000000" pitchFamily="34" charset="0"/>
              </a:rPr>
              <a:t>tho¶i</a:t>
            </a:r>
            <a:r>
              <a:rPr lang="en-US" altLang="en-US" sz="2600" dirty="0"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8545989" y="4940624"/>
            <a:ext cx="2166111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600" dirty="0" err="1">
                <a:latin typeface=".VnTime" panose="020B7200000000000000" pitchFamily="34" charset="0"/>
              </a:rPr>
              <a:t>D·y:U</a:t>
            </a:r>
            <a:r>
              <a:rPr lang="en-US" altLang="en-US" sz="2600" dirty="0">
                <a:latin typeface=".VnTime" panose="020B7200000000000000" pitchFamily="34" charset="0"/>
              </a:rPr>
              <a:t> ran, </a:t>
            </a:r>
            <a:r>
              <a:rPr lang="en-US" altLang="en-US" sz="2600" dirty="0" err="1">
                <a:latin typeface=".VnTime" panose="020B7200000000000000" pitchFamily="34" charset="0"/>
              </a:rPr>
              <a:t>Xcan</a:t>
            </a:r>
            <a:r>
              <a:rPr lang="en-US" altLang="en-US" sz="2600" dirty="0">
                <a:latin typeface=".VnTime" panose="020B7200000000000000" pitchFamily="34" charset="0"/>
              </a:rPr>
              <a:t>-®</a:t>
            </a:r>
            <a:r>
              <a:rPr lang="en-US" altLang="en-US" sz="2600" dirty="0" err="1">
                <a:latin typeface=".VnTime" panose="020B7200000000000000" pitchFamily="34" charset="0"/>
              </a:rPr>
              <a:t>i</a:t>
            </a:r>
            <a:r>
              <a:rPr lang="en-US" altLang="en-US" sz="2600" dirty="0">
                <a:latin typeface=".VnTime" panose="020B7200000000000000" pitchFamily="34" charset="0"/>
              </a:rPr>
              <a:t>-</a:t>
            </a:r>
            <a:r>
              <a:rPr lang="en-US" altLang="en-US" sz="2600" dirty="0" err="1">
                <a:latin typeface=".VnTime" panose="020B7200000000000000" pitchFamily="34" charset="0"/>
              </a:rPr>
              <a:t>na</a:t>
            </a:r>
            <a:r>
              <a:rPr lang="en-US" altLang="en-US" sz="2600" dirty="0">
                <a:latin typeface=".VnTime" panose="020B7200000000000000" pitchFamily="34" charset="0"/>
              </a:rPr>
              <a:t>-vi</a:t>
            </a:r>
          </a:p>
        </p:txBody>
      </p:sp>
      <p:sp>
        <p:nvSpPr>
          <p:cNvPr id="15399" name="Text Box 39"/>
          <p:cNvSpPr txBox="1">
            <a:spLocks noChangeArrowheads="1"/>
          </p:cNvSpPr>
          <p:nvPr/>
        </p:nvSpPr>
        <p:spPr bwMode="auto">
          <a:xfrm>
            <a:off x="4117808" y="243192"/>
            <a:ext cx="331109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altLang="en-US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46518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0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0" grpId="0"/>
      <p:bldP spid="30751" grpId="0"/>
      <p:bldP spid="30752" grpId="0"/>
      <p:bldP spid="30753" grpId="0"/>
      <p:bldP spid="30754" grpId="0"/>
      <p:bldP spid="30755" grpId="0"/>
      <p:bldP spid="307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463" y="106514"/>
            <a:ext cx="6213064" cy="65344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9985" y="1210233"/>
            <a:ext cx="4638575" cy="18651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376012" y="4142171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Cáp</a:t>
            </a:r>
            <a:r>
              <a:rPr lang="en-US" altLang="en-US" sz="18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ca</a:t>
            </a:r>
            <a:endParaRPr lang="en-US" altLang="en-US" sz="1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 rot="20822104">
            <a:off x="9533581" y="2099558"/>
            <a:ext cx="134652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 rot="21422445">
            <a:off x="7582820" y="4110983"/>
            <a:ext cx="11282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latin typeface="Times New Roman" panose="02020603050405020304" pitchFamily="18" charset="0"/>
              </a:rPr>
              <a:t>D. An-</a:t>
            </a:r>
            <a:r>
              <a:rPr lang="en-US" altLang="en-US" sz="1800" b="1" i="1" dirty="0" err="1" smtClean="0">
                <a:latin typeface="Times New Roman" panose="02020603050405020304" pitchFamily="18" charset="0"/>
              </a:rPr>
              <a:t>pơ</a:t>
            </a:r>
            <a:endParaRPr lang="en-US" altLang="en-US" sz="1800" b="1" i="1" dirty="0">
              <a:latin typeface="Times New Roman" panose="02020603050405020304" pitchFamily="18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 rot="18934742">
            <a:off x="7733170" y="1847952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Xcan</a:t>
            </a: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na</a:t>
            </a: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-vi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rot="3078216">
            <a:off x="10187372" y="2087346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  <a:endParaRPr lang="en-US" altLang="en-US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 rot="1800278">
            <a:off x="8582569" y="3944819"/>
            <a:ext cx="13890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pát</a:t>
            </a:r>
            <a:endParaRPr lang="en-US" altLang="en-US" sz="1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 rot="20822104">
            <a:off x="7896169" y="3132727"/>
            <a:ext cx="15986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0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0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0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 rot="1693480">
            <a:off x="6297636" y="4284173"/>
            <a:ext cx="14812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Py-Rê-Nê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37" y="3116796"/>
            <a:ext cx="4775204" cy="3112197"/>
          </a:xfrm>
          <a:prstGeom prst="rect">
            <a:avLst/>
          </a:prstGeom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62799" y="485388"/>
            <a:ext cx="50083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Các khu vực địa hình chính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9176" y="106514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 rot="352298">
            <a:off x="8484634" y="4595335"/>
            <a:ext cx="13030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D. Ban-</a:t>
            </a:r>
            <a:r>
              <a:rPr lang="en-US" alt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cang</a:t>
            </a:r>
            <a:endParaRPr lang="en-US" altLang="en-US" sz="1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2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8234" y="2998617"/>
            <a:ext cx="39046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Dãy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An-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pơ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sộ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262416" y="176178"/>
            <a:ext cx="7929584" cy="6520185"/>
            <a:chOff x="4262416" y="176179"/>
            <a:chExt cx="7929584" cy="619832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2416" y="176179"/>
              <a:ext cx="7929584" cy="619832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465614" y="5848180"/>
              <a:ext cx="753242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accent2">
                      <a:lumMod val="50000"/>
                    </a:schemeClr>
                  </a:solidFill>
                </a:rPr>
                <a:t>Hình</a:t>
              </a:r>
              <a:r>
                <a:rPr lang="en-US" sz="2800" b="1" dirty="0" smtClean="0">
                  <a:solidFill>
                    <a:schemeClr val="accent2">
                      <a:lumMod val="50000"/>
                    </a:schemeClr>
                  </a:solidFill>
                </a:rPr>
                <a:t> 1.2. </a:t>
              </a:r>
              <a:r>
                <a:rPr lang="en-US" sz="2800" b="1" dirty="0" err="1" smtClean="0">
                  <a:solidFill>
                    <a:schemeClr val="accent2">
                      <a:lumMod val="50000"/>
                    </a:schemeClr>
                  </a:solidFill>
                </a:rPr>
                <a:t>Một</a:t>
              </a:r>
              <a:r>
                <a:rPr lang="en-US" sz="2800" b="1" dirty="0" smtClean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accent2">
                      <a:lumMod val="50000"/>
                    </a:schemeClr>
                  </a:solidFill>
                </a:rPr>
                <a:t>phần</a:t>
              </a:r>
              <a:r>
                <a:rPr lang="en-US" sz="2800" b="1" dirty="0" smtClean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accent2">
                      <a:lumMod val="50000"/>
                    </a:schemeClr>
                  </a:solidFill>
                </a:rPr>
                <a:t>của</a:t>
              </a:r>
              <a:r>
                <a:rPr lang="en-US" sz="2800" b="1" dirty="0" smtClean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accent2">
                      <a:lumMod val="50000"/>
                    </a:schemeClr>
                  </a:solidFill>
                </a:rPr>
                <a:t>dãy</a:t>
              </a:r>
              <a:r>
                <a:rPr lang="en-US" sz="2800" b="1" dirty="0" smtClean="0">
                  <a:solidFill>
                    <a:schemeClr val="accent2">
                      <a:lumMod val="50000"/>
                    </a:schemeClr>
                  </a:solidFill>
                </a:rPr>
                <a:t> An-</a:t>
              </a:r>
              <a:r>
                <a:rPr lang="en-US" sz="2800" b="1" dirty="0" err="1" smtClean="0">
                  <a:solidFill>
                    <a:schemeClr val="accent2">
                      <a:lumMod val="50000"/>
                    </a:schemeClr>
                  </a:solidFill>
                </a:rPr>
                <a:t>pơ</a:t>
              </a:r>
              <a:endParaRPr lang="en-US" sz="28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34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24299" y="1287626"/>
            <a:ext cx="48423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Các khu vực địa hình chính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828801" y="3275290"/>
            <a:ext cx="8575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971" y="1672640"/>
            <a:ext cx="4519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43186" y="2552015"/>
            <a:ext cx="5387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2/3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ĐB.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0675" y="908752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290301" y="4274301"/>
            <a:ext cx="5387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-31259" y="4663137"/>
            <a:ext cx="5387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Xcan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-vi, U-Ran,..) 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-43186" y="5617244"/>
            <a:ext cx="5387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(An-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pơ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Các-pát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Cáp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-ca,…)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436" y="419052"/>
            <a:ext cx="6537552" cy="6292834"/>
          </a:xfrm>
          <a:prstGeom prst="rect">
            <a:avLst/>
          </a:prstGeom>
        </p:spPr>
      </p:pic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10412388" y="4341665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Cáp</a:t>
            </a:r>
            <a:r>
              <a:rPr lang="en-US" altLang="en-US" sz="18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ca</a:t>
            </a:r>
            <a:endParaRPr lang="en-US" altLang="en-US" sz="1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 rot="20822104">
            <a:off x="9543800" y="2407567"/>
            <a:ext cx="134652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 rot="21422445">
            <a:off x="7368771" y="4200576"/>
            <a:ext cx="11282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An-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pơ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 rot="19907181">
            <a:off x="7570448" y="2103644"/>
            <a:ext cx="1828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Xcan-đi-na-vic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AutoShape 7"/>
          <p:cNvSpPr>
            <a:spLocks noChangeArrowheads="1"/>
          </p:cNvSpPr>
          <p:nvPr/>
        </p:nvSpPr>
        <p:spPr bwMode="auto">
          <a:xfrm rot="3078216">
            <a:off x="10197591" y="2395355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  <a:endParaRPr lang="en-US" altLang="en-US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 rot="1951713">
            <a:off x="8496123" y="4188514"/>
            <a:ext cx="1389043" cy="36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pát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 rot="20822104">
            <a:off x="7906388" y="3440736"/>
            <a:ext cx="15986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0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0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0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 rot="1693480">
            <a:off x="6307855" y="4592182"/>
            <a:ext cx="14812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Py-Rê-Nê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VỊ TRÍ ĐỊA LÍ,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PHẠM VI VÀ ĐẶC ĐIỂM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TỰ NHIÊN 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357"/>
            <a:ext cx="960581" cy="750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6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8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8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8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  <p:bldP spid="33" grpId="0"/>
      <p:bldP spid="40" grpId="0"/>
      <p:bldP spid="38" grpId="0"/>
      <p:bldP spid="43" grpId="0"/>
      <p:bldP spid="44" grpId="0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1724</Words>
  <Application>Microsoft Office PowerPoint</Application>
  <PresentationFormat>Widescreen</PresentationFormat>
  <Paragraphs>241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SimSun</vt:lpstr>
      <vt:lpstr>.VnTime</vt:lpstr>
      <vt:lpstr>Arial</vt:lpstr>
      <vt:lpstr>Calibri</vt:lpstr>
      <vt:lpstr>Calibri Light</vt:lpstr>
      <vt:lpstr>Cambria</vt:lpstr>
      <vt:lpstr>黑体</vt:lpstr>
      <vt:lpstr>Symbol</vt:lpstr>
      <vt:lpstr>Tahoma</vt:lpstr>
      <vt:lpstr>Times New Roman</vt:lpstr>
      <vt:lpstr>VNI-Broad</vt:lpstr>
      <vt:lpstr>VNI-Times</vt:lpstr>
      <vt:lpstr>Office Theme</vt:lpstr>
      <vt:lpstr>Mountain Top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</dc:creator>
  <cp:lastModifiedBy>OS</cp:lastModifiedBy>
  <cp:revision>40</cp:revision>
  <dcterms:created xsi:type="dcterms:W3CDTF">2022-07-30T09:59:57Z</dcterms:created>
  <dcterms:modified xsi:type="dcterms:W3CDTF">2022-08-03T15:23:20Z</dcterms:modified>
</cp:coreProperties>
</file>