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9" r:id="rId1"/>
  </p:sldMasterIdLst>
  <p:notesMasterIdLst>
    <p:notesMasterId r:id="rId31"/>
  </p:notesMasterIdLst>
  <p:sldIdLst>
    <p:sldId id="288" r:id="rId2"/>
    <p:sldId id="261" r:id="rId3"/>
    <p:sldId id="258" r:id="rId4"/>
    <p:sldId id="257" r:id="rId5"/>
    <p:sldId id="259" r:id="rId6"/>
    <p:sldId id="289" r:id="rId7"/>
    <p:sldId id="267" r:id="rId8"/>
    <p:sldId id="263" r:id="rId9"/>
    <p:sldId id="268" r:id="rId10"/>
    <p:sldId id="269" r:id="rId11"/>
    <p:sldId id="270" r:id="rId12"/>
    <p:sldId id="271" r:id="rId13"/>
    <p:sldId id="273" r:id="rId14"/>
    <p:sldId id="274" r:id="rId15"/>
    <p:sldId id="275" r:id="rId16"/>
    <p:sldId id="276" r:id="rId17"/>
    <p:sldId id="277" r:id="rId18"/>
    <p:sldId id="285" r:id="rId19"/>
    <p:sldId id="278" r:id="rId20"/>
    <p:sldId id="279" r:id="rId21"/>
    <p:sldId id="280" r:id="rId22"/>
    <p:sldId id="282" r:id="rId23"/>
    <p:sldId id="281" r:id="rId24"/>
    <p:sldId id="283" r:id="rId25"/>
    <p:sldId id="286" r:id="rId26"/>
    <p:sldId id="290" r:id="rId27"/>
    <p:sldId id="287" r:id="rId28"/>
    <p:sldId id="291" r:id="rId29"/>
    <p:sldId id="292" r:id="rId3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66CCFF"/>
    <a:srgbClr val="33CCCC"/>
    <a:srgbClr val="F8CFC8"/>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788" y="6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4C8CCC-1C1A-42E0-8104-2CEAC8B35DA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BC28FE4F-DAB4-4FC9-816E-934AACFB3D6B}">
      <dgm:prSet custT="1"/>
      <dgm:spPr>
        <a:noFill/>
        <a:ln>
          <a:solidFill>
            <a:srgbClr val="00B050"/>
          </a:solidFill>
        </a:ln>
      </dgm:spPr>
      <dgm:t>
        <a:bodyPr/>
        <a:lstStyle/>
        <a:p>
          <a:pPr rtl="0"/>
          <a:r>
            <a:rPr lang="en-US" sz="4000" b="1" i="1" dirty="0" smtClean="0">
              <a:solidFill>
                <a:srgbClr val="FF0000"/>
              </a:solidFill>
            </a:rPr>
            <a:t>CHỦ ĐỀ 6: GIẢI QUYẾT VẤN ĐỀ VỚI SỰ TRỢ GIÚP CỦA MÁY TÍNH</a:t>
          </a:r>
          <a:endParaRPr lang="vi-VN" sz="4000" b="1" i="1" dirty="0">
            <a:solidFill>
              <a:srgbClr val="FF0000"/>
            </a:solidFill>
          </a:endParaRPr>
        </a:p>
      </dgm:t>
    </dgm:pt>
    <dgm:pt modelId="{EAD6F36F-A3BC-4209-A247-220015E93B5B}" type="parTrans" cxnId="{3E9943C4-14E4-4E86-B353-151646E2A378}">
      <dgm:prSet/>
      <dgm:spPr/>
      <dgm:t>
        <a:bodyPr/>
        <a:lstStyle/>
        <a:p>
          <a:endParaRPr lang="en-US" sz="4000"/>
        </a:p>
      </dgm:t>
    </dgm:pt>
    <dgm:pt modelId="{B856ED60-3AB3-4E9F-87F5-D423821F8D41}" type="sibTrans" cxnId="{3E9943C4-14E4-4E86-B353-151646E2A378}">
      <dgm:prSet/>
      <dgm:spPr/>
      <dgm:t>
        <a:bodyPr/>
        <a:lstStyle/>
        <a:p>
          <a:endParaRPr lang="en-US" sz="4000"/>
        </a:p>
      </dgm:t>
    </dgm:pt>
    <dgm:pt modelId="{74B07693-635E-4C50-9A6F-8298377DF7DA}" type="pres">
      <dgm:prSet presAssocID="{034C8CCC-1C1A-42E0-8104-2CEAC8B35DA0}" presName="cycle" presStyleCnt="0">
        <dgm:presLayoutVars>
          <dgm:dir/>
          <dgm:resizeHandles val="exact"/>
        </dgm:presLayoutVars>
      </dgm:prSet>
      <dgm:spPr/>
      <dgm:t>
        <a:bodyPr/>
        <a:lstStyle/>
        <a:p>
          <a:endParaRPr lang="en-US"/>
        </a:p>
      </dgm:t>
    </dgm:pt>
    <dgm:pt modelId="{25192298-984D-4753-B791-B57526632F03}" type="pres">
      <dgm:prSet presAssocID="{BC28FE4F-DAB4-4FC9-816E-934AACFB3D6B}" presName="node" presStyleLbl="node1" presStyleIdx="0" presStyleCnt="1" custScaleX="774291">
        <dgm:presLayoutVars>
          <dgm:bulletEnabled val="1"/>
        </dgm:presLayoutVars>
      </dgm:prSet>
      <dgm:spPr/>
      <dgm:t>
        <a:bodyPr/>
        <a:lstStyle/>
        <a:p>
          <a:endParaRPr lang="en-US"/>
        </a:p>
      </dgm:t>
    </dgm:pt>
  </dgm:ptLst>
  <dgm:cxnLst>
    <dgm:cxn modelId="{6F888BFC-86DC-450C-9DED-C012BE495091}" type="presOf" srcId="{BC28FE4F-DAB4-4FC9-816E-934AACFB3D6B}" destId="{25192298-984D-4753-B791-B57526632F03}" srcOrd="0" destOrd="0" presId="urn:microsoft.com/office/officeart/2005/8/layout/cycle2"/>
    <dgm:cxn modelId="{A1CFE0D2-97E7-4E10-B5C1-2664697D9DDD}" type="presOf" srcId="{034C8CCC-1C1A-42E0-8104-2CEAC8B35DA0}" destId="{74B07693-635E-4C50-9A6F-8298377DF7DA}" srcOrd="0" destOrd="0" presId="urn:microsoft.com/office/officeart/2005/8/layout/cycle2"/>
    <dgm:cxn modelId="{3E9943C4-14E4-4E86-B353-151646E2A378}" srcId="{034C8CCC-1C1A-42E0-8104-2CEAC8B35DA0}" destId="{BC28FE4F-DAB4-4FC9-816E-934AACFB3D6B}" srcOrd="0" destOrd="0" parTransId="{EAD6F36F-A3BC-4209-A247-220015E93B5B}" sibTransId="{B856ED60-3AB3-4E9F-87F5-D423821F8D41}"/>
    <dgm:cxn modelId="{2E063C28-EE2D-4A6D-867B-CB39111673CC}" type="presParOf" srcId="{74B07693-635E-4C50-9A6F-8298377DF7DA}" destId="{25192298-984D-4753-B791-B57526632F03}"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92298-984D-4753-B791-B57526632F03}">
      <dsp:nvSpPr>
        <dsp:cNvPr id="0" name=""/>
        <dsp:cNvSpPr/>
      </dsp:nvSpPr>
      <dsp:spPr>
        <a:xfrm>
          <a:off x="0" y="160505"/>
          <a:ext cx="10873206" cy="1404279"/>
        </a:xfrm>
        <a:prstGeom prst="ellipse">
          <a:avLst/>
        </a:prstGeom>
        <a:no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rtl="0">
            <a:lnSpc>
              <a:spcPct val="90000"/>
            </a:lnSpc>
            <a:spcBef>
              <a:spcPct val="0"/>
            </a:spcBef>
            <a:spcAft>
              <a:spcPct val="35000"/>
            </a:spcAft>
          </a:pPr>
          <a:r>
            <a:rPr lang="en-US" sz="4000" b="1" i="1" kern="1200" dirty="0" smtClean="0">
              <a:solidFill>
                <a:srgbClr val="FF0000"/>
              </a:solidFill>
            </a:rPr>
            <a:t>CHỦ ĐỀ 6: GIẢI QUYẾT VẤN ĐỀ VỚI SỰ TRỢ GIÚP CỦA MÁY TÍNH</a:t>
          </a:r>
          <a:endParaRPr lang="vi-VN" sz="4000" b="1" i="1" kern="1200" dirty="0">
            <a:solidFill>
              <a:srgbClr val="FF0000"/>
            </a:solidFill>
          </a:endParaRPr>
        </a:p>
      </dsp:txBody>
      <dsp:txXfrm>
        <a:off x="1592344" y="366157"/>
        <a:ext cx="7688518" cy="99297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B13C181D-DC3E-420A-83C8-C8F45D702977}" type="datetimeFigureOut">
              <a:rPr lang="en-US"/>
              <a:pPr>
                <a:defRPr/>
              </a:pPr>
              <a:t>3/27/2023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BE22251-0A36-4146-B476-536A723BFF58}" type="slidenum">
              <a:rPr lang="en-US"/>
              <a:pPr>
                <a:defRPr/>
              </a:pPr>
              <a:t>‹#›</a:t>
            </a:fld>
            <a:endParaRPr lang="en-US"/>
          </a:p>
        </p:txBody>
      </p:sp>
    </p:spTree>
    <p:extLst>
      <p:ext uri="{BB962C8B-B14F-4D97-AF65-F5344CB8AC3E}">
        <p14:creationId xmlns:p14="http://schemas.microsoft.com/office/powerpoint/2010/main" val="41438897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7F62C74-FA2A-4405-B6F6-5B6C072F6C48}" type="slidenum">
              <a:rPr lang="en-US" smtClean="0"/>
              <a:pPr eaLnBrk="1" hangingPunct="1"/>
              <a:t>1</a:t>
            </a:fld>
            <a:endParaRPr lang="en-US" smtClean="0"/>
          </a:p>
        </p:txBody>
      </p:sp>
      <p:sp>
        <p:nvSpPr>
          <p:cNvPr id="3993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7FE578BE-634A-4B31-B583-28035A7C6764}" type="datetimeFigureOut">
              <a:rPr lang="en-US" smtClean="0"/>
              <a:pPr>
                <a:defRPr/>
              </a:pPr>
              <a:t>3/27/2023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38D8682-93AD-4FB5-8F09-8D93B90906D0}" type="slidenum">
              <a:rPr lang="en-US" smtClean="0"/>
              <a:pPr>
                <a:defRPr/>
              </a:pPr>
              <a:t>‹#›</a:t>
            </a:fld>
            <a:endParaRPr lang="en-US"/>
          </a:p>
        </p:txBody>
      </p:sp>
    </p:spTree>
    <p:extLst>
      <p:ext uri="{BB962C8B-B14F-4D97-AF65-F5344CB8AC3E}">
        <p14:creationId xmlns:p14="http://schemas.microsoft.com/office/powerpoint/2010/main" val="1857681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F98226D1-DFFF-4ABF-A2F6-9BFDD08BC9CF}" type="datetimeFigureOut">
              <a:rPr lang="en-US" smtClean="0"/>
              <a:pPr>
                <a:defRPr/>
              </a:pPr>
              <a:t>3/27/2023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175C67-2919-4537-9484-96DBC6DE7134}" type="slidenum">
              <a:rPr lang="en-US" smtClean="0"/>
              <a:pPr>
                <a:defRPr/>
              </a:pPr>
              <a:t>‹#›</a:t>
            </a:fld>
            <a:endParaRPr lang="en-US"/>
          </a:p>
        </p:txBody>
      </p:sp>
    </p:spTree>
    <p:extLst>
      <p:ext uri="{BB962C8B-B14F-4D97-AF65-F5344CB8AC3E}">
        <p14:creationId xmlns:p14="http://schemas.microsoft.com/office/powerpoint/2010/main" val="1029379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8887AE8-06A4-459D-97A9-CAE49F5304D7}" type="datetimeFigureOut">
              <a:rPr lang="en-US" smtClean="0"/>
              <a:pPr>
                <a:defRPr/>
              </a:pPr>
              <a:t>3/27/2023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9B69980-14EB-449E-92CA-A56281DD1062}" type="slidenum">
              <a:rPr lang="en-US" smtClean="0"/>
              <a:pPr>
                <a:defRPr/>
              </a:pPr>
              <a:t>‹#›</a:t>
            </a:fld>
            <a:endParaRPr lang="en-US"/>
          </a:p>
        </p:txBody>
      </p:sp>
    </p:spTree>
    <p:extLst>
      <p:ext uri="{BB962C8B-B14F-4D97-AF65-F5344CB8AC3E}">
        <p14:creationId xmlns:p14="http://schemas.microsoft.com/office/powerpoint/2010/main" val="3410776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360D731-D3D9-4ED2-B598-3A4261CD0E3A}" type="datetimeFigureOut">
              <a:rPr lang="en-US" smtClean="0"/>
              <a:pPr>
                <a:defRPr/>
              </a:pPr>
              <a:t>3/27/2023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1B0657-6C3C-4A00-BFAD-5827704F48F9}" type="slidenum">
              <a:rPr lang="en-US" smtClean="0"/>
              <a:pPr>
                <a:defRPr/>
              </a:pPr>
              <a:t>‹#›</a:t>
            </a:fld>
            <a:endParaRPr lang="en-US"/>
          </a:p>
        </p:txBody>
      </p:sp>
    </p:spTree>
    <p:extLst>
      <p:ext uri="{BB962C8B-B14F-4D97-AF65-F5344CB8AC3E}">
        <p14:creationId xmlns:p14="http://schemas.microsoft.com/office/powerpoint/2010/main" val="23462742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C17067F5-2BF9-4A13-9FC9-DAD0FD174A6E}" type="datetimeFigureOut">
              <a:rPr lang="en-US" smtClean="0"/>
              <a:pPr>
                <a:defRPr/>
              </a:pPr>
              <a:t>3/27/2023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A40E038-71E5-4054-B1D6-4CF395F5E253}" type="slidenum">
              <a:rPr lang="en-US" smtClean="0"/>
              <a:pPr>
                <a:defRPr/>
              </a:pPr>
              <a:t>‹#›</a:t>
            </a:fld>
            <a:endParaRPr lang="en-US"/>
          </a:p>
        </p:txBody>
      </p:sp>
    </p:spTree>
    <p:extLst>
      <p:ext uri="{BB962C8B-B14F-4D97-AF65-F5344CB8AC3E}">
        <p14:creationId xmlns:p14="http://schemas.microsoft.com/office/powerpoint/2010/main" val="3735853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BE222CEF-47BE-4388-B28C-4174F5F41B8B}" type="datetimeFigureOut">
              <a:rPr lang="en-US" smtClean="0"/>
              <a:pPr>
                <a:defRPr/>
              </a:pPr>
              <a:t>3/27/2023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026EC59-673A-453C-B02B-353DF6FAD9A4}" type="slidenum">
              <a:rPr lang="en-US" smtClean="0"/>
              <a:pPr>
                <a:defRPr/>
              </a:pPr>
              <a:t>‹#›</a:t>
            </a:fld>
            <a:endParaRPr lang="en-US"/>
          </a:p>
        </p:txBody>
      </p:sp>
    </p:spTree>
    <p:extLst>
      <p:ext uri="{BB962C8B-B14F-4D97-AF65-F5344CB8AC3E}">
        <p14:creationId xmlns:p14="http://schemas.microsoft.com/office/powerpoint/2010/main" val="1874093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5ED5B927-8940-4DA0-9164-55F88BEC9251}" type="datetimeFigureOut">
              <a:rPr lang="en-US" smtClean="0"/>
              <a:pPr>
                <a:defRPr/>
              </a:pPr>
              <a:t>3/27/2023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D0FC44A-9CC9-4487-BCC3-2B9F6E230673}" type="slidenum">
              <a:rPr lang="en-US" smtClean="0"/>
              <a:pPr>
                <a:defRPr/>
              </a:pPr>
              <a:t>‹#›</a:t>
            </a:fld>
            <a:endParaRPr lang="en-US"/>
          </a:p>
        </p:txBody>
      </p:sp>
    </p:spTree>
    <p:extLst>
      <p:ext uri="{BB962C8B-B14F-4D97-AF65-F5344CB8AC3E}">
        <p14:creationId xmlns:p14="http://schemas.microsoft.com/office/powerpoint/2010/main" val="3888387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9047A55A-8A48-4C3E-9524-12F3B1CAD6AF}" type="datetimeFigureOut">
              <a:rPr lang="en-US" smtClean="0"/>
              <a:pPr>
                <a:defRPr/>
              </a:pPr>
              <a:t>3/27/2023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E9423A7-93EA-423E-8C52-D01C362C5055}" type="slidenum">
              <a:rPr lang="en-US" smtClean="0"/>
              <a:pPr>
                <a:defRPr/>
              </a:pPr>
              <a:t>‹#›</a:t>
            </a:fld>
            <a:endParaRPr lang="en-US"/>
          </a:p>
        </p:txBody>
      </p:sp>
    </p:spTree>
    <p:extLst>
      <p:ext uri="{BB962C8B-B14F-4D97-AF65-F5344CB8AC3E}">
        <p14:creationId xmlns:p14="http://schemas.microsoft.com/office/powerpoint/2010/main" val="4080378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9532B4C-EF00-4086-8197-EFDD4375BB3C}" type="datetimeFigureOut">
              <a:rPr lang="en-US" smtClean="0"/>
              <a:pPr>
                <a:defRPr/>
              </a:pPr>
              <a:t>3/27/2023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70A66BC-C461-459F-853E-7277B41FA2A6}" type="slidenum">
              <a:rPr lang="en-US" smtClean="0"/>
              <a:pPr>
                <a:defRPr/>
              </a:pPr>
              <a:t>‹#›</a:t>
            </a:fld>
            <a:endParaRPr lang="en-US"/>
          </a:p>
        </p:txBody>
      </p:sp>
    </p:spTree>
    <p:extLst>
      <p:ext uri="{BB962C8B-B14F-4D97-AF65-F5344CB8AC3E}">
        <p14:creationId xmlns:p14="http://schemas.microsoft.com/office/powerpoint/2010/main" val="1869427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08B0F81-A295-48BC-94B1-60360CAF139B}" type="datetimeFigureOut">
              <a:rPr lang="en-US" smtClean="0"/>
              <a:pPr>
                <a:defRPr/>
              </a:pPr>
              <a:t>3/27/2023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CFB1BBE-3C30-4EA1-8248-16DCE2CC13E4}" type="slidenum">
              <a:rPr lang="en-US" smtClean="0"/>
              <a:pPr>
                <a:defRPr/>
              </a:pPr>
              <a:t>‹#›</a:t>
            </a:fld>
            <a:endParaRPr lang="en-US"/>
          </a:p>
        </p:txBody>
      </p:sp>
    </p:spTree>
    <p:extLst>
      <p:ext uri="{BB962C8B-B14F-4D97-AF65-F5344CB8AC3E}">
        <p14:creationId xmlns:p14="http://schemas.microsoft.com/office/powerpoint/2010/main" val="1618813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91878798-0B69-4900-B9A9-FE6203655908}" type="datetimeFigureOut">
              <a:rPr lang="en-US" smtClean="0"/>
              <a:pPr>
                <a:defRPr/>
              </a:pPr>
              <a:t>3/27/2023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ABCFAE8-EB8C-4DE8-B597-2BA324F5BA06}" type="slidenum">
              <a:rPr lang="en-US" smtClean="0"/>
              <a:pPr>
                <a:defRPr/>
              </a:pPr>
              <a:t>‹#›</a:t>
            </a:fld>
            <a:endParaRPr lang="en-US"/>
          </a:p>
        </p:txBody>
      </p:sp>
    </p:spTree>
    <p:extLst>
      <p:ext uri="{BB962C8B-B14F-4D97-AF65-F5344CB8AC3E}">
        <p14:creationId xmlns:p14="http://schemas.microsoft.com/office/powerpoint/2010/main" val="153810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6000" b="-1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EB341A9-C722-41E8-A178-2442DA73DCFD}" type="datetimeFigureOut">
              <a:rPr lang="en-US" smtClean="0"/>
              <a:pPr>
                <a:defRPr/>
              </a:pPr>
              <a:t>3/27/2023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51DF385-5483-42FD-A8A4-0F5D3067CC09}" type="slidenum">
              <a:rPr lang="en-US" smtClean="0"/>
              <a:pPr>
                <a:defRPr/>
              </a:pPr>
              <a:t>‹#›</a:t>
            </a:fld>
            <a:endParaRPr lang="en-US"/>
          </a:p>
        </p:txBody>
      </p:sp>
    </p:spTree>
    <p:extLst>
      <p:ext uri="{BB962C8B-B14F-4D97-AF65-F5344CB8AC3E}">
        <p14:creationId xmlns:p14="http://schemas.microsoft.com/office/powerpoint/2010/main" val="1810499919"/>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20.xml"/><Relationship Id="rId7" Type="http://schemas.openxmlformats.org/officeDocument/2006/relationships/slide" Target="slide24.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slide" Target="slide22.xml"/><Relationship Id="rId10" Type="http://schemas.openxmlformats.org/officeDocument/2006/relationships/slide" Target="slide26.xml"/><Relationship Id="rId4" Type="http://schemas.openxmlformats.org/officeDocument/2006/relationships/slide" Target="slide21.xml"/><Relationship Id="rId9" Type="http://schemas.openxmlformats.org/officeDocument/2006/relationships/image" Target="../media/image19.gif"/></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wmf"/><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3"/>
          <p:cNvSpPr>
            <a:spLocks noGrp="1"/>
          </p:cNvSpPr>
          <p:nvPr>
            <p:ph type="sldNum" sz="quarter" idx="12"/>
          </p:nvPr>
        </p:nvSpPr>
        <p:spPr/>
        <p:txBody>
          <a:bodyPr/>
          <a:lstStyle/>
          <a:p>
            <a:pPr>
              <a:defRPr/>
            </a:pPr>
            <a:fld id="{D7BE28D7-7F56-4F1C-A291-36D4F422562A}" type="slidenum">
              <a:rPr lang="en-US"/>
              <a:pPr>
                <a:defRPr/>
              </a:pPr>
              <a:t>1</a:t>
            </a:fld>
            <a:endParaRPr lang="en-US"/>
          </a:p>
        </p:txBody>
      </p:sp>
      <p:grpSp>
        <p:nvGrpSpPr>
          <p:cNvPr id="2" name="Group 23"/>
          <p:cNvGrpSpPr>
            <a:grpSpLocks/>
          </p:cNvGrpSpPr>
          <p:nvPr/>
        </p:nvGrpSpPr>
        <p:grpSpPr bwMode="auto">
          <a:xfrm>
            <a:off x="5616575" y="3562350"/>
            <a:ext cx="1246188" cy="1371600"/>
            <a:chOff x="2844800" y="1422399"/>
            <a:chExt cx="2235200" cy="2235200"/>
          </a:xfrm>
        </p:grpSpPr>
        <p:sp>
          <p:nvSpPr>
            <p:cNvPr id="3" name=" 3"/>
            <p:cNvSpPr/>
            <p:nvPr/>
          </p:nvSpPr>
          <p:spPr>
            <a:xfrm>
              <a:off x="2844800" y="1422399"/>
              <a:ext cx="2235200" cy="2235200"/>
            </a:xfrm>
            <a:prstGeom prst="gear9">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6" name=" 4"/>
            <p:cNvSpPr/>
            <p:nvPr/>
          </p:nvSpPr>
          <p:spPr>
            <a:xfrm>
              <a:off x="3294687" y="1944980"/>
              <a:ext cx="1335426" cy="1151232"/>
            </a:xfrm>
            <a:prstGeom prst="rect">
              <a:avLst/>
            </a:prstGeom>
          </p:spPr>
          <p:style>
            <a:lnRef idx="0">
              <a:scrgbClr r="0" g="0" b="0"/>
            </a:lnRef>
            <a:fillRef idx="0">
              <a:scrgbClr r="0" g="0" b="0"/>
            </a:fillRef>
            <a:effectRef idx="0">
              <a:scrgbClr r="0" g="0" b="0"/>
            </a:effectRef>
            <a:fontRef idx="minor">
              <a:schemeClr val="lt1"/>
            </a:fontRef>
          </p:style>
          <p:txBody>
            <a:bodyPr lIns="40640" tIns="40640" rIns="40640" bIns="40640" spcCol="1270" anchor="ctr"/>
            <a:lstStyle/>
            <a:p>
              <a:pPr algn="ctr" defTabSz="1422400" fontAlgn="auto">
                <a:lnSpc>
                  <a:spcPct val="90000"/>
                </a:lnSpc>
                <a:spcAft>
                  <a:spcPct val="35000"/>
                </a:spcAft>
                <a:defRPr/>
              </a:pPr>
              <a:endParaRPr lang="vi-VN" sz="3200"/>
            </a:p>
          </p:txBody>
        </p:sp>
      </p:grpSp>
      <p:grpSp>
        <p:nvGrpSpPr>
          <p:cNvPr id="4" name="Group 20"/>
          <p:cNvGrpSpPr/>
          <p:nvPr/>
        </p:nvGrpSpPr>
        <p:grpSpPr>
          <a:xfrm>
            <a:off x="4384312" y="2743539"/>
            <a:ext cx="1494812" cy="1606695"/>
            <a:chOff x="2844800" y="1828800"/>
            <a:chExt cx="2235200" cy="2235200"/>
          </a:xfrm>
          <a:solidFill>
            <a:srgbClr val="FF0000"/>
          </a:solidFill>
          <a:scene3d>
            <a:camera prst="orthographicFront">
              <a:rot lat="0" lon="0" rev="0"/>
            </a:camera>
            <a:lightRig rig="balanced" dir="t">
              <a:rot lat="0" lon="0" rev="8700000"/>
            </a:lightRig>
          </a:scene3d>
        </p:grpSpPr>
        <p:sp>
          <p:nvSpPr>
            <p:cNvPr id="22" name=" 3"/>
            <p:cNvSpPr/>
            <p:nvPr/>
          </p:nvSpPr>
          <p:spPr>
            <a:xfrm>
              <a:off x="2844800" y="1828800"/>
              <a:ext cx="2235200" cy="2235200"/>
            </a:xfrm>
            <a:prstGeom prst="gear9">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3" name=" 4"/>
            <p:cNvSpPr/>
            <p:nvPr/>
          </p:nvSpPr>
          <p:spPr>
            <a:xfrm>
              <a:off x="3294173" y="2352387"/>
              <a:ext cx="1336454" cy="1148937"/>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lIns="40640" tIns="40640" rIns="40640" bIns="40640" spcCol="1270" anchor="ctr"/>
            <a:lstStyle/>
            <a:p>
              <a:pPr algn="ctr" defTabSz="1422400" fontAlgn="auto">
                <a:lnSpc>
                  <a:spcPct val="90000"/>
                </a:lnSpc>
                <a:spcAft>
                  <a:spcPct val="35000"/>
                </a:spcAft>
                <a:defRPr/>
              </a:pPr>
              <a:endParaRPr lang="vi-VN" sz="3200"/>
            </a:p>
          </p:txBody>
        </p:sp>
      </p:grpSp>
      <p:grpSp>
        <p:nvGrpSpPr>
          <p:cNvPr id="5" name="Group 23"/>
          <p:cNvGrpSpPr>
            <a:grpSpLocks/>
          </p:cNvGrpSpPr>
          <p:nvPr/>
        </p:nvGrpSpPr>
        <p:grpSpPr bwMode="auto">
          <a:xfrm>
            <a:off x="3382964" y="3524250"/>
            <a:ext cx="1304925" cy="1524000"/>
            <a:chOff x="2844800" y="1422399"/>
            <a:chExt cx="2235200" cy="2235200"/>
          </a:xfrm>
        </p:grpSpPr>
        <p:sp>
          <p:nvSpPr>
            <p:cNvPr id="25" name=" 3"/>
            <p:cNvSpPr/>
            <p:nvPr/>
          </p:nvSpPr>
          <p:spPr>
            <a:xfrm>
              <a:off x="2844800" y="1422399"/>
              <a:ext cx="2235200" cy="2235200"/>
            </a:xfrm>
            <a:prstGeom prst="gear9">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6" name=" 4"/>
            <p:cNvSpPr/>
            <p:nvPr/>
          </p:nvSpPr>
          <p:spPr>
            <a:xfrm>
              <a:off x="3293471" y="1946275"/>
              <a:ext cx="1337857" cy="1147868"/>
            </a:xfrm>
            <a:prstGeom prst="rect">
              <a:avLst/>
            </a:prstGeom>
          </p:spPr>
          <p:style>
            <a:lnRef idx="0">
              <a:scrgbClr r="0" g="0" b="0"/>
            </a:lnRef>
            <a:fillRef idx="0">
              <a:scrgbClr r="0" g="0" b="0"/>
            </a:fillRef>
            <a:effectRef idx="0">
              <a:scrgbClr r="0" g="0" b="0"/>
            </a:effectRef>
            <a:fontRef idx="minor">
              <a:schemeClr val="lt1"/>
            </a:fontRef>
          </p:style>
          <p:txBody>
            <a:bodyPr lIns="40640" tIns="40640" rIns="40640" bIns="40640" spcCol="1270" anchor="ctr"/>
            <a:lstStyle/>
            <a:p>
              <a:pPr algn="ctr" defTabSz="1422400" fontAlgn="auto">
                <a:lnSpc>
                  <a:spcPct val="90000"/>
                </a:lnSpc>
                <a:spcAft>
                  <a:spcPct val="35000"/>
                </a:spcAft>
                <a:defRPr/>
              </a:pPr>
              <a:endParaRPr lang="vi-VN" sz="3200"/>
            </a:p>
          </p:txBody>
        </p:sp>
      </p:grpSp>
      <p:grpSp>
        <p:nvGrpSpPr>
          <p:cNvPr id="7" name="Group 26"/>
          <p:cNvGrpSpPr/>
          <p:nvPr/>
        </p:nvGrpSpPr>
        <p:grpSpPr>
          <a:xfrm>
            <a:off x="4402953" y="4189446"/>
            <a:ext cx="1495198" cy="1642440"/>
            <a:chOff x="2032000" y="1015999"/>
            <a:chExt cx="2235200" cy="2235200"/>
          </a:xfrm>
          <a:solidFill>
            <a:srgbClr val="FFFF00"/>
          </a:solidFill>
          <a:scene3d>
            <a:camera prst="orthographicFront">
              <a:rot lat="0" lon="0" rev="0"/>
            </a:camera>
            <a:lightRig rig="balanced" dir="t">
              <a:rot lat="0" lon="0" rev="8700000"/>
            </a:lightRig>
          </a:scene3d>
        </p:grpSpPr>
        <p:sp>
          <p:nvSpPr>
            <p:cNvPr id="28" name=" 3"/>
            <p:cNvSpPr/>
            <p:nvPr/>
          </p:nvSpPr>
          <p:spPr>
            <a:xfrm>
              <a:off x="2032000" y="1015999"/>
              <a:ext cx="2235200" cy="2235200"/>
            </a:xfrm>
            <a:prstGeom prst="gear9">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9" name=" 4"/>
            <p:cNvSpPr/>
            <p:nvPr/>
          </p:nvSpPr>
          <p:spPr>
            <a:xfrm>
              <a:off x="2481373" y="1539586"/>
              <a:ext cx="1336454" cy="1148937"/>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lIns="40640" tIns="40640" rIns="40640" bIns="40640" spcCol="1270" anchor="ctr"/>
            <a:lstStyle/>
            <a:p>
              <a:pPr algn="ctr" defTabSz="1422400" fontAlgn="auto">
                <a:lnSpc>
                  <a:spcPct val="90000"/>
                </a:lnSpc>
                <a:spcAft>
                  <a:spcPct val="35000"/>
                </a:spcAft>
                <a:defRPr/>
              </a:pPr>
              <a:endParaRPr lang="vi-VN" sz="3200"/>
            </a:p>
          </p:txBody>
        </p:sp>
      </p:grpSp>
      <p:sp>
        <p:nvSpPr>
          <p:cNvPr id="31" name="TextBox 30"/>
          <p:cNvSpPr txBox="1"/>
          <p:nvPr/>
        </p:nvSpPr>
        <p:spPr>
          <a:xfrm>
            <a:off x="2952728" y="3617904"/>
            <a:ext cx="572114" cy="769441"/>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4400" b="1">
                <a:solidFill>
                  <a:srgbClr val="00C200"/>
                </a:solidFill>
              </a:rPr>
              <a:t>T</a:t>
            </a:r>
            <a:endParaRPr lang="vi-VN" sz="4400" b="1">
              <a:solidFill>
                <a:srgbClr val="00C200"/>
              </a:solidFill>
            </a:endParaRPr>
          </a:p>
        </p:txBody>
      </p:sp>
      <p:sp>
        <p:nvSpPr>
          <p:cNvPr id="32" name="TextBox 31"/>
          <p:cNvSpPr txBox="1"/>
          <p:nvPr/>
        </p:nvSpPr>
        <p:spPr>
          <a:xfrm>
            <a:off x="3555764" y="3617904"/>
            <a:ext cx="567906" cy="769441"/>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4400" b="1">
                <a:solidFill>
                  <a:srgbClr val="FF0000"/>
                </a:solidFill>
              </a:rPr>
              <a:t>I</a:t>
            </a:r>
            <a:endParaRPr lang="vi-VN" sz="4400" b="1">
              <a:solidFill>
                <a:srgbClr val="FF0000"/>
              </a:solidFill>
            </a:endParaRPr>
          </a:p>
        </p:txBody>
      </p:sp>
      <p:sp>
        <p:nvSpPr>
          <p:cNvPr id="33" name="TextBox 32"/>
          <p:cNvSpPr txBox="1"/>
          <p:nvPr/>
        </p:nvSpPr>
        <p:spPr>
          <a:xfrm>
            <a:off x="4167174" y="3614729"/>
            <a:ext cx="568636" cy="769441"/>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4400" b="1">
                <a:solidFill>
                  <a:srgbClr val="24602E"/>
                </a:solidFill>
              </a:rPr>
              <a:t>N</a:t>
            </a:r>
            <a:endParaRPr lang="vi-VN" sz="4400" b="1">
              <a:solidFill>
                <a:srgbClr val="24602E"/>
              </a:solidFill>
            </a:endParaRPr>
          </a:p>
        </p:txBody>
      </p:sp>
      <p:sp>
        <p:nvSpPr>
          <p:cNvPr id="34" name="TextBox 33"/>
          <p:cNvSpPr txBox="1"/>
          <p:nvPr/>
        </p:nvSpPr>
        <p:spPr>
          <a:xfrm>
            <a:off x="5167306" y="3614729"/>
            <a:ext cx="567906" cy="769441"/>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4400" b="1">
                <a:solidFill>
                  <a:srgbClr val="5B34DA"/>
                </a:solidFill>
              </a:rPr>
              <a:t>H</a:t>
            </a:r>
            <a:endParaRPr lang="vi-VN" sz="4400" b="1">
              <a:solidFill>
                <a:srgbClr val="5B34DA"/>
              </a:solidFill>
            </a:endParaRPr>
          </a:p>
        </p:txBody>
      </p:sp>
      <p:sp>
        <p:nvSpPr>
          <p:cNvPr id="35" name="TextBox 34"/>
          <p:cNvSpPr txBox="1"/>
          <p:nvPr/>
        </p:nvSpPr>
        <p:spPr>
          <a:xfrm>
            <a:off x="5810248" y="3614729"/>
            <a:ext cx="567906" cy="769441"/>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4400" b="1">
                <a:solidFill>
                  <a:srgbClr val="333300"/>
                </a:solidFill>
                <a:cs typeface="Arial" charset="0"/>
              </a:rPr>
              <a:t>Ọ</a:t>
            </a:r>
            <a:endParaRPr lang="vi-VN" sz="4400" b="1">
              <a:solidFill>
                <a:srgbClr val="333300"/>
              </a:solidFill>
              <a:cs typeface="Arial" charset="0"/>
            </a:endParaRPr>
          </a:p>
        </p:txBody>
      </p:sp>
      <p:sp>
        <p:nvSpPr>
          <p:cNvPr id="36" name="TextBox 35"/>
          <p:cNvSpPr txBox="1"/>
          <p:nvPr/>
        </p:nvSpPr>
        <p:spPr>
          <a:xfrm>
            <a:off x="7100462" y="3614729"/>
            <a:ext cx="567175" cy="769441"/>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4400" b="1">
                <a:solidFill>
                  <a:srgbClr val="0066FF"/>
                </a:solidFill>
              </a:rPr>
              <a:t>6</a:t>
            </a:r>
            <a:endParaRPr lang="vi-VN" sz="4400" b="1">
              <a:solidFill>
                <a:srgbClr val="0066FF"/>
              </a:solidFill>
            </a:endParaRPr>
          </a:p>
        </p:txBody>
      </p:sp>
      <p:sp>
        <p:nvSpPr>
          <p:cNvPr id="1075" name="AutoShape 61">
            <a:hlinkClick r:id="" action="ppaction://hlinkshowjump?jump=previousslide" highlightClick="1"/>
          </p:cNvPr>
          <p:cNvSpPr>
            <a:spLocks noChangeArrowheads="1"/>
          </p:cNvSpPr>
          <p:nvPr/>
        </p:nvSpPr>
        <p:spPr bwMode="auto">
          <a:xfrm>
            <a:off x="7848600" y="990600"/>
            <a:ext cx="76200" cy="76200"/>
          </a:xfrm>
          <a:prstGeom prst="actionButtonBackPrevious">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06" name="WordArt 66" descr="Green marble"/>
          <p:cNvSpPr>
            <a:spLocks noChangeArrowheads="1" noChangeShapeType="1" noTextEdit="1"/>
          </p:cNvSpPr>
          <p:nvPr/>
        </p:nvSpPr>
        <p:spPr bwMode="auto">
          <a:xfrm>
            <a:off x="1981201" y="1219200"/>
            <a:ext cx="5345113" cy="971550"/>
          </a:xfrm>
          <a:prstGeom prst="rect">
            <a:avLst/>
          </a:prstGeom>
        </p:spPr>
        <p:txBody>
          <a:bodyPr wrap="none" fromWordArt="1">
            <a:prstTxWarp prst="textPlain">
              <a:avLst>
                <a:gd name="adj" fmla="val 50000"/>
              </a:avLst>
            </a:prstTxWarp>
          </a:bodyPr>
          <a:lstStyle/>
          <a:p>
            <a:pPr algn="ctr"/>
            <a:r>
              <a:rPr lang="en-US" sz="3600" b="1" kern="10">
                <a:ln w="9525">
                  <a:solidFill>
                    <a:srgbClr val="008000"/>
                  </a:solidFill>
                  <a:round/>
                  <a:headEnd/>
                  <a:tailEnd/>
                </a:ln>
                <a:blipFill dpi="0" rotWithShape="0">
                  <a:blip r:embed="rId3"/>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BÀI GIẢNG</a:t>
            </a:r>
          </a:p>
        </p:txBody>
      </p:sp>
      <p:sp>
        <p:nvSpPr>
          <p:cNvPr id="10307" name="Rectangle 67"/>
          <p:cNvSpPr>
            <a:spLocks noChangeArrowheads="1"/>
          </p:cNvSpPr>
          <p:nvPr/>
        </p:nvSpPr>
        <p:spPr bwMode="auto">
          <a:xfrm>
            <a:off x="-1790700" y="55626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000" b="1" i="1">
              <a:solidFill>
                <a:srgbClr val="FFFF00"/>
              </a:solidFill>
              <a:latin typeface="Times New Roman" pitchFamily="18" charset="0"/>
            </a:endParaRPr>
          </a:p>
        </p:txBody>
      </p:sp>
      <p:sp>
        <p:nvSpPr>
          <p:cNvPr id="55" name="TextBox 54"/>
          <p:cNvSpPr txBox="1"/>
          <p:nvPr/>
        </p:nvSpPr>
        <p:spPr>
          <a:xfrm>
            <a:off x="6456788" y="3643315"/>
            <a:ext cx="567906" cy="769441"/>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4400" b="1">
                <a:solidFill>
                  <a:srgbClr val="FF0000"/>
                </a:solidFill>
              </a:rPr>
              <a:t>C</a:t>
            </a:r>
            <a:endParaRPr lang="vi-VN" sz="44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5000" fill="hold"/>
                                        <p:tgtEl>
                                          <p:spTgt spid="4"/>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5000" fill="hold"/>
                                        <p:tgtEl>
                                          <p:spTgt spid="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5000" fill="hold"/>
                                        <p:tgtEl>
                                          <p:spTgt spid="5"/>
                                        </p:tgtEl>
                                        <p:attrNameLst>
                                          <p:attrName>r</p:attrName>
                                        </p:attrNameLst>
                                      </p:cBhvr>
                                    </p:animRot>
                                  </p:childTnLst>
                                </p:cTn>
                              </p:par>
                              <p:par>
                                <p:cTn id="11" presetID="64" presetClass="path" presetSubtype="0" repeatCount="indefinite" accel="50000" decel="50000" autoRev="1" fill="hold" nodeType="withEffect">
                                  <p:stCondLst>
                                    <p:cond delay="0"/>
                                  </p:stCondLst>
                                  <p:childTnLst>
                                    <p:animMotion origin="layout" path="M -0.00117 0.08334 L 5E-6 -0.11319 " pathEditMode="relative" rAng="0" ptsTypes="AA">
                                      <p:cBhvr>
                                        <p:cTn id="12" dur="5000" spd="-100000" fill="hold"/>
                                        <p:tgtEl>
                                          <p:spTgt spid="31"/>
                                        </p:tgtEl>
                                        <p:attrNameLst>
                                          <p:attrName>ppt_x</p:attrName>
                                          <p:attrName>ppt_y</p:attrName>
                                        </p:attrNameLst>
                                      </p:cBhvr>
                                      <p:rCtr x="52" y="-9838"/>
                                    </p:animMotion>
                                  </p:childTnLst>
                                </p:cTn>
                              </p:par>
                              <p:par>
                                <p:cTn id="13" presetID="64" presetClass="path" presetSubtype="0" repeatCount="indefinite" accel="50000" decel="50000" autoRev="1" fill="hold" nodeType="withEffect">
                                  <p:stCondLst>
                                    <p:cond delay="0"/>
                                  </p:stCondLst>
                                  <p:childTnLst>
                                    <p:animMotion origin="layout" path="M -3.95833E-6 0.17755 L -0.00065 -0.08472 " pathEditMode="relative" rAng="0" ptsTypes="AA">
                                      <p:cBhvr>
                                        <p:cTn id="14" dur="5000" spd="-100000" fill="hold"/>
                                        <p:tgtEl>
                                          <p:spTgt spid="32"/>
                                        </p:tgtEl>
                                        <p:attrNameLst>
                                          <p:attrName>ppt_x</p:attrName>
                                          <p:attrName>ppt_y</p:attrName>
                                        </p:attrNameLst>
                                      </p:cBhvr>
                                      <p:rCtr x="-39" y="-13125"/>
                                    </p:animMotion>
                                  </p:childTnLst>
                                </p:cTn>
                              </p:par>
                              <p:par>
                                <p:cTn id="15" presetID="64" presetClass="path" presetSubtype="0" repeatCount="indefinite" accel="50000" decel="50000" autoRev="1" fill="hold" nodeType="withEffect">
                                  <p:stCondLst>
                                    <p:cond delay="0"/>
                                  </p:stCondLst>
                                  <p:childTnLst>
                                    <p:animMotion origin="layout" path="M -0.00052 0.10417 L -0.00052 -0.1368 " pathEditMode="relative" rAng="0" ptsTypes="AA">
                                      <p:cBhvr>
                                        <p:cTn id="16" dur="5000" spd="-100000" fill="hold"/>
                                        <p:tgtEl>
                                          <p:spTgt spid="33"/>
                                        </p:tgtEl>
                                        <p:attrNameLst>
                                          <p:attrName>ppt_x</p:attrName>
                                          <p:attrName>ppt_y</p:attrName>
                                        </p:attrNameLst>
                                      </p:cBhvr>
                                      <p:rCtr x="0" y="-12060"/>
                                    </p:animMotion>
                                  </p:childTnLst>
                                </p:cTn>
                              </p:par>
                              <p:par>
                                <p:cTn id="17" presetID="64" presetClass="path" presetSubtype="0" repeatCount="indefinite" accel="50000" decel="50000" autoRev="1" fill="hold" nodeType="withEffect">
                                  <p:stCondLst>
                                    <p:cond delay="0"/>
                                  </p:stCondLst>
                                  <p:childTnLst>
                                    <p:animMotion origin="layout" path="M -0.00013 0.125 L 4.58333E-6 -0.09514 " pathEditMode="relative" rAng="0" ptsTypes="AA">
                                      <p:cBhvr>
                                        <p:cTn id="18" dur="5000" fill="hold"/>
                                        <p:tgtEl>
                                          <p:spTgt spid="34"/>
                                        </p:tgtEl>
                                        <p:attrNameLst>
                                          <p:attrName>ppt_x</p:attrName>
                                          <p:attrName>ppt_y</p:attrName>
                                        </p:attrNameLst>
                                      </p:cBhvr>
                                      <p:rCtr x="0" y="-11019"/>
                                    </p:animMotion>
                                  </p:childTnLst>
                                </p:cTn>
                              </p:par>
                              <p:par>
                                <p:cTn id="19" presetID="64" presetClass="path" presetSubtype="0" repeatCount="indefinite" accel="50000" decel="50000" autoRev="1" fill="hold" nodeType="withEffect">
                                  <p:stCondLst>
                                    <p:cond delay="0"/>
                                  </p:stCondLst>
                                  <p:childTnLst>
                                    <p:animMotion origin="layout" path="M 0.00013 0.1794 L 2.08333E-7 -0.11597 " pathEditMode="relative" rAng="0" ptsTypes="AA">
                                      <p:cBhvr>
                                        <p:cTn id="20" dur="3000" fill="hold"/>
                                        <p:tgtEl>
                                          <p:spTgt spid="35"/>
                                        </p:tgtEl>
                                        <p:attrNameLst>
                                          <p:attrName>ppt_x</p:attrName>
                                          <p:attrName>ppt_y</p:attrName>
                                        </p:attrNameLst>
                                      </p:cBhvr>
                                      <p:rCtr x="-13" y="-14769"/>
                                    </p:animMotion>
                                  </p:childTnLst>
                                </p:cTn>
                              </p:par>
                              <p:par>
                                <p:cTn id="21" presetID="64" presetClass="path" presetSubtype="0" repeatCount="indefinite" accel="50000" decel="50000" autoRev="1" fill="hold" nodeType="withEffect">
                                  <p:stCondLst>
                                    <p:cond delay="0"/>
                                  </p:stCondLst>
                                  <p:childTnLst>
                                    <p:animMotion origin="layout" path="M 0.00091 0.09398 L 0.00091 -0.14745 " pathEditMode="relative" rAng="0" ptsTypes="AA">
                                      <p:cBhvr>
                                        <p:cTn id="22" dur="5000" fill="hold"/>
                                        <p:tgtEl>
                                          <p:spTgt spid="36"/>
                                        </p:tgtEl>
                                        <p:attrNameLst>
                                          <p:attrName>ppt_x</p:attrName>
                                          <p:attrName>ppt_y</p:attrName>
                                        </p:attrNameLst>
                                      </p:cBhvr>
                                      <p:rCtr x="0" y="-12083"/>
                                    </p:animMotion>
                                  </p:childTnLst>
                                </p:cTn>
                              </p:par>
                              <p:par>
                                <p:cTn id="23" presetID="8" presetClass="emph" presetSubtype="0" repeatCount="indefinite" fill="hold" nodeType="withEffect">
                                  <p:stCondLst>
                                    <p:cond delay="0"/>
                                  </p:stCondLst>
                                  <p:childTnLst>
                                    <p:animRot by="21600000">
                                      <p:cBhvr>
                                        <p:cTn id="24" dur="5000" fill="hold"/>
                                        <p:tgtEl>
                                          <p:spTgt spid="2"/>
                                        </p:tgtEl>
                                        <p:attrNameLst>
                                          <p:attrName>r</p:attrName>
                                        </p:attrNameLst>
                                      </p:cBhvr>
                                    </p:animRot>
                                  </p:childTnLst>
                                </p:cTn>
                              </p:par>
                              <p:par>
                                <p:cTn id="25" presetID="2" presetClass="entr" presetSubtype="2" repeatCount="indefinite" fill="hold" grpId="0" nodeType="withEffect" nodePh="1">
                                  <p:stCondLst>
                                    <p:cond delay="0"/>
                                  </p:stCondLst>
                                  <p:endCondLst>
                                    <p:cond evt="begin" delay="0">
                                      <p:tn val="25"/>
                                    </p:cond>
                                  </p:endCondLst>
                                  <p:childTnLst>
                                    <p:set>
                                      <p:cBhvr>
                                        <p:cTn id="26" dur="1" fill="hold">
                                          <p:stCondLst>
                                            <p:cond delay="0"/>
                                          </p:stCondLst>
                                        </p:cTn>
                                        <p:tgtEl>
                                          <p:spTgt spid="10307"/>
                                        </p:tgtEl>
                                        <p:attrNameLst>
                                          <p:attrName>style.visibility</p:attrName>
                                        </p:attrNameLst>
                                      </p:cBhvr>
                                      <p:to>
                                        <p:strVal val="visible"/>
                                      </p:to>
                                    </p:set>
                                    <p:anim calcmode="lin" valueType="num">
                                      <p:cBhvr additive="base">
                                        <p:cTn id="27" dur="5000" fill="hold"/>
                                        <p:tgtEl>
                                          <p:spTgt spid="10307"/>
                                        </p:tgtEl>
                                        <p:attrNameLst>
                                          <p:attrName>ppt_x</p:attrName>
                                        </p:attrNameLst>
                                      </p:cBhvr>
                                      <p:tavLst>
                                        <p:tav tm="0">
                                          <p:val>
                                            <p:strVal val="1+#ppt_w/2"/>
                                          </p:val>
                                        </p:tav>
                                        <p:tav tm="100000">
                                          <p:val>
                                            <p:strVal val="#ppt_x"/>
                                          </p:val>
                                        </p:tav>
                                      </p:tavLst>
                                    </p:anim>
                                    <p:anim calcmode="lin" valueType="num">
                                      <p:cBhvr additive="base">
                                        <p:cTn id="28" dur="5000" fill="hold"/>
                                        <p:tgtEl>
                                          <p:spTgt spid="10307"/>
                                        </p:tgtEl>
                                        <p:attrNameLst>
                                          <p:attrName>ppt_y</p:attrName>
                                        </p:attrNameLst>
                                      </p:cBhvr>
                                      <p:tavLst>
                                        <p:tav tm="0">
                                          <p:val>
                                            <p:strVal val="#ppt_y"/>
                                          </p:val>
                                        </p:tav>
                                        <p:tav tm="100000">
                                          <p:val>
                                            <p:strVal val="#ppt_y"/>
                                          </p:val>
                                        </p:tav>
                                      </p:tavLst>
                                    </p:anim>
                                  </p:childTnLst>
                                </p:cTn>
                              </p:par>
                              <p:par>
                                <p:cTn id="29" presetID="2" presetClass="entr" presetSubtype="2" repeatCount="indefinite" fill="hold" grpId="0" nodeType="withEffect">
                                  <p:stCondLst>
                                    <p:cond delay="0"/>
                                  </p:stCondLst>
                                  <p:childTnLst>
                                    <p:set>
                                      <p:cBhvr>
                                        <p:cTn id="30" dur="1" fill="hold">
                                          <p:stCondLst>
                                            <p:cond delay="0"/>
                                          </p:stCondLst>
                                        </p:cTn>
                                        <p:tgtEl>
                                          <p:spTgt spid="10306"/>
                                        </p:tgtEl>
                                        <p:attrNameLst>
                                          <p:attrName>style.visibility</p:attrName>
                                        </p:attrNameLst>
                                      </p:cBhvr>
                                      <p:to>
                                        <p:strVal val="visible"/>
                                      </p:to>
                                    </p:set>
                                    <p:anim calcmode="lin" valueType="num">
                                      <p:cBhvr additive="base">
                                        <p:cTn id="31" dur="5000" fill="hold"/>
                                        <p:tgtEl>
                                          <p:spTgt spid="10306"/>
                                        </p:tgtEl>
                                        <p:attrNameLst>
                                          <p:attrName>ppt_x</p:attrName>
                                        </p:attrNameLst>
                                      </p:cBhvr>
                                      <p:tavLst>
                                        <p:tav tm="0">
                                          <p:val>
                                            <p:strVal val="1+#ppt_w/2"/>
                                          </p:val>
                                        </p:tav>
                                        <p:tav tm="100000">
                                          <p:val>
                                            <p:strVal val="#ppt_x"/>
                                          </p:val>
                                        </p:tav>
                                      </p:tavLst>
                                    </p:anim>
                                    <p:anim calcmode="lin" valueType="num">
                                      <p:cBhvr additive="base">
                                        <p:cTn id="32" dur="5000" fill="hold"/>
                                        <p:tgtEl>
                                          <p:spTgt spid="10306"/>
                                        </p:tgtEl>
                                        <p:attrNameLst>
                                          <p:attrName>ppt_y</p:attrName>
                                        </p:attrNameLst>
                                      </p:cBhvr>
                                      <p:tavLst>
                                        <p:tav tm="0">
                                          <p:val>
                                            <p:strVal val="#ppt_y"/>
                                          </p:val>
                                        </p:tav>
                                        <p:tav tm="100000">
                                          <p:val>
                                            <p:strVal val="#ppt_y"/>
                                          </p:val>
                                        </p:tav>
                                      </p:tavLst>
                                    </p:anim>
                                  </p:childTnLst>
                                </p:cTn>
                              </p:par>
                              <p:par>
                                <p:cTn id="33" presetID="64" presetClass="path" presetSubtype="0" repeatCount="indefinite" accel="50000" decel="50000" autoRev="1" fill="hold" nodeType="withEffect">
                                  <p:stCondLst>
                                    <p:cond delay="0"/>
                                  </p:stCondLst>
                                  <p:childTnLst>
                                    <p:animMotion origin="layout" path="M -0.00013 0.125 L -4.58333E-6 -0.09514 " pathEditMode="relative" rAng="0" ptsTypes="AA">
                                      <p:cBhvr>
                                        <p:cTn id="34" dur="5000" fill="hold"/>
                                        <p:tgtEl>
                                          <p:spTgt spid="55"/>
                                        </p:tgtEl>
                                        <p:attrNameLst>
                                          <p:attrName>ppt_x</p:attrName>
                                          <p:attrName>ppt_y</p:attrName>
                                        </p:attrNameLst>
                                      </p:cBhvr>
                                      <p:rCtr x="0" y="-11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6" grpId="0" animBg="1"/>
      <p:bldP spid="1030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35360" y="860622"/>
            <a:ext cx="1159271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err="1">
                <a:solidFill>
                  <a:srgbClr val="0070C0"/>
                </a:solidFill>
                <a:latin typeface="Times New Roman" pitchFamily="18" charset="0"/>
                <a:cs typeface="Times New Roman" pitchFamily="18" charset="0"/>
              </a:rPr>
              <a:t>Câu</a:t>
            </a:r>
            <a:r>
              <a:rPr lang="en-US" sz="2400" b="1" dirty="0">
                <a:solidFill>
                  <a:srgbClr val="0070C0"/>
                </a:solidFill>
                <a:latin typeface="Times New Roman" pitchFamily="18" charset="0"/>
                <a:cs typeface="Times New Roman" pitchFamily="18" charset="0"/>
              </a:rPr>
              <a:t> 1: </a:t>
            </a:r>
            <a:r>
              <a:rPr lang="en-US" sz="2400" b="1" dirty="0" err="1">
                <a:solidFill>
                  <a:srgbClr val="0070C0"/>
                </a:solidFill>
                <a:latin typeface="Times New Roman" pitchFamily="18" charset="0"/>
                <a:cs typeface="Times New Roman" pitchFamily="18" charset="0"/>
              </a:rPr>
              <a:t>Thuật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toán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là</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gì</a:t>
            </a:r>
            <a:r>
              <a:rPr lang="en-US" sz="2400" b="1" dirty="0">
                <a:solidFill>
                  <a:srgbClr val="0070C0"/>
                </a:solidFill>
                <a:latin typeface="Times New Roman" pitchFamily="18" charset="0"/>
                <a:cs typeface="Times New Roman" pitchFamily="18" charset="0"/>
              </a:rPr>
              <a:t>?</a:t>
            </a:r>
          </a:p>
          <a:p>
            <a:pPr eaLnBrk="1" hangingPunct="1"/>
            <a:r>
              <a:rPr lang="en-US" sz="2400" dirty="0">
                <a:latin typeface="Times New Roman" pitchFamily="18" charset="0"/>
                <a:cs typeface="Times New Roman" pitchFamily="18" charset="0"/>
              </a:rPr>
              <a:t>A.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a:t>
            </a:r>
          </a:p>
          <a:p>
            <a:pPr eaLnBrk="1" hangingPunct="1"/>
            <a:r>
              <a:rPr lang="en-US" sz="2400" dirty="0">
                <a:latin typeface="Times New Roman" pitchFamily="18" charset="0"/>
                <a:cs typeface="Times New Roman" pitchFamily="18" charset="0"/>
              </a:rPr>
              <a:t>B.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endParaRPr lang="en-US" sz="2400" dirty="0">
              <a:latin typeface="Times New Roman" pitchFamily="18" charset="0"/>
              <a:cs typeface="Times New Roman" pitchFamily="18" charset="0"/>
            </a:endParaRPr>
          </a:p>
          <a:p>
            <a:pPr eaLnBrk="1" hangingPunct="1"/>
            <a:r>
              <a:rPr lang="en-US" sz="2400" dirty="0">
                <a:latin typeface="Times New Roman" pitchFamily="18" charset="0"/>
                <a:cs typeface="Times New Roman" pitchFamily="18" charset="0"/>
              </a:rPr>
              <a:t>C.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rõ</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giải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vấn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a:t>
            </a:r>
          </a:p>
          <a:p>
            <a:pPr eaLnBrk="1" hangingPunct="1"/>
            <a:r>
              <a:rPr lang="en-US" sz="2400" dirty="0">
                <a:latin typeface="Times New Roman" pitchFamily="18" charset="0"/>
                <a:cs typeface="Times New Roman" pitchFamily="18" charset="0"/>
              </a:rPr>
              <a:t>D.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a:t>
            </a:r>
          </a:p>
        </p:txBody>
      </p:sp>
      <p:sp>
        <p:nvSpPr>
          <p:cNvPr id="6" name="Rectangle 5"/>
          <p:cNvSpPr/>
          <p:nvPr/>
        </p:nvSpPr>
        <p:spPr>
          <a:xfrm>
            <a:off x="2666977" y="214291"/>
            <a:ext cx="6173485" cy="646331"/>
          </a:xfrm>
          <a:prstGeom prst="rect">
            <a:avLst/>
          </a:prstGeom>
          <a:noFill/>
        </p:spPr>
        <p:txBody>
          <a:bodyPr>
            <a:spAutoFit/>
          </a:bodyPr>
          <a:lstStyle/>
          <a:p>
            <a:pPr algn="ctr">
              <a:defRPr/>
            </a:pPr>
            <a:r>
              <a:rPr lang="en-US" sz="3600" b="1" spc="5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latin typeface="Times New Roman" pitchFamily="18" charset="0"/>
                <a:cs typeface="Times New Roman" pitchFamily="18" charset="0"/>
              </a:rPr>
              <a:t>Bài tập trắc nghiệm</a:t>
            </a:r>
            <a:endParaRPr lang="en-US" sz="3600" b="1" spc="5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endParaRPr>
          </a:p>
        </p:txBody>
      </p:sp>
      <p:sp>
        <p:nvSpPr>
          <p:cNvPr id="7" name="Oval 6"/>
          <p:cNvSpPr/>
          <p:nvPr/>
        </p:nvSpPr>
        <p:spPr>
          <a:xfrm>
            <a:off x="263352" y="1980051"/>
            <a:ext cx="500063" cy="428625"/>
          </a:xfrm>
          <a:prstGeom prst="ellipse">
            <a:avLst/>
          </a:prstGeom>
          <a:noFill/>
          <a:ln>
            <a:solidFill>
              <a:srgbClr val="FF0000">
                <a:alpha val="82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7"/>
          <p:cNvSpPr txBox="1">
            <a:spLocks noChangeArrowheads="1"/>
          </p:cNvSpPr>
          <p:nvPr/>
        </p:nvSpPr>
        <p:spPr bwMode="auto">
          <a:xfrm>
            <a:off x="326612" y="3459630"/>
            <a:ext cx="1130354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err="1">
                <a:solidFill>
                  <a:srgbClr val="0070C0"/>
                </a:solidFill>
                <a:latin typeface="Times New Roman" pitchFamily="18" charset="0"/>
                <a:cs typeface="Times New Roman" pitchFamily="18" charset="0"/>
              </a:rPr>
              <a:t>Câu</a:t>
            </a:r>
            <a:r>
              <a:rPr lang="en-US" sz="2400" b="1" dirty="0">
                <a:solidFill>
                  <a:srgbClr val="0070C0"/>
                </a:solidFill>
                <a:latin typeface="Times New Roman" pitchFamily="18" charset="0"/>
                <a:cs typeface="Times New Roman" pitchFamily="18" charset="0"/>
              </a:rPr>
              <a:t> 2: </a:t>
            </a:r>
            <a:r>
              <a:rPr lang="en-US" sz="2400" b="1" dirty="0" err="1">
                <a:solidFill>
                  <a:srgbClr val="0070C0"/>
                </a:solidFill>
                <a:latin typeface="Times New Roman" pitchFamily="18" charset="0"/>
                <a:cs typeface="Times New Roman" pitchFamily="18" charset="0"/>
              </a:rPr>
              <a:t>Em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hãy</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chọn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các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câu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đúng</a:t>
            </a:r>
            <a:r>
              <a:rPr lang="en-US" sz="2400" b="1" dirty="0">
                <a:solidFill>
                  <a:srgbClr val="0070C0"/>
                </a:solidFill>
                <a:latin typeface="Times New Roman" pitchFamily="18" charset="0"/>
                <a:cs typeface="Times New Roman" pitchFamily="18" charset="0"/>
              </a:rPr>
              <a:t>?</a:t>
            </a:r>
          </a:p>
          <a:p>
            <a:pPr eaLnBrk="1" hangingPunct="1"/>
            <a:r>
              <a:rPr lang="en-US" sz="2400" dirty="0">
                <a:latin typeface="Times New Roman" pitchFamily="18" charset="0"/>
                <a:cs typeface="Times New Roman" pitchFamily="18" charset="0"/>
              </a:rPr>
              <a:t>A. </a:t>
            </a:r>
            <a:r>
              <a:rPr lang="en-US" sz="2400" dirty="0" err="1">
                <a:latin typeface="Times New Roman" pitchFamily="18" charset="0"/>
                <a:cs typeface="Times New Roman" pitchFamily="18" charset="0"/>
              </a:rPr>
              <a:t>Thuật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toán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toán</a:t>
            </a:r>
            <a:r>
              <a:rPr lang="en-US" sz="2400" dirty="0">
                <a:latin typeface="Times New Roman" pitchFamily="18" charset="0"/>
                <a:cs typeface="Times New Roman" pitchFamily="18" charset="0"/>
              </a:rPr>
              <a:t>.</a:t>
            </a:r>
          </a:p>
          <a:p>
            <a:pPr eaLnBrk="1" hangingPunct="1"/>
            <a:r>
              <a:rPr lang="en-US" sz="2400" dirty="0">
                <a:latin typeface="Times New Roman" pitchFamily="18" charset="0"/>
                <a:cs typeface="Times New Roman" pitchFamily="18" charset="0"/>
              </a:rPr>
              <a:t>B. </a:t>
            </a:r>
            <a:r>
              <a:rPr lang="en-US" sz="2400" dirty="0" err="1">
                <a:latin typeface="Times New Roman" pitchFamily="18" charset="0"/>
                <a:cs typeface="Times New Roman" pitchFamily="18" charset="0"/>
              </a:rPr>
              <a:t>Thuật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toán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liệu</a:t>
            </a:r>
            <a:r>
              <a:rPr lang="en-US" sz="2400" dirty="0">
                <a:latin typeface="Times New Roman" pitchFamily="18" charset="0"/>
                <a:cs typeface="Times New Roman" pitchFamily="18" charset="0"/>
              </a:rPr>
              <a:t> ban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a:t>
            </a:r>
          </a:p>
          <a:p>
            <a:pPr eaLnBrk="1" hangingPunct="1"/>
            <a:r>
              <a:rPr lang="en-US" sz="2400" dirty="0">
                <a:latin typeface="Times New Roman" pitchFamily="18" charset="0"/>
                <a:cs typeface="Times New Roman" pitchFamily="18" charset="0"/>
              </a:rPr>
              <a:t>C. </a:t>
            </a:r>
            <a:r>
              <a:rPr lang="en-US" sz="2400" dirty="0" err="1">
                <a:latin typeface="Times New Roman" pitchFamily="18" charset="0"/>
                <a:cs typeface="Times New Roman" pitchFamily="18" charset="0"/>
              </a:rPr>
              <a:t>Thuật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toán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toán</a:t>
            </a:r>
            <a:r>
              <a:rPr lang="en-US" sz="2400" dirty="0">
                <a:latin typeface="Times New Roman" pitchFamily="18" charset="0"/>
                <a:cs typeface="Times New Roman" pitchFamily="18" charset="0"/>
              </a:rPr>
              <a:t>.</a:t>
            </a:r>
          </a:p>
          <a:p>
            <a:pPr eaLnBrk="1" hangingPunct="1"/>
            <a:r>
              <a:rPr lang="en-US" sz="2400" dirty="0">
                <a:latin typeface="Times New Roman" pitchFamily="18" charset="0"/>
                <a:cs typeface="Times New Roman" pitchFamily="18" charset="0"/>
              </a:rPr>
              <a:t>D. </a:t>
            </a:r>
            <a:r>
              <a:rPr lang="en-US" sz="2400" dirty="0" err="1">
                <a:latin typeface="Times New Roman" pitchFamily="18" charset="0"/>
                <a:cs typeface="Times New Roman" pitchFamily="18" charset="0"/>
              </a:rPr>
              <a:t>Thuật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toán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liệu</a:t>
            </a:r>
            <a:r>
              <a:rPr lang="en-US" sz="2400" dirty="0">
                <a:latin typeface="Times New Roman" pitchFamily="18" charset="0"/>
                <a:cs typeface="Times New Roman" pitchFamily="18" charset="0"/>
              </a:rPr>
              <a:t> ban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a:t>
            </a:r>
          </a:p>
        </p:txBody>
      </p:sp>
      <p:sp>
        <p:nvSpPr>
          <p:cNvPr id="9" name="Oval 8"/>
          <p:cNvSpPr/>
          <p:nvPr/>
        </p:nvSpPr>
        <p:spPr>
          <a:xfrm>
            <a:off x="263353" y="3859750"/>
            <a:ext cx="500062" cy="428625"/>
          </a:xfrm>
          <a:prstGeom prst="ellipse">
            <a:avLst/>
          </a:prstGeom>
          <a:noFill/>
          <a:ln>
            <a:solidFill>
              <a:srgbClr val="FF0000">
                <a:alpha val="82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263352" y="4245355"/>
            <a:ext cx="500062" cy="428625"/>
          </a:xfrm>
          <a:prstGeom prst="ellipse">
            <a:avLst/>
          </a:prstGeom>
          <a:noFill/>
          <a:ln>
            <a:solidFill>
              <a:srgbClr val="FF0000">
                <a:alpha val="82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8"/>
          <p:cNvSpPr txBox="1">
            <a:spLocks noChangeArrowheads="1"/>
          </p:cNvSpPr>
          <p:nvPr/>
        </p:nvSpPr>
        <p:spPr bwMode="auto">
          <a:xfrm>
            <a:off x="2881313" y="180975"/>
            <a:ext cx="70723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a:solidFill>
                  <a:srgbClr val="FF0000"/>
                </a:solidFill>
                <a:latin typeface="Times New Roman" pitchFamily="18" charset="0"/>
                <a:cs typeface="Times New Roman" pitchFamily="18" charset="0"/>
              </a:rPr>
              <a:t> </a:t>
            </a:r>
          </a:p>
        </p:txBody>
      </p:sp>
      <p:sp>
        <p:nvSpPr>
          <p:cNvPr id="18" name="TextBox 9"/>
          <p:cNvSpPr txBox="1">
            <a:spLocks noChangeArrowheads="1"/>
          </p:cNvSpPr>
          <p:nvPr/>
        </p:nvSpPr>
        <p:spPr bwMode="auto">
          <a:xfrm>
            <a:off x="407368" y="211931"/>
            <a:ext cx="5286375" cy="523875"/>
          </a:xfrm>
          <a:prstGeom prst="rect">
            <a:avLst/>
          </a:prstGeom>
          <a:noFill/>
          <a:ln w="9525">
            <a:noFill/>
            <a:miter lim="800000"/>
            <a:headEnd/>
            <a:tailEnd/>
          </a:ln>
        </p:spPr>
        <p:txBody>
          <a:bodyPr>
            <a:spAutoFit/>
          </a:bodyPr>
          <a:lstStyle/>
          <a:p>
            <a:pPr marL="457200" indent="-457200">
              <a:defRPr/>
            </a:pPr>
            <a:r>
              <a:rPr lang="en-US" sz="2800" b="1" dirty="0">
                <a:solidFill>
                  <a:schemeClr val="accent2">
                    <a:lumMod val="75000"/>
                  </a:schemeClr>
                </a:solidFill>
                <a:latin typeface="Times New Roman" pitchFamily="18" charset="0"/>
                <a:cs typeface="Times New Roman" pitchFamily="18" charset="0"/>
              </a:rPr>
              <a:t>II. </a:t>
            </a:r>
            <a:r>
              <a:rPr lang="en-US" sz="2800" b="1" dirty="0" err="1">
                <a:solidFill>
                  <a:schemeClr val="accent2">
                    <a:lumMod val="75000"/>
                  </a:schemeClr>
                </a:solidFill>
                <a:latin typeface="Times New Roman" pitchFamily="18" charset="0"/>
                <a:cs typeface="Times New Roman" pitchFamily="18" charset="0"/>
              </a:rPr>
              <a:t>Mô</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tả</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thuật</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toán</a:t>
            </a:r>
            <a:r>
              <a:rPr lang="en-US" sz="2800" b="1" dirty="0">
                <a:solidFill>
                  <a:schemeClr val="accent2">
                    <a:lumMod val="75000"/>
                  </a:schemeClr>
                </a:solidFill>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4" y="500063"/>
            <a:ext cx="121443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7"/>
          <p:cNvSpPr txBox="1">
            <a:spLocks noChangeArrowheads="1"/>
          </p:cNvSpPr>
          <p:nvPr/>
        </p:nvSpPr>
        <p:spPr bwMode="auto">
          <a:xfrm>
            <a:off x="3167063" y="571501"/>
            <a:ext cx="70723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a:latin typeface="Times New Roman" pitchFamily="18" charset="0"/>
                <a:cs typeface="Times New Roman" pitchFamily="18" charset="0"/>
              </a:rPr>
              <a:t>Bước 1: Gấp hai đường chéo của tờ giấy hình vuông để tạo nếp gấp, mở tờ giấy ra.</a:t>
            </a:r>
          </a:p>
        </p:txBody>
      </p:sp>
      <p:sp>
        <p:nvSpPr>
          <p:cNvPr id="9" name="Rectangle 8"/>
          <p:cNvSpPr/>
          <p:nvPr/>
        </p:nvSpPr>
        <p:spPr>
          <a:xfrm>
            <a:off x="1809720" y="77490"/>
            <a:ext cx="8829598" cy="523220"/>
          </a:xfrm>
          <a:prstGeom prst="rect">
            <a:avLst/>
          </a:prstGeom>
          <a:noFill/>
        </p:spPr>
        <p:txBody>
          <a:bodyPr wrap="none">
            <a:spAutoFit/>
          </a:bodyPr>
          <a:lstStyle/>
          <a:p>
            <a:pPr algn="ctr" fontAlgn="auto">
              <a:spcBef>
                <a:spcPts val="0"/>
              </a:spcBef>
              <a:spcAft>
                <a:spcPts val="0"/>
              </a:spcAft>
              <a:defRPr/>
            </a:pPr>
            <a:r>
              <a:rPr lang="en-US" sz="2800" b="1">
                <a:ln w="900" cmpd="sng">
                  <a:solidFill>
                    <a:schemeClr val="accent1">
                      <a:satMod val="190000"/>
                      <a:alpha val="55000"/>
                    </a:schemeClr>
                  </a:solidFill>
                  <a:prstDash val="solid"/>
                </a:ln>
                <a:solidFill>
                  <a:srgbClr val="0070C0"/>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rPr>
              <a:t>Thuật toán - Cách gấp trò chơi Đông – Tây – Nam – Bắc</a:t>
            </a:r>
          </a:p>
        </p:txBody>
      </p:sp>
      <p:sp>
        <p:nvSpPr>
          <p:cNvPr id="20485" name="TextBox 9"/>
          <p:cNvSpPr txBox="1">
            <a:spLocks noChangeArrowheads="1"/>
          </p:cNvSpPr>
          <p:nvPr/>
        </p:nvSpPr>
        <p:spPr bwMode="auto">
          <a:xfrm>
            <a:off x="3167063" y="1214438"/>
            <a:ext cx="6215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a:latin typeface="Times New Roman" pitchFamily="18" charset="0"/>
                <a:cs typeface="Times New Roman" pitchFamily="18" charset="0"/>
              </a:rPr>
              <a:t>Bước 2: Gấp bốn góc của tờ giấy vào tâm.</a:t>
            </a:r>
          </a:p>
        </p:txBody>
      </p:sp>
      <p:pic>
        <p:nvPicPr>
          <p:cNvPr id="204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4" y="1214438"/>
            <a:ext cx="1214437"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Box 11"/>
          <p:cNvSpPr txBox="1">
            <a:spLocks noChangeArrowheads="1"/>
          </p:cNvSpPr>
          <p:nvPr/>
        </p:nvSpPr>
        <p:spPr bwMode="auto">
          <a:xfrm>
            <a:off x="3167063" y="1714500"/>
            <a:ext cx="6215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dirty="0" err="1">
                <a:latin typeface="Times New Roman" pitchFamily="18" charset="0"/>
                <a:cs typeface="Times New Roman" pitchFamily="18" charset="0"/>
              </a:rPr>
              <a:t>Bước</a:t>
            </a:r>
            <a:r>
              <a:rPr lang="en-US" sz="2000" dirty="0">
                <a:latin typeface="Times New Roman" pitchFamily="18" charset="0"/>
                <a:cs typeface="Times New Roman" pitchFamily="18" charset="0"/>
              </a:rPr>
              <a:t> 3: </a:t>
            </a:r>
            <a:r>
              <a:rPr lang="en-US" sz="2000" dirty="0" err="1">
                <a:latin typeface="Times New Roman" pitchFamily="18" charset="0"/>
                <a:cs typeface="Times New Roman" pitchFamily="18" charset="0"/>
              </a:rPr>
              <a:t>Lật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mặt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kia</a:t>
            </a:r>
            <a:r>
              <a:rPr lang="en-US" sz="2000" dirty="0">
                <a:latin typeface="Times New Roman" pitchFamily="18" charset="0"/>
                <a:cs typeface="Times New Roman" pitchFamily="18" charset="0"/>
              </a:rPr>
              <a:t>.</a:t>
            </a:r>
          </a:p>
        </p:txBody>
      </p:sp>
      <p:pic>
        <p:nvPicPr>
          <p:cNvPr id="2048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313" y="1857376"/>
            <a:ext cx="11430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8314" y="2286001"/>
            <a:ext cx="1214437"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8313" y="2786064"/>
            <a:ext cx="11430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8314" y="3429000"/>
            <a:ext cx="928687"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TextBox 16"/>
          <p:cNvSpPr txBox="1">
            <a:spLocks noChangeArrowheads="1"/>
          </p:cNvSpPr>
          <p:nvPr/>
        </p:nvSpPr>
        <p:spPr bwMode="auto">
          <a:xfrm>
            <a:off x="3167063" y="2214563"/>
            <a:ext cx="6215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a:latin typeface="Times New Roman" pitchFamily="18" charset="0"/>
                <a:cs typeface="Times New Roman" pitchFamily="18" charset="0"/>
              </a:rPr>
              <a:t>Bước 4: Tiếp tục gấp bốn góc vào tâm.</a:t>
            </a:r>
          </a:p>
        </p:txBody>
      </p:sp>
      <p:sp>
        <p:nvSpPr>
          <p:cNvPr id="20493" name="TextBox 17"/>
          <p:cNvSpPr txBox="1">
            <a:spLocks noChangeArrowheads="1"/>
          </p:cNvSpPr>
          <p:nvPr/>
        </p:nvSpPr>
        <p:spPr bwMode="auto">
          <a:xfrm>
            <a:off x="3167064" y="2714626"/>
            <a:ext cx="7500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dirty="0" err="1">
                <a:latin typeface="Times New Roman" pitchFamily="18" charset="0"/>
                <a:cs typeface="Times New Roman" pitchFamily="18" charset="0"/>
              </a:rPr>
              <a:t>Bước</a:t>
            </a:r>
            <a:r>
              <a:rPr lang="en-US" sz="2000" dirty="0">
                <a:latin typeface="Times New Roman" pitchFamily="18" charset="0"/>
                <a:cs typeface="Times New Roman" pitchFamily="18" charset="0"/>
              </a:rPr>
              <a:t> 5: </a:t>
            </a:r>
            <a:r>
              <a:rPr lang="en-US" sz="2000" dirty="0" err="1">
                <a:latin typeface="Times New Roman" pitchFamily="18" charset="0"/>
                <a:cs typeface="Times New Roman" pitchFamily="18" charset="0"/>
              </a:rPr>
              <a:t>Đặt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tờ</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giấy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gấp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nằm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ngang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luồn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ngón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ngón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trỏ</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hai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tay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bốn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góc</a:t>
            </a:r>
            <a:r>
              <a:rPr lang="en-US" sz="2000" dirty="0">
                <a:latin typeface="Times New Roman" pitchFamily="18" charset="0"/>
                <a:cs typeface="Times New Roman" pitchFamily="18" charset="0"/>
              </a:rPr>
              <a:t> ở </a:t>
            </a:r>
            <a:r>
              <a:rPr lang="en-US" sz="2000" dirty="0" err="1">
                <a:latin typeface="Times New Roman" pitchFamily="18" charset="0"/>
                <a:cs typeface="Times New Roman" pitchFamily="18" charset="0"/>
              </a:rPr>
              <a:t>mặt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dưới</a:t>
            </a:r>
            <a:r>
              <a:rPr lang="en-US" sz="2000" dirty="0">
                <a:latin typeface="Times New Roman" pitchFamily="18" charset="0"/>
                <a:cs typeface="Times New Roman" pitchFamily="18" charset="0"/>
              </a:rPr>
              <a:t>.</a:t>
            </a:r>
          </a:p>
        </p:txBody>
      </p:sp>
      <p:sp>
        <p:nvSpPr>
          <p:cNvPr id="20494" name="TextBox 18"/>
          <p:cNvSpPr txBox="1">
            <a:spLocks noChangeArrowheads="1"/>
          </p:cNvSpPr>
          <p:nvPr/>
        </p:nvSpPr>
        <p:spPr bwMode="auto">
          <a:xfrm>
            <a:off x="3167063" y="3500438"/>
            <a:ext cx="6215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a:latin typeface="Times New Roman" pitchFamily="18" charset="0"/>
                <a:cs typeface="Times New Roman" pitchFamily="18" charset="0"/>
              </a:rPr>
              <a:t>Bước 6: Chỉnh sửa các nếp gấp.</a:t>
            </a:r>
          </a:p>
        </p:txBody>
      </p:sp>
      <p:sp>
        <p:nvSpPr>
          <p:cNvPr id="20495" name="TextBox 15"/>
          <p:cNvSpPr txBox="1">
            <a:spLocks noChangeArrowheads="1"/>
          </p:cNvSpPr>
          <p:nvPr/>
        </p:nvSpPr>
        <p:spPr bwMode="auto">
          <a:xfrm>
            <a:off x="2238375" y="6215064"/>
            <a:ext cx="7715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a:t>
            </a:r>
          </a:p>
        </p:txBody>
      </p:sp>
      <p:sp>
        <p:nvSpPr>
          <p:cNvPr id="20496" name="TextBox 16"/>
          <p:cNvSpPr txBox="1">
            <a:spLocks noChangeArrowheads="1"/>
          </p:cNvSpPr>
          <p:nvPr/>
        </p:nvSpPr>
        <p:spPr bwMode="auto">
          <a:xfrm>
            <a:off x="191344" y="4787901"/>
            <a:ext cx="11737304" cy="1354217"/>
          </a:xfrm>
          <a:prstGeom prst="rect">
            <a:avLst/>
          </a:prstGeom>
          <a:solidFill>
            <a:schemeClr val="bg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ts val="600"/>
              </a:spcBef>
              <a:spcAft>
                <a:spcPts val="600"/>
              </a:spcAft>
            </a:pP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toán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sao</a:t>
            </a:r>
            <a:r>
              <a:rPr lang="en-US" sz="2400" dirty="0">
                <a:latin typeface="Times New Roman" pitchFamily="18" charset="0"/>
                <a:cs typeface="Times New Roman" pitchFamily="18" charset="0"/>
              </a:rPr>
              <a:t>?</a:t>
            </a:r>
          </a:p>
          <a:p>
            <a:pPr algn="just" eaLnBrk="1" hangingPunct="1">
              <a:spcBef>
                <a:spcPts val="600"/>
              </a:spcBef>
              <a:spcAft>
                <a:spcPts val="600"/>
              </a:spcAft>
            </a:pP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Đông</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Tây</a:t>
            </a:r>
            <a:r>
              <a:rPr lang="en-US" sz="2400" dirty="0">
                <a:latin typeface="Times New Roman" pitchFamily="18" charset="0"/>
                <a:cs typeface="Times New Roman" pitchFamily="18" charset="0"/>
              </a:rPr>
              <a:t> – Nam – </a:t>
            </a:r>
            <a:r>
              <a:rPr lang="en-US" sz="2400" dirty="0" err="1">
                <a:latin typeface="Times New Roman" pitchFamily="18" charset="0"/>
                <a:cs typeface="Times New Roman" pitchFamily="18" charset="0"/>
              </a:rPr>
              <a:t>Bắc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a:t>
            </a:r>
          </a:p>
        </p:txBody>
      </p:sp>
      <p:sp>
        <p:nvSpPr>
          <p:cNvPr id="17" name="Rectangle 16"/>
          <p:cNvSpPr/>
          <p:nvPr/>
        </p:nvSpPr>
        <p:spPr>
          <a:xfrm>
            <a:off x="2452662" y="4002464"/>
            <a:ext cx="7572428"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i="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Hoạt</a:t>
            </a:r>
            <a:r>
              <a:rPr lang="en-US" sz="2400" b="1" i="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400" b="1" i="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động</a:t>
            </a:r>
            <a:r>
              <a:rPr lang="en-US" sz="2400" b="1" i="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400" b="1" i="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nhóm</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240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2400" dirty="0" err="1">
                <a:ln w="11430"/>
                <a:effectLst>
                  <a:outerShdw blurRad="50800" dist="39000" dir="5460000" algn="tl">
                    <a:srgbClr val="000000">
                      <a:alpha val="38000"/>
                    </a:srgbClr>
                  </a:outerShdw>
                </a:effectLst>
                <a:latin typeface="Times New Roman" pitchFamily="18" charset="0"/>
                <a:cs typeface="Times New Roman" pitchFamily="18" charset="0"/>
              </a:rPr>
              <a:t>thời</a:t>
            </a:r>
            <a:r>
              <a:rPr lang="en-US" sz="2400"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2400" dirty="0" err="1">
                <a:ln w="11430"/>
                <a:effectLst>
                  <a:outerShdw blurRad="50800" dist="39000" dir="5460000" algn="tl">
                    <a:srgbClr val="000000">
                      <a:alpha val="38000"/>
                    </a:srgbClr>
                  </a:outerShdw>
                </a:effectLst>
                <a:latin typeface="Times New Roman" pitchFamily="18" charset="0"/>
                <a:cs typeface="Times New Roman" pitchFamily="18" charset="0"/>
              </a:rPr>
              <a:t>gian</a:t>
            </a:r>
            <a:r>
              <a:rPr lang="en-US" sz="2400" dirty="0">
                <a:ln w="11430"/>
                <a:effectLst>
                  <a:outerShdw blurRad="50800" dist="39000" dir="5460000" algn="tl">
                    <a:srgbClr val="000000">
                      <a:alpha val="38000"/>
                    </a:srgbClr>
                  </a:outerShdw>
                </a:effectLst>
                <a:latin typeface="Times New Roman" pitchFamily="18" charset="0"/>
                <a:cs typeface="Times New Roman" pitchFamily="18" charset="0"/>
              </a:rPr>
              <a:t>: 10 </a:t>
            </a:r>
            <a:r>
              <a:rPr lang="en-US" sz="2400" dirty="0" err="1">
                <a:ln w="11430"/>
                <a:effectLst>
                  <a:outerShdw blurRad="50800" dist="39000" dir="5460000" algn="tl">
                    <a:srgbClr val="000000">
                      <a:alpha val="38000"/>
                    </a:srgbClr>
                  </a:outerShdw>
                </a:effectLst>
                <a:latin typeface="Times New Roman" pitchFamily="18" charset="0"/>
                <a:cs typeface="Times New Roman" pitchFamily="18" charset="0"/>
              </a:rPr>
              <a:t>phút</a:t>
            </a:r>
            <a:r>
              <a:rPr lang="en-US" sz="2400" dirty="0">
                <a:ln w="11430"/>
                <a:effectLst>
                  <a:outerShdw blurRad="50800" dist="39000" dir="5460000" algn="tl">
                    <a:srgbClr val="000000">
                      <a:alpha val="38000"/>
                    </a:srgbClr>
                  </a:outerShdw>
                </a:effectLst>
                <a:latin typeface="Times New Roman" pitchFamily="18" charset="0"/>
                <a:cs typeface="Times New Roman" pitchFamily="18" charset="0"/>
              </a:rPr>
              <a:t>)</a:t>
            </a:r>
          </a:p>
        </p:txBody>
      </p:sp>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775450" y="1631950"/>
            <a:ext cx="2643188" cy="285750"/>
          </a:xfrm>
          <a:prstGeom prst="ellipse">
            <a:avLst/>
          </a:prstGeom>
          <a:solidFill>
            <a:schemeClr val="accent3">
              <a:lumMod val="20000"/>
              <a:lumOff val="8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err="1">
                <a:solidFill>
                  <a:schemeClr val="tx1"/>
                </a:solidFill>
                <a:latin typeface="Times New Roman" pitchFamily="18" charset="0"/>
                <a:cs typeface="Times New Roman" pitchFamily="18" charset="0"/>
              </a:rPr>
              <a:t>Bắt</a:t>
            </a:r>
            <a:r>
              <a:rPr lang="en-US" sz="1600" dirty="0">
                <a:solidFill>
                  <a:schemeClr val="tx1"/>
                </a:solidFill>
                <a:latin typeface="Times New Roman" pitchFamily="18" charset="0"/>
                <a:cs typeface="Times New Roman" pitchFamily="18" charset="0"/>
              </a:rPr>
              <a:t> </a:t>
            </a:r>
            <a:r>
              <a:rPr lang="en-US" sz="1600" dirty="0" err="1">
                <a:solidFill>
                  <a:schemeClr val="tx1"/>
                </a:solidFill>
                <a:latin typeface="Times New Roman" pitchFamily="18" charset="0"/>
                <a:cs typeface="Times New Roman" pitchFamily="18" charset="0"/>
              </a:rPr>
              <a:t>đầu</a:t>
            </a:r>
            <a:endParaRPr lang="en-US" sz="1600" dirty="0">
              <a:solidFill>
                <a:schemeClr val="tx1"/>
              </a:solidFill>
              <a:latin typeface="Times New Roman" pitchFamily="18" charset="0"/>
              <a:cs typeface="Times New Roman" pitchFamily="18" charset="0"/>
            </a:endParaRPr>
          </a:p>
        </p:txBody>
      </p:sp>
      <p:sp>
        <p:nvSpPr>
          <p:cNvPr id="25" name="Parallelogram 24"/>
          <p:cNvSpPr/>
          <p:nvPr/>
        </p:nvSpPr>
        <p:spPr>
          <a:xfrm>
            <a:off x="6024564" y="2143125"/>
            <a:ext cx="4143375" cy="357188"/>
          </a:xfrm>
          <a:prstGeom prst="parallelogram">
            <a:avLst/>
          </a:prstGeom>
          <a:solidFill>
            <a:srgbClr val="33CCCC">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schemeClr val="tx1"/>
                </a:solidFill>
                <a:latin typeface="Times New Roman" pitchFamily="18" charset="0"/>
                <a:cs typeface="Times New Roman" pitchFamily="18" charset="0"/>
              </a:rPr>
              <a:t>Tờ giấy hình vuông</a:t>
            </a:r>
          </a:p>
        </p:txBody>
      </p:sp>
      <p:sp>
        <p:nvSpPr>
          <p:cNvPr id="27" name="Rectangle 26"/>
          <p:cNvSpPr/>
          <p:nvPr/>
        </p:nvSpPr>
        <p:spPr>
          <a:xfrm>
            <a:off x="5738814" y="2786063"/>
            <a:ext cx="4714875" cy="525462"/>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schemeClr val="tx1"/>
                </a:solidFill>
                <a:latin typeface="Times New Roman" pitchFamily="18" charset="0"/>
                <a:cs typeface="Times New Roman" pitchFamily="18" charset="0"/>
              </a:rPr>
              <a:t>Gấp hai đường chéo của hình vuông để tạo nếp gấp, mở tờ giấy ra.</a:t>
            </a:r>
          </a:p>
        </p:txBody>
      </p:sp>
      <p:sp>
        <p:nvSpPr>
          <p:cNvPr id="29" name="Rectangle 28"/>
          <p:cNvSpPr/>
          <p:nvPr/>
        </p:nvSpPr>
        <p:spPr>
          <a:xfrm>
            <a:off x="5757864" y="3579814"/>
            <a:ext cx="4676775" cy="369887"/>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schemeClr val="tx1"/>
                </a:solidFill>
                <a:latin typeface="Times New Roman" pitchFamily="18" charset="0"/>
                <a:cs typeface="Times New Roman" pitchFamily="18" charset="0"/>
              </a:rPr>
              <a:t>Gấp bốn gốc của tờ giấy vào tâm.</a:t>
            </a:r>
          </a:p>
        </p:txBody>
      </p:sp>
      <p:sp>
        <p:nvSpPr>
          <p:cNvPr id="30" name="Rectangle 29"/>
          <p:cNvSpPr/>
          <p:nvPr/>
        </p:nvSpPr>
        <p:spPr>
          <a:xfrm>
            <a:off x="5738814" y="4214813"/>
            <a:ext cx="4714875" cy="285750"/>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schemeClr val="tx1"/>
                </a:solidFill>
                <a:latin typeface="Times New Roman" pitchFamily="18" charset="0"/>
                <a:cs typeface="Times New Roman" pitchFamily="18" charset="0"/>
              </a:rPr>
              <a:t>Lật mặt bên kia.</a:t>
            </a:r>
          </a:p>
        </p:txBody>
      </p:sp>
      <p:sp>
        <p:nvSpPr>
          <p:cNvPr id="31" name="Rectangle 30"/>
          <p:cNvSpPr/>
          <p:nvPr/>
        </p:nvSpPr>
        <p:spPr>
          <a:xfrm>
            <a:off x="5738814" y="4722814"/>
            <a:ext cx="4714875" cy="492125"/>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1600">
                <a:solidFill>
                  <a:schemeClr val="tx1"/>
                </a:solidFill>
                <a:latin typeface="Times New Roman" pitchFamily="18" charset="0"/>
                <a:cs typeface="Times New Roman" pitchFamily="18" charset="0"/>
              </a:rPr>
              <a:t>Đặt tờ giấy đã gấp nằm ngang, luồn ngón cái và ngón trỏ của hai tay vào bốn góc ở mặt dưới.</a:t>
            </a:r>
          </a:p>
        </p:txBody>
      </p:sp>
      <p:cxnSp>
        <p:nvCxnSpPr>
          <p:cNvPr id="35" name="Straight Arrow Connector 34"/>
          <p:cNvCxnSpPr/>
          <p:nvPr/>
        </p:nvCxnSpPr>
        <p:spPr>
          <a:xfrm rot="5400000">
            <a:off x="8028782" y="6396832"/>
            <a:ext cx="20796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743575" y="5397500"/>
            <a:ext cx="4705350" cy="317500"/>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schemeClr val="tx1"/>
                </a:solidFill>
                <a:latin typeface="Times New Roman" pitchFamily="18" charset="0"/>
                <a:cs typeface="Times New Roman" pitchFamily="18" charset="0"/>
              </a:rPr>
              <a:t>Chỉnh sửa các nếp gấp</a:t>
            </a:r>
          </a:p>
        </p:txBody>
      </p:sp>
      <p:sp>
        <p:nvSpPr>
          <p:cNvPr id="37" name="Oval 36"/>
          <p:cNvSpPr/>
          <p:nvPr/>
        </p:nvSpPr>
        <p:spPr>
          <a:xfrm>
            <a:off x="6632575" y="6500814"/>
            <a:ext cx="2928938" cy="357187"/>
          </a:xfrm>
          <a:prstGeom prst="ellipse">
            <a:avLst/>
          </a:prstGeom>
          <a:solidFill>
            <a:schemeClr val="accent3">
              <a:lumMod val="20000"/>
              <a:lumOff val="80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schemeClr val="tx1"/>
                </a:solidFill>
                <a:latin typeface="Times New Roman" pitchFamily="18" charset="0"/>
                <a:cs typeface="Times New Roman" pitchFamily="18" charset="0"/>
              </a:rPr>
              <a:t>Kết thúc</a:t>
            </a:r>
          </a:p>
        </p:txBody>
      </p:sp>
      <p:sp>
        <p:nvSpPr>
          <p:cNvPr id="18" name="Parallelogram 17"/>
          <p:cNvSpPr/>
          <p:nvPr/>
        </p:nvSpPr>
        <p:spPr>
          <a:xfrm>
            <a:off x="5881689" y="5945188"/>
            <a:ext cx="4429125" cy="341312"/>
          </a:xfrm>
          <a:prstGeom prst="parallelogram">
            <a:avLst/>
          </a:prstGeom>
          <a:solidFill>
            <a:srgbClr val="33CCCC">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schemeClr val="tx1"/>
                </a:solidFill>
                <a:latin typeface="Times New Roman" pitchFamily="18" charset="0"/>
                <a:cs typeface="Times New Roman" pitchFamily="18" charset="0"/>
              </a:rPr>
              <a:t>Hình trò chơi Đông – Tây – Nam – Bắc </a:t>
            </a:r>
          </a:p>
        </p:txBody>
      </p:sp>
      <p:pic>
        <p:nvPicPr>
          <p:cNvPr id="20" name="Picture 19" descr="C:\Users\Administrator\Documents\Lightshot\Screenshot_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76" y="1942224"/>
            <a:ext cx="3431284"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TextBox 20"/>
          <p:cNvSpPr txBox="1">
            <a:spLocks noChangeArrowheads="1"/>
          </p:cNvSpPr>
          <p:nvPr/>
        </p:nvSpPr>
        <p:spPr bwMode="auto">
          <a:xfrm>
            <a:off x="263352" y="1196752"/>
            <a:ext cx="11665295" cy="461665"/>
          </a:xfrm>
          <a:prstGeom prst="rect">
            <a:avLst/>
          </a:prstGeom>
          <a:solidFill>
            <a:schemeClr val="bg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2:</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Đông</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Tây</a:t>
            </a:r>
            <a:r>
              <a:rPr lang="en-US" sz="2400" dirty="0">
                <a:latin typeface="Times New Roman" pitchFamily="18" charset="0"/>
                <a:cs typeface="Times New Roman" pitchFamily="18" charset="0"/>
              </a:rPr>
              <a:t> – Nam – </a:t>
            </a:r>
            <a:r>
              <a:rPr lang="en-US" sz="2400" dirty="0" err="1">
                <a:latin typeface="Times New Roman" pitchFamily="18" charset="0"/>
                <a:cs typeface="Times New Roman" pitchFamily="18" charset="0"/>
              </a:rPr>
              <a:t>Bắc</a:t>
            </a:r>
            <a:r>
              <a:rPr lang="en-US" sz="2400" dirty="0">
                <a:latin typeface="Times New Roman" pitchFamily="18" charset="0"/>
                <a:cs typeface="Times New Roman" pitchFamily="18" charset="0"/>
              </a:rPr>
              <a:t>.</a:t>
            </a:r>
          </a:p>
        </p:txBody>
      </p:sp>
      <p:cxnSp>
        <p:nvCxnSpPr>
          <p:cNvPr id="22" name="Straight Arrow Connector 21"/>
          <p:cNvCxnSpPr/>
          <p:nvPr/>
        </p:nvCxnSpPr>
        <p:spPr>
          <a:xfrm rot="5400000">
            <a:off x="8028782" y="5818982"/>
            <a:ext cx="20796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8027194" y="5325269"/>
            <a:ext cx="20796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8027194" y="4610894"/>
            <a:ext cx="20796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a:off x="8027194" y="4090194"/>
            <a:ext cx="20796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8027194" y="3461544"/>
            <a:ext cx="20796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8027194" y="2632869"/>
            <a:ext cx="20796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8063707" y="1993107"/>
            <a:ext cx="20796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19"/>
          <p:cNvSpPr txBox="1">
            <a:spLocks noChangeArrowheads="1"/>
          </p:cNvSpPr>
          <p:nvPr/>
        </p:nvSpPr>
        <p:spPr bwMode="auto">
          <a:xfrm>
            <a:off x="263352" y="7939"/>
            <a:ext cx="11665296" cy="1200329"/>
          </a:xfrm>
          <a:prstGeom prst="rect">
            <a:avLst/>
          </a:prstGeom>
          <a:solidFill>
            <a:schemeClr val="bg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1:</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khối</a:t>
            </a: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toán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toán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nên</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41"/>
                                        </p:tgtEl>
                                        <p:attrNameLst>
                                          <p:attrName>style.visibility</p:attrName>
                                        </p:attrNameLst>
                                      </p:cBhvr>
                                      <p:to>
                                        <p:strVal val="visible"/>
                                      </p:to>
                                    </p:set>
                                    <p:animEffect transition="in" filter="box(in)">
                                      <p:cBhvr>
                                        <p:cTn id="12" dur="500"/>
                                        <p:tgtEl>
                                          <p:spTgt spid="225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ox(in)">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up)">
                                      <p:cBhvr>
                                        <p:cTn id="27" dur="500"/>
                                        <p:tgtEl>
                                          <p:spTgt spid="41"/>
                                        </p:tgtEl>
                                      </p:cBhvr>
                                    </p:animEffect>
                                  </p:childTnLst>
                                </p:cTn>
                              </p:par>
                            </p:childTnLst>
                          </p:cTn>
                        </p:par>
                        <p:par>
                          <p:cTn id="28" fill="hold" nodeType="afterGroup">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500"/>
                                        <p:tgtEl>
                                          <p:spTgt spid="25"/>
                                        </p:tgtEl>
                                      </p:cBhvr>
                                    </p:animEffect>
                                  </p:childTnLst>
                                </p:cTn>
                              </p:par>
                            </p:childTnLst>
                          </p:cTn>
                        </p:par>
                        <p:par>
                          <p:cTn id="32" fill="hold" nodeType="afterGroup">
                            <p:stCondLst>
                              <p:cond delay="1000"/>
                            </p:stCondLst>
                            <p:childTnLst>
                              <p:par>
                                <p:cTn id="33" presetID="22" presetClass="entr" presetSubtype="1" fill="hold"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up)">
                                      <p:cBhvr>
                                        <p:cTn id="35" dur="500"/>
                                        <p:tgtEl>
                                          <p:spTgt spid="40"/>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up)">
                                      <p:cBhvr>
                                        <p:cTn id="38" dur="500"/>
                                        <p:tgtEl>
                                          <p:spTgt spid="27"/>
                                        </p:tgtEl>
                                      </p:cBhvr>
                                    </p:animEffect>
                                  </p:childTnLst>
                                </p:cTn>
                              </p:par>
                            </p:childTnLst>
                          </p:cTn>
                        </p:par>
                        <p:par>
                          <p:cTn id="39" fill="hold" nodeType="afterGroup">
                            <p:stCondLst>
                              <p:cond delay="1500"/>
                            </p:stCondLst>
                            <p:childTnLst>
                              <p:par>
                                <p:cTn id="40" presetID="22" presetClass="entr" presetSubtype="1" fill="hold"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up)">
                                      <p:cBhvr>
                                        <p:cTn id="42" dur="500"/>
                                        <p:tgtEl>
                                          <p:spTgt spid="39"/>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500"/>
                                        <p:tgtEl>
                                          <p:spTgt spid="29"/>
                                        </p:tgtEl>
                                      </p:cBhvr>
                                    </p:animEffect>
                                  </p:childTnLst>
                                </p:cTn>
                              </p:par>
                            </p:childTnLst>
                          </p:cTn>
                        </p:par>
                        <p:par>
                          <p:cTn id="46" fill="hold" nodeType="afterGroup">
                            <p:stCondLst>
                              <p:cond delay="2000"/>
                            </p:stCondLst>
                            <p:childTnLst>
                              <p:par>
                                <p:cTn id="47" presetID="22" presetClass="entr" presetSubtype="1"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up)">
                                      <p:cBhvr>
                                        <p:cTn id="49" dur="500"/>
                                        <p:tgtEl>
                                          <p:spTgt spid="3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up)">
                                      <p:cBhvr>
                                        <p:cTn id="52" dur="500"/>
                                        <p:tgtEl>
                                          <p:spTgt spid="30"/>
                                        </p:tgtEl>
                                      </p:cBhvr>
                                    </p:animEffect>
                                  </p:childTnLst>
                                </p:cTn>
                              </p:par>
                            </p:childTnLst>
                          </p:cTn>
                        </p:par>
                        <p:par>
                          <p:cTn id="53" fill="hold" nodeType="afterGroup">
                            <p:stCondLst>
                              <p:cond delay="2500"/>
                            </p:stCondLst>
                            <p:childTnLst>
                              <p:par>
                                <p:cTn id="54" presetID="22" presetClass="entr" presetSubtype="1" fill="hold" nodeType="after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up)">
                                      <p:cBhvr>
                                        <p:cTn id="56" dur="500"/>
                                        <p:tgtEl>
                                          <p:spTgt spid="28"/>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up)">
                                      <p:cBhvr>
                                        <p:cTn id="59" dur="500"/>
                                        <p:tgtEl>
                                          <p:spTgt spid="31"/>
                                        </p:tgtEl>
                                      </p:cBhvr>
                                    </p:animEffect>
                                  </p:childTnLst>
                                </p:cTn>
                              </p:par>
                            </p:childTnLst>
                          </p:cTn>
                        </p:par>
                        <p:par>
                          <p:cTn id="60" fill="hold" nodeType="afterGroup">
                            <p:stCondLst>
                              <p:cond delay="3000"/>
                            </p:stCondLst>
                            <p:childTnLst>
                              <p:par>
                                <p:cTn id="61" presetID="22" presetClass="entr" presetSubtype="1"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up)">
                                      <p:cBhvr>
                                        <p:cTn id="63" dur="500"/>
                                        <p:tgtEl>
                                          <p:spTgt spid="23"/>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up)">
                                      <p:cBhvr>
                                        <p:cTn id="66" dur="500"/>
                                        <p:tgtEl>
                                          <p:spTgt spid="36"/>
                                        </p:tgtEl>
                                      </p:cBhvr>
                                    </p:animEffect>
                                  </p:childTnLst>
                                </p:cTn>
                              </p:par>
                            </p:childTnLst>
                          </p:cTn>
                        </p:par>
                        <p:par>
                          <p:cTn id="67" fill="hold" nodeType="afterGroup">
                            <p:stCondLst>
                              <p:cond delay="3500"/>
                            </p:stCondLst>
                            <p:childTnLst>
                              <p:par>
                                <p:cTn id="68" presetID="22" presetClass="entr" presetSubtype="1"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up)">
                                      <p:cBhvr>
                                        <p:cTn id="70" dur="500"/>
                                        <p:tgtEl>
                                          <p:spTgt spid="22"/>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up)">
                                      <p:cBhvr>
                                        <p:cTn id="73" dur="500"/>
                                        <p:tgtEl>
                                          <p:spTgt spid="18"/>
                                        </p:tgtEl>
                                      </p:cBhvr>
                                    </p:animEffect>
                                  </p:childTnLst>
                                </p:cTn>
                              </p:par>
                            </p:childTnLst>
                          </p:cTn>
                        </p:par>
                        <p:par>
                          <p:cTn id="74" fill="hold" nodeType="afterGroup">
                            <p:stCondLst>
                              <p:cond delay="4000"/>
                            </p:stCondLst>
                            <p:childTnLst>
                              <p:par>
                                <p:cTn id="75" presetID="22" presetClass="entr" presetSubtype="1" fill="hold" nodeType="after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up)">
                                      <p:cBhvr>
                                        <p:cTn id="77" dur="500"/>
                                        <p:tgtEl>
                                          <p:spTgt spid="35"/>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wipe(up)">
                                      <p:cBhvr>
                                        <p:cTn id="8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animBg="1"/>
      <p:bldP spid="27" grpId="0" animBg="1"/>
      <p:bldP spid="29" grpId="0" animBg="1"/>
      <p:bldP spid="30" grpId="0" animBg="1"/>
      <p:bldP spid="31" grpId="0" animBg="1"/>
      <p:bldP spid="36" grpId="0" animBg="1"/>
      <p:bldP spid="37" grpId="0" animBg="1"/>
      <p:bldP spid="18" grpId="0" animBg="1"/>
      <p:bldP spid="22541"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C:\Users\Administrator\Documents\Lightshot\Screenshot_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76" y="214314"/>
            <a:ext cx="4017963"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4" y="214313"/>
            <a:ext cx="4357687"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6938" y="4786313"/>
            <a:ext cx="3714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entagon 7"/>
          <p:cNvSpPr/>
          <p:nvPr/>
        </p:nvSpPr>
        <p:spPr>
          <a:xfrm>
            <a:off x="2381250" y="5429251"/>
            <a:ext cx="7143750" cy="714375"/>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a:solidFill>
                  <a:schemeClr val="tx1"/>
                </a:solidFill>
              </a:rPr>
              <a:t>Theo em có mấy cách để mô tả một thuật toán?</a:t>
            </a:r>
          </a:p>
          <a:p>
            <a:pPr>
              <a:defRPr/>
            </a:pPr>
            <a:r>
              <a:rPr lang="en-US" sz="2400">
                <a:solidFill>
                  <a:schemeClr val="tx1"/>
                </a:solidFill>
              </a:rPr>
              <a:t>Sơ đồ khối của thuật toán là gì?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8"/>
          <p:cNvSpPr txBox="1">
            <a:spLocks noChangeArrowheads="1"/>
          </p:cNvSpPr>
          <p:nvPr/>
        </p:nvSpPr>
        <p:spPr bwMode="auto">
          <a:xfrm>
            <a:off x="2881313" y="180976"/>
            <a:ext cx="7072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solidFill>
                  <a:srgbClr val="FF0000"/>
                </a:solidFill>
                <a:latin typeface="Times New Roman" pitchFamily="18" charset="0"/>
                <a:cs typeface="Times New Roman" pitchFamily="18" charset="0"/>
              </a:rPr>
              <a:t> </a:t>
            </a:r>
          </a:p>
        </p:txBody>
      </p:sp>
      <p:sp>
        <p:nvSpPr>
          <p:cNvPr id="18" name="TextBox 9"/>
          <p:cNvSpPr txBox="1">
            <a:spLocks noChangeArrowheads="1"/>
          </p:cNvSpPr>
          <p:nvPr/>
        </p:nvSpPr>
        <p:spPr bwMode="auto">
          <a:xfrm>
            <a:off x="335360" y="188640"/>
            <a:ext cx="5286375" cy="461963"/>
          </a:xfrm>
          <a:prstGeom prst="rect">
            <a:avLst/>
          </a:prstGeom>
          <a:noFill/>
          <a:ln w="9525">
            <a:noFill/>
            <a:miter lim="800000"/>
            <a:headEnd/>
            <a:tailEnd/>
          </a:ln>
        </p:spPr>
        <p:txBody>
          <a:bodyPr>
            <a:spAutoFit/>
          </a:bodyPr>
          <a:lstStyle/>
          <a:p>
            <a:pPr marL="457200" indent="-457200">
              <a:defRPr/>
            </a:pPr>
            <a:r>
              <a:rPr lang="en-US" sz="2400" b="1" dirty="0">
                <a:solidFill>
                  <a:schemeClr val="accent2">
                    <a:lumMod val="75000"/>
                  </a:schemeClr>
                </a:solidFill>
                <a:latin typeface="Times New Roman" pitchFamily="18" charset="0"/>
                <a:cs typeface="Times New Roman" pitchFamily="18" charset="0"/>
              </a:rPr>
              <a:t>II. </a:t>
            </a:r>
            <a:r>
              <a:rPr lang="en-US" sz="2400" b="1" dirty="0" err="1">
                <a:solidFill>
                  <a:schemeClr val="accent2">
                    <a:lumMod val="75000"/>
                  </a:schemeClr>
                </a:solidFill>
                <a:latin typeface="Times New Roman" pitchFamily="18" charset="0"/>
                <a:cs typeface="Times New Roman" pitchFamily="18" charset="0"/>
              </a:rPr>
              <a:t>Mô</a:t>
            </a:r>
            <a:r>
              <a:rPr lang="en-US" sz="2400" b="1" dirty="0">
                <a:solidFill>
                  <a:schemeClr val="accent2">
                    <a:lumMod val="75000"/>
                  </a:schemeClr>
                </a:solidFill>
                <a:latin typeface="Times New Roman" pitchFamily="18" charset="0"/>
                <a:cs typeface="Times New Roman" pitchFamily="18" charset="0"/>
              </a:rPr>
              <a:t> </a:t>
            </a:r>
            <a:r>
              <a:rPr lang="en-US" sz="2400" b="1" dirty="0" err="1">
                <a:solidFill>
                  <a:schemeClr val="accent2">
                    <a:lumMod val="75000"/>
                  </a:schemeClr>
                </a:solidFill>
                <a:latin typeface="Times New Roman" pitchFamily="18" charset="0"/>
                <a:cs typeface="Times New Roman" pitchFamily="18" charset="0"/>
              </a:rPr>
              <a:t>tả</a:t>
            </a:r>
            <a:r>
              <a:rPr lang="en-US" sz="2400" b="1" dirty="0">
                <a:solidFill>
                  <a:schemeClr val="accent2">
                    <a:lumMod val="75000"/>
                  </a:schemeClr>
                </a:solidFill>
                <a:latin typeface="Times New Roman" pitchFamily="18" charset="0"/>
                <a:cs typeface="Times New Roman" pitchFamily="18" charset="0"/>
              </a:rPr>
              <a:t> </a:t>
            </a:r>
            <a:r>
              <a:rPr lang="en-US" sz="2400" b="1" dirty="0" err="1">
                <a:solidFill>
                  <a:schemeClr val="accent2">
                    <a:lumMod val="75000"/>
                  </a:schemeClr>
                </a:solidFill>
                <a:latin typeface="Times New Roman" pitchFamily="18" charset="0"/>
                <a:cs typeface="Times New Roman" pitchFamily="18" charset="0"/>
              </a:rPr>
              <a:t>thuật</a:t>
            </a:r>
            <a:r>
              <a:rPr lang="en-US" sz="2400" b="1" dirty="0">
                <a:solidFill>
                  <a:schemeClr val="accent2">
                    <a:lumMod val="75000"/>
                  </a:schemeClr>
                </a:solidFill>
                <a:latin typeface="Times New Roman" pitchFamily="18" charset="0"/>
                <a:cs typeface="Times New Roman" pitchFamily="18" charset="0"/>
              </a:rPr>
              <a:t> </a:t>
            </a:r>
            <a:r>
              <a:rPr lang="en-US" sz="2400" b="1" dirty="0" err="1">
                <a:solidFill>
                  <a:schemeClr val="accent2">
                    <a:lumMod val="75000"/>
                  </a:schemeClr>
                </a:solidFill>
                <a:latin typeface="Times New Roman" pitchFamily="18" charset="0"/>
                <a:cs typeface="Times New Roman" pitchFamily="18" charset="0"/>
              </a:rPr>
              <a:t>toán</a:t>
            </a:r>
            <a:r>
              <a:rPr lang="en-US" sz="2400" b="1" dirty="0">
                <a:solidFill>
                  <a:schemeClr val="accent2">
                    <a:lumMod val="75000"/>
                  </a:schemeClr>
                </a:solidFill>
                <a:latin typeface="Times New Roman" pitchFamily="18" charset="0"/>
                <a:cs typeface="Times New Roman" pitchFamily="18" charset="0"/>
              </a:rPr>
              <a:t> </a:t>
            </a:r>
          </a:p>
        </p:txBody>
      </p:sp>
      <p:sp>
        <p:nvSpPr>
          <p:cNvPr id="9" name="TextBox 8"/>
          <p:cNvSpPr txBox="1">
            <a:spLocks noChangeArrowheads="1"/>
          </p:cNvSpPr>
          <p:nvPr/>
        </p:nvSpPr>
        <p:spPr bwMode="auto">
          <a:xfrm>
            <a:off x="462360" y="617264"/>
            <a:ext cx="11322272" cy="157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228600" algn="l"/>
                <a:tab pos="457200" algn="l"/>
                <a:tab pos="866775" algn="l"/>
                <a:tab pos="1028700" algn="l"/>
                <a:tab pos="1943100" algn="l"/>
                <a:tab pos="2628900" algn="l"/>
                <a:tab pos="2743200" algn="ctr"/>
                <a:tab pos="5486400" algn="r"/>
              </a:tabLst>
              <a:defRPr>
                <a:solidFill>
                  <a:schemeClr val="tx1"/>
                </a:solidFill>
                <a:latin typeface="Arial" charset="0"/>
                <a:cs typeface="Arial" charset="0"/>
              </a:defRPr>
            </a:lvl1pPr>
            <a:lvl2pPr marL="742950" indent="-285750" eaLnBrk="0" hangingPunct="0">
              <a:tabLst>
                <a:tab pos="228600" algn="l"/>
                <a:tab pos="457200" algn="l"/>
                <a:tab pos="866775" algn="l"/>
                <a:tab pos="1028700" algn="l"/>
                <a:tab pos="1943100" algn="l"/>
                <a:tab pos="2628900" algn="l"/>
                <a:tab pos="2743200" algn="ctr"/>
                <a:tab pos="5486400" algn="r"/>
              </a:tabLst>
              <a:defRPr>
                <a:solidFill>
                  <a:schemeClr val="tx1"/>
                </a:solidFill>
                <a:latin typeface="Arial" charset="0"/>
                <a:cs typeface="Arial" charset="0"/>
              </a:defRPr>
            </a:lvl2pPr>
            <a:lvl3pPr marL="1143000" indent="-228600" eaLnBrk="0" hangingPunct="0">
              <a:tabLst>
                <a:tab pos="228600" algn="l"/>
                <a:tab pos="457200" algn="l"/>
                <a:tab pos="866775" algn="l"/>
                <a:tab pos="1028700" algn="l"/>
                <a:tab pos="1943100" algn="l"/>
                <a:tab pos="2628900" algn="l"/>
                <a:tab pos="2743200" algn="ctr"/>
                <a:tab pos="5486400" algn="r"/>
              </a:tabLst>
              <a:defRPr>
                <a:solidFill>
                  <a:schemeClr val="tx1"/>
                </a:solidFill>
                <a:latin typeface="Arial" charset="0"/>
                <a:cs typeface="Arial" charset="0"/>
              </a:defRPr>
            </a:lvl3pPr>
            <a:lvl4pPr marL="1600200" indent="-228600" eaLnBrk="0" hangingPunct="0">
              <a:tabLst>
                <a:tab pos="228600" algn="l"/>
                <a:tab pos="457200" algn="l"/>
                <a:tab pos="866775" algn="l"/>
                <a:tab pos="1028700" algn="l"/>
                <a:tab pos="1943100" algn="l"/>
                <a:tab pos="2628900" algn="l"/>
                <a:tab pos="2743200" algn="ctr"/>
                <a:tab pos="5486400" algn="r"/>
              </a:tabLst>
              <a:defRPr>
                <a:solidFill>
                  <a:schemeClr val="tx1"/>
                </a:solidFill>
                <a:latin typeface="Arial" charset="0"/>
                <a:cs typeface="Arial" charset="0"/>
              </a:defRPr>
            </a:lvl4pPr>
            <a:lvl5pPr marL="2057400" indent="-228600" eaLnBrk="0" hangingPunct="0">
              <a:tabLst>
                <a:tab pos="228600" algn="l"/>
                <a:tab pos="457200" algn="l"/>
                <a:tab pos="866775" algn="l"/>
                <a:tab pos="1028700" algn="l"/>
                <a:tab pos="1943100" algn="l"/>
                <a:tab pos="2628900" algn="l"/>
                <a:tab pos="2743200" algn="ctr"/>
                <a:tab pos="5486400" algn="r"/>
              </a:tabLst>
              <a:defRPr>
                <a:solidFill>
                  <a:schemeClr val="tx1"/>
                </a:solidFill>
                <a:latin typeface="Arial" charset="0"/>
                <a:cs typeface="Arial" charset="0"/>
              </a:defRPr>
            </a:lvl5pPr>
            <a:lvl6pPr marL="2514600" indent="-228600" eaLnBrk="0" fontAlgn="base" hangingPunct="0">
              <a:spcBef>
                <a:spcPct val="0"/>
              </a:spcBef>
              <a:spcAft>
                <a:spcPct val="0"/>
              </a:spcAft>
              <a:tabLst>
                <a:tab pos="228600" algn="l"/>
                <a:tab pos="457200" algn="l"/>
                <a:tab pos="866775" algn="l"/>
                <a:tab pos="1028700" algn="l"/>
                <a:tab pos="1943100" algn="l"/>
                <a:tab pos="2628900" algn="l"/>
                <a:tab pos="2743200" algn="ctr"/>
                <a:tab pos="5486400" algn="r"/>
              </a:tabLst>
              <a:defRPr>
                <a:solidFill>
                  <a:schemeClr val="tx1"/>
                </a:solidFill>
                <a:latin typeface="Arial" charset="0"/>
                <a:cs typeface="Arial" charset="0"/>
              </a:defRPr>
            </a:lvl6pPr>
            <a:lvl7pPr marL="2971800" indent="-228600" eaLnBrk="0" fontAlgn="base" hangingPunct="0">
              <a:spcBef>
                <a:spcPct val="0"/>
              </a:spcBef>
              <a:spcAft>
                <a:spcPct val="0"/>
              </a:spcAft>
              <a:tabLst>
                <a:tab pos="228600" algn="l"/>
                <a:tab pos="457200" algn="l"/>
                <a:tab pos="866775" algn="l"/>
                <a:tab pos="1028700" algn="l"/>
                <a:tab pos="1943100" algn="l"/>
                <a:tab pos="2628900" algn="l"/>
                <a:tab pos="2743200" algn="ctr"/>
                <a:tab pos="5486400" algn="r"/>
              </a:tabLst>
              <a:defRPr>
                <a:solidFill>
                  <a:schemeClr val="tx1"/>
                </a:solidFill>
                <a:latin typeface="Arial" charset="0"/>
                <a:cs typeface="Arial" charset="0"/>
              </a:defRPr>
            </a:lvl7pPr>
            <a:lvl8pPr marL="3429000" indent="-228600" eaLnBrk="0" fontAlgn="base" hangingPunct="0">
              <a:spcBef>
                <a:spcPct val="0"/>
              </a:spcBef>
              <a:spcAft>
                <a:spcPct val="0"/>
              </a:spcAft>
              <a:tabLst>
                <a:tab pos="228600" algn="l"/>
                <a:tab pos="457200" algn="l"/>
                <a:tab pos="866775" algn="l"/>
                <a:tab pos="1028700" algn="l"/>
                <a:tab pos="1943100" algn="l"/>
                <a:tab pos="2628900" algn="l"/>
                <a:tab pos="2743200" algn="ctr"/>
                <a:tab pos="5486400" algn="r"/>
              </a:tabLst>
              <a:defRPr>
                <a:solidFill>
                  <a:schemeClr val="tx1"/>
                </a:solidFill>
                <a:latin typeface="Arial" charset="0"/>
                <a:cs typeface="Arial" charset="0"/>
              </a:defRPr>
            </a:lvl8pPr>
            <a:lvl9pPr marL="3886200" indent="-228600" eaLnBrk="0" fontAlgn="base" hangingPunct="0">
              <a:spcBef>
                <a:spcPct val="0"/>
              </a:spcBef>
              <a:spcAft>
                <a:spcPct val="0"/>
              </a:spcAft>
              <a:tabLst>
                <a:tab pos="228600" algn="l"/>
                <a:tab pos="457200" algn="l"/>
                <a:tab pos="866775" algn="l"/>
                <a:tab pos="1028700" algn="l"/>
                <a:tab pos="1943100" algn="l"/>
                <a:tab pos="2628900" algn="l"/>
                <a:tab pos="2743200" algn="ctr"/>
                <a:tab pos="5486400" algn="r"/>
              </a:tabLst>
              <a:defRPr>
                <a:solidFill>
                  <a:schemeClr val="tx1"/>
                </a:solidFill>
                <a:latin typeface="Arial" charset="0"/>
                <a:cs typeface="Arial" charset="0"/>
              </a:defRPr>
            </a:lvl9pPr>
          </a:lstStyle>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toán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kê</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khối</a:t>
            </a:r>
            <a:r>
              <a:rPr lang="en-US" sz="2400" dirty="0">
                <a:latin typeface="Times New Roman" pitchFamily="18" charset="0"/>
                <a:cs typeface="Times New Roman" pitchFamily="18" charset="0"/>
              </a:rPr>
              <a:t>. </a:t>
            </a:r>
          </a:p>
          <a:p>
            <a:pPr algn="just">
              <a:buFontTx/>
              <a:buChar char="-"/>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toán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gồm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mũi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endParaRPr lang="en-US" sz="2400" dirty="0">
              <a:latin typeface="Times New Roman" pitchFamily="18" charset="0"/>
              <a:cs typeface="Times New Roman" pitchFamily="18" charset="0"/>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673" y="2584177"/>
            <a:ext cx="40719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3819922" y="2188890"/>
            <a:ext cx="171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b="1">
                <a:latin typeface="Times New Roman" pitchFamily="18" charset="0"/>
                <a:cs typeface="Times New Roman" pitchFamily="18" charset="0"/>
              </a:rPr>
              <a:t>Quy ước</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797" y="2727053"/>
            <a:ext cx="409575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par>
                          <p:cTn id="13" fill="hold" nodeType="afterGroup">
                            <p:stCondLst>
                              <p:cond delay="2000"/>
                            </p:stCondLst>
                            <p:childTnLst>
                              <p:par>
                                <p:cTn id="14" presetID="22" presetClass="entr" presetSubtype="8" fill="hold" nodeType="afterEffect">
                                  <p:stCondLst>
                                    <p:cond delay="0"/>
                                  </p:stCondLst>
                                  <p:childTnLst>
                                    <p:set>
                                      <p:cBhvr>
                                        <p:cTn id="15" dur="1" fill="hold">
                                          <p:stCondLst>
                                            <p:cond delay="0"/>
                                          </p:stCondLst>
                                        </p:cTn>
                                        <p:tgtEl>
                                          <p:spTgt spid="35842"/>
                                        </p:tgtEl>
                                        <p:attrNameLst>
                                          <p:attrName>style.visibility</p:attrName>
                                        </p:attrNameLst>
                                      </p:cBhvr>
                                      <p:to>
                                        <p:strVal val="visible"/>
                                      </p:to>
                                    </p:set>
                                    <p:animEffect transition="in" filter="wipe(left)">
                                      <p:cBhvr>
                                        <p:cTn id="16" dur="500"/>
                                        <p:tgtEl>
                                          <p:spTgt spid="35842"/>
                                        </p:tgtEl>
                                      </p:cBhvr>
                                    </p:animEffect>
                                  </p:childTnLst>
                                </p:cTn>
                              </p:par>
                            </p:childTnLst>
                          </p:cTn>
                        </p:par>
                        <p:par>
                          <p:cTn id="17" fill="hold" nodeType="afterGroup">
                            <p:stCondLst>
                              <p:cond delay="2500"/>
                            </p:stCondLst>
                            <p:childTnLst>
                              <p:par>
                                <p:cTn id="18" presetID="22" presetClass="entr" presetSubtype="8" fill="hold" nodeType="afterEffect">
                                  <p:stCondLst>
                                    <p:cond delay="0"/>
                                  </p:stCondLst>
                                  <p:childTnLst>
                                    <p:set>
                                      <p:cBhvr>
                                        <p:cTn id="19" dur="1" fill="hold">
                                          <p:stCondLst>
                                            <p:cond delay="0"/>
                                          </p:stCondLst>
                                        </p:cTn>
                                        <p:tgtEl>
                                          <p:spTgt spid="35843"/>
                                        </p:tgtEl>
                                        <p:attrNameLst>
                                          <p:attrName>style.visibility</p:attrName>
                                        </p:attrNameLst>
                                      </p:cBhvr>
                                      <p:to>
                                        <p:strVal val="visible"/>
                                      </p:to>
                                    </p:set>
                                    <p:animEffect transition="in" filter="wipe(left)">
                                      <p:cBhvr>
                                        <p:cTn id="20"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C:\Users\Administrator\Documents\Lightshot\Screenshot_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637" y="1278249"/>
            <a:ext cx="4214812"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4"/>
          <p:cNvSpPr txBox="1">
            <a:spLocks noChangeArrowheads="1"/>
          </p:cNvSpPr>
          <p:nvPr/>
        </p:nvSpPr>
        <p:spPr bwMode="auto">
          <a:xfrm>
            <a:off x="191344" y="1631950"/>
            <a:ext cx="7200800" cy="2308324"/>
          </a:xfrm>
          <a:prstGeom prst="rect">
            <a:avLst/>
          </a:prstGeom>
          <a:solidFill>
            <a:schemeClr val="bg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An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sữa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sữa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6.5.</a:t>
            </a:r>
          </a:p>
          <a:p>
            <a:pPr algn="just" eaLnBrk="1" hangingPunct="1"/>
            <a:r>
              <a:rPr lang="en-US" sz="2400" dirty="0">
                <a:latin typeface="Times New Roman" pitchFamily="18" charset="0"/>
                <a:cs typeface="Times New Roman" pitchFamily="18" charset="0"/>
              </a:rPr>
              <a:t>a. </a:t>
            </a:r>
            <a:r>
              <a:rPr lang="en-US" sz="2400" dirty="0" err="1">
                <a:latin typeface="Times New Roman" pitchFamily="18" charset="0"/>
                <a:cs typeface="Times New Roman" pitchFamily="18" charset="0"/>
              </a:rPr>
              <a:t>Phần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sữa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gồm</a:t>
            </a:r>
            <a:r>
              <a:rPr lang="en-US" sz="2400" dirty="0">
                <a:latin typeface="Times New Roman" pitchFamily="18" charset="0"/>
                <a:cs typeface="Times New Roman" pitchFamily="18" charset="0"/>
              </a:rPr>
              <a:t> 7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thuật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toán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toán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sữa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xoài</a:t>
            </a:r>
            <a:r>
              <a:rPr lang="en-US" sz="2400" dirty="0">
                <a:latin typeface="Times New Roman" pitchFamily="18" charset="0"/>
                <a:cs typeface="Times New Roman" pitchFamily="18" charset="0"/>
              </a:rPr>
              <a:t>.</a:t>
            </a:r>
          </a:p>
          <a:p>
            <a:pPr algn="just" eaLnBrk="1" hangingPunct="1"/>
            <a:r>
              <a:rPr lang="en-US" sz="2400" dirty="0">
                <a:latin typeface="Times New Roman" pitchFamily="18" charset="0"/>
                <a:cs typeface="Times New Roman" pitchFamily="18" charset="0"/>
              </a:rPr>
              <a:t>b.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toán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endParaRPr lang="en-US" sz="2400" dirty="0">
              <a:latin typeface="Times New Roman" pitchFamily="18" charset="0"/>
              <a:cs typeface="Times New Roman" pitchFamily="18" charset="0"/>
            </a:endParaRPr>
          </a:p>
        </p:txBody>
      </p:sp>
      <p:sp>
        <p:nvSpPr>
          <p:cNvPr id="7" name="Rectangle 6"/>
          <p:cNvSpPr/>
          <p:nvPr/>
        </p:nvSpPr>
        <p:spPr>
          <a:xfrm>
            <a:off x="3738546" y="214290"/>
            <a:ext cx="3786214" cy="1077218"/>
          </a:xfrm>
          <a:prstGeom prst="rect">
            <a:avLst/>
          </a:prstGeom>
          <a:noFill/>
        </p:spPr>
        <p:txBody>
          <a:bodyPr>
            <a:spAutoFit/>
          </a:bodyPr>
          <a:lstStyle/>
          <a:p>
            <a:pPr algn="ctr">
              <a:defRPr/>
            </a:pPr>
            <a:r>
              <a:rPr lang="en-US" sz="32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Hoạt</a:t>
            </a:r>
            <a:r>
              <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động</a:t>
            </a:r>
            <a:r>
              <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nhóm</a:t>
            </a:r>
            <a:endPar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a:p>
            <a:pPr algn="ctr">
              <a:defRPr/>
            </a:pPr>
            <a:r>
              <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thời</a:t>
            </a:r>
            <a:r>
              <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gian</a:t>
            </a:r>
            <a:r>
              <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10 </a:t>
            </a:r>
            <a:r>
              <a:rPr lang="en-US" sz="32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phút</a:t>
            </a:r>
            <a:r>
              <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3"/>
          <p:cNvSpPr txBox="1">
            <a:spLocks noChangeArrowheads="1"/>
          </p:cNvSpPr>
          <p:nvPr/>
        </p:nvSpPr>
        <p:spPr bwMode="auto">
          <a:xfrm>
            <a:off x="1809751" y="7938"/>
            <a:ext cx="64293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2400">
                <a:latin typeface="Times New Roman" pitchFamily="18" charset="0"/>
                <a:cs typeface="Times New Roman" pitchFamily="18" charset="0"/>
              </a:rPr>
              <a:t> a. Đầu vào: xoài, sữa chua, mật ong</a:t>
            </a:r>
          </a:p>
          <a:p>
            <a:pPr algn="just" eaLnBrk="1" hangingPunct="1"/>
            <a:r>
              <a:rPr lang="en-US" sz="2400">
                <a:latin typeface="Times New Roman" pitchFamily="18" charset="0"/>
                <a:cs typeface="Times New Roman" pitchFamily="18" charset="0"/>
              </a:rPr>
              <a:t>     Đầu ra: kem sữa chua xoài</a:t>
            </a:r>
          </a:p>
        </p:txBody>
      </p:sp>
      <p:sp>
        <p:nvSpPr>
          <p:cNvPr id="5" name="Oval 4"/>
          <p:cNvSpPr/>
          <p:nvPr/>
        </p:nvSpPr>
        <p:spPr>
          <a:xfrm>
            <a:off x="4408489" y="1243013"/>
            <a:ext cx="2071687" cy="285750"/>
          </a:xfrm>
          <a:prstGeom prst="ellipse">
            <a:avLst/>
          </a:prstGeom>
          <a:solidFill>
            <a:srgbClr val="F8CF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schemeClr val="tx1"/>
                </a:solidFill>
                <a:latin typeface="Times New Roman" pitchFamily="18" charset="0"/>
                <a:cs typeface="Times New Roman" pitchFamily="18" charset="0"/>
              </a:rPr>
              <a:t>Bắt đầu</a:t>
            </a:r>
          </a:p>
        </p:txBody>
      </p:sp>
      <p:cxnSp>
        <p:nvCxnSpPr>
          <p:cNvPr id="7" name="Straight Arrow Connector 6"/>
          <p:cNvCxnSpPr/>
          <p:nvPr/>
        </p:nvCxnSpPr>
        <p:spPr>
          <a:xfrm rot="5400000">
            <a:off x="5399088" y="1677988"/>
            <a:ext cx="214313"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Parallelogram 8"/>
          <p:cNvSpPr/>
          <p:nvPr/>
        </p:nvSpPr>
        <p:spPr>
          <a:xfrm>
            <a:off x="3214688" y="1797050"/>
            <a:ext cx="4500562" cy="469900"/>
          </a:xfrm>
          <a:prstGeom prst="parallelogram">
            <a:avLst/>
          </a:prstGeom>
          <a:solidFill>
            <a:srgbClr val="33CCC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schemeClr val="tx1"/>
                </a:solidFill>
                <a:latin typeface="Times New Roman" pitchFamily="18" charset="0"/>
                <a:cs typeface="Times New Roman" pitchFamily="18" charset="0"/>
              </a:rPr>
              <a:t>Lấy 250g xoài, 100g sữa chua, 1 thìa cà phê mật ong</a:t>
            </a:r>
          </a:p>
        </p:txBody>
      </p:sp>
      <p:sp>
        <p:nvSpPr>
          <p:cNvPr id="11" name="Rectangle 10"/>
          <p:cNvSpPr/>
          <p:nvPr/>
        </p:nvSpPr>
        <p:spPr>
          <a:xfrm>
            <a:off x="3065463" y="2533651"/>
            <a:ext cx="4857750" cy="252413"/>
          </a:xfrm>
          <a:prstGeom prst="rect">
            <a:avLst/>
          </a:prstGeom>
          <a:solidFill>
            <a:schemeClr val="bg2">
              <a:lumMod val="9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schemeClr val="tx1"/>
                </a:solidFill>
                <a:latin typeface="Times New Roman" pitchFamily="18" charset="0"/>
                <a:cs typeface="Times New Roman" pitchFamily="18" charset="0"/>
              </a:rPr>
              <a:t>Cho xoài vào tô</a:t>
            </a:r>
          </a:p>
        </p:txBody>
      </p:sp>
      <p:sp>
        <p:nvSpPr>
          <p:cNvPr id="12" name="Rectangle 11"/>
          <p:cNvSpPr/>
          <p:nvPr/>
        </p:nvSpPr>
        <p:spPr>
          <a:xfrm>
            <a:off x="3065463" y="3057525"/>
            <a:ext cx="4857750" cy="280988"/>
          </a:xfrm>
          <a:prstGeom prst="rect">
            <a:avLst/>
          </a:prstGeom>
          <a:solidFill>
            <a:schemeClr val="bg2">
              <a:lumMod val="9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schemeClr val="tx1"/>
                </a:solidFill>
                <a:latin typeface="Times New Roman" pitchFamily="18" charset="0"/>
                <a:cs typeface="Times New Roman" pitchFamily="18" charset="0"/>
              </a:rPr>
              <a:t>Nghiền nát xoài</a:t>
            </a:r>
          </a:p>
        </p:txBody>
      </p:sp>
      <p:cxnSp>
        <p:nvCxnSpPr>
          <p:cNvPr id="14" name="Straight Arrow Connector 13"/>
          <p:cNvCxnSpPr/>
          <p:nvPr/>
        </p:nvCxnSpPr>
        <p:spPr>
          <a:xfrm rot="5400000">
            <a:off x="5399088" y="2416175"/>
            <a:ext cx="21431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5399088" y="2935288"/>
            <a:ext cx="214313"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5399088" y="5054600"/>
            <a:ext cx="21431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065463" y="3609975"/>
            <a:ext cx="4857750" cy="280988"/>
          </a:xfrm>
          <a:prstGeom prst="rect">
            <a:avLst/>
          </a:prstGeom>
          <a:solidFill>
            <a:schemeClr val="bg2">
              <a:lumMod val="9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schemeClr val="tx1"/>
                </a:solidFill>
                <a:latin typeface="Times New Roman" pitchFamily="18" charset="0"/>
                <a:cs typeface="Times New Roman" pitchFamily="18" charset="0"/>
              </a:rPr>
              <a:t>Cho sữa chua và mật ong vào tô.</a:t>
            </a:r>
          </a:p>
        </p:txBody>
      </p:sp>
      <p:sp>
        <p:nvSpPr>
          <p:cNvPr id="17" name="Rectangle 16"/>
          <p:cNvSpPr/>
          <p:nvPr/>
        </p:nvSpPr>
        <p:spPr>
          <a:xfrm>
            <a:off x="3065463" y="4138614"/>
            <a:ext cx="4857750" cy="280987"/>
          </a:xfrm>
          <a:prstGeom prst="rect">
            <a:avLst/>
          </a:prstGeom>
          <a:solidFill>
            <a:schemeClr val="bg2">
              <a:lumMod val="9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schemeClr val="tx1"/>
                </a:solidFill>
                <a:latin typeface="Times New Roman" pitchFamily="18" charset="0"/>
                <a:cs typeface="Times New Roman" pitchFamily="18" charset="0"/>
              </a:rPr>
              <a:t>Trộn đều hỗn hợp.</a:t>
            </a:r>
          </a:p>
        </p:txBody>
      </p:sp>
      <p:sp>
        <p:nvSpPr>
          <p:cNvPr id="18" name="Rectangle 17"/>
          <p:cNvSpPr/>
          <p:nvPr/>
        </p:nvSpPr>
        <p:spPr>
          <a:xfrm>
            <a:off x="3065463" y="4652964"/>
            <a:ext cx="4857750" cy="280987"/>
          </a:xfrm>
          <a:prstGeom prst="rect">
            <a:avLst/>
          </a:prstGeom>
          <a:solidFill>
            <a:schemeClr val="bg2">
              <a:lumMod val="9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schemeClr val="tx1"/>
                </a:solidFill>
                <a:latin typeface="Times New Roman" pitchFamily="18" charset="0"/>
                <a:cs typeface="Times New Roman" pitchFamily="18" charset="0"/>
              </a:rPr>
              <a:t>Cho hỗn hơp vào khuôn làm kem.</a:t>
            </a:r>
          </a:p>
        </p:txBody>
      </p:sp>
      <p:sp>
        <p:nvSpPr>
          <p:cNvPr id="19" name="Rectangle 18"/>
          <p:cNvSpPr/>
          <p:nvPr/>
        </p:nvSpPr>
        <p:spPr>
          <a:xfrm>
            <a:off x="3065463" y="5172076"/>
            <a:ext cx="4857750" cy="423863"/>
          </a:xfrm>
          <a:prstGeom prst="rect">
            <a:avLst/>
          </a:prstGeom>
          <a:solidFill>
            <a:schemeClr val="bg2">
              <a:lumMod val="9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schemeClr val="tx1"/>
                </a:solidFill>
                <a:latin typeface="Times New Roman" pitchFamily="18" charset="0"/>
                <a:cs typeface="Times New Roman" pitchFamily="18" charset="0"/>
              </a:rPr>
              <a:t>Đặt khuôn kem vào ngăn đá tủ lạnh trong thời gian ít nhất 4 tiếng.</a:t>
            </a:r>
          </a:p>
        </p:txBody>
      </p:sp>
      <p:sp>
        <p:nvSpPr>
          <p:cNvPr id="21" name="Parallelogram 20"/>
          <p:cNvSpPr/>
          <p:nvPr/>
        </p:nvSpPr>
        <p:spPr>
          <a:xfrm>
            <a:off x="3228976" y="5807075"/>
            <a:ext cx="4500563" cy="255588"/>
          </a:xfrm>
          <a:prstGeom prst="parallelogram">
            <a:avLst/>
          </a:prstGeom>
          <a:solidFill>
            <a:srgbClr val="33CCC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schemeClr val="tx1"/>
                </a:solidFill>
                <a:latin typeface="Times New Roman" pitchFamily="18" charset="0"/>
                <a:cs typeface="Times New Roman" pitchFamily="18" charset="0"/>
              </a:rPr>
              <a:t>Kem sữa chua xoài</a:t>
            </a:r>
          </a:p>
        </p:txBody>
      </p:sp>
      <p:sp>
        <p:nvSpPr>
          <p:cNvPr id="22" name="Oval 21"/>
          <p:cNvSpPr/>
          <p:nvPr/>
        </p:nvSpPr>
        <p:spPr>
          <a:xfrm>
            <a:off x="4408489" y="6286500"/>
            <a:ext cx="2071687" cy="285750"/>
          </a:xfrm>
          <a:prstGeom prst="ellipse">
            <a:avLst/>
          </a:prstGeom>
          <a:solidFill>
            <a:srgbClr val="F8CF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schemeClr val="tx1"/>
                </a:solidFill>
                <a:latin typeface="Times New Roman" pitchFamily="18" charset="0"/>
                <a:cs typeface="Times New Roman" pitchFamily="18" charset="0"/>
              </a:rPr>
              <a:t>Kết thúc</a:t>
            </a:r>
          </a:p>
        </p:txBody>
      </p:sp>
      <p:cxnSp>
        <p:nvCxnSpPr>
          <p:cNvPr id="23" name="Straight Arrow Connector 22"/>
          <p:cNvCxnSpPr/>
          <p:nvPr/>
        </p:nvCxnSpPr>
        <p:spPr>
          <a:xfrm rot="5400000">
            <a:off x="5399088" y="6178550"/>
            <a:ext cx="21431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a:off x="5399088" y="5702300"/>
            <a:ext cx="21431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5399088" y="4540250"/>
            <a:ext cx="21431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399088" y="4035425"/>
            <a:ext cx="21431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399088" y="3473450"/>
            <a:ext cx="21431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646" name="TextBox 3"/>
          <p:cNvSpPr txBox="1">
            <a:spLocks noChangeArrowheads="1"/>
          </p:cNvSpPr>
          <p:nvPr/>
        </p:nvSpPr>
        <p:spPr bwMode="auto">
          <a:xfrm>
            <a:off x="1809751" y="720726"/>
            <a:ext cx="6429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2400">
                <a:latin typeface="Times New Roman" pitchFamily="18" charset="0"/>
                <a:cs typeface="Times New Roman" pitchFamily="18" charset="0"/>
              </a:rPr>
              <a:t> b. Thuật toán kem sữa chua xoài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ox(in)">
                                      <p:cBhvr>
                                        <p:cTn id="7" dur="500"/>
                                        <p:tgtEl>
                                          <p:spTgt spid="266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6646"/>
                                        </p:tgtEl>
                                        <p:attrNameLst>
                                          <p:attrName>style.visibility</p:attrName>
                                        </p:attrNameLst>
                                      </p:cBhvr>
                                      <p:to>
                                        <p:strVal val="visible"/>
                                      </p:to>
                                    </p:set>
                                    <p:animEffect transition="in" filter="box(in)">
                                      <p:cBhvr>
                                        <p:cTn id="12" dur="500"/>
                                        <p:tgtEl>
                                          <p:spTgt spid="266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par>
                          <p:cTn id="26" fill="hold" nodeType="afterGroup">
                            <p:stCondLst>
                              <p:cond delay="500"/>
                            </p:stCondLst>
                            <p:childTnLst>
                              <p:par>
                                <p:cTn id="27" presetID="22" presetClass="entr" presetSubtype="1"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par>
                          <p:cTn id="33" fill="hold" nodeType="afterGroup">
                            <p:stCondLst>
                              <p:cond delay="1000"/>
                            </p:stCondLst>
                            <p:childTnLst>
                              <p:par>
                                <p:cTn id="34" presetID="22" presetClass="entr" presetSubtype="1"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nodeType="afterGroup">
                            <p:stCondLst>
                              <p:cond delay="1500"/>
                            </p:stCondLst>
                            <p:childTnLst>
                              <p:par>
                                <p:cTn id="41" presetID="22" presetClass="entr" presetSubtype="1"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up)">
                                      <p:cBhvr>
                                        <p:cTn id="43" dur="500"/>
                                        <p:tgtEl>
                                          <p:spTgt spid="27"/>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par>
                          <p:cTn id="47" fill="hold" nodeType="afterGroup">
                            <p:stCondLst>
                              <p:cond delay="2000"/>
                            </p:stCondLst>
                            <p:childTnLst>
                              <p:par>
                                <p:cTn id="48" presetID="22" presetClass="entr" presetSubtype="1"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up)">
                                      <p:cBhvr>
                                        <p:cTn id="50" dur="500"/>
                                        <p:tgtEl>
                                          <p:spTgt spid="26"/>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up)">
                                      <p:cBhvr>
                                        <p:cTn id="53" dur="500"/>
                                        <p:tgtEl>
                                          <p:spTgt spid="17"/>
                                        </p:tgtEl>
                                      </p:cBhvr>
                                    </p:animEffect>
                                  </p:childTnLst>
                                </p:cTn>
                              </p:par>
                            </p:childTnLst>
                          </p:cTn>
                        </p:par>
                        <p:par>
                          <p:cTn id="54" fill="hold" nodeType="afterGroup">
                            <p:stCondLst>
                              <p:cond delay="2500"/>
                            </p:stCondLst>
                            <p:childTnLst>
                              <p:par>
                                <p:cTn id="55" presetID="22" presetClass="entr" presetSubtype="1" fill="hold"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up)">
                                      <p:cBhvr>
                                        <p:cTn id="57" dur="500"/>
                                        <p:tgtEl>
                                          <p:spTgt spid="25"/>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up)">
                                      <p:cBhvr>
                                        <p:cTn id="60" dur="500"/>
                                        <p:tgtEl>
                                          <p:spTgt spid="18"/>
                                        </p:tgtEl>
                                      </p:cBhvr>
                                    </p:animEffect>
                                  </p:childTnLst>
                                </p:cTn>
                              </p:par>
                            </p:childTnLst>
                          </p:cTn>
                        </p:par>
                        <p:par>
                          <p:cTn id="61" fill="hold" nodeType="afterGroup">
                            <p:stCondLst>
                              <p:cond delay="3000"/>
                            </p:stCondLst>
                            <p:childTnLst>
                              <p:par>
                                <p:cTn id="62" presetID="22" presetClass="entr" presetSubtype="1"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up)">
                                      <p:cBhvr>
                                        <p:cTn id="64" dur="500"/>
                                        <p:tgtEl>
                                          <p:spTgt spid="16"/>
                                        </p:tgtEl>
                                      </p:cBhvr>
                                    </p:animEffect>
                                  </p:childTnLst>
                                </p:cTn>
                              </p:par>
                            </p:childTnLst>
                          </p:cTn>
                        </p:par>
                        <p:par>
                          <p:cTn id="65" fill="hold" nodeType="afterGroup">
                            <p:stCondLst>
                              <p:cond delay="3500"/>
                            </p:stCondLst>
                            <p:childTnLst>
                              <p:par>
                                <p:cTn id="66" presetID="22" presetClass="entr" presetSubtype="1"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up)">
                                      <p:cBhvr>
                                        <p:cTn id="68" dur="500"/>
                                        <p:tgtEl>
                                          <p:spTgt spid="19"/>
                                        </p:tgtEl>
                                      </p:cBhvr>
                                    </p:animEffect>
                                  </p:childTnLst>
                                </p:cTn>
                              </p:par>
                            </p:childTnLst>
                          </p:cTn>
                        </p:par>
                        <p:par>
                          <p:cTn id="69" fill="hold" nodeType="afterGroup">
                            <p:stCondLst>
                              <p:cond delay="4000"/>
                            </p:stCondLst>
                            <p:childTnLst>
                              <p:par>
                                <p:cTn id="70" presetID="22" presetClass="entr" presetSubtype="1" fill="hold"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up)">
                                      <p:cBhvr>
                                        <p:cTn id="72" dur="500"/>
                                        <p:tgtEl>
                                          <p:spTgt spid="24"/>
                                        </p:tgtEl>
                                      </p:cBhvr>
                                    </p:animEffect>
                                  </p:childTnLst>
                                </p:cTn>
                              </p:par>
                            </p:childTnLst>
                          </p:cTn>
                        </p:par>
                        <p:par>
                          <p:cTn id="73" fill="hold" nodeType="afterGroup">
                            <p:stCondLst>
                              <p:cond delay="4500"/>
                            </p:stCondLst>
                            <p:childTnLst>
                              <p:par>
                                <p:cTn id="74" presetID="22" presetClass="entr" presetSubtype="1" fill="hold" grpId="0"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up)">
                                      <p:cBhvr>
                                        <p:cTn id="76" dur="500"/>
                                        <p:tgtEl>
                                          <p:spTgt spid="21"/>
                                        </p:tgtEl>
                                      </p:cBhvr>
                                    </p:animEffect>
                                  </p:childTnLst>
                                </p:cTn>
                              </p:par>
                            </p:childTnLst>
                          </p:cTn>
                        </p:par>
                        <p:par>
                          <p:cTn id="77" fill="hold" nodeType="afterGroup">
                            <p:stCondLst>
                              <p:cond delay="5000"/>
                            </p:stCondLst>
                            <p:childTnLst>
                              <p:par>
                                <p:cTn id="78" presetID="22" presetClass="entr" presetSubtype="1" fill="hold" nodeType="after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ipe(up)">
                                      <p:cBhvr>
                                        <p:cTn id="80" dur="500"/>
                                        <p:tgtEl>
                                          <p:spTgt spid="23"/>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wipe(up)">
                                      <p:cBhvr>
                                        <p:cTn id="8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5" grpId="0" animBg="1"/>
      <p:bldP spid="9" grpId="0" animBg="1"/>
      <p:bldP spid="11" grpId="0" animBg="1"/>
      <p:bldP spid="12" grpId="0" animBg="1"/>
      <p:bldP spid="13" grpId="0" animBg="1"/>
      <p:bldP spid="17" grpId="0" animBg="1"/>
      <p:bldP spid="18" grpId="0" animBg="1"/>
      <p:bldP spid="19" grpId="0" animBg="1"/>
      <p:bldP spid="21" grpId="0" animBg="1"/>
      <p:bldP spid="22" grpId="0" animBg="1"/>
      <p:bldP spid="266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28850" y="285729"/>
            <a:ext cx="7734300" cy="1754326"/>
          </a:xfrm>
          <a:prstGeom prst="rect">
            <a:avLst/>
          </a:prstGeom>
          <a:noFill/>
        </p:spPr>
        <p:txBody>
          <a:bodyPr>
            <a:spAutoFit/>
          </a:bodyPr>
          <a:lstStyle/>
          <a:p>
            <a:pPr algn="ctr">
              <a:defRPr/>
            </a:pPr>
            <a:r>
              <a:rPr lang="en-US" sz="3600" b="1">
                <a:ln w="22225">
                  <a:solidFill>
                    <a:srgbClr val="FF0000"/>
                  </a:solidFill>
                  <a:prstDash val="solid"/>
                </a:ln>
                <a:solidFill>
                  <a:srgbClr val="FFFF00"/>
                </a:solidFill>
                <a:latin typeface="Times New Roman" pitchFamily="18" charset="0"/>
                <a:cs typeface="Times New Roman" pitchFamily="18" charset="0"/>
              </a:rPr>
              <a:t>CHÀO MỪNG CÁC EM ĐẾN VỚI  </a:t>
            </a:r>
          </a:p>
          <a:p>
            <a:pPr algn="ctr">
              <a:defRPr/>
            </a:pPr>
            <a:r>
              <a:rPr lang="en-US" sz="3600" b="1">
                <a:ln w="22225">
                  <a:solidFill>
                    <a:srgbClr val="FF0000"/>
                  </a:solidFill>
                  <a:prstDash val="solid"/>
                </a:ln>
                <a:solidFill>
                  <a:srgbClr val="FFFF00"/>
                </a:solidFill>
                <a:latin typeface="Times New Roman" pitchFamily="18" charset="0"/>
                <a:cs typeface="Times New Roman" pitchFamily="18" charset="0"/>
              </a:rPr>
              <a:t>TRÒ CHƠI</a:t>
            </a:r>
          </a:p>
          <a:p>
            <a:pPr algn="ctr">
              <a:defRPr/>
            </a:pPr>
            <a:r>
              <a:rPr lang="en-US" sz="3600" b="1">
                <a:ln w="22225">
                  <a:solidFill>
                    <a:srgbClr val="FF0000"/>
                  </a:solidFill>
                  <a:prstDash val="solid"/>
                </a:ln>
                <a:solidFill>
                  <a:srgbClr val="FFFF00"/>
                </a:solidFill>
                <a:latin typeface="Times New Roman" pitchFamily="18" charset="0"/>
                <a:cs typeface="Times New Roman" pitchFamily="18" charset="0"/>
              </a:rPr>
              <a:t>MẢNH GHÉP BÍ MẬT</a:t>
            </a:r>
          </a:p>
        </p:txBody>
      </p:sp>
      <p:sp>
        <p:nvSpPr>
          <p:cNvPr id="14" name="TextBox 3"/>
          <p:cNvSpPr txBox="1">
            <a:spLocks noChangeArrowheads="1"/>
          </p:cNvSpPr>
          <p:nvPr/>
        </p:nvSpPr>
        <p:spPr bwMode="auto">
          <a:xfrm>
            <a:off x="1881189" y="3071814"/>
            <a:ext cx="8429625" cy="3786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2400">
                <a:latin typeface="Times New Roman" pitchFamily="18" charset="0"/>
                <a:cs typeface="Times New Roman" pitchFamily="18" charset="0"/>
              </a:rPr>
              <a:t>- Có 6 mảnh ghép mỗi mảnh ghép tương ứng với 1 câu hỏi. Nếu em trả lời đúng 1 câu hỏi 1 mảnh ghép bí ẩn mở ra và đội chơi của em được 10 điểm. Nếu em trả lời sai mảnh ghép không được mở. Em có thể trả lời bức tranh bí ẩn đằng sau các mảnh ghép khi ít nhất 4 mảnh ghép được mở ra nếu đội chơi trả lời đúng sẽ được 100 điểm. Nếu em trả lời sai nội bức tranh bí ẩn đằng sau mảnh ghép sẽ mất lượt chơi. </a:t>
            </a:r>
          </a:p>
          <a:p>
            <a:pPr algn="just" eaLnBrk="1" hangingPunct="1"/>
            <a:r>
              <a:rPr lang="en-US" sz="2400">
                <a:latin typeface="Times New Roman" pitchFamily="18" charset="0"/>
                <a:cs typeface="Times New Roman" pitchFamily="18" charset="0"/>
              </a:rPr>
              <a:t>- Mỗi câu hỏi sẽ có thời gian để các đội chơi trả lời ( </a:t>
            </a:r>
            <a:r>
              <a:rPr lang="en-US" sz="2400" i="1">
                <a:latin typeface="Times New Roman" pitchFamily="18" charset="0"/>
                <a:cs typeface="Times New Roman" pitchFamily="18" charset="0"/>
              </a:rPr>
              <a:t>tuỳ thuộc vào từng câu hỏi</a:t>
            </a:r>
            <a:r>
              <a:rPr lang="en-US" sz="2400">
                <a:latin typeface="Times New Roman" pitchFamily="18" charset="0"/>
                <a:cs typeface="Times New Roman" pitchFamily="18" charset="0"/>
              </a:rPr>
              <a:t>)</a:t>
            </a:r>
          </a:p>
          <a:p>
            <a:pPr eaLnBrk="1" hangingPunct="1"/>
            <a:endParaRPr lang="en-US" sz="2400">
              <a:latin typeface="Times New Roman" pitchFamily="18" charset="0"/>
              <a:cs typeface="Times New Roman" pitchFamily="18" charset="0"/>
            </a:endParaRPr>
          </a:p>
        </p:txBody>
      </p:sp>
      <p:sp>
        <p:nvSpPr>
          <p:cNvPr id="6" name="TextBox 5">
            <a:hlinkClick r:id="rId3" action="ppaction://hlinksldjump"/>
          </p:cNvPr>
          <p:cNvSpPr txBox="1"/>
          <p:nvPr/>
        </p:nvSpPr>
        <p:spPr>
          <a:xfrm>
            <a:off x="7239000" y="6027738"/>
            <a:ext cx="2647950" cy="830262"/>
          </a:xfrm>
          <a:prstGeom prst="rect">
            <a:avLst/>
          </a:prstGeom>
          <a:noFill/>
        </p:spPr>
        <p:txBody>
          <a:bodyPr>
            <a:spAutoFit/>
          </a:bodyPr>
          <a:lstStyle/>
          <a:p>
            <a:pPr>
              <a:defRPr/>
            </a:pPr>
            <a:r>
              <a:rPr lang="en-US" sz="4800" b="1" i="1">
                <a:solidFill>
                  <a:schemeClr val="accent6">
                    <a:lumMod val="75000"/>
                  </a:schemeClr>
                </a:solidFill>
                <a:latin typeface="Times New Roman" pitchFamily="18" charset="0"/>
                <a:cs typeface="Times New Roman" pitchFamily="18" charset="0"/>
                <a:hlinkClick r:id="rId3" action="ppaction://hlinksldjump"/>
              </a:rPr>
              <a:t>Bắt đầu</a:t>
            </a:r>
            <a:endParaRPr lang="en-US" sz="4800" b="1" i="1" dirty="0">
              <a:solidFill>
                <a:schemeClr val="accent6">
                  <a:lumMod val="75000"/>
                </a:schemeClr>
              </a:solidFill>
              <a:latin typeface="Times New Roman" pitchFamily="18" charset="0"/>
              <a:cs typeface="Times New Roman" pitchFamily="18" charset="0"/>
            </a:endParaRPr>
          </a:p>
        </p:txBody>
      </p:sp>
      <p:sp>
        <p:nvSpPr>
          <p:cNvPr id="15" name="Rectangle 14"/>
          <p:cNvSpPr/>
          <p:nvPr/>
        </p:nvSpPr>
        <p:spPr>
          <a:xfrm>
            <a:off x="4381489" y="2354042"/>
            <a:ext cx="3254417" cy="646331"/>
          </a:xfrm>
          <a:prstGeom prst="rect">
            <a:avLst/>
          </a:prstGeom>
          <a:solidFill>
            <a:schemeClr val="bg1"/>
          </a:solidFill>
        </p:spPr>
        <p:style>
          <a:lnRef idx="3">
            <a:schemeClr val="lt1"/>
          </a:lnRef>
          <a:fillRef idx="1">
            <a:schemeClr val="accent5"/>
          </a:fillRef>
          <a:effectRef idx="1">
            <a:schemeClr val="accent5"/>
          </a:effectRef>
          <a:fontRef idx="minor">
            <a:schemeClr val="lt1"/>
          </a:fontRef>
        </p:style>
        <p:txBody>
          <a:bodyPr>
            <a:spAutoFit/>
          </a:bodyPr>
          <a:lstStyle/>
          <a:p>
            <a:pPr algn="ctr">
              <a:defRPr/>
            </a:pPr>
            <a:r>
              <a:rPr lang="en-US" sz="3600">
                <a:ln w="10160">
                  <a:solidFill>
                    <a:schemeClr val="accent1"/>
                  </a:solidFill>
                  <a:prstDash val="solid"/>
                </a:ln>
                <a:solidFill>
                  <a:schemeClr val="tx1"/>
                </a:solidFill>
                <a:effectLst>
                  <a:outerShdw blurRad="38100" dist="32000" dir="5400000" algn="tl">
                    <a:srgbClr val="000000">
                      <a:alpha val="30000"/>
                    </a:srgbClr>
                  </a:outerShdw>
                </a:effectLst>
                <a:latin typeface="Times New Roman" pitchFamily="18" charset="0"/>
                <a:cs typeface="Times New Roman" pitchFamily="18" charset="0"/>
              </a:rPr>
              <a:t>Luật chơi </a:t>
            </a:r>
          </a:p>
        </p:txBody>
      </p:sp>
      <p:grpSp>
        <p:nvGrpSpPr>
          <p:cNvPr id="2" name="Group 8"/>
          <p:cNvGrpSpPr/>
          <p:nvPr/>
        </p:nvGrpSpPr>
        <p:grpSpPr>
          <a:xfrm>
            <a:off x="1524000" y="0"/>
            <a:ext cx="4572000" cy="6858000"/>
            <a:chOff x="1125" y="-32657"/>
            <a:chExt cx="4572000" cy="6858000"/>
          </a:xfrm>
          <a:solidFill>
            <a:srgbClr val="92D050"/>
          </a:solidFill>
        </p:grpSpPr>
        <p:sp>
          <p:nvSpPr>
            <p:cNvPr id="7" name="Flowchart: Process 6"/>
            <p:cNvSpPr/>
            <p:nvPr/>
          </p:nvSpPr>
          <p:spPr>
            <a:xfrm>
              <a:off x="1125" y="-32657"/>
              <a:ext cx="4572000" cy="6858000"/>
            </a:xfrm>
            <a:prstGeom prst="flowChartProcess">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lowchart: Process 7"/>
            <p:cNvSpPr/>
            <p:nvPr/>
          </p:nvSpPr>
          <p:spPr>
            <a:xfrm>
              <a:off x="3537857" y="2625239"/>
              <a:ext cx="685800" cy="1520041"/>
            </a:xfrm>
            <a:prstGeom prst="flowChartProcess">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 name="Group 9"/>
          <p:cNvGrpSpPr/>
          <p:nvPr/>
        </p:nvGrpSpPr>
        <p:grpSpPr>
          <a:xfrm rot="10800000">
            <a:off x="6096000" y="0"/>
            <a:ext cx="4572000" cy="6858000"/>
            <a:chOff x="32657" y="-32657"/>
            <a:chExt cx="4572000" cy="6858000"/>
          </a:xfrm>
          <a:solidFill>
            <a:srgbClr val="92D050"/>
          </a:solidFill>
        </p:grpSpPr>
        <p:sp>
          <p:nvSpPr>
            <p:cNvPr id="11" name="Flowchart: Process 10"/>
            <p:cNvSpPr/>
            <p:nvPr/>
          </p:nvSpPr>
          <p:spPr>
            <a:xfrm>
              <a:off x="32657" y="-32657"/>
              <a:ext cx="4572000" cy="6858000"/>
            </a:xfrm>
            <a:prstGeom prst="flowChartProcess">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Flowchart: Process 11"/>
            <p:cNvSpPr/>
            <p:nvPr/>
          </p:nvSpPr>
          <p:spPr>
            <a:xfrm>
              <a:off x="3537857" y="2625239"/>
              <a:ext cx="685800" cy="1520041"/>
            </a:xfrm>
            <a:prstGeom prst="flowChartProcess">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3" name="Rectangle 12"/>
          <p:cNvSpPr/>
          <p:nvPr/>
        </p:nvSpPr>
        <p:spPr>
          <a:xfrm>
            <a:off x="5432425" y="3074988"/>
            <a:ext cx="12954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53" presetClass="exit" presetSubtype="32" fill="hold" grpId="0" nodeType="clickEffect">
                                  <p:stCondLst>
                                    <p:cond delay="0"/>
                                  </p:stCondLst>
                                  <p:childTnLst>
                                    <p:anim calcmode="lin" valueType="num">
                                      <p:cBhvr>
                                        <p:cTn id="23" dur="500"/>
                                        <p:tgtEl>
                                          <p:spTgt spid="13"/>
                                        </p:tgtEl>
                                        <p:attrNameLst>
                                          <p:attrName>ppt_w</p:attrName>
                                        </p:attrNameLst>
                                      </p:cBhvr>
                                      <p:tavLst>
                                        <p:tav tm="0">
                                          <p:val>
                                            <p:strVal val="ppt_w"/>
                                          </p:val>
                                        </p:tav>
                                        <p:tav tm="100000">
                                          <p:val>
                                            <p:fltVal val="0"/>
                                          </p:val>
                                        </p:tav>
                                      </p:tavLst>
                                    </p:anim>
                                    <p:anim calcmode="lin" valueType="num">
                                      <p:cBhvr>
                                        <p:cTn id="24" dur="500"/>
                                        <p:tgtEl>
                                          <p:spTgt spid="13"/>
                                        </p:tgtEl>
                                        <p:attrNameLst>
                                          <p:attrName>ppt_h</p:attrName>
                                        </p:attrNameLst>
                                      </p:cBhvr>
                                      <p:tavLst>
                                        <p:tav tm="0">
                                          <p:val>
                                            <p:strVal val="ppt_h"/>
                                          </p:val>
                                        </p:tav>
                                        <p:tav tm="100000">
                                          <p:val>
                                            <p:fltVal val="0"/>
                                          </p:val>
                                        </p:tav>
                                      </p:tavLst>
                                    </p:anim>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35" presetClass="path" presetSubtype="0" accel="50000" decel="50000" fill="hold" nodeType="withEffect">
                                  <p:stCondLst>
                                    <p:cond delay="0"/>
                                  </p:stCondLst>
                                  <p:childTnLst>
                                    <p:animMotion origin="layout" path="M 2.77778E-6 -1.96532E-6 L -0.51493 -1.96532E-6 " pathEditMode="relative" rAng="0" ptsTypes="AA">
                                      <p:cBhvr>
                                        <p:cTn id="28" dur="2000" fill="hold"/>
                                        <p:tgtEl>
                                          <p:spTgt spid="2"/>
                                        </p:tgtEl>
                                        <p:attrNameLst>
                                          <p:attrName>ppt_x</p:attrName>
                                          <p:attrName>ppt_y</p:attrName>
                                        </p:attrNameLst>
                                      </p:cBhvr>
                                      <p:rCtr x="-2574700" y="0"/>
                                    </p:animMotion>
                                  </p:childTnLst>
                                </p:cTn>
                              </p:par>
                              <p:par>
                                <p:cTn id="29" presetID="63" presetClass="path" presetSubtype="0" accel="50000" decel="50000" fill="hold" nodeType="withEffect">
                                  <p:stCondLst>
                                    <p:cond delay="0"/>
                                  </p:stCondLst>
                                  <p:childTnLst>
                                    <p:animMotion origin="layout" path="M -3.88889E-6 -1.96532E-6 L 0.50174 -1.96532E-6 " pathEditMode="relative" rAng="0" ptsTypes="AA">
                                      <p:cBhvr>
                                        <p:cTn id="30" dur="2000" fill="hold"/>
                                        <p:tgtEl>
                                          <p:spTgt spid="3"/>
                                        </p:tgtEl>
                                        <p:attrNameLst>
                                          <p:attrName>ppt_x</p:attrName>
                                          <p:attrName>ppt_y</p:attrName>
                                        </p:attrNameLst>
                                      </p:cBhvr>
                                      <p:rCtr x="2508700" y="0"/>
                                    </p:animMotion>
                                  </p:childTnLst>
                                </p:cTn>
                              </p:par>
                            </p:childTnLst>
                          </p:cTn>
                        </p:par>
                        <p:par>
                          <p:cTn id="31" fill="hold" nodeType="afterGroup">
                            <p:stCondLst>
                              <p:cond delay="2000"/>
                            </p:stCondLst>
                            <p:childTnLst>
                              <p:par>
                                <p:cTn id="32" presetID="16" presetClass="entr" presetSubtype="2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nextCondLst>
                <p:cond evt="onClick" delay="0">
                  <p:tgtEl>
                    <p:spTgt spid="13"/>
                  </p:tgtEl>
                </p:cond>
              </p:nextCondLst>
            </p:seq>
          </p:childTnLst>
        </p:cTn>
      </p:par>
    </p:tnLst>
    <p:bldLst>
      <p:bldP spid="14" grpId="0" animBg="1"/>
      <p:bldP spid="6"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Tin 6 tình chiếu\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5563" y="1214438"/>
            <a:ext cx="74295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5095876" y="1214438"/>
            <a:ext cx="2500313" cy="256381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2524126" y="3786188"/>
            <a:ext cx="2500313" cy="256381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2595563" y="1214438"/>
            <a:ext cx="2500312" cy="256381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5024438" y="3786188"/>
            <a:ext cx="2500312" cy="256381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p:cNvSpPr/>
          <p:nvPr/>
        </p:nvSpPr>
        <p:spPr>
          <a:xfrm>
            <a:off x="7524751" y="1238251"/>
            <a:ext cx="2500313" cy="256381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p:cNvSpPr/>
          <p:nvPr/>
        </p:nvSpPr>
        <p:spPr>
          <a:xfrm>
            <a:off x="7524751" y="3786188"/>
            <a:ext cx="2500313" cy="256381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2738414" y="188878"/>
            <a:ext cx="6072230" cy="954107"/>
          </a:xfrm>
          <a:prstGeom prst="rect">
            <a:avLst/>
          </a:prstGeom>
          <a:noFill/>
        </p:spPr>
        <p:txBody>
          <a:bodyPr>
            <a:spAutoFit/>
          </a:bodyPr>
          <a:lstStyle/>
          <a:p>
            <a:pPr algn="ctr">
              <a:defRPr/>
            </a:pPr>
            <a:r>
              <a:rPr lang="en-US" sz="2800" b="1">
                <a:ln w="22225">
                  <a:solidFill>
                    <a:srgbClr val="FF0000"/>
                  </a:solidFill>
                  <a:prstDash val="solid"/>
                </a:ln>
                <a:solidFill>
                  <a:srgbClr val="FFFF00"/>
                </a:solidFill>
                <a:latin typeface="Times New Roman" pitchFamily="18" charset="0"/>
                <a:cs typeface="Times New Roman" pitchFamily="18" charset="0"/>
              </a:rPr>
              <a:t>TRÒ CHƠI</a:t>
            </a:r>
          </a:p>
          <a:p>
            <a:pPr algn="ctr">
              <a:defRPr/>
            </a:pPr>
            <a:r>
              <a:rPr lang="en-US" sz="2800" b="1">
                <a:ln w="22225">
                  <a:solidFill>
                    <a:srgbClr val="FF0000"/>
                  </a:solidFill>
                  <a:prstDash val="solid"/>
                </a:ln>
                <a:solidFill>
                  <a:srgbClr val="FFFF00"/>
                </a:solidFill>
                <a:latin typeface="Times New Roman" pitchFamily="18" charset="0"/>
                <a:cs typeface="Times New Roman" pitchFamily="18" charset="0"/>
              </a:rPr>
              <a:t>MẢNH GHÉP BÍ MẬT</a:t>
            </a:r>
          </a:p>
        </p:txBody>
      </p:sp>
      <p:sp>
        <p:nvSpPr>
          <p:cNvPr id="4" name="Rectangle 3">
            <a:hlinkClick r:id="rId3" action="ppaction://hlinksldjump"/>
          </p:cNvPr>
          <p:cNvSpPr/>
          <p:nvPr/>
        </p:nvSpPr>
        <p:spPr>
          <a:xfrm>
            <a:off x="2524126" y="1214438"/>
            <a:ext cx="2500313" cy="2571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a:t>1</a:t>
            </a:r>
            <a:endParaRPr lang="en-US" sz="1100"/>
          </a:p>
        </p:txBody>
      </p:sp>
      <p:sp>
        <p:nvSpPr>
          <p:cNvPr id="6" name="Rectangle 5">
            <a:hlinkClick r:id="rId4" action="ppaction://hlinksldjump"/>
          </p:cNvPr>
          <p:cNvSpPr/>
          <p:nvPr/>
        </p:nvSpPr>
        <p:spPr>
          <a:xfrm>
            <a:off x="5024438" y="1214438"/>
            <a:ext cx="2500312" cy="256381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a:t>2</a:t>
            </a:r>
          </a:p>
        </p:txBody>
      </p:sp>
      <p:sp>
        <p:nvSpPr>
          <p:cNvPr id="8" name="Rectangle 7">
            <a:hlinkClick r:id="rId5" action="ppaction://hlinksldjump"/>
          </p:cNvPr>
          <p:cNvSpPr/>
          <p:nvPr/>
        </p:nvSpPr>
        <p:spPr>
          <a:xfrm>
            <a:off x="7524751" y="1254125"/>
            <a:ext cx="2500313" cy="257175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a:t>3</a:t>
            </a:r>
            <a:endParaRPr lang="en-US"/>
          </a:p>
        </p:txBody>
      </p:sp>
      <p:sp>
        <p:nvSpPr>
          <p:cNvPr id="10" name="Rectangle 9">
            <a:hlinkClick r:id="rId6" action="ppaction://hlinksldjump"/>
          </p:cNvPr>
          <p:cNvSpPr/>
          <p:nvPr/>
        </p:nvSpPr>
        <p:spPr>
          <a:xfrm>
            <a:off x="7564438" y="3786188"/>
            <a:ext cx="2500312" cy="257175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a:t>6</a:t>
            </a:r>
            <a:endParaRPr lang="en-US"/>
          </a:p>
        </p:txBody>
      </p:sp>
      <p:sp>
        <p:nvSpPr>
          <p:cNvPr id="11" name="Rectangle 10">
            <a:hlinkClick r:id="rId7" action="ppaction://hlinksldjump"/>
          </p:cNvPr>
          <p:cNvSpPr/>
          <p:nvPr/>
        </p:nvSpPr>
        <p:spPr>
          <a:xfrm>
            <a:off x="5024438" y="3786188"/>
            <a:ext cx="2500312" cy="257175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a:t>5</a:t>
            </a:r>
            <a:endParaRPr lang="en-US"/>
          </a:p>
        </p:txBody>
      </p:sp>
      <p:sp>
        <p:nvSpPr>
          <p:cNvPr id="12" name="Rectangle 11">
            <a:hlinkClick r:id="rId8" action="ppaction://hlinksldjump"/>
          </p:cNvPr>
          <p:cNvSpPr/>
          <p:nvPr/>
        </p:nvSpPr>
        <p:spPr>
          <a:xfrm>
            <a:off x="2524126" y="3786188"/>
            <a:ext cx="2500313" cy="25717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a:t>4</a:t>
            </a:r>
            <a:endParaRPr lang="en-US"/>
          </a:p>
        </p:txBody>
      </p:sp>
      <p:pic>
        <p:nvPicPr>
          <p:cNvPr id="27664" name="Picture 4" descr="Picture1bupbe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5429250"/>
            <a:ext cx="121443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4" descr="Picture1bupbe8">
            <a:hlinkClick r:id="rId10"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232900" y="5429250"/>
            <a:ext cx="121443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xit" presetSubtype="16" fill="hold" grpId="0" nodeType="with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 presetClass="exit" presetSubtype="16" fill="hold" grpId="0" nodeType="clickEffect">
                                  <p:stCondLst>
                                    <p:cond delay="0"/>
                                  </p:stCondLst>
                                  <p:childTnLst>
                                    <p:animEffect transition="out" filter="box(in)">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 presetClass="exit" presetSubtype="16" fill="hold" grpId="0" nodeType="clickEffect">
                                  <p:stCondLst>
                                    <p:cond delay="0"/>
                                  </p:stCondLst>
                                  <p:childTnLst>
                                    <p:animEffect transition="out" filter="box(in)">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4" presetClass="exit" presetSubtype="16" fill="hold" grpId="0" nodeType="clickEffect">
                                  <p:stCondLst>
                                    <p:cond delay="0"/>
                                  </p:stCondLst>
                                  <p:childTnLst>
                                    <p:animEffect transition="out" filter="box(in)">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4" presetClass="exit" presetSubtype="16" fill="hold" grpId="0" nodeType="clickEffect">
                                  <p:stCondLst>
                                    <p:cond delay="0"/>
                                  </p:stCondLst>
                                  <p:childTnLst>
                                    <p:animEffect transition="out" filter="box(in)">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 presetClass="exit" presetSubtype="16" fill="hold" grpId="0" nodeType="clickEffect">
                                  <p:stCondLst>
                                    <p:cond delay="0"/>
                                  </p:stCondLst>
                                  <p:childTnLst>
                                    <p:animEffect transition="out" filter="box(in)">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4" presetClass="exit" presetSubtype="16" fill="hold" grpId="0" nodeType="clickEffect">
                                  <p:stCondLst>
                                    <p:cond delay="0"/>
                                  </p:stCondLst>
                                  <p:childTnLst>
                                    <p:animEffect transition="out" filter="box(in)">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4" presetClass="exit" presetSubtype="16" fill="hold" grpId="0" nodeType="clickEffect">
                                  <p:stCondLst>
                                    <p:cond delay="0"/>
                                  </p:stCondLst>
                                  <p:childTnLst>
                                    <p:animEffect transition="out" filter="box(in)">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28"/>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4" presetClass="exit" presetSubtype="16" fill="hold" grpId="0" nodeType="clickEffect">
                                  <p:stCondLst>
                                    <p:cond delay="0"/>
                                  </p:stCondLst>
                                  <p:childTnLst>
                                    <p:animEffect transition="out" filter="box(in)">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62" restart="whenNotActive" fill="hold" evtFilter="cancelBubble" nodeType="interactiveSeq">
                <p:stCondLst>
                  <p:cond evt="onClick" delay="0">
                    <p:tgtEl>
                      <p:spTgt spid="10"/>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 presetClass="exit" presetSubtype="16" fill="hold" grpId="0" nodeType="clickEffect">
                                  <p:stCondLst>
                                    <p:cond delay="0"/>
                                  </p:stCondLst>
                                  <p:childTnLst>
                                    <p:animEffect transition="out" filter="box(in)">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8" restart="whenNotActive" fill="hold" evtFilter="cancelBubble" nodeType="interactiveSeq">
                <p:stCondLst>
                  <p:cond evt="onClick" delay="0">
                    <p:tgtEl>
                      <p:spTgt spid="30"/>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4" presetClass="exit" presetSubtype="16" fill="hold" grpId="0" nodeType="clickEffect">
                                  <p:stCondLst>
                                    <p:cond delay="0"/>
                                  </p:stCondLst>
                                  <p:childTnLst>
                                    <p:animEffect transition="out" filter="box(in)">
                                      <p:cBhvr>
                                        <p:cTn id="72" dur="500"/>
                                        <p:tgtEl>
                                          <p:spTgt spid="30"/>
                                        </p:tgtEl>
                                      </p:cBhvr>
                                    </p:animEffect>
                                    <p:set>
                                      <p:cBhvr>
                                        <p:cTn id="7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25" grpId="0" animBg="1"/>
      <p:bldP spid="26" grpId="0" animBg="1"/>
      <p:bldP spid="27" grpId="0" animBg="1"/>
      <p:bldP spid="28" grpId="0" animBg="1"/>
      <p:bldP spid="29" grpId="0" animBg="1"/>
      <p:bldP spid="30" grpId="0" animBg="1"/>
      <p:bldP spid="4" grpId="0" animBg="1"/>
      <p:bldP spid="6" grpId="0" animBg="1"/>
      <p:bldP spid="8"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p:cNvSpPr/>
          <p:nvPr/>
        </p:nvSpPr>
        <p:spPr>
          <a:xfrm>
            <a:off x="2207568" y="2357431"/>
            <a:ext cx="7830452" cy="923330"/>
          </a:xfrm>
          <a:prstGeom prst="rect">
            <a:avLst/>
          </a:prstGeom>
          <a:noFill/>
        </p:spPr>
        <p:txBody>
          <a:bodyPr>
            <a:spAutoFit/>
          </a:bodyPr>
          <a:lstStyle/>
          <a:p>
            <a:pPr algn="ctr" fontAlgn="auto">
              <a:spcBef>
                <a:spcPts val="0"/>
              </a:spcBef>
              <a:spcAft>
                <a:spcPts val="0"/>
              </a:spcAft>
              <a:defRPr/>
            </a:pPr>
            <a:r>
              <a:rPr lang="en-US" sz="5400" b="1" dirty="0" err="1">
                <a:ln w="0"/>
                <a:solidFill>
                  <a:srgbClr val="FF0000"/>
                </a:solidFill>
                <a:effectLst>
                  <a:glow rad="139700">
                    <a:schemeClr val="accent2">
                      <a:satMod val="175000"/>
                      <a:alpha val="40000"/>
                    </a:schemeClr>
                  </a:glow>
                  <a:reflection blurRad="6350" stA="53000" endA="300" endPos="35500" dir="5400000" sy="-90000" algn="bl" rotWithShape="0"/>
                </a:effectLst>
                <a:latin typeface="Times New Roman" pitchFamily="18" charset="0"/>
                <a:cs typeface="Times New Roman" pitchFamily="18" charset="0"/>
              </a:rPr>
              <a:t>Bài</a:t>
            </a:r>
            <a:r>
              <a:rPr lang="en-US" sz="5400" b="1" dirty="0">
                <a:ln w="0"/>
                <a:solidFill>
                  <a:srgbClr val="FF0000"/>
                </a:solidFill>
                <a:effectLst>
                  <a:glow rad="139700">
                    <a:schemeClr val="accent2">
                      <a:satMod val="175000"/>
                      <a:alpha val="40000"/>
                    </a:schemeClr>
                  </a:glow>
                  <a:reflection blurRad="6350" stA="53000" endA="300" endPos="35500" dir="5400000" sy="-90000" algn="bl" rotWithShape="0"/>
                </a:effectLst>
                <a:latin typeface="Times New Roman" pitchFamily="18" charset="0"/>
                <a:cs typeface="Times New Roman" pitchFamily="18" charset="0"/>
              </a:rPr>
              <a:t> 15: THUẬT TOÁN</a:t>
            </a:r>
            <a:endParaRPr lang="vi-VN" sz="5400" b="1" dirty="0">
              <a:ln w="0"/>
              <a:solidFill>
                <a:srgbClr val="FF0000"/>
              </a:solidFill>
              <a:effectLst>
                <a:glow rad="139700">
                  <a:schemeClr val="accent2">
                    <a:satMod val="175000"/>
                    <a:alpha val="40000"/>
                  </a:schemeClr>
                </a:glow>
                <a:reflection blurRad="6350" stA="53000" endA="300" endPos="35500" dir="5400000" sy="-90000" algn="bl" rotWithShape="0"/>
              </a:effectLst>
              <a:latin typeface="Times New Roman" pitchFamily="18" charset="0"/>
              <a:cs typeface="Times New Roman" pitchFamily="18" charset="0"/>
            </a:endParaRPr>
          </a:p>
        </p:txBody>
      </p:sp>
      <p:graphicFrame>
        <p:nvGraphicFramePr>
          <p:cNvPr id="8" name="Diagram 7"/>
          <p:cNvGraphicFramePr/>
          <p:nvPr>
            <p:extLst>
              <p:ext uri="{D42A27DB-BD31-4B8C-83A1-F6EECF244321}">
                <p14:modId xmlns:p14="http://schemas.microsoft.com/office/powerpoint/2010/main" val="471791348"/>
              </p:ext>
            </p:extLst>
          </p:nvPr>
        </p:nvGraphicFramePr>
        <p:xfrm>
          <a:off x="623392" y="479574"/>
          <a:ext cx="10873208" cy="1725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withEffect">
                                  <p:stCondLst>
                                    <p:cond delay="0"/>
                                  </p:stCondLst>
                                  <p:childTnLst>
                                    <p:animClr clrSpc="hsl" dir="cw">
                                      <p:cBhvr override="childStyle">
                                        <p:cTn id="6" dur="1000" fill="hold"/>
                                        <p:tgtEl>
                                          <p:spTgt spid="5"/>
                                        </p:tgtEl>
                                        <p:attrNameLst>
                                          <p:attrName>style.color</p:attrName>
                                        </p:attrNameLst>
                                      </p:cBhvr>
                                      <p:by>
                                        <p:hsl h="7200000" s="0" l="0"/>
                                      </p:by>
                                    </p:animClr>
                                    <p:animClr clrSpc="hsl" dir="cw">
                                      <p:cBhvr>
                                        <p:cTn id="7" dur="1000" fill="hold"/>
                                        <p:tgtEl>
                                          <p:spTgt spid="5"/>
                                        </p:tgtEl>
                                        <p:attrNameLst>
                                          <p:attrName>fillcolor</p:attrName>
                                        </p:attrNameLst>
                                      </p:cBhvr>
                                      <p:by>
                                        <p:hsl h="7200000" s="0" l="0"/>
                                      </p:by>
                                    </p:animClr>
                                    <p:animClr clrSpc="hsl" dir="cw">
                                      <p:cBhvr>
                                        <p:cTn id="8" dur="1000" fill="hold"/>
                                        <p:tgtEl>
                                          <p:spTgt spid="5"/>
                                        </p:tgtEl>
                                        <p:attrNameLst>
                                          <p:attrName>stroke.color</p:attrName>
                                        </p:attrNameLst>
                                      </p:cBhvr>
                                      <p:by>
                                        <p:hsl h="7200000" s="0" l="0"/>
                                      </p:by>
                                    </p:animClr>
                                    <p:set>
                                      <p:cBhvr>
                                        <p:cTn id="9" dur="10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3"/>
          <p:cNvSpPr txBox="1">
            <a:spLocks noChangeArrowheads="1"/>
          </p:cNvSpPr>
          <p:nvPr/>
        </p:nvSpPr>
        <p:spPr bwMode="auto">
          <a:xfrm>
            <a:off x="263352" y="285750"/>
            <a:ext cx="11593288" cy="954088"/>
          </a:xfrm>
          <a:prstGeom prst="rect">
            <a:avLst/>
          </a:prstGeom>
          <a:solidFill>
            <a:schemeClr val="bg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2800" b="1" u="sng" dirty="0" err="1">
                <a:latin typeface="Times New Roman" pitchFamily="18" charset="0"/>
                <a:cs typeface="Times New Roman" pitchFamily="18" charset="0"/>
              </a:rPr>
              <a:t>Câu</a:t>
            </a:r>
            <a:r>
              <a:rPr lang="en-US" sz="2800" b="1" u="sng" dirty="0">
                <a:latin typeface="Times New Roman" pitchFamily="18" charset="0"/>
                <a:cs typeface="Times New Roman" pitchFamily="18" charset="0"/>
              </a:rPr>
              <a:t> 1:</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mũi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toán</a:t>
            </a:r>
            <a:r>
              <a:rPr lang="en-US" sz="2800" dirty="0">
                <a:latin typeface="Times New Roman" pitchFamily="18" charset="0"/>
                <a:cs typeface="Times New Roman" pitchFamily="18" charset="0"/>
              </a:rPr>
              <a:t>?</a:t>
            </a:r>
          </a:p>
        </p:txBody>
      </p:sp>
      <p:sp>
        <p:nvSpPr>
          <p:cNvPr id="28675" name="TextBox 4"/>
          <p:cNvSpPr txBox="1">
            <a:spLocks noChangeArrowheads="1"/>
          </p:cNvSpPr>
          <p:nvPr/>
        </p:nvSpPr>
        <p:spPr bwMode="auto">
          <a:xfrm>
            <a:off x="191344" y="1643064"/>
            <a:ext cx="11735592" cy="1692771"/>
          </a:xfrm>
          <a:prstGeom prst="rect">
            <a:avLst/>
          </a:prstGeom>
          <a:solidFill>
            <a:schemeClr val="bg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ts val="600"/>
              </a:spcBef>
              <a:spcAft>
                <a:spcPts val="600"/>
              </a:spcAft>
            </a:pPr>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Hướng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mũi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hướng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r>
              <a:rPr lang="en-US" sz="2800" dirty="0">
                <a:latin typeface="Times New Roman" pitchFamily="18" charset="0"/>
                <a:cs typeface="Times New Roman" pitchFamily="18" charset="0"/>
              </a:rPr>
              <a:t>.</a:t>
            </a:r>
          </a:p>
          <a:p>
            <a:pPr algn="just" eaLnBrk="1" hangingPunct="1">
              <a:spcBef>
                <a:spcPts val="600"/>
              </a:spcBef>
              <a:spcAft>
                <a:spcPts val="600"/>
              </a:spcAft>
            </a:pPr>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Mũi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hướng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endParaRPr lang="en-US" sz="2800" dirty="0">
              <a:latin typeface="Times New Roman" pitchFamily="18" charset="0"/>
              <a:cs typeface="Times New Roman" pitchFamily="18" charset="0"/>
            </a:endParaRPr>
          </a:p>
          <a:p>
            <a:pPr algn="just" eaLnBrk="1" hangingPunct="1">
              <a:spcBef>
                <a:spcPts val="600"/>
              </a:spcBef>
              <a:spcAft>
                <a:spcPts val="600"/>
              </a:spcAft>
            </a:pPr>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Mũi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endParaRPr lang="en-US" sz="2800" dirty="0">
              <a:latin typeface="Times New Roman" pitchFamily="18" charset="0"/>
              <a:cs typeface="Times New Roman" pitchFamily="18" charset="0"/>
            </a:endParaRPr>
          </a:p>
        </p:txBody>
      </p:sp>
      <p:pic>
        <p:nvPicPr>
          <p:cNvPr id="4" name="Picture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t="10052" b="11201"/>
          <a:stretch>
            <a:fillRect/>
          </a:stretch>
        </p:blipFill>
        <p:spPr bwMode="auto">
          <a:xfrm rot="-10619749">
            <a:off x="8967788" y="6261101"/>
            <a:ext cx="150495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181229" y="2823197"/>
            <a:ext cx="500063" cy="50006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nvGraphicFramePr>
        <p:xfrm>
          <a:off x="2381251" y="1500188"/>
          <a:ext cx="7286625" cy="3246438"/>
        </p:xfrm>
        <a:graphic>
          <a:graphicData uri="http://schemas.openxmlformats.org/drawingml/2006/table">
            <a:tbl>
              <a:tblPr firstRow="1" bandRow="1">
                <a:tableStyleId>{D7AC3CCA-C797-4891-BE02-D94E43425B78}</a:tableStyleId>
              </a:tblPr>
              <a:tblGrid>
                <a:gridCol w="2428875">
                  <a:extLst>
                    <a:ext uri="{9D8B030D-6E8A-4147-A177-3AD203B41FA5}">
                      <a16:colId xmlns:a16="http://schemas.microsoft.com/office/drawing/2014/main" val="20000"/>
                    </a:ext>
                  </a:extLst>
                </a:gridCol>
                <a:gridCol w="4857750">
                  <a:extLst>
                    <a:ext uri="{9D8B030D-6E8A-4147-A177-3AD203B41FA5}">
                      <a16:colId xmlns:a16="http://schemas.microsoft.com/office/drawing/2014/main" val="20001"/>
                    </a:ext>
                  </a:extLst>
                </a:gridCol>
              </a:tblGrid>
              <a:tr h="706438">
                <a:tc>
                  <a:txBody>
                    <a:bodyPr/>
                    <a:lstStyle/>
                    <a:p>
                      <a:pPr algn="ctr">
                        <a:spcBef>
                          <a:spcPts val="600"/>
                        </a:spcBef>
                      </a:pPr>
                      <a:endParaRPr lang="en-US" sz="1800"/>
                    </a:p>
                  </a:txBody>
                  <a:tcPr marL="91439" marR="91439">
                    <a:solidFill>
                      <a:srgbClr val="00B0F0">
                        <a:alpha val="73000"/>
                      </a:srgbClr>
                    </a:solidFill>
                  </a:tcPr>
                </a:tc>
                <a:tc>
                  <a:txBody>
                    <a:bodyPr/>
                    <a:lstStyle/>
                    <a:p>
                      <a:pPr algn="ctr">
                        <a:spcBef>
                          <a:spcPts val="600"/>
                        </a:spcBef>
                      </a:pPr>
                      <a:endParaRPr lang="en-US" sz="1800"/>
                    </a:p>
                  </a:txBody>
                  <a:tcPr marL="91439" marR="91439">
                    <a:solidFill>
                      <a:srgbClr val="00B0F0">
                        <a:alpha val="73000"/>
                      </a:srgbClr>
                    </a:solidFill>
                  </a:tcPr>
                </a:tc>
                <a:extLst>
                  <a:ext uri="{0D108BD9-81ED-4DB2-BD59-A6C34878D82A}">
                    <a16:rowId xmlns:a16="http://schemas.microsoft.com/office/drawing/2014/main" val="10000"/>
                  </a:ext>
                </a:extLst>
              </a:tr>
              <a:tr h="635000">
                <a:tc>
                  <a:txBody>
                    <a:bodyPr/>
                    <a:lstStyle/>
                    <a:p>
                      <a:pPr algn="ctr"/>
                      <a:endParaRPr lang="en-US" sz="1800"/>
                    </a:p>
                  </a:txBody>
                  <a:tcPr marL="91439" marR="91439">
                    <a:noFill/>
                  </a:tcPr>
                </a:tc>
                <a:tc>
                  <a:txBody>
                    <a:bodyPr/>
                    <a:lstStyle/>
                    <a:p>
                      <a:pPr algn="ctr"/>
                      <a:endParaRPr lang="en-US" sz="1800"/>
                    </a:p>
                  </a:txBody>
                  <a:tcPr marL="91439" marR="91439">
                    <a:noFill/>
                  </a:tcPr>
                </a:tc>
                <a:extLst>
                  <a:ext uri="{0D108BD9-81ED-4DB2-BD59-A6C34878D82A}">
                    <a16:rowId xmlns:a16="http://schemas.microsoft.com/office/drawing/2014/main" val="10001"/>
                  </a:ext>
                </a:extLst>
              </a:tr>
              <a:tr h="635000">
                <a:tc>
                  <a:txBody>
                    <a:bodyPr/>
                    <a:lstStyle/>
                    <a:p>
                      <a:pPr algn="ctr"/>
                      <a:endParaRPr lang="en-US" sz="1800"/>
                    </a:p>
                  </a:txBody>
                  <a:tcPr marL="91439" marR="91439">
                    <a:noFill/>
                  </a:tcPr>
                </a:tc>
                <a:tc>
                  <a:txBody>
                    <a:bodyPr/>
                    <a:lstStyle/>
                    <a:p>
                      <a:pPr algn="ctr"/>
                      <a:endParaRPr lang="en-US" sz="1800"/>
                    </a:p>
                  </a:txBody>
                  <a:tcPr marL="91439" marR="91439">
                    <a:noFill/>
                  </a:tcPr>
                </a:tc>
                <a:extLst>
                  <a:ext uri="{0D108BD9-81ED-4DB2-BD59-A6C34878D82A}">
                    <a16:rowId xmlns:a16="http://schemas.microsoft.com/office/drawing/2014/main" val="10002"/>
                  </a:ext>
                </a:extLst>
              </a:tr>
              <a:tr h="635000">
                <a:tc>
                  <a:txBody>
                    <a:bodyPr/>
                    <a:lstStyle/>
                    <a:p>
                      <a:pPr algn="ctr"/>
                      <a:endParaRPr lang="en-US" sz="1800"/>
                    </a:p>
                  </a:txBody>
                  <a:tcPr marL="91439" marR="91439">
                    <a:noFill/>
                  </a:tcPr>
                </a:tc>
                <a:tc>
                  <a:txBody>
                    <a:bodyPr/>
                    <a:lstStyle/>
                    <a:p>
                      <a:pPr algn="ctr"/>
                      <a:endParaRPr lang="en-US" sz="1800"/>
                    </a:p>
                  </a:txBody>
                  <a:tcPr marL="91439" marR="91439">
                    <a:noFill/>
                  </a:tcPr>
                </a:tc>
                <a:extLst>
                  <a:ext uri="{0D108BD9-81ED-4DB2-BD59-A6C34878D82A}">
                    <a16:rowId xmlns:a16="http://schemas.microsoft.com/office/drawing/2014/main" val="10003"/>
                  </a:ext>
                </a:extLst>
              </a:tr>
              <a:tr h="635000">
                <a:tc>
                  <a:txBody>
                    <a:bodyPr/>
                    <a:lstStyle/>
                    <a:p>
                      <a:pPr algn="ctr"/>
                      <a:endParaRPr lang="en-US" sz="1800"/>
                    </a:p>
                  </a:txBody>
                  <a:tcPr marL="91439" marR="91439">
                    <a:noFill/>
                  </a:tcPr>
                </a:tc>
                <a:tc>
                  <a:txBody>
                    <a:bodyPr/>
                    <a:lstStyle/>
                    <a:p>
                      <a:pPr algn="ctr"/>
                      <a:endParaRPr lang="en-US" sz="1800"/>
                    </a:p>
                  </a:txBody>
                  <a:tcPr marL="91439" marR="91439">
                    <a:noFill/>
                  </a:tcPr>
                </a:tc>
                <a:extLst>
                  <a:ext uri="{0D108BD9-81ED-4DB2-BD59-A6C34878D82A}">
                    <a16:rowId xmlns:a16="http://schemas.microsoft.com/office/drawing/2014/main" val="10004"/>
                  </a:ext>
                </a:extLst>
              </a:tr>
            </a:tbl>
          </a:graphicData>
        </a:graphic>
      </p:graphicFrame>
      <p:sp>
        <p:nvSpPr>
          <p:cNvPr id="29718" name="TextBox 3"/>
          <p:cNvSpPr txBox="1">
            <a:spLocks noChangeArrowheads="1"/>
          </p:cNvSpPr>
          <p:nvPr/>
        </p:nvSpPr>
        <p:spPr bwMode="auto">
          <a:xfrm>
            <a:off x="263352" y="285750"/>
            <a:ext cx="11665296" cy="954088"/>
          </a:xfrm>
          <a:prstGeom prst="rect">
            <a:avLst/>
          </a:prstGeom>
          <a:solidFill>
            <a:schemeClr val="bg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ghép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mục</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cột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cột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toán</a:t>
            </a:r>
            <a:r>
              <a:rPr lang="en-US" sz="2800" dirty="0">
                <a:latin typeface="Times New Roman" pitchFamily="18" charset="0"/>
                <a:cs typeface="Times New Roman" pitchFamily="18" charset="0"/>
              </a:rPr>
              <a:t>.</a:t>
            </a:r>
          </a:p>
        </p:txBody>
      </p:sp>
      <p:sp>
        <p:nvSpPr>
          <p:cNvPr id="8" name="Parallelogram 7"/>
          <p:cNvSpPr/>
          <p:nvPr/>
        </p:nvSpPr>
        <p:spPr>
          <a:xfrm>
            <a:off x="3095626" y="2992439"/>
            <a:ext cx="1285875" cy="357187"/>
          </a:xfrm>
          <a:prstGeom prst="parallelogram">
            <a:avLst/>
          </a:prstGeom>
          <a:solidFill>
            <a:srgbClr val="33CCCC">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9" name="Rectangle 8"/>
          <p:cNvSpPr/>
          <p:nvPr/>
        </p:nvSpPr>
        <p:spPr>
          <a:xfrm>
            <a:off x="3024189" y="3643314"/>
            <a:ext cx="1214437" cy="357187"/>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14" name="Oval 13"/>
          <p:cNvSpPr/>
          <p:nvPr/>
        </p:nvSpPr>
        <p:spPr>
          <a:xfrm>
            <a:off x="3032125" y="2373313"/>
            <a:ext cx="1214438" cy="341312"/>
          </a:xfrm>
          <a:prstGeom prst="ellipse">
            <a:avLst/>
          </a:prstGeom>
          <a:solidFill>
            <a:srgbClr val="F8CF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cxnSp>
        <p:nvCxnSpPr>
          <p:cNvPr id="11" name="Straight Arrow Connector 10"/>
          <p:cNvCxnSpPr/>
          <p:nvPr/>
        </p:nvCxnSpPr>
        <p:spPr>
          <a:xfrm rot="5400000">
            <a:off x="3489325" y="4479925"/>
            <a:ext cx="35718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723" name="TextBox 15"/>
          <p:cNvSpPr txBox="1">
            <a:spLocks noChangeArrowheads="1"/>
          </p:cNvSpPr>
          <p:nvPr/>
        </p:nvSpPr>
        <p:spPr bwMode="auto">
          <a:xfrm>
            <a:off x="4810125" y="2257053"/>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Bắt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thúc</a:t>
            </a:r>
            <a:endParaRPr lang="en-US" sz="2800" dirty="0">
              <a:latin typeface="Times New Roman" pitchFamily="18" charset="0"/>
              <a:cs typeface="Times New Roman" pitchFamily="18" charset="0"/>
            </a:endParaRPr>
          </a:p>
        </p:txBody>
      </p:sp>
      <p:sp>
        <p:nvSpPr>
          <p:cNvPr id="29724" name="TextBox 16"/>
          <p:cNvSpPr txBox="1">
            <a:spLocks noChangeArrowheads="1"/>
          </p:cNvSpPr>
          <p:nvPr/>
        </p:nvSpPr>
        <p:spPr bwMode="auto">
          <a:xfrm>
            <a:off x="4810125" y="2863851"/>
            <a:ext cx="4929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a:latin typeface="Times New Roman" pitchFamily="18" charset="0"/>
                <a:cs typeface="Times New Roman" pitchFamily="18" charset="0"/>
              </a:rPr>
              <a:t>b) Chỉ hướng thực hiện tiếp theo</a:t>
            </a:r>
          </a:p>
        </p:txBody>
      </p:sp>
      <p:sp>
        <p:nvSpPr>
          <p:cNvPr id="29725" name="TextBox 17"/>
          <p:cNvSpPr txBox="1">
            <a:spLocks noChangeArrowheads="1"/>
          </p:cNvSpPr>
          <p:nvPr/>
        </p:nvSpPr>
        <p:spPr bwMode="auto">
          <a:xfrm>
            <a:off x="4810126" y="3571876"/>
            <a:ext cx="4786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a:latin typeface="Times New Roman" pitchFamily="18" charset="0"/>
                <a:cs typeface="Times New Roman" pitchFamily="18" charset="0"/>
              </a:rPr>
              <a:t>c) Đầu vào hoặc Đầu ra</a:t>
            </a:r>
          </a:p>
        </p:txBody>
      </p:sp>
      <p:sp>
        <p:nvSpPr>
          <p:cNvPr id="29726" name="TextBox 18"/>
          <p:cNvSpPr txBox="1">
            <a:spLocks noChangeArrowheads="1"/>
          </p:cNvSpPr>
          <p:nvPr/>
        </p:nvSpPr>
        <p:spPr bwMode="auto">
          <a:xfrm>
            <a:off x="4810126" y="4181476"/>
            <a:ext cx="4722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a:latin typeface="Times New Roman" pitchFamily="18" charset="0"/>
                <a:cs typeface="Times New Roman" pitchFamily="18" charset="0"/>
              </a:rPr>
              <a:t>d) Bước xử lí</a:t>
            </a:r>
          </a:p>
        </p:txBody>
      </p:sp>
      <p:sp>
        <p:nvSpPr>
          <p:cNvPr id="29727" name="TextBox 20"/>
          <p:cNvSpPr txBox="1">
            <a:spLocks noChangeArrowheads="1"/>
          </p:cNvSpPr>
          <p:nvPr/>
        </p:nvSpPr>
        <p:spPr bwMode="auto">
          <a:xfrm>
            <a:off x="6105526" y="1643064"/>
            <a:ext cx="1776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a:latin typeface="Times New Roman" pitchFamily="18" charset="0"/>
                <a:cs typeface="Times New Roman" pitchFamily="18" charset="0"/>
              </a:rPr>
              <a:t>Ý nghĩa</a:t>
            </a:r>
          </a:p>
        </p:txBody>
      </p:sp>
      <p:sp>
        <p:nvSpPr>
          <p:cNvPr id="29728" name="TextBox 21"/>
          <p:cNvSpPr txBox="1">
            <a:spLocks noChangeArrowheads="1"/>
          </p:cNvSpPr>
          <p:nvPr/>
        </p:nvSpPr>
        <p:spPr bwMode="auto">
          <a:xfrm>
            <a:off x="2738438" y="1643064"/>
            <a:ext cx="17764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a:latin typeface="Times New Roman" pitchFamily="18" charset="0"/>
                <a:cs typeface="Times New Roman" pitchFamily="18" charset="0"/>
              </a:rPr>
              <a:t>Hình</a:t>
            </a:r>
          </a:p>
        </p:txBody>
      </p:sp>
      <p:sp>
        <p:nvSpPr>
          <p:cNvPr id="31777" name="TextBox 23"/>
          <p:cNvSpPr txBox="1">
            <a:spLocks noChangeArrowheads="1"/>
          </p:cNvSpPr>
          <p:nvPr/>
        </p:nvSpPr>
        <p:spPr bwMode="auto">
          <a:xfrm>
            <a:off x="3024188" y="5572126"/>
            <a:ext cx="4214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a:latin typeface="Times New Roman" pitchFamily="18" charset="0"/>
                <a:cs typeface="Times New Roman" pitchFamily="18" charset="0"/>
              </a:rPr>
              <a:t>1 - a ; 2 - b ; 3 - d ; 4 - b </a:t>
            </a:r>
          </a:p>
        </p:txBody>
      </p:sp>
      <p:sp>
        <p:nvSpPr>
          <p:cNvPr id="29730" name="TextBox 24"/>
          <p:cNvSpPr txBox="1">
            <a:spLocks noChangeArrowheads="1"/>
          </p:cNvSpPr>
          <p:nvPr/>
        </p:nvSpPr>
        <p:spPr bwMode="auto">
          <a:xfrm>
            <a:off x="2381250" y="2287589"/>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a:latin typeface="Times New Roman" pitchFamily="18" charset="0"/>
                <a:cs typeface="Times New Roman" pitchFamily="18" charset="0"/>
              </a:rPr>
              <a:t>1)</a:t>
            </a:r>
          </a:p>
        </p:txBody>
      </p:sp>
      <p:sp>
        <p:nvSpPr>
          <p:cNvPr id="29731" name="TextBox 25"/>
          <p:cNvSpPr txBox="1">
            <a:spLocks noChangeArrowheads="1"/>
          </p:cNvSpPr>
          <p:nvPr/>
        </p:nvSpPr>
        <p:spPr bwMode="auto">
          <a:xfrm>
            <a:off x="2381250" y="2928939"/>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a:latin typeface="Times New Roman" pitchFamily="18" charset="0"/>
                <a:cs typeface="Times New Roman" pitchFamily="18" charset="0"/>
              </a:rPr>
              <a:t>2)</a:t>
            </a:r>
          </a:p>
        </p:txBody>
      </p:sp>
      <p:sp>
        <p:nvSpPr>
          <p:cNvPr id="29732" name="TextBox 26"/>
          <p:cNvSpPr txBox="1">
            <a:spLocks noChangeArrowheads="1"/>
          </p:cNvSpPr>
          <p:nvPr/>
        </p:nvSpPr>
        <p:spPr bwMode="auto">
          <a:xfrm>
            <a:off x="2381250" y="3538539"/>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a:latin typeface="Times New Roman" pitchFamily="18" charset="0"/>
                <a:cs typeface="Times New Roman" pitchFamily="18" charset="0"/>
              </a:rPr>
              <a:t>3)</a:t>
            </a:r>
          </a:p>
        </p:txBody>
      </p:sp>
      <p:sp>
        <p:nvSpPr>
          <p:cNvPr id="29733" name="TextBox 27"/>
          <p:cNvSpPr txBox="1">
            <a:spLocks noChangeArrowheads="1"/>
          </p:cNvSpPr>
          <p:nvPr/>
        </p:nvSpPr>
        <p:spPr bwMode="auto">
          <a:xfrm>
            <a:off x="2381250" y="4181476"/>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a:latin typeface="Times New Roman" pitchFamily="18" charset="0"/>
                <a:cs typeface="Times New Roman" pitchFamily="18" charset="0"/>
              </a:rPr>
              <a:t>4)</a:t>
            </a:r>
          </a:p>
        </p:txBody>
      </p:sp>
      <p:pic>
        <p:nvPicPr>
          <p:cNvPr id="19" name="Picture 18">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t="11201" b="10052"/>
          <a:stretch>
            <a:fillRect/>
          </a:stretch>
        </p:blipFill>
        <p:spPr bwMode="auto">
          <a:xfrm>
            <a:off x="8882064" y="6299200"/>
            <a:ext cx="15065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p:nvSpPr>
        <p:spPr bwMode="auto">
          <a:xfrm>
            <a:off x="4167189" y="4857751"/>
            <a:ext cx="2714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a:latin typeface="Times New Roman" pitchFamily="18" charset="0"/>
                <a:cs typeface="Times New Roman" pitchFamily="18" charset="0"/>
              </a:rPr>
              <a:t>Đáp án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fltVal val="0"/>
                                          </p:val>
                                        </p:tav>
                                        <p:tav tm="100000">
                                          <p:val>
                                            <p:strVal val="#ppt_w"/>
                                          </p:val>
                                        </p:tav>
                                      </p:tavLst>
                                    </p:anim>
                                    <p:anim calcmode="lin" valueType="num">
                                      <p:cBhvr>
                                        <p:cTn id="16" dur="1000" fill="hold"/>
                                        <p:tgtEl>
                                          <p:spTgt spid="20"/>
                                        </p:tgtEl>
                                        <p:attrNameLst>
                                          <p:attrName>ppt_h</p:attrName>
                                        </p:attrNameLst>
                                      </p:cBhvr>
                                      <p:tavLst>
                                        <p:tav tm="0">
                                          <p:val>
                                            <p:fltVal val="0"/>
                                          </p:val>
                                        </p:tav>
                                        <p:tav tm="100000">
                                          <p:val>
                                            <p:strVal val="#ppt_h"/>
                                          </p:val>
                                        </p:tav>
                                      </p:tavLst>
                                    </p:anim>
                                    <p:anim calcmode="lin" valueType="num">
                                      <p:cBhvr>
                                        <p:cTn id="17" dur="1000" fill="hold"/>
                                        <p:tgtEl>
                                          <p:spTgt spid="20"/>
                                        </p:tgtEl>
                                        <p:attrNameLst>
                                          <p:attrName>style.rotation</p:attrName>
                                        </p:attrNameLst>
                                      </p:cBhvr>
                                      <p:tavLst>
                                        <p:tav tm="0">
                                          <p:val>
                                            <p:fltVal val="90"/>
                                          </p:val>
                                        </p:tav>
                                        <p:tav tm="100000">
                                          <p:val>
                                            <p:fltVal val="0"/>
                                          </p:val>
                                        </p:tav>
                                      </p:tavLst>
                                    </p:anim>
                                    <p:animEffect transition="in" filter="fade">
                                      <p:cBhvr>
                                        <p:cTn id="18" dur="1000"/>
                                        <p:tgtEl>
                                          <p:spTgt spid="20"/>
                                        </p:tgtEl>
                                      </p:cBhvr>
                                    </p:animEffect>
                                  </p:childTnLst>
                                </p:cTn>
                              </p:par>
                              <p:par>
                                <p:cTn id="19" presetID="31" presetClass="entr" presetSubtype="0" fill="hold" grpId="0" nodeType="withEffect">
                                  <p:stCondLst>
                                    <p:cond delay="0"/>
                                  </p:stCondLst>
                                  <p:iterate type="lt">
                                    <p:tmPct val="5000"/>
                                  </p:iterate>
                                  <p:childTnLst>
                                    <p:set>
                                      <p:cBhvr>
                                        <p:cTn id="20" dur="1" fill="hold">
                                          <p:stCondLst>
                                            <p:cond delay="0"/>
                                          </p:stCondLst>
                                        </p:cTn>
                                        <p:tgtEl>
                                          <p:spTgt spid="31777"/>
                                        </p:tgtEl>
                                        <p:attrNameLst>
                                          <p:attrName>style.visibility</p:attrName>
                                        </p:attrNameLst>
                                      </p:cBhvr>
                                      <p:to>
                                        <p:strVal val="visible"/>
                                      </p:to>
                                    </p:set>
                                    <p:anim calcmode="lin" valueType="num">
                                      <p:cBhvr>
                                        <p:cTn id="21" dur="1000" fill="hold"/>
                                        <p:tgtEl>
                                          <p:spTgt spid="31777"/>
                                        </p:tgtEl>
                                        <p:attrNameLst>
                                          <p:attrName>ppt_w</p:attrName>
                                        </p:attrNameLst>
                                      </p:cBhvr>
                                      <p:tavLst>
                                        <p:tav tm="0">
                                          <p:val>
                                            <p:fltVal val="0"/>
                                          </p:val>
                                        </p:tav>
                                        <p:tav tm="100000">
                                          <p:val>
                                            <p:strVal val="#ppt_w"/>
                                          </p:val>
                                        </p:tav>
                                      </p:tavLst>
                                    </p:anim>
                                    <p:anim calcmode="lin" valueType="num">
                                      <p:cBhvr>
                                        <p:cTn id="22" dur="1000" fill="hold"/>
                                        <p:tgtEl>
                                          <p:spTgt spid="31777"/>
                                        </p:tgtEl>
                                        <p:attrNameLst>
                                          <p:attrName>ppt_h</p:attrName>
                                        </p:attrNameLst>
                                      </p:cBhvr>
                                      <p:tavLst>
                                        <p:tav tm="0">
                                          <p:val>
                                            <p:fltVal val="0"/>
                                          </p:val>
                                        </p:tav>
                                        <p:tav tm="100000">
                                          <p:val>
                                            <p:strVal val="#ppt_h"/>
                                          </p:val>
                                        </p:tav>
                                      </p:tavLst>
                                    </p:anim>
                                    <p:anim calcmode="lin" valueType="num">
                                      <p:cBhvr>
                                        <p:cTn id="23" dur="1000" fill="hold"/>
                                        <p:tgtEl>
                                          <p:spTgt spid="31777"/>
                                        </p:tgtEl>
                                        <p:attrNameLst>
                                          <p:attrName>style.rotation</p:attrName>
                                        </p:attrNameLst>
                                      </p:cBhvr>
                                      <p:tavLst>
                                        <p:tav tm="0">
                                          <p:val>
                                            <p:fltVal val="90"/>
                                          </p:val>
                                        </p:tav>
                                        <p:tav tm="100000">
                                          <p:val>
                                            <p:fltVal val="0"/>
                                          </p:val>
                                        </p:tav>
                                      </p:tavLst>
                                    </p:anim>
                                    <p:animEffect transition="in" filter="fade">
                                      <p:cBhvr>
                                        <p:cTn id="24" dur="1000"/>
                                        <p:tgtEl>
                                          <p:spTgt spid="31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77"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3"/>
          <p:cNvSpPr txBox="1">
            <a:spLocks noChangeArrowheads="1"/>
          </p:cNvSpPr>
          <p:nvPr/>
        </p:nvSpPr>
        <p:spPr bwMode="auto">
          <a:xfrm>
            <a:off x="263352" y="285750"/>
            <a:ext cx="11665296" cy="954088"/>
          </a:xfrm>
          <a:prstGeom prst="rect">
            <a:avLst/>
          </a:prstGeom>
          <a:solidFill>
            <a:schemeClr val="bg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b.</a:t>
            </a:r>
          </a:p>
        </p:txBody>
      </p:sp>
      <p:sp>
        <p:nvSpPr>
          <p:cNvPr id="32771" name="TextBox 4"/>
          <p:cNvSpPr txBox="1">
            <a:spLocks noChangeArrowheads="1"/>
          </p:cNvSpPr>
          <p:nvPr/>
        </p:nvSpPr>
        <p:spPr bwMode="auto">
          <a:xfrm>
            <a:off x="1881188" y="2546350"/>
            <a:ext cx="82867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Tx/>
              <a:buChar cha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b.</a:t>
            </a:r>
          </a:p>
          <a:p>
            <a:pPr eaLnBrk="1" hangingPunct="1">
              <a:buFontTx/>
              <a:buChar cha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b.</a:t>
            </a:r>
          </a:p>
        </p:txBody>
      </p:sp>
      <p:sp>
        <p:nvSpPr>
          <p:cNvPr id="32772" name="TextBox 5"/>
          <p:cNvSpPr txBox="1">
            <a:spLocks noChangeArrowheads="1"/>
          </p:cNvSpPr>
          <p:nvPr/>
        </p:nvSpPr>
        <p:spPr bwMode="auto">
          <a:xfrm>
            <a:off x="4614863" y="1681164"/>
            <a:ext cx="2266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b="1">
                <a:solidFill>
                  <a:srgbClr val="FF0000"/>
                </a:solidFill>
                <a:latin typeface="Times New Roman" pitchFamily="18" charset="0"/>
                <a:cs typeface="Times New Roman" pitchFamily="18" charset="0"/>
              </a:rPr>
              <a:t>ĐÁP ÁN</a:t>
            </a:r>
          </a:p>
        </p:txBody>
      </p:sp>
      <p:pic>
        <p:nvPicPr>
          <p:cNvPr id="7"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t="11201" b="10052"/>
          <a:stretch>
            <a:fillRect/>
          </a:stretch>
        </p:blipFill>
        <p:spPr bwMode="auto">
          <a:xfrm>
            <a:off x="9161464" y="6299200"/>
            <a:ext cx="15065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772"/>
                                        </p:tgtEl>
                                        <p:attrNameLst>
                                          <p:attrName>style.visibility</p:attrName>
                                        </p:attrNameLst>
                                      </p:cBhvr>
                                      <p:to>
                                        <p:strVal val="visible"/>
                                      </p:to>
                                    </p:set>
                                    <p:animEffect transition="in" filter="randombar(horizontal)">
                                      <p:cBhvr>
                                        <p:cTn id="15" dur="500"/>
                                        <p:tgtEl>
                                          <p:spTgt spid="3277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771"/>
                                        </p:tgtEl>
                                        <p:attrNameLst>
                                          <p:attrName>style.visibility</p:attrName>
                                        </p:attrNameLst>
                                      </p:cBhvr>
                                      <p:to>
                                        <p:strVal val="visible"/>
                                      </p:to>
                                    </p:set>
                                    <p:animEffect transition="in" filter="randombar(horizontal)">
                                      <p:cBhvr>
                                        <p:cTn id="18" dur="5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P spid="3277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3"/>
          <p:cNvSpPr txBox="1">
            <a:spLocks noChangeArrowheads="1"/>
          </p:cNvSpPr>
          <p:nvPr/>
        </p:nvSpPr>
        <p:spPr bwMode="auto">
          <a:xfrm>
            <a:off x="263355" y="142876"/>
            <a:ext cx="11665294" cy="954107"/>
          </a:xfrm>
          <a:prstGeom prst="rect">
            <a:avLst/>
          </a:prstGeom>
          <a:solidFill>
            <a:schemeClr val="bg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4: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sắp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b</a:t>
            </a:r>
          </a:p>
        </p:txBody>
      </p:sp>
      <p:grpSp>
        <p:nvGrpSpPr>
          <p:cNvPr id="2" name="Group 19"/>
          <p:cNvGrpSpPr>
            <a:grpSpLocks/>
          </p:cNvGrpSpPr>
          <p:nvPr/>
        </p:nvGrpSpPr>
        <p:grpSpPr bwMode="auto">
          <a:xfrm>
            <a:off x="2024064" y="4514851"/>
            <a:ext cx="1500187" cy="771525"/>
            <a:chOff x="571472" y="1428736"/>
            <a:chExt cx="1500198" cy="771530"/>
          </a:xfrm>
        </p:grpSpPr>
        <p:cxnSp>
          <p:nvCxnSpPr>
            <p:cNvPr id="12" name="Straight Arrow Connector 11"/>
            <p:cNvCxnSpPr/>
            <p:nvPr/>
          </p:nvCxnSpPr>
          <p:spPr>
            <a:xfrm rot="5400000">
              <a:off x="1215208" y="1929595"/>
              <a:ext cx="28575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571472" y="1428736"/>
              <a:ext cx="1500198" cy="428628"/>
            </a:xfrm>
            <a:prstGeom prst="ellipse">
              <a:avLst/>
            </a:prstGeom>
            <a:solidFill>
              <a:srgbClr val="F8CF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chemeClr val="tx1"/>
                  </a:solidFill>
                  <a:latin typeface="Times New Roman" pitchFamily="18" charset="0"/>
                  <a:cs typeface="Times New Roman" pitchFamily="18" charset="0"/>
                </a:rPr>
                <a:t>Bắt đầu</a:t>
              </a:r>
            </a:p>
          </p:txBody>
        </p:sp>
        <p:sp>
          <p:nvSpPr>
            <p:cNvPr id="13" name="Oval 12"/>
            <p:cNvSpPr/>
            <p:nvPr/>
          </p:nvSpPr>
          <p:spPr>
            <a:xfrm>
              <a:off x="833411" y="1985953"/>
              <a:ext cx="285752" cy="2143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latin typeface="Times New Roman" pitchFamily="18" charset="0"/>
                  <a:cs typeface="Times New Roman" pitchFamily="18" charset="0"/>
                </a:rPr>
                <a:t>1</a:t>
              </a:r>
            </a:p>
          </p:txBody>
        </p:sp>
      </p:grpSp>
      <p:grpSp>
        <p:nvGrpSpPr>
          <p:cNvPr id="3" name="Group 44"/>
          <p:cNvGrpSpPr>
            <a:grpSpLocks/>
          </p:cNvGrpSpPr>
          <p:nvPr/>
        </p:nvGrpSpPr>
        <p:grpSpPr bwMode="auto">
          <a:xfrm>
            <a:off x="1881188" y="5786438"/>
            <a:ext cx="2571750" cy="785812"/>
            <a:chOff x="357158" y="2714620"/>
            <a:chExt cx="2571768" cy="785818"/>
          </a:xfrm>
        </p:grpSpPr>
        <p:sp>
          <p:nvSpPr>
            <p:cNvPr id="16" name="Oval 15"/>
            <p:cNvSpPr/>
            <p:nvPr/>
          </p:nvSpPr>
          <p:spPr>
            <a:xfrm>
              <a:off x="714347" y="3286124"/>
              <a:ext cx="285752" cy="2143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4</a:t>
              </a:r>
            </a:p>
          </p:txBody>
        </p:sp>
        <p:sp>
          <p:nvSpPr>
            <p:cNvPr id="22" name="Rectangle 21"/>
            <p:cNvSpPr/>
            <p:nvPr/>
          </p:nvSpPr>
          <p:spPr>
            <a:xfrm>
              <a:off x="357158" y="2714620"/>
              <a:ext cx="2571768" cy="357190"/>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a:solidFill>
                    <a:schemeClr val="tx1"/>
                  </a:solidFill>
                  <a:latin typeface="Times New Roman" pitchFamily="18" charset="0"/>
                  <a:cs typeface="Times New Roman" pitchFamily="18" charset="0"/>
                </a:rPr>
                <a:t>Trung bình cộng           Tổng : 2        </a:t>
              </a:r>
            </a:p>
          </p:txBody>
        </p:sp>
        <p:cxnSp>
          <p:nvCxnSpPr>
            <p:cNvPr id="26" name="Straight Arrow Connector 25"/>
            <p:cNvCxnSpPr/>
            <p:nvPr/>
          </p:nvCxnSpPr>
          <p:spPr>
            <a:xfrm rot="10800000">
              <a:off x="1733530" y="2914647"/>
              <a:ext cx="285752" cy="158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1477147" y="3177380"/>
              <a:ext cx="24765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34"/>
          <p:cNvGrpSpPr>
            <a:grpSpLocks/>
          </p:cNvGrpSpPr>
          <p:nvPr/>
        </p:nvGrpSpPr>
        <p:grpSpPr bwMode="auto">
          <a:xfrm>
            <a:off x="5238750" y="4410076"/>
            <a:ext cx="1714500" cy="733425"/>
            <a:chOff x="2357422" y="1428736"/>
            <a:chExt cx="1714512" cy="733430"/>
          </a:xfrm>
        </p:grpSpPr>
        <p:cxnSp>
          <p:nvCxnSpPr>
            <p:cNvPr id="19" name="Straight Arrow Connector 18"/>
            <p:cNvCxnSpPr/>
            <p:nvPr/>
          </p:nvCxnSpPr>
          <p:spPr>
            <a:xfrm rot="5400000">
              <a:off x="3108315" y="1892289"/>
              <a:ext cx="214313"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2643174" y="1947853"/>
              <a:ext cx="285752" cy="2143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latin typeface="Times New Roman" pitchFamily="18" charset="0"/>
                  <a:cs typeface="Times New Roman" pitchFamily="18" charset="0"/>
                </a:rPr>
                <a:t>2</a:t>
              </a:r>
            </a:p>
          </p:txBody>
        </p:sp>
        <p:sp>
          <p:nvSpPr>
            <p:cNvPr id="32" name="Rectangle 31"/>
            <p:cNvSpPr/>
            <p:nvPr/>
          </p:nvSpPr>
          <p:spPr>
            <a:xfrm>
              <a:off x="2357422" y="1428736"/>
              <a:ext cx="1714512" cy="357190"/>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a:solidFill>
                    <a:schemeClr val="tx1"/>
                  </a:solidFill>
                  <a:latin typeface="Times New Roman" pitchFamily="18" charset="0"/>
                  <a:cs typeface="Times New Roman" pitchFamily="18" charset="0"/>
                </a:rPr>
                <a:t>Tổng             a + b</a:t>
              </a:r>
            </a:p>
          </p:txBody>
        </p:sp>
        <p:cxnSp>
          <p:nvCxnSpPr>
            <p:cNvPr id="34" name="Straight Arrow Connector 33"/>
            <p:cNvCxnSpPr/>
            <p:nvPr/>
          </p:nvCxnSpPr>
          <p:spPr>
            <a:xfrm rot="10800000">
              <a:off x="3028940" y="1633525"/>
              <a:ext cx="285752" cy="158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37"/>
          <p:cNvGrpSpPr>
            <a:grpSpLocks/>
          </p:cNvGrpSpPr>
          <p:nvPr/>
        </p:nvGrpSpPr>
        <p:grpSpPr bwMode="auto">
          <a:xfrm>
            <a:off x="5238750" y="5786438"/>
            <a:ext cx="1500188" cy="785812"/>
            <a:chOff x="4214810" y="2643182"/>
            <a:chExt cx="1500198" cy="785818"/>
          </a:xfrm>
        </p:grpSpPr>
        <p:sp>
          <p:nvSpPr>
            <p:cNvPr id="17" name="Oval 16"/>
            <p:cNvSpPr/>
            <p:nvPr/>
          </p:nvSpPr>
          <p:spPr>
            <a:xfrm>
              <a:off x="4429124" y="3214686"/>
              <a:ext cx="285752" cy="2143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5</a:t>
              </a:r>
            </a:p>
          </p:txBody>
        </p:sp>
        <p:sp>
          <p:nvSpPr>
            <p:cNvPr id="37" name="Oval 36"/>
            <p:cNvSpPr/>
            <p:nvPr/>
          </p:nvSpPr>
          <p:spPr>
            <a:xfrm>
              <a:off x="4214810" y="2643182"/>
              <a:ext cx="1500198" cy="428628"/>
            </a:xfrm>
            <a:prstGeom prst="ellipse">
              <a:avLst/>
            </a:prstGeom>
            <a:solidFill>
              <a:srgbClr val="F8CF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chemeClr val="tx1"/>
                  </a:solidFill>
                  <a:latin typeface="Times New Roman" pitchFamily="18" charset="0"/>
                  <a:cs typeface="Times New Roman" pitchFamily="18" charset="0"/>
                </a:rPr>
                <a:t>Kết thúc</a:t>
              </a:r>
            </a:p>
          </p:txBody>
        </p:sp>
      </p:grpSp>
      <p:grpSp>
        <p:nvGrpSpPr>
          <p:cNvPr id="7" name="Group 41"/>
          <p:cNvGrpSpPr>
            <a:grpSpLocks/>
          </p:cNvGrpSpPr>
          <p:nvPr/>
        </p:nvGrpSpPr>
        <p:grpSpPr bwMode="auto">
          <a:xfrm>
            <a:off x="7739063" y="4529138"/>
            <a:ext cx="1928812" cy="685800"/>
            <a:chOff x="6643702" y="1357298"/>
            <a:chExt cx="1928826" cy="685805"/>
          </a:xfrm>
        </p:grpSpPr>
        <p:sp>
          <p:nvSpPr>
            <p:cNvPr id="15" name="Oval 14"/>
            <p:cNvSpPr/>
            <p:nvPr/>
          </p:nvSpPr>
          <p:spPr>
            <a:xfrm>
              <a:off x="6972316" y="1828788"/>
              <a:ext cx="285752" cy="2143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3</a:t>
              </a:r>
            </a:p>
          </p:txBody>
        </p:sp>
        <p:cxnSp>
          <p:nvCxnSpPr>
            <p:cNvPr id="31" name="Straight Arrow Connector 30"/>
            <p:cNvCxnSpPr/>
            <p:nvPr/>
          </p:nvCxnSpPr>
          <p:spPr>
            <a:xfrm rot="5400000">
              <a:off x="7457302" y="1856570"/>
              <a:ext cx="285752"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Parallelogram 38"/>
            <p:cNvSpPr/>
            <p:nvPr/>
          </p:nvSpPr>
          <p:spPr>
            <a:xfrm>
              <a:off x="6643702" y="1357298"/>
              <a:ext cx="1928826" cy="357190"/>
            </a:xfrm>
            <a:prstGeom prst="parallelogram">
              <a:avLst/>
            </a:prstGeom>
            <a:solidFill>
              <a:srgbClr val="33CC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chemeClr val="tx1"/>
                  </a:solidFill>
                  <a:latin typeface="Times New Roman" pitchFamily="18" charset="0"/>
                  <a:cs typeface="Times New Roman" pitchFamily="18" charset="0"/>
                </a:rPr>
                <a:t>Giá trị a, giá trị b</a:t>
              </a:r>
            </a:p>
          </p:txBody>
        </p:sp>
      </p:grpSp>
      <p:grpSp>
        <p:nvGrpSpPr>
          <p:cNvPr id="8" name="Group 42"/>
          <p:cNvGrpSpPr>
            <a:grpSpLocks/>
          </p:cNvGrpSpPr>
          <p:nvPr/>
        </p:nvGrpSpPr>
        <p:grpSpPr bwMode="auto">
          <a:xfrm>
            <a:off x="7524750" y="5781676"/>
            <a:ext cx="2071688" cy="790575"/>
            <a:chOff x="6572264" y="2571744"/>
            <a:chExt cx="2071702" cy="790581"/>
          </a:xfrm>
        </p:grpSpPr>
        <p:sp>
          <p:nvSpPr>
            <p:cNvPr id="18" name="Oval 17"/>
            <p:cNvSpPr/>
            <p:nvPr/>
          </p:nvSpPr>
          <p:spPr>
            <a:xfrm>
              <a:off x="7005655" y="3148011"/>
              <a:ext cx="285752" cy="2143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6</a:t>
              </a:r>
            </a:p>
          </p:txBody>
        </p:sp>
        <p:cxnSp>
          <p:nvCxnSpPr>
            <p:cNvPr id="28" name="Straight Arrow Connector 27"/>
            <p:cNvCxnSpPr/>
            <p:nvPr/>
          </p:nvCxnSpPr>
          <p:spPr>
            <a:xfrm rot="5400000">
              <a:off x="7444602" y="3132929"/>
              <a:ext cx="285752"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Parallelogram 40"/>
            <p:cNvSpPr/>
            <p:nvPr/>
          </p:nvSpPr>
          <p:spPr>
            <a:xfrm>
              <a:off x="6572264" y="2571744"/>
              <a:ext cx="2071702" cy="428628"/>
            </a:xfrm>
            <a:prstGeom prst="parallelogram">
              <a:avLst/>
            </a:prstGeom>
            <a:solidFill>
              <a:srgbClr val="33CCCC">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chemeClr val="tx1"/>
                  </a:solidFill>
                  <a:latin typeface="Times New Roman" pitchFamily="18" charset="0"/>
                  <a:cs typeface="Times New Roman" pitchFamily="18" charset="0"/>
                </a:rPr>
                <a:t>Giá trị trung bình cộng của a và b</a:t>
              </a:r>
            </a:p>
          </p:txBody>
        </p:sp>
      </p:grpSp>
      <p:grpSp>
        <p:nvGrpSpPr>
          <p:cNvPr id="9" name="Group 97"/>
          <p:cNvGrpSpPr>
            <a:grpSpLocks/>
          </p:cNvGrpSpPr>
          <p:nvPr/>
        </p:nvGrpSpPr>
        <p:grpSpPr bwMode="auto">
          <a:xfrm>
            <a:off x="2176464" y="1390651"/>
            <a:ext cx="1500187" cy="771525"/>
            <a:chOff x="571472" y="1428736"/>
            <a:chExt cx="1500198" cy="771530"/>
          </a:xfrm>
        </p:grpSpPr>
        <p:cxnSp>
          <p:nvCxnSpPr>
            <p:cNvPr id="99" name="Straight Arrow Connector 98"/>
            <p:cNvCxnSpPr/>
            <p:nvPr/>
          </p:nvCxnSpPr>
          <p:spPr>
            <a:xfrm rot="5400000">
              <a:off x="1215208" y="1929595"/>
              <a:ext cx="28575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571472" y="1428736"/>
              <a:ext cx="1500198" cy="428628"/>
            </a:xfrm>
            <a:prstGeom prst="ellipse">
              <a:avLst/>
            </a:prstGeom>
            <a:solidFill>
              <a:srgbClr val="F8CF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chemeClr val="tx1"/>
                  </a:solidFill>
                  <a:latin typeface="Times New Roman" pitchFamily="18" charset="0"/>
                  <a:cs typeface="Times New Roman" pitchFamily="18" charset="0"/>
                </a:rPr>
                <a:t>Bắt đầu</a:t>
              </a:r>
            </a:p>
          </p:txBody>
        </p:sp>
        <p:sp>
          <p:nvSpPr>
            <p:cNvPr id="101" name="Oval 100"/>
            <p:cNvSpPr/>
            <p:nvPr/>
          </p:nvSpPr>
          <p:spPr>
            <a:xfrm>
              <a:off x="833411" y="1985953"/>
              <a:ext cx="285752" cy="2143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latin typeface="Times New Roman" pitchFamily="18" charset="0"/>
                  <a:cs typeface="Times New Roman" pitchFamily="18" charset="0"/>
                </a:rPr>
                <a:t>1</a:t>
              </a:r>
            </a:p>
          </p:txBody>
        </p:sp>
      </p:grpSp>
      <p:grpSp>
        <p:nvGrpSpPr>
          <p:cNvPr id="10" name="Group 101"/>
          <p:cNvGrpSpPr>
            <a:grpSpLocks/>
          </p:cNvGrpSpPr>
          <p:nvPr/>
        </p:nvGrpSpPr>
        <p:grpSpPr bwMode="auto">
          <a:xfrm>
            <a:off x="2033588" y="2662238"/>
            <a:ext cx="2571750" cy="785812"/>
            <a:chOff x="357158" y="2714620"/>
            <a:chExt cx="2571768" cy="785818"/>
          </a:xfrm>
        </p:grpSpPr>
        <p:sp>
          <p:nvSpPr>
            <p:cNvPr id="103" name="Oval 102"/>
            <p:cNvSpPr/>
            <p:nvPr/>
          </p:nvSpPr>
          <p:spPr>
            <a:xfrm>
              <a:off x="714347" y="3286124"/>
              <a:ext cx="285752" cy="2143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4</a:t>
              </a:r>
            </a:p>
          </p:txBody>
        </p:sp>
        <p:sp>
          <p:nvSpPr>
            <p:cNvPr id="104" name="Rectangle 103"/>
            <p:cNvSpPr/>
            <p:nvPr/>
          </p:nvSpPr>
          <p:spPr>
            <a:xfrm>
              <a:off x="357158" y="2714620"/>
              <a:ext cx="2571768" cy="357190"/>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a:solidFill>
                    <a:schemeClr val="tx1"/>
                  </a:solidFill>
                  <a:latin typeface="Times New Roman" pitchFamily="18" charset="0"/>
                  <a:cs typeface="Times New Roman" pitchFamily="18" charset="0"/>
                </a:rPr>
                <a:t>Trung bình cộng           Tổng : 2        </a:t>
              </a:r>
            </a:p>
          </p:txBody>
        </p:sp>
        <p:cxnSp>
          <p:nvCxnSpPr>
            <p:cNvPr id="105" name="Straight Arrow Connector 104"/>
            <p:cNvCxnSpPr/>
            <p:nvPr/>
          </p:nvCxnSpPr>
          <p:spPr>
            <a:xfrm rot="10800000">
              <a:off x="1733530" y="2914647"/>
              <a:ext cx="285752" cy="158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rot="5400000">
              <a:off x="1477147" y="3177380"/>
              <a:ext cx="24765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106"/>
          <p:cNvGrpSpPr>
            <a:grpSpLocks/>
          </p:cNvGrpSpPr>
          <p:nvPr/>
        </p:nvGrpSpPr>
        <p:grpSpPr bwMode="auto">
          <a:xfrm>
            <a:off x="5391150" y="1285876"/>
            <a:ext cx="1714500" cy="733425"/>
            <a:chOff x="2357422" y="1428736"/>
            <a:chExt cx="1714512" cy="733430"/>
          </a:xfrm>
        </p:grpSpPr>
        <p:cxnSp>
          <p:nvCxnSpPr>
            <p:cNvPr id="108" name="Straight Arrow Connector 107"/>
            <p:cNvCxnSpPr/>
            <p:nvPr/>
          </p:nvCxnSpPr>
          <p:spPr>
            <a:xfrm rot="5400000">
              <a:off x="3108315" y="1892289"/>
              <a:ext cx="214313"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9" name="Oval 108"/>
            <p:cNvSpPr/>
            <p:nvPr/>
          </p:nvSpPr>
          <p:spPr>
            <a:xfrm>
              <a:off x="2643174" y="1947853"/>
              <a:ext cx="285752" cy="2143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latin typeface="Times New Roman" pitchFamily="18" charset="0"/>
                  <a:cs typeface="Times New Roman" pitchFamily="18" charset="0"/>
                </a:rPr>
                <a:t>2</a:t>
              </a:r>
            </a:p>
          </p:txBody>
        </p:sp>
        <p:sp>
          <p:nvSpPr>
            <p:cNvPr id="110" name="Rectangle 109"/>
            <p:cNvSpPr/>
            <p:nvPr/>
          </p:nvSpPr>
          <p:spPr>
            <a:xfrm>
              <a:off x="2357422" y="1428736"/>
              <a:ext cx="1714512" cy="357190"/>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a:solidFill>
                    <a:schemeClr val="tx1"/>
                  </a:solidFill>
                  <a:latin typeface="Times New Roman" pitchFamily="18" charset="0"/>
                  <a:cs typeface="Times New Roman" pitchFamily="18" charset="0"/>
                </a:rPr>
                <a:t>Tổng             a + b</a:t>
              </a:r>
            </a:p>
          </p:txBody>
        </p:sp>
        <p:cxnSp>
          <p:nvCxnSpPr>
            <p:cNvPr id="111" name="Straight Arrow Connector 110"/>
            <p:cNvCxnSpPr/>
            <p:nvPr/>
          </p:nvCxnSpPr>
          <p:spPr>
            <a:xfrm rot="10800000">
              <a:off x="3028940" y="1633525"/>
              <a:ext cx="285752" cy="158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Group 111"/>
          <p:cNvGrpSpPr>
            <a:grpSpLocks/>
          </p:cNvGrpSpPr>
          <p:nvPr/>
        </p:nvGrpSpPr>
        <p:grpSpPr bwMode="auto">
          <a:xfrm>
            <a:off x="5391150" y="2662238"/>
            <a:ext cx="1500188" cy="785812"/>
            <a:chOff x="4214810" y="2643182"/>
            <a:chExt cx="1500198" cy="785818"/>
          </a:xfrm>
        </p:grpSpPr>
        <p:sp>
          <p:nvSpPr>
            <p:cNvPr id="113" name="Oval 112"/>
            <p:cNvSpPr/>
            <p:nvPr/>
          </p:nvSpPr>
          <p:spPr>
            <a:xfrm>
              <a:off x="4429124" y="3214686"/>
              <a:ext cx="285752" cy="2143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5</a:t>
              </a:r>
            </a:p>
          </p:txBody>
        </p:sp>
        <p:sp>
          <p:nvSpPr>
            <p:cNvPr id="114" name="Oval 113"/>
            <p:cNvSpPr/>
            <p:nvPr/>
          </p:nvSpPr>
          <p:spPr>
            <a:xfrm>
              <a:off x="4214810" y="2643182"/>
              <a:ext cx="1500198" cy="428628"/>
            </a:xfrm>
            <a:prstGeom prst="ellipse">
              <a:avLst/>
            </a:prstGeom>
            <a:solidFill>
              <a:srgbClr val="F8CF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chemeClr val="tx1"/>
                  </a:solidFill>
                  <a:latin typeface="Times New Roman" pitchFamily="18" charset="0"/>
                  <a:cs typeface="Times New Roman" pitchFamily="18" charset="0"/>
                </a:rPr>
                <a:t>Kết thúc</a:t>
              </a:r>
            </a:p>
          </p:txBody>
        </p:sp>
      </p:grpSp>
      <p:grpSp>
        <p:nvGrpSpPr>
          <p:cNvPr id="21" name="Group 114"/>
          <p:cNvGrpSpPr>
            <a:grpSpLocks/>
          </p:cNvGrpSpPr>
          <p:nvPr/>
        </p:nvGrpSpPr>
        <p:grpSpPr bwMode="auto">
          <a:xfrm>
            <a:off x="7891463" y="1404938"/>
            <a:ext cx="1928812" cy="685800"/>
            <a:chOff x="6643702" y="1357298"/>
            <a:chExt cx="1928826" cy="685805"/>
          </a:xfrm>
        </p:grpSpPr>
        <p:sp>
          <p:nvSpPr>
            <p:cNvPr id="116" name="Oval 115"/>
            <p:cNvSpPr/>
            <p:nvPr/>
          </p:nvSpPr>
          <p:spPr>
            <a:xfrm>
              <a:off x="6972316" y="1828788"/>
              <a:ext cx="285752" cy="2143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3</a:t>
              </a:r>
            </a:p>
          </p:txBody>
        </p:sp>
        <p:cxnSp>
          <p:nvCxnSpPr>
            <p:cNvPr id="117" name="Straight Arrow Connector 116"/>
            <p:cNvCxnSpPr/>
            <p:nvPr/>
          </p:nvCxnSpPr>
          <p:spPr>
            <a:xfrm rot="5400000">
              <a:off x="7457302" y="1856570"/>
              <a:ext cx="285752"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8" name="Parallelogram 117"/>
            <p:cNvSpPr/>
            <p:nvPr/>
          </p:nvSpPr>
          <p:spPr>
            <a:xfrm>
              <a:off x="6643702" y="1357298"/>
              <a:ext cx="1928826" cy="357190"/>
            </a:xfrm>
            <a:prstGeom prst="parallelogram">
              <a:avLst/>
            </a:prstGeom>
            <a:solidFill>
              <a:srgbClr val="33CC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chemeClr val="tx1"/>
                  </a:solidFill>
                  <a:latin typeface="Times New Roman" pitchFamily="18" charset="0"/>
                  <a:cs typeface="Times New Roman" pitchFamily="18" charset="0"/>
                </a:rPr>
                <a:t>Giá trị a, giá trị b</a:t>
              </a:r>
            </a:p>
          </p:txBody>
        </p:sp>
      </p:grpSp>
      <p:grpSp>
        <p:nvGrpSpPr>
          <p:cNvPr id="23" name="Group 118"/>
          <p:cNvGrpSpPr>
            <a:grpSpLocks/>
          </p:cNvGrpSpPr>
          <p:nvPr/>
        </p:nvGrpSpPr>
        <p:grpSpPr bwMode="auto">
          <a:xfrm>
            <a:off x="7677150" y="2657476"/>
            <a:ext cx="2071688" cy="790575"/>
            <a:chOff x="6572264" y="2571744"/>
            <a:chExt cx="2071702" cy="790581"/>
          </a:xfrm>
        </p:grpSpPr>
        <p:sp>
          <p:nvSpPr>
            <p:cNvPr id="120" name="Oval 119"/>
            <p:cNvSpPr/>
            <p:nvPr/>
          </p:nvSpPr>
          <p:spPr>
            <a:xfrm>
              <a:off x="7005655" y="3148011"/>
              <a:ext cx="285752" cy="2143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6</a:t>
              </a:r>
            </a:p>
          </p:txBody>
        </p:sp>
        <p:cxnSp>
          <p:nvCxnSpPr>
            <p:cNvPr id="121" name="Straight Arrow Connector 120"/>
            <p:cNvCxnSpPr/>
            <p:nvPr/>
          </p:nvCxnSpPr>
          <p:spPr>
            <a:xfrm rot="5400000">
              <a:off x="7444602" y="3132929"/>
              <a:ext cx="285752"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2" name="Parallelogram 121"/>
            <p:cNvSpPr/>
            <p:nvPr/>
          </p:nvSpPr>
          <p:spPr>
            <a:xfrm>
              <a:off x="6572264" y="2571744"/>
              <a:ext cx="2071702" cy="428628"/>
            </a:xfrm>
            <a:prstGeom prst="parallelogram">
              <a:avLst/>
            </a:prstGeom>
            <a:solidFill>
              <a:srgbClr val="33CCCC">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chemeClr val="tx1"/>
                  </a:solidFill>
                  <a:latin typeface="Times New Roman" pitchFamily="18" charset="0"/>
                  <a:cs typeface="Times New Roman" pitchFamily="18" charset="0"/>
                </a:rPr>
                <a:t>Giá trị trung bình cộng của a và b</a:t>
              </a:r>
            </a:p>
          </p:txBody>
        </p:sp>
      </p:grpSp>
      <p:pic>
        <p:nvPicPr>
          <p:cNvPr id="53" name="Picture 5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t="11201" b="10052"/>
          <a:stretch>
            <a:fillRect/>
          </a:stretch>
        </p:blipFill>
        <p:spPr bwMode="auto">
          <a:xfrm>
            <a:off x="9161464" y="6299200"/>
            <a:ext cx="15065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par>
                                <p:cTn id="11" presetID="4"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ox(in)">
                                      <p:cBhvr>
                                        <p:cTn id="13" dur="500"/>
                                        <p:tgtEl>
                                          <p:spTgt spid="7"/>
                                        </p:tgtEl>
                                      </p:cBhvr>
                                    </p:animEffect>
                                  </p:childTnLst>
                                </p:cTn>
                              </p:par>
                              <p:par>
                                <p:cTn id="14" presetID="4"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500"/>
                                        <p:tgtEl>
                                          <p:spTgt spid="3"/>
                                        </p:tgtEl>
                                      </p:cBhvr>
                                    </p:animEffect>
                                  </p:childTnLst>
                                </p:cTn>
                              </p:par>
                              <p:par>
                                <p:cTn id="17" presetID="4"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in)">
                                      <p:cBhvr>
                                        <p:cTn id="19" dur="500"/>
                                        <p:tgtEl>
                                          <p:spTgt spid="5"/>
                                        </p:tgtEl>
                                      </p:cBhvr>
                                    </p:animEffect>
                                  </p:childTnLst>
                                </p:cTn>
                              </p:par>
                              <p:par>
                                <p:cTn id="20" presetID="4"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par>
                                <p:cTn id="23" presetID="4" presetClass="exit" presetSubtype="16" fill="hold" nodeType="withEffect">
                                  <p:stCondLst>
                                    <p:cond delay="0"/>
                                  </p:stCondLst>
                                  <p:childTnLst>
                                    <p:animEffect transition="out" filter="box(in)">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4" presetClass="exit" presetSubtype="16" fill="hold" nodeType="withEffect">
                                  <p:stCondLst>
                                    <p:cond delay="0"/>
                                  </p:stCondLst>
                                  <p:childTnLst>
                                    <p:animEffect transition="out" filter="box(in)">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4" presetClass="exit" presetSubtype="16" fill="hold" nodeType="withEffect">
                                  <p:stCondLst>
                                    <p:cond delay="0"/>
                                  </p:stCondLst>
                                  <p:childTnLst>
                                    <p:animEffect transition="out" filter="box(in)">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par>
                                <p:cTn id="32" presetID="4" presetClass="exit" presetSubtype="16" fill="hold" nodeType="withEffect">
                                  <p:stCondLst>
                                    <p:cond delay="0"/>
                                  </p:stCondLst>
                                  <p:childTnLst>
                                    <p:animEffect transition="out" filter="box(in)">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4" presetClass="exit" presetSubtype="16" fill="hold" nodeType="withEffect">
                                  <p:stCondLst>
                                    <p:cond delay="0"/>
                                  </p:stCondLst>
                                  <p:childTnLst>
                                    <p:animEffect transition="out" filter="box(in)">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par>
                                <p:cTn id="38" presetID="4" presetClass="exit" presetSubtype="16" fill="hold" nodeType="withEffect">
                                  <p:stCondLst>
                                    <p:cond delay="0"/>
                                  </p:stCondLst>
                                  <p:childTnLst>
                                    <p:animEffect transition="out" filter="box(in)">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56" presetClass="path" presetSubtype="0" accel="50000" decel="50000" fill="hold" nodeType="clickEffect">
                                  <p:stCondLst>
                                    <p:cond delay="0"/>
                                  </p:stCondLst>
                                  <p:childTnLst>
                                    <p:animMotion origin="layout" path="M -1.94444E-6 -3.33333E-6 L 0.33195 -0.4875 " pathEditMode="relative" rAng="0" ptsTypes="AA">
                                      <p:cBhvr>
                                        <p:cTn id="44" dur="2000" fill="hold"/>
                                        <p:tgtEl>
                                          <p:spTgt spid="2"/>
                                        </p:tgtEl>
                                        <p:attrNameLst>
                                          <p:attrName>ppt_x</p:attrName>
                                          <p:attrName>ppt_y</p:attrName>
                                        </p:attrNameLst>
                                      </p:cBhvr>
                                      <p:rCtr x="16597" y="-24375"/>
                                    </p:animMotion>
                                  </p:childTnLst>
                                </p:cTn>
                              </p:par>
                            </p:childTnLst>
                          </p:cTn>
                        </p:par>
                      </p:childTnLst>
                    </p:cTn>
                  </p:par>
                  <p:par>
                    <p:cTn id="45" fill="hold" nodeType="clickPar">
                      <p:stCondLst>
                        <p:cond delay="indefinite"/>
                      </p:stCondLst>
                      <p:childTnLst>
                        <p:par>
                          <p:cTn id="46" fill="hold" nodeType="withGroup">
                            <p:stCondLst>
                              <p:cond delay="0"/>
                            </p:stCondLst>
                            <p:childTnLst>
                              <p:par>
                                <p:cTn id="47" presetID="37" presetClass="path" presetSubtype="0" accel="50000" decel="50000" fill="hold" nodeType="clickEffect">
                                  <p:stCondLst>
                                    <p:cond delay="0"/>
                                  </p:stCondLst>
                                  <p:childTnLst>
                                    <p:animMotion origin="layout" path="M -0.12031 0.08264 L -0.03281 -0.14236 C -0.01215 -0.19098 -0.0125 -0.24213 -0.02917 -0.28403 C -0.04844 -0.33218 -0.08056 -0.35695 -0.12153 -0.36273 L -0.31285 -0.39028 " pathEditMode="relative" rAng="14507902" ptsTypes="FffFF">
                                      <p:cBhvr>
                                        <p:cTn id="48" dur="2000" fill="hold"/>
                                        <p:tgtEl>
                                          <p:spTgt spid="7"/>
                                        </p:tgtEl>
                                        <p:attrNameLst>
                                          <p:attrName>ppt_x</p:attrName>
                                          <p:attrName>ppt_y</p:attrName>
                                        </p:attrNameLst>
                                      </p:cBhvr>
                                      <p:rCtr x="-347" y="-30278"/>
                                    </p:animMotion>
                                  </p:childTnLst>
                                </p:cTn>
                              </p:par>
                            </p:childTnLst>
                          </p:cTn>
                        </p:par>
                      </p:childTnLst>
                    </p:cTn>
                  </p:par>
                  <p:par>
                    <p:cTn id="49" fill="hold" nodeType="clickPar">
                      <p:stCondLst>
                        <p:cond delay="indefinite"/>
                      </p:stCondLst>
                      <p:childTnLst>
                        <p:par>
                          <p:cTn id="50" fill="hold" nodeType="withGroup">
                            <p:stCondLst>
                              <p:cond delay="0"/>
                            </p:stCondLst>
                            <p:childTnLst>
                              <p:par>
                                <p:cTn id="51" presetID="64" presetClass="path" presetSubtype="0" accel="50000" decel="50000" fill="hold" nodeType="clickEffect">
                                  <p:stCondLst>
                                    <p:cond delay="0"/>
                                  </p:stCondLst>
                                  <p:childTnLst>
                                    <p:animMotion origin="layout" path="M 0 2.22222E-6 L -0.02361 -0.28056 " pathEditMode="relative" rAng="0" ptsTypes="AA">
                                      <p:cBhvr>
                                        <p:cTn id="52" dur="2000" fill="hold"/>
                                        <p:tgtEl>
                                          <p:spTgt spid="4"/>
                                        </p:tgtEl>
                                        <p:attrNameLst>
                                          <p:attrName>ppt_x</p:attrName>
                                          <p:attrName>ppt_y</p:attrName>
                                        </p:attrNameLst>
                                      </p:cBhvr>
                                      <p:rCtr x="-1181" y="-14028"/>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56" presetClass="path" presetSubtype="0" accel="50000" decel="50000" fill="hold" nodeType="clickEffect">
                                  <p:stCondLst>
                                    <p:cond delay="0"/>
                                  </p:stCondLst>
                                  <p:childTnLst>
                                    <p:animMotion origin="layout" path="M 0.06041 -0.05718 L 0.2967 -0.39051 " pathEditMode="relative" rAng="0" ptsTypes="AA">
                                      <p:cBhvr>
                                        <p:cTn id="56" dur="2000" fill="hold"/>
                                        <p:tgtEl>
                                          <p:spTgt spid="3"/>
                                        </p:tgtEl>
                                        <p:attrNameLst>
                                          <p:attrName>ppt_x</p:attrName>
                                          <p:attrName>ppt_y</p:attrName>
                                        </p:attrNameLst>
                                      </p:cBhvr>
                                      <p:rCtr x="11806" y="-16667"/>
                                    </p:animMotion>
                                  </p:childTnLst>
                                </p:cTn>
                              </p:par>
                            </p:childTnLst>
                          </p:cTn>
                        </p:par>
                      </p:childTnLst>
                    </p:cTn>
                  </p:par>
                  <p:par>
                    <p:cTn id="57" fill="hold" nodeType="clickPar">
                      <p:stCondLst>
                        <p:cond delay="indefinite"/>
                      </p:stCondLst>
                      <p:childTnLst>
                        <p:par>
                          <p:cTn id="58" fill="hold" nodeType="withGroup">
                            <p:stCondLst>
                              <p:cond delay="0"/>
                            </p:stCondLst>
                            <p:childTnLst>
                              <p:par>
                                <p:cTn id="59" presetID="56" presetClass="path" presetSubtype="0" accel="50000" decel="50000" fill="hold" nodeType="clickEffect">
                                  <p:stCondLst>
                                    <p:cond delay="0"/>
                                  </p:stCondLst>
                                  <p:childTnLst>
                                    <p:animMotion origin="layout" path="M -4.44444E-6 -4.44444E-6 L -0.28524 -0.2956 " pathEditMode="relative" rAng="0" ptsTypes="AA">
                                      <p:cBhvr>
                                        <p:cTn id="60" dur="2000" fill="hold"/>
                                        <p:tgtEl>
                                          <p:spTgt spid="8"/>
                                        </p:tgtEl>
                                        <p:attrNameLst>
                                          <p:attrName>ppt_x</p:attrName>
                                          <p:attrName>ppt_y</p:attrName>
                                        </p:attrNameLst>
                                      </p:cBhvr>
                                      <p:rCtr x="-14271" y="-14792"/>
                                    </p:animMotion>
                                  </p:childTnLst>
                                </p:cTn>
                              </p:par>
                            </p:childTnLst>
                          </p:cTn>
                        </p:par>
                      </p:childTnLst>
                    </p:cTn>
                  </p:par>
                  <p:par>
                    <p:cTn id="61" fill="hold" nodeType="clickPar">
                      <p:stCondLst>
                        <p:cond delay="indefinite"/>
                      </p:stCondLst>
                      <p:childTnLst>
                        <p:par>
                          <p:cTn id="62" fill="hold" nodeType="withGroup">
                            <p:stCondLst>
                              <p:cond delay="0"/>
                            </p:stCondLst>
                            <p:childTnLst>
                              <p:par>
                                <p:cTn id="63" presetID="64" presetClass="path" presetSubtype="0" accel="50000" decel="50000" fill="hold" nodeType="clickEffect">
                                  <p:stCondLst>
                                    <p:cond delay="0"/>
                                  </p:stCondLst>
                                  <p:childTnLst>
                                    <p:animMotion origin="layout" path="M 3.05556E-6 0 L -0.00382 -0.18796 " pathEditMode="relative" rAng="0" ptsTypes="AA">
                                      <p:cBhvr>
                                        <p:cTn id="64" dur="2000" fill="hold"/>
                                        <p:tgtEl>
                                          <p:spTgt spid="5"/>
                                        </p:tgtEl>
                                        <p:attrNameLst>
                                          <p:attrName>ppt_x</p:attrName>
                                          <p:attrName>ppt_y</p:attrName>
                                        </p:attrNameLst>
                                      </p:cBhvr>
                                      <p:rCtr x="-191" y="-9398"/>
                                    </p:animMotion>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53"/>
                                        </p:tgtEl>
                                        <p:attrNameLst>
                                          <p:attrName>r</p:attrName>
                                        </p:attrNameLst>
                                      </p:cBhvr>
                                    </p:animRot>
                                    <p:animRot by="-240000">
                                      <p:cBhvr>
                                        <p:cTn id="67" dur="200" fill="hold">
                                          <p:stCondLst>
                                            <p:cond delay="200"/>
                                          </p:stCondLst>
                                        </p:cTn>
                                        <p:tgtEl>
                                          <p:spTgt spid="53"/>
                                        </p:tgtEl>
                                        <p:attrNameLst>
                                          <p:attrName>r</p:attrName>
                                        </p:attrNameLst>
                                      </p:cBhvr>
                                    </p:animRot>
                                    <p:animRot by="240000">
                                      <p:cBhvr>
                                        <p:cTn id="68" dur="200" fill="hold">
                                          <p:stCondLst>
                                            <p:cond delay="400"/>
                                          </p:stCondLst>
                                        </p:cTn>
                                        <p:tgtEl>
                                          <p:spTgt spid="53"/>
                                        </p:tgtEl>
                                        <p:attrNameLst>
                                          <p:attrName>r</p:attrName>
                                        </p:attrNameLst>
                                      </p:cBhvr>
                                    </p:animRot>
                                    <p:animRot by="-240000">
                                      <p:cBhvr>
                                        <p:cTn id="69" dur="200" fill="hold">
                                          <p:stCondLst>
                                            <p:cond delay="600"/>
                                          </p:stCondLst>
                                        </p:cTn>
                                        <p:tgtEl>
                                          <p:spTgt spid="53"/>
                                        </p:tgtEl>
                                        <p:attrNameLst>
                                          <p:attrName>r</p:attrName>
                                        </p:attrNameLst>
                                      </p:cBhvr>
                                    </p:animRot>
                                    <p:animRot by="120000">
                                      <p:cBhvr>
                                        <p:cTn id="70" dur="200" fill="hold">
                                          <p:stCondLst>
                                            <p:cond delay="8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3"/>
          <p:cNvSpPr txBox="1">
            <a:spLocks noChangeArrowheads="1"/>
          </p:cNvSpPr>
          <p:nvPr/>
        </p:nvSpPr>
        <p:spPr bwMode="auto">
          <a:xfrm>
            <a:off x="335360" y="285750"/>
            <a:ext cx="11521280" cy="1384995"/>
          </a:xfrm>
          <a:prstGeom prst="rect">
            <a:avLst/>
          </a:prstGeom>
          <a:solidFill>
            <a:schemeClr val="bg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5: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6.3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toán</a:t>
            </a:r>
            <a:r>
              <a:rPr lang="en-US" sz="2800" dirty="0">
                <a:latin typeface="Times New Roman" pitchFamily="18" charset="0"/>
                <a:cs typeface="Times New Roman" pitchFamily="18" charset="0"/>
              </a:rPr>
              <a:t>. </a:t>
            </a:r>
          </a:p>
          <a:p>
            <a:pPr eaLnBrk="1" hangingPunct="1"/>
            <a:endParaRPr lang="en-US" sz="2800" dirty="0">
              <a:latin typeface="Times New Roman" pitchFamily="18" charset="0"/>
              <a:cs typeface="Times New Roman" pitchFamily="18" charset="0"/>
            </a:endParaRPr>
          </a:p>
        </p:txBody>
      </p:sp>
      <p:pic>
        <p:nvPicPr>
          <p:cNvPr id="32771" name="Picture 4" descr="C:\Users\Administrator\Documents\Lightshot\Screenshot_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1814" y="1857376"/>
            <a:ext cx="3500437"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6"/>
          <p:cNvSpPr txBox="1">
            <a:spLocks noChangeArrowheads="1"/>
          </p:cNvSpPr>
          <p:nvPr/>
        </p:nvSpPr>
        <p:spPr bwMode="auto">
          <a:xfrm>
            <a:off x="335361" y="2754313"/>
            <a:ext cx="6408711"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b </a:t>
            </a:r>
          </a:p>
          <a:p>
            <a:pPr eaLnBrk="1" hangingPunct="1"/>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cho hai số a, b</a:t>
            </a:r>
            <a:endParaRPr lang="en-US" sz="2800" dirty="0">
              <a:latin typeface="Times New Roman" pitchFamily="18" charset="0"/>
              <a:cs typeface="Times New Roman" pitchFamily="18" charset="0"/>
            </a:endParaRPr>
          </a:p>
          <a:p>
            <a:pPr eaLnBrk="1" hangingPunct="1"/>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b </a:t>
            </a:r>
          </a:p>
        </p:txBody>
      </p:sp>
      <p:sp>
        <p:nvSpPr>
          <p:cNvPr id="34821" name="TextBox 7"/>
          <p:cNvSpPr txBox="1">
            <a:spLocks noChangeArrowheads="1"/>
          </p:cNvSpPr>
          <p:nvPr/>
        </p:nvSpPr>
        <p:spPr bwMode="auto">
          <a:xfrm>
            <a:off x="3105150" y="1976439"/>
            <a:ext cx="2205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b="1">
                <a:solidFill>
                  <a:srgbClr val="FF0000"/>
                </a:solidFill>
                <a:latin typeface="Times New Roman" pitchFamily="18" charset="0"/>
                <a:cs typeface="Times New Roman" pitchFamily="18" charset="0"/>
              </a:rPr>
              <a:t>Đáp án</a:t>
            </a:r>
          </a:p>
        </p:txBody>
      </p:sp>
      <p:pic>
        <p:nvPicPr>
          <p:cNvPr id="9"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t="11201" b="10052"/>
          <a:stretch>
            <a:fillRect/>
          </a:stretch>
        </p:blipFill>
        <p:spPr bwMode="auto">
          <a:xfrm>
            <a:off x="9161464" y="6299200"/>
            <a:ext cx="15065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4821"/>
                                        </p:tgtEl>
                                        <p:attrNameLst>
                                          <p:attrName>style.visibility</p:attrName>
                                        </p:attrNameLst>
                                      </p:cBhvr>
                                      <p:to>
                                        <p:strVal val="visible"/>
                                      </p:to>
                                    </p:set>
                                    <p:animEffect transition="in" filter="randombar(horizontal)">
                                      <p:cBhvr>
                                        <p:cTn id="15" dur="500"/>
                                        <p:tgtEl>
                                          <p:spTgt spid="348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820"/>
                                        </p:tgtEl>
                                        <p:attrNameLst>
                                          <p:attrName>style.visibility</p:attrName>
                                        </p:attrNameLst>
                                      </p:cBhvr>
                                      <p:to>
                                        <p:strVal val="visible"/>
                                      </p:to>
                                    </p:set>
                                    <p:animEffect transition="in" filter="randombar(horizontal)">
                                      <p:cBhvr>
                                        <p:cTn id="18"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P spid="348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3"/>
          <p:cNvSpPr txBox="1">
            <a:spLocks noChangeArrowheads="1"/>
          </p:cNvSpPr>
          <p:nvPr/>
        </p:nvSpPr>
        <p:spPr bwMode="auto">
          <a:xfrm>
            <a:off x="119336" y="474664"/>
            <a:ext cx="11951046" cy="954087"/>
          </a:xfrm>
          <a:prstGeom prst="rect">
            <a:avLst/>
          </a:prstGeom>
          <a:solidFill>
            <a:schemeClr val="bg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6: </a:t>
            </a:r>
            <a:r>
              <a:rPr lang="en-US" sz="2800" dirty="0" err="1">
                <a:latin typeface="Times New Roman" pitchFamily="18" charset="0"/>
                <a:cs typeface="Times New Roman" pitchFamily="18" charset="0"/>
              </a:rPr>
              <a:t>Lợi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r>
              <a:rPr lang="en-US" sz="2800" dirty="0">
                <a:latin typeface="Times New Roman" pitchFamily="18" charset="0"/>
                <a:cs typeface="Times New Roman" pitchFamily="18" charset="0"/>
              </a:rPr>
              <a:t> so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a:t>
            </a:r>
          </a:p>
        </p:txBody>
      </p:sp>
      <p:sp>
        <p:nvSpPr>
          <p:cNvPr id="33795" name="TextBox 6"/>
          <p:cNvSpPr txBox="1">
            <a:spLocks noChangeArrowheads="1"/>
          </p:cNvSpPr>
          <p:nvPr/>
        </p:nvSpPr>
        <p:spPr bwMode="auto">
          <a:xfrm>
            <a:off x="265064" y="1857376"/>
            <a:ext cx="11663584"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Sơ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dù</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bất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a:t>
            </a:r>
          </a:p>
          <a:p>
            <a:pPr algn="just" eaLnBrk="1" hangingPunct="1"/>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Sơ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dễ</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vẽ</a:t>
            </a:r>
            <a:r>
              <a:rPr lang="en-US" sz="2800" dirty="0">
                <a:latin typeface="Times New Roman" pitchFamily="18" charset="0"/>
                <a:cs typeface="Times New Roman" pitchFamily="18" charset="0"/>
              </a:rPr>
              <a:t>.</a:t>
            </a:r>
          </a:p>
          <a:p>
            <a:pPr algn="just" eaLnBrk="1" hangingPunct="1"/>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Sơ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dễ</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a:t>
            </a:r>
          </a:p>
          <a:p>
            <a:pPr algn="just" eaLnBrk="1" hangingPunct="1"/>
            <a:r>
              <a:rPr lang="en-US" sz="2800" dirty="0">
                <a:latin typeface="Times New Roman" pitchFamily="18" charset="0"/>
                <a:cs typeface="Times New Roman" pitchFamily="18" charset="0"/>
              </a:rPr>
              <a:t>D. </a:t>
            </a:r>
            <a:r>
              <a:rPr lang="en-US" sz="2800" dirty="0" err="1">
                <a:latin typeface="Times New Roman" pitchFamily="18" charset="0"/>
                <a:cs typeface="Times New Roman" pitchFamily="18" charset="0"/>
              </a:rPr>
              <a:t>Vẽ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ton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a:t>
            </a:r>
          </a:p>
        </p:txBody>
      </p:sp>
      <p:sp>
        <p:nvSpPr>
          <p:cNvPr id="6" name="Oval 5"/>
          <p:cNvSpPr/>
          <p:nvPr/>
        </p:nvSpPr>
        <p:spPr>
          <a:xfrm>
            <a:off x="238622" y="1857376"/>
            <a:ext cx="500062" cy="50006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t="11201" b="10052"/>
          <a:stretch>
            <a:fillRect/>
          </a:stretch>
        </p:blipFill>
        <p:spPr bwMode="auto">
          <a:xfrm>
            <a:off x="9161464" y="6299200"/>
            <a:ext cx="15065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E:\Tin 6 tình chiếu\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75" y="1214439"/>
            <a:ext cx="6072188"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738414" y="-25437"/>
            <a:ext cx="6072230" cy="954107"/>
          </a:xfrm>
          <a:prstGeom prst="rect">
            <a:avLst/>
          </a:prstGeom>
          <a:noFill/>
        </p:spPr>
        <p:txBody>
          <a:bodyPr>
            <a:spAutoFit/>
          </a:bodyPr>
          <a:lstStyle/>
          <a:p>
            <a:pPr algn="ctr">
              <a:defRPr/>
            </a:pPr>
            <a:r>
              <a:rPr lang="en-US" sz="2800" b="1">
                <a:ln w="22225">
                  <a:solidFill>
                    <a:srgbClr val="FF0000"/>
                  </a:solidFill>
                  <a:prstDash val="solid"/>
                </a:ln>
                <a:solidFill>
                  <a:srgbClr val="FFFF00"/>
                </a:solidFill>
                <a:latin typeface="Times New Roman" pitchFamily="18" charset="0"/>
                <a:cs typeface="Times New Roman" pitchFamily="18" charset="0"/>
              </a:rPr>
              <a:t>TRÒ CHƠI</a:t>
            </a:r>
          </a:p>
          <a:p>
            <a:pPr algn="ctr">
              <a:defRPr/>
            </a:pPr>
            <a:r>
              <a:rPr lang="en-US" sz="2800" b="1">
                <a:ln w="22225">
                  <a:solidFill>
                    <a:srgbClr val="FF0000"/>
                  </a:solidFill>
                  <a:prstDash val="solid"/>
                </a:ln>
                <a:solidFill>
                  <a:srgbClr val="FFFF00"/>
                </a:solidFill>
                <a:latin typeface="Times New Roman" pitchFamily="18" charset="0"/>
                <a:cs typeface="Times New Roman" pitchFamily="18" charset="0"/>
              </a:rPr>
              <a:t>MẢNH GHÉP BÍ MẬT</a:t>
            </a:r>
          </a:p>
        </p:txBody>
      </p:sp>
      <p:pic>
        <p:nvPicPr>
          <p:cNvPr id="34820" name="Picture 4" descr="Picture1bupbe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29250"/>
            <a:ext cx="121443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descr="Picture1bupbe8">
            <a:hlinkClick r:id="rId4"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32900" y="5429250"/>
            <a:ext cx="121443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Box 19"/>
          <p:cNvSpPr txBox="1">
            <a:spLocks noChangeArrowheads="1"/>
          </p:cNvSpPr>
          <p:nvPr/>
        </p:nvSpPr>
        <p:spPr bwMode="auto">
          <a:xfrm>
            <a:off x="3881438" y="5681663"/>
            <a:ext cx="5143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latin typeface="Times New Roman" pitchFamily="18" charset="0"/>
                <a:cs typeface="Times New Roman" pitchFamily="18" charset="0"/>
              </a:rPr>
              <a:t>Alan Mathison Turing</a:t>
            </a:r>
            <a:r>
              <a:rPr lang="en-US" sz="2400">
                <a:latin typeface="Times New Roman" pitchFamily="18" charset="0"/>
                <a:cs typeface="Times New Roman" pitchFamily="18" charset="0"/>
              </a:rPr>
              <a:t> OBE FRS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E:\Tin 6 tình chiếu\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7563" y="1214439"/>
            <a:ext cx="320040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4"/>
          <p:cNvSpPr txBox="1">
            <a:spLocks noChangeArrowheads="1"/>
          </p:cNvSpPr>
          <p:nvPr/>
        </p:nvSpPr>
        <p:spPr bwMode="auto">
          <a:xfrm>
            <a:off x="7167564" y="5715000"/>
            <a:ext cx="3298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b="1">
                <a:latin typeface="Times New Roman" pitchFamily="18" charset="0"/>
                <a:cs typeface="Times New Roman" pitchFamily="18" charset="0"/>
              </a:rPr>
              <a:t>Alan Mathison Turing</a:t>
            </a:r>
            <a:endParaRPr lang="en-US" sz="2000">
              <a:latin typeface="Times New Roman" pitchFamily="18" charset="0"/>
              <a:cs typeface="Times New Roman" pitchFamily="18" charset="0"/>
            </a:endParaRPr>
          </a:p>
        </p:txBody>
      </p:sp>
      <p:sp>
        <p:nvSpPr>
          <p:cNvPr id="6" name="TextBox 5"/>
          <p:cNvSpPr txBox="1"/>
          <p:nvPr/>
        </p:nvSpPr>
        <p:spPr>
          <a:xfrm>
            <a:off x="1738314" y="976314"/>
            <a:ext cx="5286375" cy="4524315"/>
          </a:xfrm>
          <a:prstGeom prst="rect">
            <a:avLst/>
          </a:prstGeom>
          <a:noFill/>
        </p:spPr>
        <p:txBody>
          <a:bodyPr>
            <a:spAutoFit/>
          </a:bodyPr>
          <a:lstStyle/>
          <a:p>
            <a:pPr algn="just">
              <a:defRPr/>
            </a:pPr>
            <a:r>
              <a:rPr lang="vi-VN" sz="2400" b="1" dirty="0">
                <a:latin typeface="+mj-lt"/>
              </a:rPr>
              <a:t>Alan Mathison Turing</a:t>
            </a:r>
            <a:r>
              <a:rPr lang="vi-VN" sz="2400" dirty="0">
                <a:latin typeface="+mj-lt"/>
              </a:rPr>
              <a:t> </a:t>
            </a:r>
            <a:r>
              <a:rPr lang="en-US" sz="2400" dirty="0">
                <a:latin typeface="+mj-lt"/>
              </a:rPr>
              <a:t>( 23/6/1912 – 7/6/1954) </a:t>
            </a:r>
            <a:r>
              <a:rPr lang="en-US" sz="2400" dirty="0" err="1">
                <a:latin typeface="+mj-lt"/>
              </a:rPr>
              <a:t>là</a:t>
            </a:r>
            <a:r>
              <a:rPr lang="en-US" sz="2400" dirty="0">
                <a:latin typeface="+mj-lt"/>
              </a:rPr>
              <a:t> </a:t>
            </a:r>
            <a:r>
              <a:rPr lang="en-US" sz="2400" dirty="0" err="1">
                <a:latin typeface="+mj-lt"/>
              </a:rPr>
              <a:t>một</a:t>
            </a:r>
            <a:r>
              <a:rPr lang="en-US" sz="2400" dirty="0">
                <a:latin typeface="+mj-lt"/>
              </a:rPr>
              <a:t> </a:t>
            </a:r>
            <a:r>
              <a:rPr lang="en-US" sz="2400" dirty="0" err="1">
                <a:latin typeface="+mj-lt"/>
              </a:rPr>
              <a:t>nhà</a:t>
            </a:r>
            <a:r>
              <a:rPr lang="en-US" sz="2400" dirty="0">
                <a:latin typeface="+mj-lt"/>
              </a:rPr>
              <a:t> </a:t>
            </a:r>
            <a:r>
              <a:rPr lang="en-US" sz="2400" dirty="0" err="1">
                <a:latin typeface="+mj-lt"/>
              </a:rPr>
              <a:t>toán</a:t>
            </a:r>
            <a:r>
              <a:rPr lang="en-US" sz="2400" dirty="0">
                <a:latin typeface="+mj-lt"/>
              </a:rPr>
              <a:t> </a:t>
            </a:r>
            <a:r>
              <a:rPr lang="en-US" sz="2400" dirty="0" err="1">
                <a:latin typeface="+mj-lt"/>
              </a:rPr>
              <a:t>học</a:t>
            </a:r>
            <a:r>
              <a:rPr lang="en-US" sz="2400" dirty="0">
                <a:latin typeface="+mj-lt"/>
              </a:rPr>
              <a:t>, logic </a:t>
            </a:r>
            <a:r>
              <a:rPr lang="en-US" sz="2400" dirty="0" err="1">
                <a:latin typeface="+mj-lt"/>
              </a:rPr>
              <a:t>học</a:t>
            </a:r>
            <a:r>
              <a:rPr lang="en-US" sz="2400" dirty="0">
                <a:latin typeface="+mj-lt"/>
              </a:rPr>
              <a:t> </a:t>
            </a:r>
            <a:r>
              <a:rPr lang="en-US" sz="2400" dirty="0" err="1">
                <a:latin typeface="+mj-lt"/>
              </a:rPr>
              <a:t>và</a:t>
            </a:r>
            <a:r>
              <a:rPr lang="en-US" sz="2400" dirty="0">
                <a:latin typeface="+mj-lt"/>
              </a:rPr>
              <a:t> </a:t>
            </a:r>
            <a:r>
              <a:rPr lang="en-US" sz="2400" dirty="0" err="1">
                <a:latin typeface="+mj-lt"/>
              </a:rPr>
              <a:t>mật</a:t>
            </a:r>
            <a:r>
              <a:rPr lang="en-US" sz="2400" dirty="0">
                <a:latin typeface="+mj-lt"/>
              </a:rPr>
              <a:t> </a:t>
            </a:r>
            <a:r>
              <a:rPr lang="en-US" sz="2400" dirty="0" err="1">
                <a:latin typeface="+mj-lt"/>
              </a:rPr>
              <a:t>mã</a:t>
            </a:r>
            <a:r>
              <a:rPr lang="en-US" sz="2400" dirty="0">
                <a:latin typeface="+mj-lt"/>
              </a:rPr>
              <a:t> </a:t>
            </a:r>
            <a:r>
              <a:rPr lang="en-US" sz="2400" dirty="0" err="1">
                <a:latin typeface="+mj-lt"/>
              </a:rPr>
              <a:t>học</a:t>
            </a:r>
            <a:r>
              <a:rPr lang="en-US" sz="2400" dirty="0">
                <a:latin typeface="+mj-lt"/>
              </a:rPr>
              <a:t> </a:t>
            </a:r>
            <a:r>
              <a:rPr lang="en-US" sz="2400" dirty="0" err="1">
                <a:latin typeface="+mj-lt"/>
              </a:rPr>
              <a:t>người</a:t>
            </a:r>
            <a:r>
              <a:rPr lang="en-US" sz="2400" dirty="0">
                <a:latin typeface="+mj-lt"/>
              </a:rPr>
              <a:t> </a:t>
            </a:r>
            <a:r>
              <a:rPr lang="en-US" sz="2400" dirty="0" err="1">
                <a:latin typeface="+mj-lt"/>
              </a:rPr>
              <a:t>Anh</a:t>
            </a:r>
            <a:r>
              <a:rPr lang="en-US" sz="2400" dirty="0">
                <a:latin typeface="+mj-lt"/>
              </a:rPr>
              <a:t>, </a:t>
            </a:r>
            <a:r>
              <a:rPr lang="en-US" sz="2400" dirty="0" err="1">
                <a:latin typeface="+mj-lt"/>
              </a:rPr>
              <a:t>được</a:t>
            </a:r>
            <a:r>
              <a:rPr lang="en-US" sz="2400" dirty="0">
                <a:latin typeface="+mj-lt"/>
              </a:rPr>
              <a:t> </a:t>
            </a:r>
            <a:r>
              <a:rPr lang="en-US" sz="2400" dirty="0" err="1">
                <a:latin typeface="+mj-lt"/>
              </a:rPr>
              <a:t>coi</a:t>
            </a:r>
            <a:r>
              <a:rPr lang="en-US" sz="2400" dirty="0">
                <a:latin typeface="+mj-lt"/>
              </a:rPr>
              <a:t> </a:t>
            </a:r>
            <a:r>
              <a:rPr lang="en-US" sz="2400" dirty="0" err="1">
                <a:latin typeface="+mj-lt"/>
              </a:rPr>
              <a:t>là</a:t>
            </a:r>
            <a:r>
              <a:rPr lang="en-US" sz="2400" dirty="0">
                <a:latin typeface="+mj-lt"/>
              </a:rPr>
              <a:t> cha </a:t>
            </a:r>
            <a:r>
              <a:rPr lang="en-US" sz="2400" dirty="0" err="1">
                <a:latin typeface="+mj-lt"/>
              </a:rPr>
              <a:t>đẻ</a:t>
            </a:r>
            <a:r>
              <a:rPr lang="en-US" sz="2400" dirty="0">
                <a:latin typeface="+mj-lt"/>
              </a:rPr>
              <a:t> </a:t>
            </a:r>
            <a:r>
              <a:rPr lang="en-US" sz="2400" dirty="0" err="1">
                <a:latin typeface="+mj-lt"/>
              </a:rPr>
              <a:t>của</a:t>
            </a:r>
            <a:r>
              <a:rPr lang="en-US" sz="2400" dirty="0">
                <a:latin typeface="+mj-lt"/>
              </a:rPr>
              <a:t> </a:t>
            </a:r>
            <a:r>
              <a:rPr lang="en-US" sz="2400" dirty="0" err="1">
                <a:latin typeface="+mj-lt"/>
              </a:rPr>
              <a:t>ngành</a:t>
            </a:r>
            <a:r>
              <a:rPr lang="en-US" sz="2400" dirty="0">
                <a:latin typeface="+mj-lt"/>
              </a:rPr>
              <a:t> </a:t>
            </a:r>
            <a:r>
              <a:rPr lang="en-US" sz="2400" dirty="0" err="1">
                <a:latin typeface="+mj-lt"/>
              </a:rPr>
              <a:t>khoa</a:t>
            </a:r>
            <a:r>
              <a:rPr lang="en-US" sz="2400" dirty="0">
                <a:latin typeface="+mj-lt"/>
              </a:rPr>
              <a:t> </a:t>
            </a:r>
            <a:r>
              <a:rPr lang="en-US" sz="2400" dirty="0" err="1">
                <a:latin typeface="+mj-lt"/>
              </a:rPr>
              <a:t>học</a:t>
            </a:r>
            <a:r>
              <a:rPr lang="en-US" sz="2400" dirty="0">
                <a:latin typeface="+mj-lt"/>
              </a:rPr>
              <a:t> </a:t>
            </a:r>
            <a:r>
              <a:rPr lang="en-US" sz="2400" dirty="0" err="1">
                <a:latin typeface="+mj-lt"/>
              </a:rPr>
              <a:t>máy</a:t>
            </a:r>
            <a:r>
              <a:rPr lang="en-US" sz="2400" dirty="0">
                <a:latin typeface="+mj-lt"/>
              </a:rPr>
              <a:t> </a:t>
            </a:r>
            <a:r>
              <a:rPr lang="en-US" sz="2400" dirty="0" err="1">
                <a:latin typeface="+mj-lt"/>
              </a:rPr>
              <a:t>tính</a:t>
            </a:r>
            <a:r>
              <a:rPr lang="vi-VN" sz="2400" dirty="0">
                <a:latin typeface="+mj-lt"/>
              </a:rPr>
              <a:t>. Ông đã hình thức hóa khái niệm</a:t>
            </a:r>
            <a:r>
              <a:rPr lang="en-US" sz="2400" dirty="0">
                <a:latin typeface="+mj-lt"/>
              </a:rPr>
              <a:t> </a:t>
            </a:r>
            <a:r>
              <a:rPr lang="en-US" sz="2400" dirty="0" err="1">
                <a:latin typeface="+mj-lt"/>
              </a:rPr>
              <a:t>thuật</a:t>
            </a:r>
            <a:r>
              <a:rPr lang="en-US" sz="2400" dirty="0">
                <a:latin typeface="+mj-lt"/>
              </a:rPr>
              <a:t> </a:t>
            </a:r>
            <a:r>
              <a:rPr lang="en-US" sz="2400" dirty="0" err="1">
                <a:latin typeface="+mj-lt"/>
              </a:rPr>
              <a:t>toán</a:t>
            </a:r>
            <a:r>
              <a:rPr lang="vi-VN" sz="2400" dirty="0">
                <a:latin typeface="+mj-lt"/>
              </a:rPr>
              <a:t> và tính toán với</a:t>
            </a:r>
            <a:r>
              <a:rPr lang="en-US" sz="2400" dirty="0">
                <a:latin typeface="+mj-lt"/>
              </a:rPr>
              <a:t> </a:t>
            </a:r>
            <a:r>
              <a:rPr lang="en-US" sz="2400" dirty="0" err="1">
                <a:latin typeface="+mj-lt"/>
              </a:rPr>
              <a:t>máy</a:t>
            </a:r>
            <a:r>
              <a:rPr lang="en-US" sz="2400" dirty="0">
                <a:latin typeface="+mj-lt"/>
              </a:rPr>
              <a:t> Turing</a:t>
            </a:r>
            <a:r>
              <a:rPr lang="vi-VN" sz="2400" dirty="0">
                <a:latin typeface="+mj-lt"/>
              </a:rPr>
              <a:t>, đồng thời đưa ra phiên bản của "Turing", mà ngày nay được đông đảo công chúng chấp nhận, về</a:t>
            </a:r>
            <a:r>
              <a:rPr lang="en-US" sz="2400" dirty="0">
                <a:latin typeface="+mj-lt"/>
              </a:rPr>
              <a:t> </a:t>
            </a:r>
            <a:r>
              <a:rPr lang="en-US" sz="2400" dirty="0" err="1">
                <a:latin typeface="+mj-lt"/>
              </a:rPr>
              <a:t>luận</a:t>
            </a:r>
            <a:r>
              <a:rPr lang="en-US" sz="2400" dirty="0">
                <a:latin typeface="+mj-lt"/>
              </a:rPr>
              <a:t> </a:t>
            </a:r>
            <a:r>
              <a:rPr lang="en-US" sz="2400" dirty="0" err="1">
                <a:latin typeface="+mj-lt"/>
              </a:rPr>
              <a:t>đề</a:t>
            </a:r>
            <a:r>
              <a:rPr lang="en-US" sz="2400" dirty="0">
                <a:latin typeface="+mj-lt"/>
              </a:rPr>
              <a:t> Church – Turing</a:t>
            </a:r>
            <a:r>
              <a:rPr lang="vi-VN" sz="2400" dirty="0">
                <a:latin typeface="+mj-lt"/>
              </a:rPr>
              <a:t>, một luận đề nói rằng tất cả những gì tính được bằng thuật toán đều có thể tính được bằng</a:t>
            </a:r>
            <a:r>
              <a:rPr lang="en-US" sz="2400" dirty="0">
                <a:latin typeface="+mj-lt"/>
              </a:rPr>
              <a:t> </a:t>
            </a:r>
            <a:r>
              <a:rPr lang="en-US" sz="2400" dirty="0" err="1">
                <a:latin typeface="+mj-lt"/>
              </a:rPr>
              <a:t>máy</a:t>
            </a:r>
            <a:r>
              <a:rPr lang="en-US" sz="2400" dirty="0">
                <a:latin typeface="+mj-lt"/>
              </a:rPr>
              <a:t> Turing.</a:t>
            </a:r>
            <a:endParaRPr lang="en-US" sz="2400" dirty="0">
              <a:latin typeface="+mj-lt"/>
              <a:cs typeface="Times New Roman"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3"/>
          <p:cNvSpPr txBox="1">
            <a:spLocks noChangeArrowheads="1"/>
          </p:cNvSpPr>
          <p:nvPr/>
        </p:nvSpPr>
        <p:spPr bwMode="auto">
          <a:xfrm>
            <a:off x="2738438" y="500064"/>
            <a:ext cx="6286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b="1">
                <a:solidFill>
                  <a:srgbClr val="FF0000"/>
                </a:solidFill>
                <a:latin typeface="Times New Roman" pitchFamily="18" charset="0"/>
                <a:cs typeface="Times New Roman" pitchFamily="18" charset="0"/>
              </a:rPr>
              <a:t>Hướng dẫn về nhà</a:t>
            </a:r>
          </a:p>
        </p:txBody>
      </p:sp>
      <p:sp>
        <p:nvSpPr>
          <p:cNvPr id="36867" name="TextBox 4"/>
          <p:cNvSpPr txBox="1">
            <a:spLocks noChangeArrowheads="1"/>
          </p:cNvSpPr>
          <p:nvPr/>
        </p:nvSpPr>
        <p:spPr bwMode="auto">
          <a:xfrm>
            <a:off x="479949" y="1905001"/>
            <a:ext cx="11160668" cy="1384995"/>
          </a:xfrm>
          <a:prstGeom prst="rect">
            <a:avLst/>
          </a:prstGeom>
          <a:solidFill>
            <a:schemeClr val="bg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Tx/>
              <a:buChar char="-"/>
            </a:pP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Ôn</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toán</a:t>
            </a:r>
            <a:r>
              <a:rPr lang="en-US" sz="2800" dirty="0">
                <a:latin typeface="Times New Roman" pitchFamily="18" charset="0"/>
                <a:cs typeface="Times New Roman" pitchFamily="18" charset="0"/>
              </a:rPr>
              <a:t>.</a:t>
            </a:r>
          </a:p>
          <a:p>
            <a:pPr eaLnBrk="1" hangingPunct="1">
              <a:buFontTx/>
              <a:buChar cha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16: </a:t>
            </a:r>
            <a:r>
              <a:rPr lang="en-US" sz="2800" i="1" dirty="0" err="1">
                <a:latin typeface="Times New Roman" pitchFamily="18" charset="0"/>
                <a:cs typeface="Times New Roman" pitchFamily="18" charset="0"/>
              </a:rPr>
              <a:t>Các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cấu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trúc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điều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khiển</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404664"/>
            <a:ext cx="8299648" cy="622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AG0037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0"/>
            <a:ext cx="2133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p:cNvSpPr txBox="1">
            <a:spLocks noChangeArrowheads="1"/>
          </p:cNvSpPr>
          <p:nvPr/>
        </p:nvSpPr>
        <p:spPr bwMode="auto">
          <a:xfrm rot="-799994">
            <a:off x="2944505" y="1562650"/>
            <a:ext cx="5252000" cy="1756403"/>
          </a:xfrm>
          <a:prstGeom prst="rect">
            <a:avLst/>
          </a:prstGeom>
          <a:solidFill>
            <a:srgbClr val="FFCCFF"/>
          </a:solidFill>
          <a:ln w="9525">
            <a:noFill/>
            <a:miter lim="800000"/>
            <a:headEnd/>
            <a:tailEnd/>
          </a:ln>
          <a:effectLst>
            <a:outerShdw dist="107763" dir="2700000" algn="ctr" rotWithShape="0">
              <a:srgbClr val="FF66FF"/>
            </a:outerShdw>
          </a:effectLst>
        </p:spPr>
        <p:txBody>
          <a:bodyPr wrap="square">
            <a:spAutoFit/>
          </a:bodyPr>
          <a:lstStyle/>
          <a:p>
            <a:pPr algn="ctr">
              <a:spcBef>
                <a:spcPct val="50000"/>
              </a:spcBef>
              <a:defRPr/>
            </a:pPr>
            <a:r>
              <a:rPr lang="en-US" sz="3600" b="1" dirty="0">
                <a:effectLst>
                  <a:outerShdw blurRad="38100" dist="38100" dir="2700000" algn="tl">
                    <a:srgbClr val="000000"/>
                  </a:outerShdw>
                </a:effectLst>
                <a:latin typeface="Times New Roman" pitchFamily="18" charset="0"/>
              </a:rPr>
              <a:t> </a:t>
            </a:r>
            <a:r>
              <a:rPr lang="en-US" sz="5400" b="1" dirty="0" err="1">
                <a:solidFill>
                  <a:srgbClr val="000066"/>
                </a:solidFill>
                <a:effectLst>
                  <a:outerShdw blurRad="38100" dist="38100" dir="2700000" algn="tl">
                    <a:srgbClr val="000000"/>
                  </a:outerShdw>
                </a:effectLst>
                <a:latin typeface="Times New Roman" pitchFamily="18" charset="0"/>
              </a:rPr>
              <a:t>Tiết</a:t>
            </a:r>
            <a:r>
              <a:rPr lang="en-US" sz="5400" b="1" dirty="0">
                <a:solidFill>
                  <a:srgbClr val="000066"/>
                </a:solidFill>
                <a:effectLst>
                  <a:outerShdw blurRad="38100" dist="38100" dir="2700000" algn="tl">
                    <a:srgbClr val="000000"/>
                  </a:outerShdw>
                </a:effectLst>
                <a:latin typeface="Times New Roman" pitchFamily="18" charset="0"/>
              </a:rPr>
              <a:t> </a:t>
            </a:r>
            <a:r>
              <a:rPr lang="en-US" sz="5400" b="1" dirty="0" err="1">
                <a:solidFill>
                  <a:srgbClr val="000066"/>
                </a:solidFill>
                <a:effectLst>
                  <a:outerShdw blurRad="38100" dist="38100" dir="2700000" algn="tl">
                    <a:srgbClr val="000000"/>
                  </a:outerShdw>
                </a:effectLst>
                <a:latin typeface="Times New Roman" pitchFamily="18" charset="0"/>
              </a:rPr>
              <a:t>học</a:t>
            </a:r>
            <a:r>
              <a:rPr lang="en-US" sz="5400" b="1" dirty="0">
                <a:solidFill>
                  <a:srgbClr val="000066"/>
                </a:solidFill>
                <a:effectLst>
                  <a:outerShdw blurRad="38100" dist="38100" dir="2700000" algn="tl">
                    <a:srgbClr val="000000"/>
                  </a:outerShdw>
                </a:effectLst>
                <a:latin typeface="Times New Roman" pitchFamily="18" charset="0"/>
              </a:rPr>
              <a:t> </a:t>
            </a:r>
            <a:r>
              <a:rPr lang="en-US" sz="5400" b="1" dirty="0" err="1">
                <a:solidFill>
                  <a:srgbClr val="000066"/>
                </a:solidFill>
                <a:effectLst>
                  <a:outerShdw blurRad="38100" dist="38100" dir="2700000" algn="tl">
                    <a:srgbClr val="000000"/>
                  </a:outerShdw>
                </a:effectLst>
                <a:latin typeface="Times New Roman" pitchFamily="18" charset="0"/>
              </a:rPr>
              <a:t>đến</a:t>
            </a:r>
            <a:r>
              <a:rPr lang="en-US" sz="5400" b="1" dirty="0">
                <a:solidFill>
                  <a:srgbClr val="000066"/>
                </a:solidFill>
                <a:effectLst>
                  <a:outerShdw blurRad="38100" dist="38100" dir="2700000" algn="tl">
                    <a:srgbClr val="000000"/>
                  </a:outerShdw>
                </a:effectLst>
                <a:latin typeface="Times New Roman" pitchFamily="18" charset="0"/>
              </a:rPr>
              <a:t> </a:t>
            </a:r>
            <a:r>
              <a:rPr lang="en-US" sz="5400" b="1" dirty="0" err="1">
                <a:solidFill>
                  <a:srgbClr val="000066"/>
                </a:solidFill>
                <a:effectLst>
                  <a:outerShdw blurRad="38100" dist="38100" dir="2700000" algn="tl">
                    <a:srgbClr val="000000"/>
                  </a:outerShdw>
                </a:effectLst>
                <a:latin typeface="Times New Roman" pitchFamily="18" charset="0"/>
              </a:rPr>
              <a:t>đây</a:t>
            </a:r>
            <a:r>
              <a:rPr lang="en-US" sz="5400" b="1" dirty="0">
                <a:effectLst>
                  <a:outerShdw blurRad="38100" dist="38100" dir="2700000" algn="tl">
                    <a:srgbClr val="000000"/>
                  </a:outerShdw>
                </a:effectLst>
                <a:latin typeface="Times New Roman" pitchFamily="18" charset="0"/>
              </a:rPr>
              <a:t> </a:t>
            </a:r>
            <a:r>
              <a:rPr lang="en-US" sz="5400" b="1" dirty="0" err="1">
                <a:solidFill>
                  <a:srgbClr val="000066"/>
                </a:solidFill>
                <a:effectLst>
                  <a:outerShdw blurRad="38100" dist="38100" dir="2700000" algn="tl">
                    <a:srgbClr val="000000"/>
                  </a:outerShdw>
                </a:effectLst>
                <a:latin typeface="Times New Roman" pitchFamily="18" charset="0"/>
              </a:rPr>
              <a:t>là</a:t>
            </a:r>
            <a:r>
              <a:rPr lang="en-US" sz="5400" b="1" dirty="0">
                <a:solidFill>
                  <a:srgbClr val="000066"/>
                </a:solidFill>
                <a:effectLst>
                  <a:outerShdw blurRad="38100" dist="38100" dir="2700000" algn="tl">
                    <a:srgbClr val="000000"/>
                  </a:outerShdw>
                </a:effectLst>
                <a:latin typeface="Times New Roman" pitchFamily="18" charset="0"/>
              </a:rPr>
              <a:t> </a:t>
            </a:r>
            <a:r>
              <a:rPr lang="en-US" sz="5400" b="1" dirty="0" err="1">
                <a:solidFill>
                  <a:srgbClr val="000066"/>
                </a:solidFill>
                <a:effectLst>
                  <a:outerShdw blurRad="38100" dist="38100" dir="2700000" algn="tl">
                    <a:srgbClr val="000000"/>
                  </a:outerShdw>
                </a:effectLst>
                <a:latin typeface="Times New Roman" pitchFamily="18" charset="0"/>
              </a:rPr>
              <a:t>kết</a:t>
            </a:r>
            <a:r>
              <a:rPr lang="en-US" sz="5400" b="1" dirty="0">
                <a:solidFill>
                  <a:srgbClr val="000066"/>
                </a:solidFill>
                <a:effectLst>
                  <a:outerShdw blurRad="38100" dist="38100" dir="2700000" algn="tl">
                    <a:srgbClr val="000000"/>
                  </a:outerShdw>
                </a:effectLst>
                <a:latin typeface="Times New Roman" pitchFamily="18" charset="0"/>
              </a:rPr>
              <a:t> </a:t>
            </a:r>
            <a:r>
              <a:rPr lang="en-US" sz="5400" b="1" dirty="0" err="1">
                <a:solidFill>
                  <a:srgbClr val="000066"/>
                </a:solidFill>
                <a:effectLst>
                  <a:outerShdw blurRad="38100" dist="38100" dir="2700000" algn="tl">
                    <a:srgbClr val="000000"/>
                  </a:outerShdw>
                </a:effectLst>
                <a:latin typeface="Times New Roman" pitchFamily="18" charset="0"/>
              </a:rPr>
              <a:t>thúc</a:t>
            </a:r>
            <a:r>
              <a:rPr lang="en-US" sz="3600" b="1" dirty="0">
                <a:latin typeface="Times New Roman" pitchFamily="18" charset="0"/>
              </a:rPr>
              <a:t> </a:t>
            </a:r>
          </a:p>
        </p:txBody>
      </p:sp>
      <p:pic>
        <p:nvPicPr>
          <p:cNvPr id="37893" name="Picture 5" descr="FIREW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7924801" y="4038600"/>
            <a:ext cx="19145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FIREW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2514601" y="3962400"/>
            <a:ext cx="19145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Rectangle 7"/>
          <p:cNvSpPr>
            <a:spLocks noChangeArrowheads="1"/>
          </p:cNvSpPr>
          <p:nvPr/>
        </p:nvSpPr>
        <p:spPr bwMode="auto">
          <a:xfrm rot="-791616">
            <a:off x="4114800" y="3886200"/>
            <a:ext cx="533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800" b="1" i="1" dirty="0" err="1">
                <a:solidFill>
                  <a:srgbClr val="9900CC"/>
                </a:solidFill>
                <a:latin typeface="Times New Roman" pitchFamily="18" charset="0"/>
                <a:ea typeface="Tahoma" pitchFamily="34" charset="0"/>
                <a:cs typeface="Times New Roman" pitchFamily="18" charset="0"/>
              </a:rPr>
              <a:t>Chúc</a:t>
            </a:r>
            <a:r>
              <a:rPr lang="en-US" sz="2800" b="1" i="1" dirty="0">
                <a:solidFill>
                  <a:srgbClr val="9900CC"/>
                </a:solidFill>
                <a:latin typeface="Times New Roman" pitchFamily="18" charset="0"/>
                <a:ea typeface="Tahoma" pitchFamily="34" charset="0"/>
                <a:cs typeface="Times New Roman" pitchFamily="18" charset="0"/>
              </a:rPr>
              <a:t>  </a:t>
            </a:r>
            <a:r>
              <a:rPr lang="en-US" sz="2800" b="1" i="1" dirty="0" err="1">
                <a:solidFill>
                  <a:srgbClr val="9900CC"/>
                </a:solidFill>
                <a:latin typeface="Times New Roman" pitchFamily="18" charset="0"/>
                <a:ea typeface="Tahoma" pitchFamily="34" charset="0"/>
                <a:cs typeface="Times New Roman" pitchFamily="18" charset="0"/>
              </a:rPr>
              <a:t>các</a:t>
            </a:r>
            <a:r>
              <a:rPr lang="en-US" sz="2800" b="1" i="1" dirty="0">
                <a:solidFill>
                  <a:srgbClr val="9900CC"/>
                </a:solidFill>
                <a:latin typeface="Times New Roman" pitchFamily="18" charset="0"/>
                <a:ea typeface="Tahoma" pitchFamily="34" charset="0"/>
                <a:cs typeface="Times New Roman" pitchFamily="18" charset="0"/>
              </a:rPr>
              <a:t> </a:t>
            </a:r>
            <a:r>
              <a:rPr lang="en-US" sz="2800" b="1" i="1" dirty="0" err="1">
                <a:solidFill>
                  <a:srgbClr val="9900CC"/>
                </a:solidFill>
                <a:latin typeface="Times New Roman" pitchFamily="18" charset="0"/>
                <a:ea typeface="Tahoma" pitchFamily="34" charset="0"/>
                <a:cs typeface="Times New Roman" pitchFamily="18" charset="0"/>
              </a:rPr>
              <a:t>em</a:t>
            </a:r>
            <a:r>
              <a:rPr lang="en-US" sz="2800" b="1" i="1" dirty="0">
                <a:solidFill>
                  <a:srgbClr val="9900CC"/>
                </a:solidFill>
                <a:latin typeface="Times New Roman" pitchFamily="18" charset="0"/>
                <a:ea typeface="Tahoma" pitchFamily="34" charset="0"/>
                <a:cs typeface="Times New Roman" pitchFamily="18" charset="0"/>
              </a:rPr>
              <a:t> </a:t>
            </a:r>
            <a:r>
              <a:rPr lang="en-US" sz="2800" b="1" i="1" dirty="0" err="1">
                <a:solidFill>
                  <a:srgbClr val="9900CC"/>
                </a:solidFill>
                <a:latin typeface="Times New Roman" pitchFamily="18" charset="0"/>
                <a:ea typeface="Tahoma" pitchFamily="34" charset="0"/>
                <a:cs typeface="Times New Roman" pitchFamily="18" charset="0"/>
              </a:rPr>
              <a:t>học</a:t>
            </a:r>
            <a:r>
              <a:rPr lang="en-US" sz="2800" b="1" i="1" dirty="0">
                <a:solidFill>
                  <a:srgbClr val="9900CC"/>
                </a:solidFill>
                <a:latin typeface="Times New Roman" pitchFamily="18" charset="0"/>
                <a:ea typeface="Tahoma" pitchFamily="34" charset="0"/>
                <a:cs typeface="Times New Roman" pitchFamily="18" charset="0"/>
              </a:rPr>
              <a:t> </a:t>
            </a:r>
            <a:r>
              <a:rPr lang="en-US" sz="2800" b="1" i="1" dirty="0" err="1">
                <a:solidFill>
                  <a:srgbClr val="9900CC"/>
                </a:solidFill>
                <a:latin typeface="Times New Roman" pitchFamily="18" charset="0"/>
                <a:ea typeface="Tahoma" pitchFamily="34" charset="0"/>
                <a:cs typeface="Times New Roman" pitchFamily="18" charset="0"/>
              </a:rPr>
              <a:t>sinh</a:t>
            </a:r>
            <a:r>
              <a:rPr lang="en-US" sz="2800" b="1" i="1" dirty="0">
                <a:solidFill>
                  <a:srgbClr val="9900CC"/>
                </a:solidFill>
                <a:latin typeface="Times New Roman" pitchFamily="18" charset="0"/>
                <a:ea typeface="Tahoma" pitchFamily="34" charset="0"/>
                <a:cs typeface="Times New Roman" pitchFamily="18" charset="0"/>
              </a:rPr>
              <a:t> </a:t>
            </a:r>
            <a:r>
              <a:rPr lang="en-US" sz="2800" b="1" i="1" dirty="0" err="1">
                <a:solidFill>
                  <a:srgbClr val="9900CC"/>
                </a:solidFill>
                <a:latin typeface="Times New Roman" pitchFamily="18" charset="0"/>
                <a:ea typeface="Tahoma" pitchFamily="34" charset="0"/>
                <a:cs typeface="Times New Roman" pitchFamily="18" charset="0"/>
              </a:rPr>
              <a:t>chăm</a:t>
            </a:r>
            <a:r>
              <a:rPr lang="en-US" sz="2800" b="1" i="1" dirty="0">
                <a:solidFill>
                  <a:srgbClr val="9900CC"/>
                </a:solidFill>
                <a:latin typeface="Times New Roman" pitchFamily="18" charset="0"/>
                <a:ea typeface="Tahoma" pitchFamily="34" charset="0"/>
                <a:cs typeface="Times New Roman" pitchFamily="18" charset="0"/>
              </a:rPr>
              <a:t> </a:t>
            </a:r>
            <a:r>
              <a:rPr lang="en-US" sz="2800" b="1" i="1" dirty="0" err="1">
                <a:solidFill>
                  <a:srgbClr val="9900CC"/>
                </a:solidFill>
                <a:latin typeface="Times New Roman" pitchFamily="18" charset="0"/>
                <a:ea typeface="Tahoma" pitchFamily="34" charset="0"/>
                <a:cs typeface="Times New Roman" pitchFamily="18" charset="0"/>
              </a:rPr>
              <a:t>ngoan</a:t>
            </a:r>
            <a:r>
              <a:rPr lang="en-US" sz="2800" b="1" i="1" dirty="0">
                <a:solidFill>
                  <a:srgbClr val="9900CC"/>
                </a:solidFill>
                <a:latin typeface="Times New Roman" pitchFamily="18" charset="0"/>
                <a:ea typeface="Tahoma" pitchFamily="34" charset="0"/>
                <a:cs typeface="Times New Roman" pitchFamily="18" charset="0"/>
              </a:rPr>
              <a:t>, </a:t>
            </a:r>
            <a:r>
              <a:rPr lang="en-US" sz="2800" b="1" i="1" dirty="0" err="1">
                <a:solidFill>
                  <a:srgbClr val="9900CC"/>
                </a:solidFill>
                <a:latin typeface="Times New Roman" pitchFamily="18" charset="0"/>
                <a:ea typeface="Tahoma" pitchFamily="34" charset="0"/>
                <a:cs typeface="Times New Roman" pitchFamily="18" charset="0"/>
              </a:rPr>
              <a:t>học</a:t>
            </a:r>
            <a:r>
              <a:rPr lang="en-US" sz="2800" b="1" i="1" dirty="0">
                <a:solidFill>
                  <a:srgbClr val="9900CC"/>
                </a:solidFill>
                <a:latin typeface="Times New Roman" pitchFamily="18" charset="0"/>
                <a:ea typeface="Tahoma" pitchFamily="34" charset="0"/>
                <a:cs typeface="Times New Roman" pitchFamily="18" charset="0"/>
              </a:rPr>
              <a:t> </a:t>
            </a:r>
            <a:r>
              <a:rPr lang="en-US" sz="2800" b="1" i="1" dirty="0" err="1">
                <a:solidFill>
                  <a:srgbClr val="9900CC"/>
                </a:solidFill>
                <a:latin typeface="Times New Roman" pitchFamily="18" charset="0"/>
                <a:ea typeface="Tahoma" pitchFamily="34" charset="0"/>
                <a:cs typeface="Times New Roman" pitchFamily="18" charset="0"/>
              </a:rPr>
              <a:t>giỏi</a:t>
            </a:r>
            <a:r>
              <a:rPr lang="en-US" sz="2800" b="1" i="1" dirty="0">
                <a:solidFill>
                  <a:srgbClr val="9900CC"/>
                </a:solidFill>
                <a:latin typeface="Times New Roman" pitchFamily="18" charset="0"/>
                <a:ea typeface="Tahoma" pitchFamily="34" charset="0"/>
                <a:cs typeface="Times New Roman" pitchFamily="18" charset="0"/>
              </a:rPr>
              <a:t>.</a:t>
            </a:r>
          </a:p>
        </p:txBody>
      </p:sp>
      <p:pic>
        <p:nvPicPr>
          <p:cNvPr id="37896" name="Picture 8" descr="FIREW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16501" y="3141663"/>
            <a:ext cx="19145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335360" y="285750"/>
            <a:ext cx="11521280" cy="694978"/>
          </a:xfrm>
        </p:spPr>
        <p:txBody>
          <a:bodyPr>
            <a:noAutofit/>
          </a:bodyPr>
          <a:lstStyle/>
          <a:p>
            <a:pPr algn="ctr" eaLnBrk="1" hangingPunct="1">
              <a:buFont typeface="Wingdings" pitchFamily="2" charset="2"/>
              <a:buNone/>
            </a:pPr>
            <a:r>
              <a:rPr lang="en-US" dirty="0" smtClean="0">
                <a:latin typeface="Times New Roman (Headings)"/>
              </a:rPr>
              <a:t>Video </a:t>
            </a:r>
            <a:r>
              <a:rPr lang="en-US" dirty="0" err="1" smtClean="0">
                <a:latin typeface="Times New Roman (Headings)"/>
              </a:rPr>
              <a:t>hướng</a:t>
            </a:r>
            <a:r>
              <a:rPr lang="en-US" dirty="0" smtClean="0">
                <a:latin typeface="Times New Roman (Headings)"/>
              </a:rPr>
              <a:t> </a:t>
            </a:r>
            <a:r>
              <a:rPr lang="en-US" dirty="0" err="1" smtClean="0">
                <a:latin typeface="Times New Roman (Headings)"/>
              </a:rPr>
              <a:t>dẫn</a:t>
            </a:r>
            <a:r>
              <a:rPr lang="en-US" dirty="0" smtClean="0">
                <a:latin typeface="Times New Roman (Headings)"/>
              </a:rPr>
              <a:t> </a:t>
            </a:r>
            <a:r>
              <a:rPr lang="en-US" dirty="0" err="1" smtClean="0">
                <a:latin typeface="Times New Roman (Headings)"/>
              </a:rPr>
              <a:t>cách</a:t>
            </a:r>
            <a:r>
              <a:rPr lang="en-US" dirty="0" smtClean="0">
                <a:latin typeface="Times New Roman (Headings)"/>
              </a:rPr>
              <a:t> </a:t>
            </a:r>
            <a:r>
              <a:rPr lang="en-US" dirty="0" err="1" smtClean="0">
                <a:latin typeface="Times New Roman (Headings)"/>
              </a:rPr>
              <a:t>gấp</a:t>
            </a:r>
            <a:r>
              <a:rPr lang="en-US" dirty="0" smtClean="0">
                <a:latin typeface="Times New Roman (Headings)"/>
              </a:rPr>
              <a:t> </a:t>
            </a:r>
            <a:r>
              <a:rPr lang="en-US" dirty="0" err="1" smtClean="0">
                <a:latin typeface="Times New Roman (Headings)"/>
              </a:rPr>
              <a:t>trò</a:t>
            </a:r>
            <a:r>
              <a:rPr lang="en-US" dirty="0" smtClean="0">
                <a:latin typeface="Times New Roman (Headings)"/>
              </a:rPr>
              <a:t> </a:t>
            </a:r>
            <a:r>
              <a:rPr lang="en-US" dirty="0" err="1" smtClean="0">
                <a:latin typeface="Times New Roman (Headings)"/>
              </a:rPr>
              <a:t>chơi</a:t>
            </a:r>
            <a:r>
              <a:rPr lang="en-US" dirty="0" smtClean="0">
                <a:latin typeface="Times New Roman (Headings)"/>
              </a:rPr>
              <a:t> </a:t>
            </a:r>
            <a:r>
              <a:rPr lang="en-US" dirty="0" err="1" smtClean="0">
                <a:latin typeface="Times New Roman (Headings)"/>
              </a:rPr>
              <a:t>Đông</a:t>
            </a:r>
            <a:r>
              <a:rPr lang="en-US" dirty="0" smtClean="0">
                <a:latin typeface="Times New Roman (Headings)"/>
              </a:rPr>
              <a:t> - </a:t>
            </a:r>
            <a:r>
              <a:rPr lang="en-US" dirty="0" err="1" smtClean="0">
                <a:latin typeface="Times New Roman (Headings)"/>
              </a:rPr>
              <a:t>Tây</a:t>
            </a:r>
            <a:r>
              <a:rPr lang="en-US" dirty="0" smtClean="0">
                <a:latin typeface="Times New Roman (Headings)"/>
              </a:rPr>
              <a:t> - Nam - </a:t>
            </a:r>
            <a:r>
              <a:rPr lang="en-US" dirty="0" err="1" smtClean="0">
                <a:latin typeface="Times New Roman (Headings)"/>
              </a:rPr>
              <a:t>Bắc</a:t>
            </a:r>
            <a:endParaRPr lang="en-US" dirty="0" smtClean="0">
              <a:latin typeface="Times New Roman (Headings)"/>
            </a:endParaRPr>
          </a:p>
        </p:txBody>
      </p:sp>
      <p:pic>
        <p:nvPicPr>
          <p:cNvPr id="2" name="Đồ chơi gấp giấy Đông Tây Nam Bắc">
            <a:hlinkClick r:id="" action="ppaction://media"/>
          </p:cNvPr>
          <p:cNvPicPr>
            <a:picLocks noChangeAspect="1"/>
          </p:cNvPicPr>
          <p:nvPr>
            <a:videoFile r:link="rId1"/>
            <p:extLst>
              <p:ext uri="{DAA4B4D4-6D71-4841-9C94-3DE7FCFB9230}">
                <p14:media xmlns:p14="http://schemas.microsoft.com/office/powerpoint/2010/main" r:embed="rId2">
                  <p14:trim st="20934"/>
                </p14:media>
              </p:ext>
            </p:extLst>
          </p:nvPr>
        </p:nvPicPr>
        <p:blipFill>
          <a:blip r:embed="rId4"/>
          <a:stretch>
            <a:fillRect/>
          </a:stretch>
        </p:blipFill>
        <p:spPr>
          <a:xfrm>
            <a:off x="1444339" y="1412776"/>
            <a:ext cx="9089009" cy="511256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1438"/>
            <a:ext cx="7467600" cy="868362"/>
          </a:xfrm>
        </p:spPr>
        <p:txBody>
          <a:bodyPr>
            <a:normAutofit fontScale="90000"/>
          </a:bodyPr>
          <a:lstStyle/>
          <a:p>
            <a:pPr>
              <a:defRPr/>
            </a:pPr>
            <a:r>
              <a:rPr lang="en-US" b="1" dirty="0" smtClean="0">
                <a:solidFill>
                  <a:srgbClr val="FF0000"/>
                </a:solidFill>
                <a:latin typeface="Times New Roman" pitchFamily="18" charset="0"/>
                <a:cs typeface="Times New Roman" pitchFamily="18" charset="0"/>
              </a:rPr>
              <a:t>TRÒ CHƠI </a:t>
            </a:r>
            <a:br>
              <a:rPr lang="en-US" b="1" dirty="0" smtClean="0">
                <a:solidFill>
                  <a:srgbClr val="FF0000"/>
                </a:solidFill>
                <a:latin typeface="Times New Roman" pitchFamily="18" charset="0"/>
                <a:cs typeface="Times New Roman" pitchFamily="18" charset="0"/>
              </a:rPr>
            </a:br>
            <a:r>
              <a:rPr lang="en-US" b="1" dirty="0" smtClean="0">
                <a:solidFill>
                  <a:srgbClr val="FF0000"/>
                </a:solidFill>
                <a:latin typeface="Times New Roman" pitchFamily="18" charset="0"/>
                <a:cs typeface="Times New Roman" pitchFamily="18" charset="0"/>
              </a:rPr>
              <a:t>ĐÔNG - TÂY - NAM - BẮC</a:t>
            </a:r>
            <a:endParaRPr lang="en-US" b="1" dirty="0">
              <a:solidFill>
                <a:srgbClr val="FF0000"/>
              </a:solidFill>
              <a:latin typeface="Times New Roman" pitchFamily="18" charset="0"/>
              <a:cs typeface="Times New Roman" pitchFamily="18" charset="0"/>
            </a:endParaRPr>
          </a:p>
        </p:txBody>
      </p:sp>
      <p:sp>
        <p:nvSpPr>
          <p:cNvPr id="10243" name="TextBox 4"/>
          <p:cNvSpPr txBox="1">
            <a:spLocks noChangeArrowheads="1"/>
          </p:cNvSpPr>
          <p:nvPr/>
        </p:nvSpPr>
        <p:spPr bwMode="auto">
          <a:xfrm>
            <a:off x="48470" y="2910423"/>
            <a:ext cx="1195218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Đông</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Tây</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Nam </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Bắc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bổ</a:t>
            </a:r>
            <a:r>
              <a:rPr lang="en-US" sz="2800" dirty="0">
                <a:latin typeface="Times New Roman" pitchFamily="18" charset="0"/>
                <a:cs typeface="Times New Roman" pitchFamily="18" charset="0"/>
              </a:rPr>
              <a:t> sung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a:t>
            </a:r>
          </a:p>
          <a:p>
            <a:pPr algn="ctr" eaLnBrk="1" hangingPunct="1"/>
            <a:endParaRPr lang="en-US" sz="2800" dirty="0" smtClean="0">
              <a:latin typeface="Times New Roman" pitchFamily="18" charset="0"/>
              <a:cs typeface="Times New Roman" pitchFamily="18" charset="0"/>
            </a:endParaRPr>
          </a:p>
          <a:p>
            <a:pPr algn="ctr" eaLnBrk="1" hangingPunct="1"/>
            <a:r>
              <a:rPr lang="en-US" sz="2800" dirty="0" err="1" smtClean="0">
                <a:latin typeface="Times New Roman" pitchFamily="18" charset="0"/>
                <a:cs typeface="Times New Roman" pitchFamily="18" charset="0"/>
              </a:rPr>
              <a:t>Thời</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5 </a:t>
            </a:r>
            <a:r>
              <a:rPr lang="en-US" sz="2800" dirty="0" err="1">
                <a:latin typeface="Times New Roman" pitchFamily="18" charset="0"/>
                <a:cs typeface="Times New Roman" pitchFamily="18" charset="0"/>
              </a:rPr>
              <a:t>phút</a:t>
            </a:r>
            <a:r>
              <a:rPr lang="en-US" sz="2800" dirty="0">
                <a:latin typeface="Times New Roman" pitchFamily="18" charset="0"/>
                <a:cs typeface="Times New Roman" pitchFamily="18" charset="0"/>
              </a:rPr>
              <a:t>.</a:t>
            </a:r>
          </a:p>
        </p:txBody>
      </p:sp>
      <p:sp>
        <p:nvSpPr>
          <p:cNvPr id="10244" name="TextBox 6"/>
          <p:cNvSpPr txBox="1">
            <a:spLocks noChangeArrowheads="1"/>
          </p:cNvSpPr>
          <p:nvPr/>
        </p:nvSpPr>
        <p:spPr bwMode="auto">
          <a:xfrm>
            <a:off x="4183732" y="1321604"/>
            <a:ext cx="32804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dirty="0" err="1" smtClean="0">
                <a:latin typeface="Times New Roman" pitchFamily="18" charset="0"/>
                <a:cs typeface="Times New Roman" pitchFamily="18" charset="0"/>
              </a:rPr>
              <a:t>Hoạt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nhóm</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đôi</a:t>
            </a:r>
            <a:endParaRPr lang="en-US" sz="2800" dirty="0">
              <a:latin typeface="Times New Roman" pitchFamily="18" charset="0"/>
              <a:cs typeface="Times New Roman" pitchFamily="18" charset="0"/>
            </a:endParaRPr>
          </a:p>
        </p:txBody>
      </p:sp>
      <p:sp>
        <p:nvSpPr>
          <p:cNvPr id="8" name="Rectangle 7"/>
          <p:cNvSpPr/>
          <p:nvPr/>
        </p:nvSpPr>
        <p:spPr>
          <a:xfrm>
            <a:off x="3095604" y="2052137"/>
            <a:ext cx="5572164" cy="584775"/>
          </a:xfrm>
          <a:prstGeom prst="rect">
            <a:avLst/>
          </a:prstGeom>
          <a:noFill/>
        </p:spPr>
        <p:txBody>
          <a:bodyPr>
            <a:spAutoFit/>
          </a:bodyPr>
          <a:lstStyle/>
          <a:p>
            <a:pPr algn="ctr" fontAlgn="auto">
              <a:spcBef>
                <a:spcPts val="0"/>
              </a:spcBef>
              <a:spcAft>
                <a:spcPts val="0"/>
              </a:spcAft>
              <a:defRPr/>
            </a:pPr>
            <a:r>
              <a:rPr lang="en-US" sz="3200" b="1" dirty="0" err="1">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Quy</a:t>
            </a:r>
            <a:r>
              <a:rPr lang="en-US" sz="3200" b="1" dirty="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tắc</a:t>
            </a:r>
            <a:r>
              <a:rPr lang="en-US" sz="3200" b="1" dirty="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trò</a:t>
            </a:r>
            <a:r>
              <a:rPr lang="en-US" sz="3200" b="1" dirty="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chơi</a:t>
            </a:r>
            <a:r>
              <a:rPr lang="en-US" sz="3200" b="1" dirty="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như</a:t>
            </a:r>
            <a:r>
              <a:rPr lang="en-US" sz="3200" b="1" dirty="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sau</a:t>
            </a:r>
            <a:endParaRPr lang="en-US" sz="3200" b="1" dirty="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mn-lt"/>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8" y="500063"/>
            <a:ext cx="1714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7"/>
          <p:cNvSpPr txBox="1">
            <a:spLocks noChangeArrowheads="1"/>
          </p:cNvSpPr>
          <p:nvPr/>
        </p:nvSpPr>
        <p:spPr bwMode="auto">
          <a:xfrm>
            <a:off x="4095751" y="741363"/>
            <a:ext cx="62150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latin typeface="Times New Roman" pitchFamily="18" charset="0"/>
                <a:cs typeface="Times New Roman" pitchFamily="18" charset="0"/>
              </a:rPr>
              <a:t>Bước 1: Gấp hai đường chéo của tờ giấy hình vuông để tạo nếp gấp, mở tờ giấy ra.</a:t>
            </a:r>
          </a:p>
        </p:txBody>
      </p:sp>
      <p:sp>
        <p:nvSpPr>
          <p:cNvPr id="9" name="Rectangle 8"/>
          <p:cNvSpPr/>
          <p:nvPr/>
        </p:nvSpPr>
        <p:spPr>
          <a:xfrm>
            <a:off x="3256008" y="77490"/>
            <a:ext cx="6643102" cy="523220"/>
          </a:xfrm>
          <a:prstGeom prst="rect">
            <a:avLst/>
          </a:prstGeom>
          <a:noFill/>
        </p:spPr>
        <p:txBody>
          <a:bodyPr wrap="none">
            <a:spAutoFit/>
          </a:bodyPr>
          <a:lstStyle/>
          <a:p>
            <a:pPr algn="ctr" fontAlgn="auto">
              <a:spcBef>
                <a:spcPts val="0"/>
              </a:spcBef>
              <a:spcAft>
                <a:spcPts val="0"/>
              </a:spcAft>
              <a:defRPr/>
            </a:pPr>
            <a:r>
              <a:rPr lang="en-US" sz="2800" b="1" dirty="0" err="1">
                <a:ln w="900" cmpd="sng">
                  <a:solidFill>
                    <a:schemeClr val="accent1">
                      <a:satMod val="190000"/>
                      <a:alpha val="55000"/>
                    </a:schemeClr>
                  </a:solidFill>
                  <a:prstDash val="solid"/>
                </a:ln>
                <a:solidFill>
                  <a:srgbClr val="0070C0"/>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rPr>
              <a:t>Cách</a:t>
            </a:r>
            <a:r>
              <a:rPr lang="en-US" sz="2800" b="1" dirty="0">
                <a:ln w="900" cmpd="sng">
                  <a:solidFill>
                    <a:schemeClr val="accent1">
                      <a:satMod val="190000"/>
                      <a:alpha val="55000"/>
                    </a:schemeClr>
                  </a:solidFill>
                  <a:prstDash val="solid"/>
                </a:ln>
                <a:solidFill>
                  <a:srgbClr val="0070C0"/>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rPr>
              <a:t> </a:t>
            </a:r>
            <a:r>
              <a:rPr lang="en-US" sz="2800" b="1" dirty="0" err="1">
                <a:ln w="900" cmpd="sng">
                  <a:solidFill>
                    <a:schemeClr val="accent1">
                      <a:satMod val="190000"/>
                      <a:alpha val="55000"/>
                    </a:schemeClr>
                  </a:solidFill>
                  <a:prstDash val="solid"/>
                </a:ln>
                <a:solidFill>
                  <a:srgbClr val="0070C0"/>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rPr>
              <a:t>gấp</a:t>
            </a:r>
            <a:r>
              <a:rPr lang="en-US" sz="2800" b="1" dirty="0">
                <a:ln w="900" cmpd="sng">
                  <a:solidFill>
                    <a:schemeClr val="accent1">
                      <a:satMod val="190000"/>
                      <a:alpha val="55000"/>
                    </a:schemeClr>
                  </a:solidFill>
                  <a:prstDash val="solid"/>
                </a:ln>
                <a:solidFill>
                  <a:srgbClr val="0070C0"/>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rPr>
              <a:t> </a:t>
            </a:r>
            <a:r>
              <a:rPr lang="en-US" sz="2800" b="1" dirty="0" err="1">
                <a:ln w="900" cmpd="sng">
                  <a:solidFill>
                    <a:schemeClr val="accent1">
                      <a:satMod val="190000"/>
                      <a:alpha val="55000"/>
                    </a:schemeClr>
                  </a:solidFill>
                  <a:prstDash val="solid"/>
                </a:ln>
                <a:solidFill>
                  <a:srgbClr val="0070C0"/>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rPr>
              <a:t>trò</a:t>
            </a:r>
            <a:r>
              <a:rPr lang="en-US" sz="2800" b="1" dirty="0">
                <a:ln w="900" cmpd="sng">
                  <a:solidFill>
                    <a:schemeClr val="accent1">
                      <a:satMod val="190000"/>
                      <a:alpha val="55000"/>
                    </a:schemeClr>
                  </a:solidFill>
                  <a:prstDash val="solid"/>
                </a:ln>
                <a:solidFill>
                  <a:srgbClr val="0070C0"/>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rPr>
              <a:t> </a:t>
            </a:r>
            <a:r>
              <a:rPr lang="en-US" sz="2800" b="1" dirty="0" err="1">
                <a:ln w="900" cmpd="sng">
                  <a:solidFill>
                    <a:schemeClr val="accent1">
                      <a:satMod val="190000"/>
                      <a:alpha val="55000"/>
                    </a:schemeClr>
                  </a:solidFill>
                  <a:prstDash val="solid"/>
                </a:ln>
                <a:solidFill>
                  <a:srgbClr val="0070C0"/>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rPr>
              <a:t>chơi</a:t>
            </a:r>
            <a:r>
              <a:rPr lang="en-US" sz="2800" b="1" dirty="0">
                <a:ln w="900" cmpd="sng">
                  <a:solidFill>
                    <a:schemeClr val="accent1">
                      <a:satMod val="190000"/>
                      <a:alpha val="55000"/>
                    </a:schemeClr>
                  </a:solidFill>
                  <a:prstDash val="solid"/>
                </a:ln>
                <a:solidFill>
                  <a:srgbClr val="0070C0"/>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rPr>
              <a:t> </a:t>
            </a:r>
            <a:r>
              <a:rPr lang="en-US" sz="2800" b="1" dirty="0" err="1">
                <a:ln w="900" cmpd="sng">
                  <a:solidFill>
                    <a:schemeClr val="accent1">
                      <a:satMod val="190000"/>
                      <a:alpha val="55000"/>
                    </a:schemeClr>
                  </a:solidFill>
                  <a:prstDash val="solid"/>
                </a:ln>
                <a:solidFill>
                  <a:srgbClr val="0070C0"/>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rPr>
              <a:t>Đông</a:t>
            </a:r>
            <a:r>
              <a:rPr lang="en-US" sz="2800" b="1" dirty="0">
                <a:ln w="900" cmpd="sng">
                  <a:solidFill>
                    <a:schemeClr val="accent1">
                      <a:satMod val="190000"/>
                      <a:alpha val="55000"/>
                    </a:schemeClr>
                  </a:solidFill>
                  <a:prstDash val="solid"/>
                </a:ln>
                <a:solidFill>
                  <a:srgbClr val="0070C0"/>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rPr>
              <a:t> </a:t>
            </a:r>
            <a:r>
              <a:rPr lang="en-US" sz="2800" b="1" dirty="0" smtClean="0">
                <a:ln w="900" cmpd="sng">
                  <a:solidFill>
                    <a:schemeClr val="accent1">
                      <a:satMod val="190000"/>
                      <a:alpha val="55000"/>
                    </a:schemeClr>
                  </a:solidFill>
                  <a:prstDash val="solid"/>
                </a:ln>
                <a:solidFill>
                  <a:srgbClr val="0070C0"/>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rPr>
              <a:t>- </a:t>
            </a:r>
            <a:r>
              <a:rPr lang="en-US" sz="2800" b="1" dirty="0" err="1">
                <a:ln w="900" cmpd="sng">
                  <a:solidFill>
                    <a:schemeClr val="accent1">
                      <a:satMod val="190000"/>
                      <a:alpha val="55000"/>
                    </a:schemeClr>
                  </a:solidFill>
                  <a:prstDash val="solid"/>
                </a:ln>
                <a:solidFill>
                  <a:srgbClr val="0070C0"/>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rPr>
              <a:t>Tây</a:t>
            </a:r>
            <a:r>
              <a:rPr lang="en-US" sz="2800" b="1" dirty="0">
                <a:ln w="900" cmpd="sng">
                  <a:solidFill>
                    <a:schemeClr val="accent1">
                      <a:satMod val="190000"/>
                      <a:alpha val="55000"/>
                    </a:schemeClr>
                  </a:solidFill>
                  <a:prstDash val="solid"/>
                </a:ln>
                <a:solidFill>
                  <a:srgbClr val="0070C0"/>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rPr>
              <a:t> </a:t>
            </a:r>
            <a:r>
              <a:rPr lang="en-US" sz="2800" b="1" dirty="0" smtClean="0">
                <a:ln w="900" cmpd="sng">
                  <a:solidFill>
                    <a:schemeClr val="accent1">
                      <a:satMod val="190000"/>
                      <a:alpha val="55000"/>
                    </a:schemeClr>
                  </a:solidFill>
                  <a:prstDash val="solid"/>
                </a:ln>
                <a:solidFill>
                  <a:srgbClr val="0070C0"/>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rPr>
              <a:t>- </a:t>
            </a:r>
            <a:r>
              <a:rPr lang="en-US" sz="2800" b="1" dirty="0">
                <a:ln w="900" cmpd="sng">
                  <a:solidFill>
                    <a:schemeClr val="accent1">
                      <a:satMod val="190000"/>
                      <a:alpha val="55000"/>
                    </a:schemeClr>
                  </a:solidFill>
                  <a:prstDash val="solid"/>
                </a:ln>
                <a:solidFill>
                  <a:srgbClr val="0070C0"/>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rPr>
              <a:t>Nam </a:t>
            </a:r>
            <a:r>
              <a:rPr lang="en-US" sz="2800" b="1" dirty="0" smtClean="0">
                <a:ln w="900" cmpd="sng">
                  <a:solidFill>
                    <a:schemeClr val="accent1">
                      <a:satMod val="190000"/>
                      <a:alpha val="55000"/>
                    </a:schemeClr>
                  </a:solidFill>
                  <a:prstDash val="solid"/>
                </a:ln>
                <a:solidFill>
                  <a:srgbClr val="0070C0"/>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rPr>
              <a:t>- </a:t>
            </a:r>
            <a:r>
              <a:rPr lang="en-US" sz="2800" b="1" dirty="0" err="1">
                <a:ln w="900" cmpd="sng">
                  <a:solidFill>
                    <a:schemeClr val="accent1">
                      <a:satMod val="190000"/>
                      <a:alpha val="55000"/>
                    </a:schemeClr>
                  </a:solidFill>
                  <a:prstDash val="solid"/>
                </a:ln>
                <a:solidFill>
                  <a:srgbClr val="0070C0"/>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rPr>
              <a:t>Bắc</a:t>
            </a:r>
            <a:endParaRPr lang="en-US" sz="2800" b="1" dirty="0">
              <a:ln w="900" cmpd="sng">
                <a:solidFill>
                  <a:schemeClr val="accent1">
                    <a:satMod val="190000"/>
                    <a:alpha val="55000"/>
                  </a:schemeClr>
                </a:solidFill>
                <a:prstDash val="solid"/>
              </a:ln>
              <a:solidFill>
                <a:srgbClr val="0070C0"/>
              </a:solidFill>
              <a:effectLst>
                <a:innerShdw blurRad="101600" dist="76200" dir="5400000">
                  <a:schemeClr val="accent1">
                    <a:satMod val="190000"/>
                    <a:tint val="100000"/>
                    <a:alpha val="74000"/>
                  </a:schemeClr>
                </a:innerShdw>
              </a:effectLst>
              <a:latin typeface="Times New Roman" pitchFamily="18" charset="0"/>
              <a:cs typeface="Times New Roman" pitchFamily="18" charset="0"/>
            </a:endParaRPr>
          </a:p>
        </p:txBody>
      </p:sp>
      <p:sp>
        <p:nvSpPr>
          <p:cNvPr id="11269" name="TextBox 9"/>
          <p:cNvSpPr txBox="1">
            <a:spLocks noChangeArrowheads="1"/>
          </p:cNvSpPr>
          <p:nvPr/>
        </p:nvSpPr>
        <p:spPr bwMode="auto">
          <a:xfrm>
            <a:off x="4024313" y="1752601"/>
            <a:ext cx="6215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latin typeface="Times New Roman" pitchFamily="18" charset="0"/>
                <a:cs typeface="Times New Roman" pitchFamily="18" charset="0"/>
              </a:rPr>
              <a:t>Bước 2: Gấp bốn góc của tờ giấy vào tâm.</a:t>
            </a:r>
          </a:p>
        </p:txBody>
      </p:sp>
      <p:pic>
        <p:nvPicPr>
          <p:cNvPr id="112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188" y="1571626"/>
            <a:ext cx="1928812"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11"/>
          <p:cNvSpPr txBox="1">
            <a:spLocks noChangeArrowheads="1"/>
          </p:cNvSpPr>
          <p:nvPr/>
        </p:nvSpPr>
        <p:spPr bwMode="auto">
          <a:xfrm>
            <a:off x="4024313" y="2538413"/>
            <a:ext cx="6215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latin typeface="Times New Roman" pitchFamily="18" charset="0"/>
                <a:cs typeface="Times New Roman" pitchFamily="18" charset="0"/>
              </a:rPr>
              <a:t>Bước 3: Lật mặt bên kia.</a:t>
            </a:r>
          </a:p>
        </p:txBody>
      </p:sp>
      <p:pic>
        <p:nvPicPr>
          <p:cNvPr id="112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6" y="2571751"/>
            <a:ext cx="12858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1188" y="3357563"/>
            <a:ext cx="1924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8376" y="4572001"/>
            <a:ext cx="135731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1251" y="5572126"/>
            <a:ext cx="10382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6" name="TextBox 16"/>
          <p:cNvSpPr txBox="1">
            <a:spLocks noChangeArrowheads="1"/>
          </p:cNvSpPr>
          <p:nvPr/>
        </p:nvSpPr>
        <p:spPr bwMode="auto">
          <a:xfrm>
            <a:off x="4024313" y="3538538"/>
            <a:ext cx="6215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latin typeface="Times New Roman" pitchFamily="18" charset="0"/>
                <a:cs typeface="Times New Roman" pitchFamily="18" charset="0"/>
              </a:rPr>
              <a:t>Bước 4: Tiếp tục gấp bốn góc vào tâm.</a:t>
            </a:r>
          </a:p>
        </p:txBody>
      </p:sp>
      <p:sp>
        <p:nvSpPr>
          <p:cNvPr id="11277" name="TextBox 17"/>
          <p:cNvSpPr txBox="1">
            <a:spLocks noChangeArrowheads="1"/>
          </p:cNvSpPr>
          <p:nvPr/>
        </p:nvSpPr>
        <p:spPr bwMode="auto">
          <a:xfrm>
            <a:off x="4024312" y="4572000"/>
            <a:ext cx="71122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5: </a:t>
            </a:r>
            <a:r>
              <a:rPr lang="en-US" sz="2400" dirty="0" err="1">
                <a:latin typeface="Times New Roman" pitchFamily="18" charset="0"/>
                <a:cs typeface="Times New Roman" pitchFamily="18" charset="0"/>
              </a:rPr>
              <a:t>Đặt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nằm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luồn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ngón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ngón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góc</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mặt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dưới</a:t>
            </a:r>
            <a:r>
              <a:rPr lang="en-US" sz="2400" dirty="0">
                <a:latin typeface="Times New Roman" pitchFamily="18" charset="0"/>
                <a:cs typeface="Times New Roman" pitchFamily="18" charset="0"/>
              </a:rPr>
              <a:t>.</a:t>
            </a:r>
          </a:p>
        </p:txBody>
      </p:sp>
      <p:sp>
        <p:nvSpPr>
          <p:cNvPr id="11278" name="TextBox 18"/>
          <p:cNvSpPr txBox="1">
            <a:spLocks noChangeArrowheads="1"/>
          </p:cNvSpPr>
          <p:nvPr/>
        </p:nvSpPr>
        <p:spPr bwMode="auto">
          <a:xfrm>
            <a:off x="4024313" y="5967413"/>
            <a:ext cx="6215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latin typeface="Times New Roman" pitchFamily="18" charset="0"/>
                <a:cs typeface="Times New Roman" pitchFamily="18" charset="0"/>
              </a:rPr>
              <a:t>Bước 6: Chỉnh sửa các nếp gấp.</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ipe(down)">
                                      <p:cBhvr>
                                        <p:cTn id="7" dur="500"/>
                                        <p:tgtEl>
                                          <p:spTgt spid="1126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267"/>
                                        </p:tgtEl>
                                        <p:attrNameLst>
                                          <p:attrName>style.visibility</p:attrName>
                                        </p:attrNameLst>
                                      </p:cBhvr>
                                      <p:to>
                                        <p:strVal val="visible"/>
                                      </p:to>
                                    </p:set>
                                    <p:animEffect transition="in" filter="wipe(down)">
                                      <p:cBhvr>
                                        <p:cTn id="10" dur="500"/>
                                        <p:tgtEl>
                                          <p:spTgt spid="1126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11270"/>
                                        </p:tgtEl>
                                        <p:attrNameLst>
                                          <p:attrName>style.visibility</p:attrName>
                                        </p:attrNameLst>
                                      </p:cBhvr>
                                      <p:to>
                                        <p:strVal val="visible"/>
                                      </p:to>
                                    </p:set>
                                    <p:animEffect transition="in" filter="strips(downLeft)">
                                      <p:cBhvr>
                                        <p:cTn id="15" dur="500"/>
                                        <p:tgtEl>
                                          <p:spTgt spid="11270"/>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269"/>
                                        </p:tgtEl>
                                        <p:attrNameLst>
                                          <p:attrName>style.visibility</p:attrName>
                                        </p:attrNameLst>
                                      </p:cBhvr>
                                      <p:to>
                                        <p:strVal val="visible"/>
                                      </p:to>
                                    </p:set>
                                    <p:animEffect transition="in" filter="strips(downLeft)">
                                      <p:cBhvr>
                                        <p:cTn id="18" dur="500"/>
                                        <p:tgtEl>
                                          <p:spTgt spid="1126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8" presetClass="entr" presetSubtype="12" fill="hold" nodeType="clickEffect">
                                  <p:stCondLst>
                                    <p:cond delay="0"/>
                                  </p:stCondLst>
                                  <p:childTnLst>
                                    <p:set>
                                      <p:cBhvr>
                                        <p:cTn id="22" dur="1" fill="hold">
                                          <p:stCondLst>
                                            <p:cond delay="0"/>
                                          </p:stCondLst>
                                        </p:cTn>
                                        <p:tgtEl>
                                          <p:spTgt spid="11272"/>
                                        </p:tgtEl>
                                        <p:attrNameLst>
                                          <p:attrName>style.visibility</p:attrName>
                                        </p:attrNameLst>
                                      </p:cBhvr>
                                      <p:to>
                                        <p:strVal val="visible"/>
                                      </p:to>
                                    </p:set>
                                    <p:animEffect transition="in" filter="strips(downLeft)">
                                      <p:cBhvr>
                                        <p:cTn id="23" dur="500"/>
                                        <p:tgtEl>
                                          <p:spTgt spid="11272"/>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1271"/>
                                        </p:tgtEl>
                                        <p:attrNameLst>
                                          <p:attrName>style.visibility</p:attrName>
                                        </p:attrNameLst>
                                      </p:cBhvr>
                                      <p:to>
                                        <p:strVal val="visible"/>
                                      </p:to>
                                    </p:set>
                                    <p:animEffect transition="in" filter="strips(downLeft)">
                                      <p:cBhvr>
                                        <p:cTn id="26" dur="500"/>
                                        <p:tgtEl>
                                          <p:spTgt spid="1127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0" presetClass="entr" presetSubtype="0" fill="hold" nodeType="clickEffect">
                                  <p:stCondLst>
                                    <p:cond delay="0"/>
                                  </p:stCondLst>
                                  <p:childTnLst>
                                    <p:set>
                                      <p:cBhvr>
                                        <p:cTn id="30" dur="1" fill="hold">
                                          <p:stCondLst>
                                            <p:cond delay="0"/>
                                          </p:stCondLst>
                                        </p:cTn>
                                        <p:tgtEl>
                                          <p:spTgt spid="11273"/>
                                        </p:tgtEl>
                                        <p:attrNameLst>
                                          <p:attrName>style.visibility</p:attrName>
                                        </p:attrNameLst>
                                      </p:cBhvr>
                                      <p:to>
                                        <p:strVal val="visible"/>
                                      </p:to>
                                    </p:set>
                                    <p:animEffect transition="in" filter="wedge">
                                      <p:cBhvr>
                                        <p:cTn id="31" dur="2000"/>
                                        <p:tgtEl>
                                          <p:spTgt spid="11273"/>
                                        </p:tgtEl>
                                      </p:cBhvr>
                                    </p:animEffect>
                                  </p:childTnLst>
                                </p:cTn>
                              </p:par>
                              <p:par>
                                <p:cTn id="32" presetID="20" presetClass="entr" presetSubtype="0" fill="hold" grpId="0" nodeType="withEffect">
                                  <p:stCondLst>
                                    <p:cond delay="0"/>
                                  </p:stCondLst>
                                  <p:childTnLst>
                                    <p:set>
                                      <p:cBhvr>
                                        <p:cTn id="33" dur="1" fill="hold">
                                          <p:stCondLst>
                                            <p:cond delay="0"/>
                                          </p:stCondLst>
                                        </p:cTn>
                                        <p:tgtEl>
                                          <p:spTgt spid="11276"/>
                                        </p:tgtEl>
                                        <p:attrNameLst>
                                          <p:attrName>style.visibility</p:attrName>
                                        </p:attrNameLst>
                                      </p:cBhvr>
                                      <p:to>
                                        <p:strVal val="visible"/>
                                      </p:to>
                                    </p:set>
                                    <p:animEffect transition="in" filter="wedge">
                                      <p:cBhvr>
                                        <p:cTn id="34" dur="2000"/>
                                        <p:tgtEl>
                                          <p:spTgt spid="1127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0" presetClass="entr" presetSubtype="0" fill="hold" nodeType="clickEffect">
                                  <p:stCondLst>
                                    <p:cond delay="0"/>
                                  </p:stCondLst>
                                  <p:childTnLst>
                                    <p:set>
                                      <p:cBhvr>
                                        <p:cTn id="38" dur="1" fill="hold">
                                          <p:stCondLst>
                                            <p:cond delay="0"/>
                                          </p:stCondLst>
                                        </p:cTn>
                                        <p:tgtEl>
                                          <p:spTgt spid="11274"/>
                                        </p:tgtEl>
                                        <p:attrNameLst>
                                          <p:attrName>style.visibility</p:attrName>
                                        </p:attrNameLst>
                                      </p:cBhvr>
                                      <p:to>
                                        <p:strVal val="visible"/>
                                      </p:to>
                                    </p:set>
                                    <p:animEffect transition="in" filter="wedge">
                                      <p:cBhvr>
                                        <p:cTn id="39" dur="2000"/>
                                        <p:tgtEl>
                                          <p:spTgt spid="11274"/>
                                        </p:tgtEl>
                                      </p:cBhvr>
                                    </p:animEffect>
                                  </p:childTnLst>
                                </p:cTn>
                              </p:par>
                              <p:par>
                                <p:cTn id="40" presetID="20" presetClass="entr" presetSubtype="0" fill="hold" grpId="0" nodeType="withEffect">
                                  <p:stCondLst>
                                    <p:cond delay="0"/>
                                  </p:stCondLst>
                                  <p:childTnLst>
                                    <p:set>
                                      <p:cBhvr>
                                        <p:cTn id="41" dur="1" fill="hold">
                                          <p:stCondLst>
                                            <p:cond delay="0"/>
                                          </p:stCondLst>
                                        </p:cTn>
                                        <p:tgtEl>
                                          <p:spTgt spid="11277"/>
                                        </p:tgtEl>
                                        <p:attrNameLst>
                                          <p:attrName>style.visibility</p:attrName>
                                        </p:attrNameLst>
                                      </p:cBhvr>
                                      <p:to>
                                        <p:strVal val="visible"/>
                                      </p:to>
                                    </p:set>
                                    <p:animEffect transition="in" filter="wedge">
                                      <p:cBhvr>
                                        <p:cTn id="42" dur="2000"/>
                                        <p:tgtEl>
                                          <p:spTgt spid="1127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0" presetClass="entr" presetSubtype="0" fill="hold" nodeType="clickEffect">
                                  <p:stCondLst>
                                    <p:cond delay="0"/>
                                  </p:stCondLst>
                                  <p:childTnLst>
                                    <p:set>
                                      <p:cBhvr>
                                        <p:cTn id="46" dur="1" fill="hold">
                                          <p:stCondLst>
                                            <p:cond delay="0"/>
                                          </p:stCondLst>
                                        </p:cTn>
                                        <p:tgtEl>
                                          <p:spTgt spid="11275"/>
                                        </p:tgtEl>
                                        <p:attrNameLst>
                                          <p:attrName>style.visibility</p:attrName>
                                        </p:attrNameLst>
                                      </p:cBhvr>
                                      <p:to>
                                        <p:strVal val="visible"/>
                                      </p:to>
                                    </p:set>
                                    <p:animEffect transition="in" filter="wedge">
                                      <p:cBhvr>
                                        <p:cTn id="47" dur="2000"/>
                                        <p:tgtEl>
                                          <p:spTgt spid="11275"/>
                                        </p:tgtEl>
                                      </p:cBhvr>
                                    </p:animEffect>
                                  </p:childTnLst>
                                </p:cTn>
                              </p:par>
                              <p:par>
                                <p:cTn id="48" presetID="20" presetClass="entr" presetSubtype="0" fill="hold" grpId="0" nodeType="withEffect">
                                  <p:stCondLst>
                                    <p:cond delay="0"/>
                                  </p:stCondLst>
                                  <p:childTnLst>
                                    <p:set>
                                      <p:cBhvr>
                                        <p:cTn id="49" dur="1" fill="hold">
                                          <p:stCondLst>
                                            <p:cond delay="0"/>
                                          </p:stCondLst>
                                        </p:cTn>
                                        <p:tgtEl>
                                          <p:spTgt spid="11278"/>
                                        </p:tgtEl>
                                        <p:attrNameLst>
                                          <p:attrName>style.visibility</p:attrName>
                                        </p:attrNameLst>
                                      </p:cBhvr>
                                      <p:to>
                                        <p:strVal val="visible"/>
                                      </p:to>
                                    </p:set>
                                    <p:animEffect transition="in" filter="wedge">
                                      <p:cBhvr>
                                        <p:cTn id="50" dur="2000"/>
                                        <p:tgtEl>
                                          <p:spTgt spid="11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P spid="11269" grpId="0"/>
      <p:bldP spid="11271" grpId="0"/>
      <p:bldP spid="11276" grpId="0"/>
      <p:bldP spid="11277" grpId="0"/>
      <p:bldP spid="1127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8"/>
          <p:cNvSpPr txBox="1">
            <a:spLocks noChangeArrowheads="1"/>
          </p:cNvSpPr>
          <p:nvPr/>
        </p:nvSpPr>
        <p:spPr bwMode="auto">
          <a:xfrm>
            <a:off x="2881313" y="180976"/>
            <a:ext cx="7072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solidFill>
                  <a:srgbClr val="FF0000"/>
                </a:solidFill>
                <a:latin typeface="Times New Roman" pitchFamily="18" charset="0"/>
                <a:cs typeface="Times New Roman" pitchFamily="18" charset="0"/>
              </a:rPr>
              <a:t> </a:t>
            </a:r>
          </a:p>
        </p:txBody>
      </p:sp>
      <p:sp>
        <p:nvSpPr>
          <p:cNvPr id="13" name="TextBox 12"/>
          <p:cNvSpPr txBox="1">
            <a:spLocks noChangeArrowheads="1"/>
          </p:cNvSpPr>
          <p:nvPr/>
        </p:nvSpPr>
        <p:spPr bwMode="auto">
          <a:xfrm>
            <a:off x="334790" y="939232"/>
            <a:ext cx="11593858"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Nếu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Đông</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Tây</a:t>
            </a:r>
            <a:r>
              <a:rPr lang="en-US" sz="2400" dirty="0">
                <a:latin typeface="Times New Roman" pitchFamily="18" charset="0"/>
                <a:cs typeface="Times New Roman" pitchFamily="18" charset="0"/>
              </a:rPr>
              <a:t> - Nam - </a:t>
            </a:r>
            <a:r>
              <a:rPr lang="en-US" sz="2400" dirty="0" err="1">
                <a:latin typeface="Times New Roman" pitchFamily="18" charset="0"/>
                <a:cs typeface="Times New Roman" pitchFamily="18" charset="0"/>
              </a:rPr>
              <a:t>Bắc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sao</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eaLnBrk="1" hangingPunct="1"/>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a:latin typeface="Times New Roman" pitchFamily="18" charset="0"/>
                <a:cs typeface="Times New Roman" pitchFamily="18" charset="0"/>
              </a:rPr>
              <a:t>? </a:t>
            </a:r>
          </a:p>
        </p:txBody>
      </p:sp>
      <p:sp>
        <p:nvSpPr>
          <p:cNvPr id="14340" name="TextBox 7"/>
          <p:cNvSpPr txBox="1">
            <a:spLocks noChangeArrowheads="1"/>
          </p:cNvSpPr>
          <p:nvPr/>
        </p:nvSpPr>
        <p:spPr bwMode="auto">
          <a:xfrm>
            <a:off x="3309938" y="142876"/>
            <a:ext cx="6286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b="1" dirty="0">
                <a:solidFill>
                  <a:srgbClr val="FF0000"/>
                </a:solidFill>
                <a:latin typeface="Times New Roman" pitchFamily="18" charset="0"/>
                <a:cs typeface="Times New Roman" pitchFamily="18" charset="0"/>
              </a:rPr>
              <a:t>PHIẾU HỌC TẬP </a:t>
            </a:r>
            <a:r>
              <a:rPr lang="en-US" sz="2400" b="1" dirty="0" smtClean="0">
                <a:solidFill>
                  <a:srgbClr val="FF0000"/>
                </a:solidFill>
                <a:latin typeface="Times New Roman" pitchFamily="18" charset="0"/>
                <a:cs typeface="Times New Roman" pitchFamily="18" charset="0"/>
              </a:rPr>
              <a:t>(</a:t>
            </a:r>
            <a:r>
              <a:rPr lang="en-US" sz="2400" b="1" dirty="0" err="1">
                <a:solidFill>
                  <a:srgbClr val="FF0000"/>
                </a:solidFill>
                <a:latin typeface="Times New Roman" pitchFamily="18" charset="0"/>
                <a:cs typeface="Times New Roman" pitchFamily="18" charset="0"/>
              </a:rPr>
              <a:t>h</a:t>
            </a:r>
            <a:r>
              <a:rPr lang="en-US" sz="2400" b="1" dirty="0" err="1" smtClean="0">
                <a:solidFill>
                  <a:srgbClr val="FF0000"/>
                </a:solidFill>
                <a:latin typeface="Times New Roman" pitchFamily="18" charset="0"/>
                <a:cs typeface="Times New Roman" pitchFamily="18" charset="0"/>
              </a:rPr>
              <a:t>oạt</a:t>
            </a:r>
            <a:r>
              <a:rPr lang="en-US" sz="2400" b="1" dirty="0" smtClean="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động</a:t>
            </a:r>
            <a:r>
              <a:rPr lang="en-US" sz="2400" b="1" dirty="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nhóm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đôi</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
        <p:nvSpPr>
          <p:cNvPr id="8" name="TextBox 15"/>
          <p:cNvSpPr txBox="1">
            <a:spLocks noChangeArrowheads="1"/>
          </p:cNvSpPr>
          <p:nvPr/>
        </p:nvSpPr>
        <p:spPr bwMode="auto">
          <a:xfrm>
            <a:off x="334790" y="4172175"/>
            <a:ext cx="11593858"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cần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6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khởi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kết</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Đông</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Tây</a:t>
            </a:r>
            <a:r>
              <a:rPr lang="en-US" sz="2400" dirty="0">
                <a:latin typeface="Times New Roman" pitchFamily="18" charset="0"/>
                <a:cs typeface="Times New Roman" pitchFamily="18" charset="0"/>
              </a:rPr>
              <a:t> – Nam – </a:t>
            </a:r>
            <a:r>
              <a:rPr lang="en-US" sz="2400" dirty="0" err="1">
                <a:latin typeface="Times New Roman" pitchFamily="18" charset="0"/>
                <a:cs typeface="Times New Roman" pitchFamily="18" charset="0"/>
              </a:rPr>
              <a:t>Bắc</a:t>
            </a:r>
            <a:r>
              <a:rPr lang="en-US" sz="2400" dirty="0">
                <a:latin typeface="Times New Roman" pitchFamily="18" charset="0"/>
                <a:cs typeface="Times New Roman" pitchFamily="18" charset="0"/>
              </a:rPr>
              <a:t>.</a:t>
            </a:r>
          </a:p>
        </p:txBody>
      </p:sp>
      <p:sp>
        <p:nvSpPr>
          <p:cNvPr id="10" name="TextBox 15"/>
          <p:cNvSpPr txBox="1">
            <a:spLocks noChangeArrowheads="1"/>
          </p:cNvSpPr>
          <p:nvPr/>
        </p:nvSpPr>
        <p:spPr bwMode="auto">
          <a:xfrm>
            <a:off x="334790" y="2924944"/>
            <a:ext cx="11593858"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2400" dirty="0" err="1" smtClean="0">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sẽ</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sau</a:t>
            </a:r>
            <a:r>
              <a:rPr lang="en-US" sz="2400" dirty="0" smtClean="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8"/>
          <p:cNvSpPr txBox="1">
            <a:spLocks noChangeArrowheads="1"/>
          </p:cNvSpPr>
          <p:nvPr/>
        </p:nvSpPr>
        <p:spPr bwMode="auto">
          <a:xfrm>
            <a:off x="2881313" y="180975"/>
            <a:ext cx="70723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a:solidFill>
                  <a:srgbClr val="FF0000"/>
                </a:solidFill>
                <a:latin typeface="Times New Roman" pitchFamily="18" charset="0"/>
                <a:cs typeface="Times New Roman" pitchFamily="18" charset="0"/>
              </a:rPr>
              <a:t> </a:t>
            </a:r>
          </a:p>
        </p:txBody>
      </p:sp>
      <p:sp>
        <p:nvSpPr>
          <p:cNvPr id="5" name="Oval 4"/>
          <p:cNvSpPr/>
          <p:nvPr/>
        </p:nvSpPr>
        <p:spPr>
          <a:xfrm>
            <a:off x="5447928" y="1340768"/>
            <a:ext cx="6357937" cy="12971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latin typeface="Times New Roman" pitchFamily="18" charset="0"/>
                <a:cs typeface="Times New Roman" pitchFamily="18" charset="0"/>
              </a:rPr>
              <a:t>Theo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a:t>
            </a:r>
          </a:p>
        </p:txBody>
      </p:sp>
      <p:sp>
        <p:nvSpPr>
          <p:cNvPr id="6" name="TextBox 6"/>
          <p:cNvSpPr txBox="1">
            <a:spLocks noChangeArrowheads="1"/>
          </p:cNvSpPr>
          <p:nvPr/>
        </p:nvSpPr>
        <p:spPr bwMode="auto">
          <a:xfrm>
            <a:off x="119336" y="1926556"/>
            <a:ext cx="11881320"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rõ</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giải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a:t>
            </a:r>
          </a:p>
        </p:txBody>
      </p:sp>
      <p:sp>
        <p:nvSpPr>
          <p:cNvPr id="8" name="TextBox 9"/>
          <p:cNvSpPr txBox="1">
            <a:spLocks noChangeArrowheads="1"/>
          </p:cNvSpPr>
          <p:nvPr/>
        </p:nvSpPr>
        <p:spPr bwMode="auto">
          <a:xfrm>
            <a:off x="911424" y="576722"/>
            <a:ext cx="5286375" cy="954087"/>
          </a:xfrm>
          <a:prstGeom prst="rect">
            <a:avLst/>
          </a:prstGeom>
          <a:noFill/>
          <a:ln w="9525">
            <a:noFill/>
            <a:miter lim="800000"/>
            <a:headEnd/>
            <a:tailEnd/>
          </a:ln>
        </p:spPr>
        <p:txBody>
          <a:bodyPr>
            <a:spAutoFit/>
          </a:bodyPr>
          <a:lstStyle/>
          <a:p>
            <a:pPr marL="457200" indent="-457200">
              <a:defRPr/>
            </a:pPr>
            <a:r>
              <a:rPr lang="en-US" sz="2800" b="1" dirty="0">
                <a:solidFill>
                  <a:schemeClr val="accent2">
                    <a:lumMod val="75000"/>
                  </a:schemeClr>
                </a:solidFill>
                <a:latin typeface="Times New Roman" pitchFamily="18" charset="0"/>
                <a:cs typeface="Times New Roman" pitchFamily="18" charset="0"/>
              </a:rPr>
              <a:t>I. </a:t>
            </a:r>
            <a:r>
              <a:rPr lang="en-US" sz="2800" b="1" dirty="0" err="1">
                <a:solidFill>
                  <a:schemeClr val="accent2">
                    <a:lumMod val="75000"/>
                  </a:schemeClr>
                </a:solidFill>
                <a:latin typeface="Times New Roman" pitchFamily="18" charset="0"/>
                <a:cs typeface="Times New Roman" pitchFamily="18" charset="0"/>
              </a:rPr>
              <a:t>Thuật</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toán</a:t>
            </a:r>
            <a:endParaRPr lang="en-US" sz="2800" b="1" dirty="0">
              <a:solidFill>
                <a:schemeClr val="accent2">
                  <a:lumMod val="75000"/>
                </a:schemeClr>
              </a:solidFill>
              <a:latin typeface="Times New Roman" pitchFamily="18" charset="0"/>
              <a:cs typeface="Times New Roman" pitchFamily="18" charset="0"/>
            </a:endParaRPr>
          </a:p>
          <a:p>
            <a:pPr marL="457200" indent="-457200">
              <a:defRPr/>
            </a:pPr>
            <a:r>
              <a:rPr lang="en-US" sz="2800" b="1" dirty="0">
                <a:solidFill>
                  <a:schemeClr val="accent2">
                    <a:lumMod val="75000"/>
                  </a:schemeClr>
                </a:solidFill>
                <a:latin typeface="Times New Roman" pitchFamily="18" charset="0"/>
                <a:cs typeface="Times New Roman" pitchFamily="18" charset="0"/>
              </a:rPr>
              <a:t>1. </a:t>
            </a:r>
            <a:r>
              <a:rPr lang="en-US" sz="2800" b="1" dirty="0" err="1">
                <a:solidFill>
                  <a:schemeClr val="accent2">
                    <a:lumMod val="75000"/>
                  </a:schemeClr>
                </a:solidFill>
                <a:latin typeface="Times New Roman" pitchFamily="18" charset="0"/>
                <a:cs typeface="Times New Roman" pitchFamily="18" charset="0"/>
              </a:rPr>
              <a:t>Khái</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niệm</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thuật</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toán</a:t>
            </a:r>
            <a:endParaRPr lang="en-US" sz="2800" b="1" dirty="0">
              <a:solidFill>
                <a:schemeClr val="accent2">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nodeType="afterGroup">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119336" y="463550"/>
            <a:ext cx="11953328" cy="25545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600"/>
              </a:spcBef>
              <a:spcAft>
                <a:spcPts val="600"/>
              </a:spcAft>
            </a:pPr>
            <a:r>
              <a:rPr lang="en-US" sz="2800"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cặp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đôi</a:t>
            </a:r>
            <a:r>
              <a:rPr lang="en-US" sz="2800" b="1" dirty="0">
                <a:latin typeface="Times New Roman" pitchFamily="18" charset="0"/>
                <a:cs typeface="Times New Roman" pitchFamily="18" charset="0"/>
              </a:rPr>
              <a:t> ( </a:t>
            </a:r>
            <a:r>
              <a:rPr lang="en-US" sz="2800" b="1" dirty="0" err="1">
                <a:latin typeface="Times New Roman" pitchFamily="18" charset="0"/>
                <a:cs typeface="Times New Roman" pitchFamily="18" charset="0"/>
              </a:rPr>
              <a:t>thời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gian</a:t>
            </a:r>
            <a:r>
              <a:rPr lang="en-US" sz="2800" b="1" dirty="0">
                <a:latin typeface="Times New Roman" pitchFamily="18" charset="0"/>
                <a:cs typeface="Times New Roman" pitchFamily="18" charset="0"/>
              </a:rPr>
              <a:t> 2 </a:t>
            </a:r>
            <a:r>
              <a:rPr lang="en-US" sz="2800" b="1" dirty="0" err="1">
                <a:latin typeface="Times New Roman" pitchFamily="18" charset="0"/>
                <a:cs typeface="Times New Roman" pitchFamily="18" charset="0"/>
              </a:rPr>
              <a:t>phút</a:t>
            </a:r>
            <a:r>
              <a:rPr lang="en-US" sz="2800" b="1" dirty="0">
                <a:latin typeface="Times New Roman" pitchFamily="18" charset="0"/>
                <a:cs typeface="Times New Roman" pitchFamily="18" charset="0"/>
              </a:rPr>
              <a:t>)</a:t>
            </a:r>
          </a:p>
          <a:p>
            <a:pPr algn="just">
              <a:spcBef>
                <a:spcPts val="600"/>
              </a:spcBef>
              <a:spcAft>
                <a:spcPts val="600"/>
              </a:spcAft>
            </a:pP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Đông</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Tây</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Nam </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Bắc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tờ</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Đông</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Tây</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Nam </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Bắc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a:t>
            </a:r>
          </a:p>
          <a:p>
            <a:pPr algn="just">
              <a:spcBef>
                <a:spcPts val="600"/>
              </a:spcBef>
              <a:spcAft>
                <a:spcPts val="600"/>
              </a:spcAft>
            </a:pP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toán</a:t>
            </a:r>
            <a:r>
              <a:rPr lang="en-US" sz="2800" dirty="0">
                <a:latin typeface="Times New Roman" pitchFamily="18" charset="0"/>
                <a:cs typeface="Times New Roman" pitchFamily="18" charset="0"/>
              </a:rPr>
              <a:t>?</a:t>
            </a:r>
          </a:p>
        </p:txBody>
      </p:sp>
      <p:sp>
        <p:nvSpPr>
          <p:cNvPr id="13" name="TextBox 12"/>
          <p:cNvSpPr txBox="1">
            <a:spLocks noChangeArrowheads="1"/>
          </p:cNvSpPr>
          <p:nvPr/>
        </p:nvSpPr>
        <p:spPr bwMode="auto">
          <a:xfrm>
            <a:off x="119336" y="3771037"/>
            <a:ext cx="11953328"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Tx/>
              <a:buChar char="-"/>
            </a:pP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Tờ</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giấy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 Input)</a:t>
            </a:r>
          </a:p>
          <a:p>
            <a:pPr algn="just" eaLnBrk="1" hangingPunct="1">
              <a:buFontTx/>
              <a:buChar cha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Đông</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Tây</a:t>
            </a:r>
            <a:r>
              <a:rPr lang="en-US" sz="2800" dirty="0">
                <a:latin typeface="Times New Roman" pitchFamily="18" charset="0"/>
                <a:cs typeface="Times New Roman" pitchFamily="18" charset="0"/>
              </a:rPr>
              <a:t> </a:t>
            </a:r>
            <a:r>
              <a:rPr lang="en-AE" sz="2800"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 Nam - </a:t>
            </a:r>
            <a:r>
              <a:rPr lang="en-US" sz="2800" dirty="0" err="1">
                <a:latin typeface="Times New Roman" pitchFamily="18" charset="0"/>
                <a:cs typeface="Times New Roman" pitchFamily="18" charset="0"/>
              </a:rPr>
              <a:t>Bắc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(Output).</a:t>
            </a:r>
            <a:endParaRPr lang="en-US" sz="2800" dirty="0">
              <a:latin typeface="Times New Roman" pitchFamily="18" charset="0"/>
              <a:cs typeface="Times New Roman" pitchFamily="18" charset="0"/>
            </a:endParaRPr>
          </a:p>
        </p:txBody>
      </p:sp>
      <p:sp>
        <p:nvSpPr>
          <p:cNvPr id="4" name="TextBox 3"/>
          <p:cNvSpPr txBox="1">
            <a:spLocks noChangeArrowheads="1"/>
          </p:cNvSpPr>
          <p:nvPr/>
        </p:nvSpPr>
        <p:spPr bwMode="auto">
          <a:xfrm>
            <a:off x="119336" y="5139189"/>
            <a:ext cx="11953328"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gồm</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tin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(Input)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tin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(Output</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8"/>
          <p:cNvSpPr txBox="1">
            <a:spLocks noChangeArrowheads="1"/>
          </p:cNvSpPr>
          <p:nvPr/>
        </p:nvSpPr>
        <p:spPr bwMode="auto">
          <a:xfrm>
            <a:off x="2881313" y="180975"/>
            <a:ext cx="70723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a:solidFill>
                  <a:srgbClr val="FF0000"/>
                </a:solidFill>
                <a:latin typeface="Times New Roman" pitchFamily="18" charset="0"/>
                <a:cs typeface="Times New Roman" pitchFamily="18" charset="0"/>
              </a:rPr>
              <a:t> </a:t>
            </a:r>
          </a:p>
        </p:txBody>
      </p:sp>
      <p:sp>
        <p:nvSpPr>
          <p:cNvPr id="7" name="TextBox 10"/>
          <p:cNvSpPr txBox="1">
            <a:spLocks noChangeArrowheads="1"/>
          </p:cNvSpPr>
          <p:nvPr/>
        </p:nvSpPr>
        <p:spPr bwMode="auto">
          <a:xfrm>
            <a:off x="695400" y="404664"/>
            <a:ext cx="6715125" cy="523875"/>
          </a:xfrm>
          <a:prstGeom prst="rect">
            <a:avLst/>
          </a:prstGeom>
          <a:noFill/>
          <a:ln w="9525">
            <a:noFill/>
            <a:miter lim="800000"/>
            <a:headEnd/>
            <a:tailEnd/>
          </a:ln>
        </p:spPr>
        <p:txBody>
          <a:bodyPr>
            <a:spAutoFit/>
          </a:bodyPr>
          <a:lstStyle/>
          <a:p>
            <a:pPr marL="457200" indent="-457200">
              <a:defRPr/>
            </a:pPr>
            <a:r>
              <a:rPr lang="en-US" sz="2800" b="1" dirty="0">
                <a:solidFill>
                  <a:schemeClr val="accent2">
                    <a:lumMod val="75000"/>
                  </a:schemeClr>
                </a:solidFill>
                <a:latin typeface="Times New Roman" pitchFamily="18" charset="0"/>
                <a:cs typeface="Times New Roman" pitchFamily="18" charset="0"/>
              </a:rPr>
              <a:t>2. </a:t>
            </a:r>
            <a:r>
              <a:rPr lang="en-US" sz="2800" b="1" dirty="0" err="1">
                <a:solidFill>
                  <a:schemeClr val="accent2">
                    <a:lumMod val="75000"/>
                  </a:schemeClr>
                </a:solidFill>
                <a:latin typeface="Times New Roman" pitchFamily="18" charset="0"/>
                <a:cs typeface="Times New Roman" pitchFamily="18" charset="0"/>
              </a:rPr>
              <a:t>Các</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thành</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phần</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cơ</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bản</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của</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thuật</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toán</a:t>
            </a:r>
            <a:endParaRPr lang="en-US" sz="2800" b="1" dirty="0">
              <a:solidFill>
                <a:schemeClr val="accent2">
                  <a:lumMod val="75000"/>
                </a:schemeClr>
              </a:solidFill>
              <a:latin typeface="Times New Roman" pitchFamily="18" charset="0"/>
              <a:cs typeface="Times New Roman" pitchFamily="18" charset="0"/>
            </a:endParaRPr>
          </a:p>
        </p:txBody>
      </p:sp>
      <p:sp>
        <p:nvSpPr>
          <p:cNvPr id="8" name="Lưu đồ: Đầu kết nối 2"/>
          <p:cNvSpPr/>
          <p:nvPr/>
        </p:nvSpPr>
        <p:spPr>
          <a:xfrm>
            <a:off x="1251373" y="1088043"/>
            <a:ext cx="2444390" cy="1334379"/>
          </a:xfrm>
          <a:prstGeom prst="flowChartConnector">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INPUT</a:t>
            </a:r>
            <a:endParaRPr lang="en-US" sz="2800" dirty="0">
              <a:latin typeface="Times New Roman" pitchFamily="18" charset="0"/>
              <a:cs typeface="Times New Roman" pitchFamily="18" charset="0"/>
            </a:endParaRPr>
          </a:p>
        </p:txBody>
      </p:sp>
      <p:sp>
        <p:nvSpPr>
          <p:cNvPr id="9" name="Lưu đồ: Đầu kết nối 3"/>
          <p:cNvSpPr/>
          <p:nvPr/>
        </p:nvSpPr>
        <p:spPr>
          <a:xfrm>
            <a:off x="1481185" y="2762112"/>
            <a:ext cx="2357454" cy="1214446"/>
          </a:xfrm>
          <a:prstGeom prst="flowChartConnector">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OUTPUT</a:t>
            </a:r>
          </a:p>
        </p:txBody>
      </p:sp>
      <p:cxnSp>
        <p:nvCxnSpPr>
          <p:cNvPr id="10" name="Đường nối Thẳng 5"/>
          <p:cNvCxnSpPr/>
          <p:nvPr/>
        </p:nvCxnSpPr>
        <p:spPr>
          <a:xfrm rot="16200000" flipH="1">
            <a:off x="77863" y="2501752"/>
            <a:ext cx="1792287" cy="14287"/>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11" name="Đường nối Thẳng 7"/>
          <p:cNvCxnSpPr/>
          <p:nvPr/>
        </p:nvCxnSpPr>
        <p:spPr>
          <a:xfrm flipV="1">
            <a:off x="981150" y="1674663"/>
            <a:ext cx="271463" cy="1588"/>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13" name="Đường nối Thẳng 8"/>
          <p:cNvCxnSpPr/>
          <p:nvPr/>
        </p:nvCxnSpPr>
        <p:spPr>
          <a:xfrm flipV="1">
            <a:off x="981150" y="3397102"/>
            <a:ext cx="500063" cy="7937"/>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14" name="Lưu đồ: Dữ liệu được Lưu 14"/>
          <p:cNvSpPr/>
          <p:nvPr/>
        </p:nvSpPr>
        <p:spPr>
          <a:xfrm rot="10800000">
            <a:off x="2695650" y="1119039"/>
            <a:ext cx="6215063" cy="1287463"/>
          </a:xfrm>
          <a:prstGeom prst="flowChartOnlineStorag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Lưu đồ: Dữ liệu được Lưu 15"/>
          <p:cNvSpPr/>
          <p:nvPr/>
        </p:nvSpPr>
        <p:spPr>
          <a:xfrm rot="10800000">
            <a:off x="2678187" y="2755751"/>
            <a:ext cx="6297612" cy="1276350"/>
          </a:xfrm>
          <a:prstGeom prst="flowChartOnlineStorag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Hộp Văn bản 16"/>
          <p:cNvSpPr txBox="1">
            <a:spLocks noChangeArrowheads="1"/>
          </p:cNvSpPr>
          <p:nvPr/>
        </p:nvSpPr>
        <p:spPr bwMode="auto">
          <a:xfrm>
            <a:off x="4008512" y="1487339"/>
            <a:ext cx="4545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a:latin typeface="Times New Roman" pitchFamily="18" charset="0"/>
                <a:cs typeface="Times New Roman" pitchFamily="18" charset="0"/>
              </a:rPr>
              <a:t>Các thông tin đầu vào</a:t>
            </a:r>
          </a:p>
        </p:txBody>
      </p:sp>
      <p:sp>
        <p:nvSpPr>
          <p:cNvPr id="17" name="Hộp Văn bản 17"/>
          <p:cNvSpPr txBox="1">
            <a:spLocks noChangeArrowheads="1"/>
          </p:cNvSpPr>
          <p:nvPr/>
        </p:nvSpPr>
        <p:spPr bwMode="auto">
          <a:xfrm>
            <a:off x="4124399" y="3168502"/>
            <a:ext cx="4572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a:latin typeface="Times New Roman" pitchFamily="18" charset="0"/>
                <a:cs typeface="Times New Roman" pitchFamily="18" charset="0"/>
              </a:rPr>
              <a:t>Các thông tin đầu ra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nodeType="afterGroup">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801</TotalTime>
  <Words>1956</Words>
  <Application>Microsoft Office PowerPoint</Application>
  <PresentationFormat>Widescreen</PresentationFormat>
  <Paragraphs>190</Paragraphs>
  <Slides>29</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Tahoma</vt:lpstr>
      <vt:lpstr>Times New Roman</vt:lpstr>
      <vt:lpstr>Times New Roman (Headings)</vt:lpstr>
      <vt:lpstr>Wingdings</vt:lpstr>
      <vt:lpstr>Office Theme</vt:lpstr>
      <vt:lpstr>PowerPoint Presentation</vt:lpstr>
      <vt:lpstr>PowerPoint Presentation</vt:lpstr>
      <vt:lpstr>PowerPoint Presentation</vt:lpstr>
      <vt:lpstr>TRÒ CHƠI  ĐÔNG - TÂY - NAM - BẮC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Huong</cp:lastModifiedBy>
  <cp:revision>106</cp:revision>
  <dcterms:created xsi:type="dcterms:W3CDTF">2021-07-15T14:58:57Z</dcterms:created>
  <dcterms:modified xsi:type="dcterms:W3CDTF">2023-03-27T07:32:45Z</dcterms:modified>
</cp:coreProperties>
</file>