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2"/>
  </p:notesMasterIdLst>
  <p:sldIdLst>
    <p:sldId id="287" r:id="rId2"/>
    <p:sldId id="289" r:id="rId3"/>
    <p:sldId id="333" r:id="rId4"/>
    <p:sldId id="349" r:id="rId5"/>
    <p:sldId id="335" r:id="rId6"/>
    <p:sldId id="320" r:id="rId7"/>
    <p:sldId id="339" r:id="rId8"/>
    <p:sldId id="342" r:id="rId9"/>
    <p:sldId id="313" r:id="rId10"/>
    <p:sldId id="323" r:id="rId11"/>
  </p:sldIdLst>
  <p:sldSz cx="12192000" cy="6858000"/>
  <p:notesSz cx="6858000" cy="9144000"/>
  <p:embeddedFontLst>
    <p:embeddedFont>
      <p:font typeface="Wingdings 2" pitchFamily="18" charset="2"/>
      <p:regular r:id="rId13"/>
    </p:embeddedFont>
    <p:embeddedFont>
      <p:font typeface=".VnTime" pitchFamily="34" charset="0"/>
      <p:regular r:id="rId14"/>
      <p:bold r:id="rId15"/>
      <p:italic r:id="rId16"/>
      <p:boldItalic r:id="rId17"/>
    </p:embeddedFont>
    <p:embeddedFont>
      <p:font typeface=".VnTimeH" pitchFamily="34" charset="0"/>
      <p:regular r:id="rId18"/>
      <p:bold r:id="rId19"/>
      <p:italic r:id="rId20"/>
      <p:boldItalic r:id="rId21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FF33"/>
    <a:srgbClr val="FF00FF"/>
    <a:srgbClr val="0000FF"/>
    <a:srgbClr val="008000"/>
    <a:srgbClr val="FF66FF"/>
    <a:srgbClr val="800000"/>
    <a:srgbClr val="00FF00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29" autoAdjust="0"/>
    <p:restoredTop sz="99328" autoAdjust="0"/>
  </p:normalViewPr>
  <p:slideViewPr>
    <p:cSldViewPr>
      <p:cViewPr varScale="1">
        <p:scale>
          <a:sx n="73" d="100"/>
          <a:sy n="73" d="100"/>
        </p:scale>
        <p:origin x="-582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BB9340C-476E-4F24-B6C9-16618022A2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8238635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CFD85A79-020D-4CAB-9B5D-8DCD0C38568A}" type="slidenum">
              <a:rPr lang="en-US" altLang="en-US" sz="1200" smtClean="0">
                <a:latin typeface="Arial" panose="020B0604020202020204" pitchFamily="34" charset="0"/>
              </a:rPr>
              <a:pPr/>
              <a:t>1</a:t>
            </a:fld>
            <a:endParaRPr lang="en-US" altLang="en-US" sz="1200" smtClean="0"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4618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40D4C-333C-4056-A44A-50719766C6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13715260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35B01-00B5-479B-9DE4-603DA3FBC2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20143368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DF890-9AA4-446D-8DFC-A7FB29E551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19150053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E76DA-7BE5-41C5-B939-857CCE2954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81244416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EE974-1342-47FE-AD03-9FD8C06D4A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96875530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395F2-CC77-4F8B-96AD-E365AF4E40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48007622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58333-F445-4850-BE4D-76A9FBED7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00201101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38487-4318-41B5-9E12-91A5BF8AEE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13177121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B07E3-0C47-413C-97A9-D01DC36B4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64115951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896FC-BC5D-49D8-ABB7-06D99F823D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18491165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F481A-B16B-492E-A177-FD144853DA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37874687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F059D-B210-4B05-955D-20561C925F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76967740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539B40E-0F63-419F-935B-92D4EB3472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jpe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hyperlink" Target="KT%20ti&#769;nh%20ch&#226;&#769;t.gsp" TargetMode="Externa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hyperlink" Target="..gsp" TargetMode="Externa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1"/>
          <p:cNvSpPr>
            <a:spLocks noChangeArrowheads="1" noChangeShapeType="1" noTextEdit="1"/>
          </p:cNvSpPr>
          <p:nvPr/>
        </p:nvSpPr>
        <p:spPr bwMode="auto">
          <a:xfrm>
            <a:off x="3800475" y="-76200"/>
            <a:ext cx="5419725" cy="63341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381000" y="609600"/>
            <a:ext cx="11506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</a:t>
            </a:r>
            <a:r>
              <a:rPr lang="en-US" altLang="en-US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/ Hãy nêu tính chất về trường hợp bằng nhau thứ nhất của hai tam giác.</a:t>
            </a:r>
          </a:p>
        </p:txBody>
      </p:sp>
      <p:grpSp>
        <p:nvGrpSpPr>
          <p:cNvPr id="3104" name="Group 32"/>
          <p:cNvGrpSpPr>
            <a:grpSpLocks/>
          </p:cNvGrpSpPr>
          <p:nvPr/>
        </p:nvGrpSpPr>
        <p:grpSpPr bwMode="auto">
          <a:xfrm>
            <a:off x="3505200" y="2171700"/>
            <a:ext cx="2219325" cy="1409700"/>
            <a:chOff x="1248" y="1488"/>
            <a:chExt cx="1398" cy="888"/>
          </a:xfrm>
        </p:grpSpPr>
        <p:grpSp>
          <p:nvGrpSpPr>
            <p:cNvPr id="4131" name="Group 33"/>
            <p:cNvGrpSpPr>
              <a:grpSpLocks/>
            </p:cNvGrpSpPr>
            <p:nvPr/>
          </p:nvGrpSpPr>
          <p:grpSpPr bwMode="auto">
            <a:xfrm>
              <a:off x="1248" y="1488"/>
              <a:ext cx="1398" cy="888"/>
              <a:chOff x="1254" y="1491"/>
              <a:chExt cx="1398" cy="888"/>
            </a:xfrm>
          </p:grpSpPr>
          <p:sp>
            <p:nvSpPr>
              <p:cNvPr id="4138" name="Line 34"/>
              <p:cNvSpPr>
                <a:spLocks noChangeShapeType="1"/>
              </p:cNvSpPr>
              <p:nvPr/>
            </p:nvSpPr>
            <p:spPr bwMode="auto">
              <a:xfrm flipH="1">
                <a:off x="1440" y="1680"/>
                <a:ext cx="288" cy="576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139" name="Line 35"/>
              <p:cNvSpPr>
                <a:spLocks noChangeShapeType="1"/>
              </p:cNvSpPr>
              <p:nvPr/>
            </p:nvSpPr>
            <p:spPr bwMode="auto">
              <a:xfrm>
                <a:off x="1440" y="2256"/>
                <a:ext cx="1008" cy="0"/>
              </a:xfrm>
              <a:prstGeom prst="line">
                <a:avLst/>
              </a:prstGeom>
              <a:noFill/>
              <a:ln w="28575">
                <a:solidFill>
                  <a:srgbClr val="00CC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140" name="Line 36"/>
              <p:cNvSpPr>
                <a:spLocks noChangeShapeType="1"/>
              </p:cNvSpPr>
              <p:nvPr/>
            </p:nvSpPr>
            <p:spPr bwMode="auto">
              <a:xfrm flipH="1" flipV="1">
                <a:off x="1728" y="1680"/>
                <a:ext cx="720" cy="57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141" name="Text Box 37"/>
              <p:cNvSpPr txBox="1">
                <a:spLocks noChangeArrowheads="1"/>
              </p:cNvSpPr>
              <p:nvPr/>
            </p:nvSpPr>
            <p:spPr bwMode="auto">
              <a:xfrm>
                <a:off x="1620" y="1491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4142" name="Text Box 38"/>
              <p:cNvSpPr txBox="1">
                <a:spLocks noChangeArrowheads="1"/>
              </p:cNvSpPr>
              <p:nvPr/>
            </p:nvSpPr>
            <p:spPr bwMode="auto">
              <a:xfrm>
                <a:off x="1254" y="2139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4143" name="Text Box 39"/>
              <p:cNvSpPr txBox="1">
                <a:spLocks noChangeArrowheads="1"/>
              </p:cNvSpPr>
              <p:nvPr/>
            </p:nvSpPr>
            <p:spPr bwMode="auto">
              <a:xfrm>
                <a:off x="2412" y="2148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>
                    <a:latin typeface="Times New Roman" panose="02020603050405020304" pitchFamily="18" charset="0"/>
                  </a:rPr>
                  <a:t>C</a:t>
                </a:r>
              </a:p>
            </p:txBody>
          </p:sp>
        </p:grpSp>
        <p:grpSp>
          <p:nvGrpSpPr>
            <p:cNvPr id="4132" name="Group 40"/>
            <p:cNvGrpSpPr>
              <a:grpSpLocks/>
            </p:cNvGrpSpPr>
            <p:nvPr/>
          </p:nvGrpSpPr>
          <p:grpSpPr bwMode="auto">
            <a:xfrm>
              <a:off x="1536" y="1968"/>
              <a:ext cx="648" cy="336"/>
              <a:chOff x="1536" y="1968"/>
              <a:chExt cx="648" cy="336"/>
            </a:xfrm>
          </p:grpSpPr>
          <p:sp>
            <p:nvSpPr>
              <p:cNvPr id="4133" name="Line 41"/>
              <p:cNvSpPr>
                <a:spLocks noChangeShapeType="1"/>
              </p:cNvSpPr>
              <p:nvPr/>
            </p:nvSpPr>
            <p:spPr bwMode="auto">
              <a:xfrm>
                <a:off x="1536" y="1968"/>
                <a:ext cx="48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134" name="Line 42"/>
              <p:cNvSpPr>
                <a:spLocks noChangeShapeType="1"/>
              </p:cNvSpPr>
              <p:nvPr/>
            </p:nvSpPr>
            <p:spPr bwMode="auto">
              <a:xfrm>
                <a:off x="1824" y="2208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135" name="Line 43"/>
              <p:cNvSpPr>
                <a:spLocks noChangeShapeType="1"/>
              </p:cNvSpPr>
              <p:nvPr/>
            </p:nvSpPr>
            <p:spPr bwMode="auto">
              <a:xfrm>
                <a:off x="1860" y="2208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136" name="Line 44"/>
              <p:cNvSpPr>
                <a:spLocks noChangeShapeType="1"/>
              </p:cNvSpPr>
              <p:nvPr/>
            </p:nvSpPr>
            <p:spPr bwMode="auto">
              <a:xfrm flipH="1">
                <a:off x="2112" y="1968"/>
                <a:ext cx="48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137" name="Line 45"/>
              <p:cNvSpPr>
                <a:spLocks noChangeShapeType="1"/>
              </p:cNvSpPr>
              <p:nvPr/>
            </p:nvSpPr>
            <p:spPr bwMode="auto">
              <a:xfrm>
                <a:off x="2088" y="2010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3118" name="Group 46"/>
          <p:cNvGrpSpPr>
            <a:grpSpLocks/>
          </p:cNvGrpSpPr>
          <p:nvPr/>
        </p:nvGrpSpPr>
        <p:grpSpPr bwMode="auto">
          <a:xfrm>
            <a:off x="6858000" y="2133600"/>
            <a:ext cx="2343150" cy="1428750"/>
            <a:chOff x="2826" y="1464"/>
            <a:chExt cx="1476" cy="900"/>
          </a:xfrm>
        </p:grpSpPr>
        <p:grpSp>
          <p:nvGrpSpPr>
            <p:cNvPr id="4117" name="Group 47"/>
            <p:cNvGrpSpPr>
              <a:grpSpLocks/>
            </p:cNvGrpSpPr>
            <p:nvPr/>
          </p:nvGrpSpPr>
          <p:grpSpPr bwMode="auto">
            <a:xfrm>
              <a:off x="2826" y="1464"/>
              <a:ext cx="1476" cy="900"/>
              <a:chOff x="3324" y="1572"/>
              <a:chExt cx="1476" cy="900"/>
            </a:xfrm>
          </p:grpSpPr>
          <p:grpSp>
            <p:nvGrpSpPr>
              <p:cNvPr id="4121" name="Group 48"/>
              <p:cNvGrpSpPr>
                <a:grpSpLocks/>
              </p:cNvGrpSpPr>
              <p:nvPr/>
            </p:nvGrpSpPr>
            <p:grpSpPr bwMode="auto">
              <a:xfrm>
                <a:off x="3360" y="1584"/>
                <a:ext cx="1398" cy="888"/>
                <a:chOff x="1254" y="1491"/>
                <a:chExt cx="1398" cy="888"/>
              </a:xfrm>
            </p:grpSpPr>
            <p:sp>
              <p:nvSpPr>
                <p:cNvPr id="4125" name="Line 49"/>
                <p:cNvSpPr>
                  <a:spLocks noChangeShapeType="1"/>
                </p:cNvSpPr>
                <p:nvPr/>
              </p:nvSpPr>
              <p:spPr bwMode="auto">
                <a:xfrm flipH="1">
                  <a:off x="1440" y="1680"/>
                  <a:ext cx="288" cy="576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26" name="Line 50"/>
                <p:cNvSpPr>
                  <a:spLocks noChangeShapeType="1"/>
                </p:cNvSpPr>
                <p:nvPr/>
              </p:nvSpPr>
              <p:spPr bwMode="auto">
                <a:xfrm>
                  <a:off x="1440" y="2256"/>
                  <a:ext cx="1008" cy="0"/>
                </a:xfrm>
                <a:prstGeom prst="line">
                  <a:avLst/>
                </a:prstGeom>
                <a:noFill/>
                <a:ln w="28575">
                  <a:solidFill>
                    <a:srgbClr val="00CC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27" name="Line 51"/>
                <p:cNvSpPr>
                  <a:spLocks noChangeShapeType="1"/>
                </p:cNvSpPr>
                <p:nvPr/>
              </p:nvSpPr>
              <p:spPr bwMode="auto">
                <a:xfrm flipH="1" flipV="1">
                  <a:off x="1728" y="1680"/>
                  <a:ext cx="720" cy="5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128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1620" y="1491"/>
                  <a:ext cx="240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endParaRPr lang="en-US" altLang="en-US" sz="1800" b="1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129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1254" y="2139"/>
                  <a:ext cx="240" cy="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endParaRPr lang="en-US" altLang="en-US" sz="1700" b="1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130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2412" y="2148"/>
                  <a:ext cx="240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endParaRPr lang="en-US" altLang="en-US" sz="1800" b="1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122" name="Text Box 55"/>
              <p:cNvSpPr txBox="1">
                <a:spLocks noChangeArrowheads="1"/>
              </p:cNvSpPr>
              <p:nvPr/>
            </p:nvSpPr>
            <p:spPr bwMode="auto">
              <a:xfrm>
                <a:off x="3714" y="1572"/>
                <a:ext cx="3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>
                    <a:latin typeface="Times New Roman" panose="02020603050405020304" pitchFamily="18" charset="0"/>
                  </a:rPr>
                  <a:t>A’</a:t>
                </a:r>
              </a:p>
            </p:txBody>
          </p:sp>
          <p:sp>
            <p:nvSpPr>
              <p:cNvPr id="4123" name="Text Box 56"/>
              <p:cNvSpPr txBox="1">
                <a:spLocks noChangeArrowheads="1"/>
              </p:cNvSpPr>
              <p:nvPr/>
            </p:nvSpPr>
            <p:spPr bwMode="auto">
              <a:xfrm>
                <a:off x="3324" y="2226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>
                    <a:latin typeface="Times New Roman" panose="02020603050405020304" pitchFamily="18" charset="0"/>
                  </a:rPr>
                  <a:t>B’</a:t>
                </a:r>
              </a:p>
            </p:txBody>
          </p:sp>
          <p:sp>
            <p:nvSpPr>
              <p:cNvPr id="4124" name="Text Box 57"/>
              <p:cNvSpPr txBox="1">
                <a:spLocks noChangeArrowheads="1"/>
              </p:cNvSpPr>
              <p:nvPr/>
            </p:nvSpPr>
            <p:spPr bwMode="auto">
              <a:xfrm>
                <a:off x="4512" y="2238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>
                    <a:latin typeface="Times New Roman" panose="02020603050405020304" pitchFamily="18" charset="0"/>
                  </a:rPr>
                  <a:t>C’</a:t>
                </a:r>
              </a:p>
            </p:txBody>
          </p:sp>
        </p:grpSp>
        <p:sp>
          <p:nvSpPr>
            <p:cNvPr id="4118" name="Line 58"/>
            <p:cNvSpPr>
              <a:spLocks noChangeShapeType="1"/>
            </p:cNvSpPr>
            <p:nvPr/>
          </p:nvSpPr>
          <p:spPr bwMode="auto">
            <a:xfrm>
              <a:off x="3168" y="1920"/>
              <a:ext cx="48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19" name="Line 59"/>
            <p:cNvSpPr>
              <a:spLocks noChangeShapeType="1"/>
            </p:cNvSpPr>
            <p:nvPr/>
          </p:nvSpPr>
          <p:spPr bwMode="auto">
            <a:xfrm>
              <a:off x="3792" y="196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20" name="Line 60"/>
            <p:cNvSpPr>
              <a:spLocks noChangeShapeType="1"/>
            </p:cNvSpPr>
            <p:nvPr/>
          </p:nvSpPr>
          <p:spPr bwMode="auto">
            <a:xfrm flipV="1">
              <a:off x="3738" y="1998"/>
              <a:ext cx="96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3135" name="Group 63"/>
          <p:cNvGrpSpPr>
            <a:grpSpLocks/>
          </p:cNvGrpSpPr>
          <p:nvPr/>
        </p:nvGrpSpPr>
        <p:grpSpPr bwMode="auto">
          <a:xfrm>
            <a:off x="7848600" y="3276600"/>
            <a:ext cx="57150" cy="152400"/>
            <a:chOff x="3456" y="3552"/>
            <a:chExt cx="36" cy="96"/>
          </a:xfrm>
        </p:grpSpPr>
        <p:sp>
          <p:nvSpPr>
            <p:cNvPr id="4115" name="Line 61"/>
            <p:cNvSpPr>
              <a:spLocks noChangeShapeType="1"/>
            </p:cNvSpPr>
            <p:nvPr/>
          </p:nvSpPr>
          <p:spPr bwMode="auto">
            <a:xfrm>
              <a:off x="3456" y="355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16" name="Line 62"/>
            <p:cNvSpPr>
              <a:spLocks noChangeShapeType="1"/>
            </p:cNvSpPr>
            <p:nvPr/>
          </p:nvSpPr>
          <p:spPr bwMode="auto">
            <a:xfrm>
              <a:off x="3492" y="355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57200" y="3581400"/>
            <a:ext cx="10896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2/ Hai tam giác trong hình vẽ sau có bằng nhau không? Vì sao?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213" y="4137025"/>
            <a:ext cx="2643187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5292725" y="4824413"/>
            <a:ext cx="576263" cy="1222375"/>
            <a:chOff x="3462899" y="4823960"/>
            <a:chExt cx="575831" cy="1223083"/>
          </a:xfrm>
        </p:grpSpPr>
        <p:sp>
          <p:nvSpPr>
            <p:cNvPr id="15" name="TextBox 14"/>
            <p:cNvSpPr txBox="1"/>
            <p:nvPr/>
          </p:nvSpPr>
          <p:spPr>
            <a:xfrm rot="18615026">
              <a:off x="3502322" y="5654991"/>
              <a:ext cx="352629" cy="43147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2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 rot="2220353">
              <a:off x="3496212" y="4823960"/>
              <a:ext cx="542518" cy="4304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2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</a:t>
              </a:r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0" y="4137025"/>
            <a:ext cx="2643188" cy="263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Arc 18"/>
          <p:cNvSpPr/>
          <p:nvPr/>
        </p:nvSpPr>
        <p:spPr>
          <a:xfrm>
            <a:off x="4148138" y="5322888"/>
            <a:ext cx="152400" cy="214312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Arc 19"/>
          <p:cNvSpPr/>
          <p:nvPr/>
        </p:nvSpPr>
        <p:spPr>
          <a:xfrm rot="2058894">
            <a:off x="4089400" y="5426075"/>
            <a:ext cx="157163" cy="207963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3941763" y="4484688"/>
            <a:ext cx="1979612" cy="954087"/>
          </a:xfrm>
          <a:prstGeom prst="line">
            <a:avLst/>
          </a:prstGeom>
          <a:ln w="38100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941763" y="5438775"/>
            <a:ext cx="1966912" cy="949325"/>
          </a:xfrm>
          <a:prstGeom prst="line">
            <a:avLst/>
          </a:prstGeom>
          <a:ln w="38100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941763" y="5438775"/>
            <a:ext cx="1241425" cy="0"/>
          </a:xfrm>
          <a:prstGeom prst="line">
            <a:avLst/>
          </a:prstGeom>
          <a:ln w="38100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68 -4.44444E-6 L 0.27968 -4.44444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6" presetID="2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1" presetID="2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28600" y="990600"/>
            <a:ext cx="1165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 u="sng">
                <a:solidFill>
                  <a:srgbClr val="660033"/>
                </a:solidFill>
                <a:latin typeface=".VnTime" panose="020B7200000000000000" pitchFamily="34" charset="0"/>
              </a:rPr>
              <a:t>Bµi 25</a:t>
            </a:r>
            <a:r>
              <a:rPr lang="en-US" altLang="en-US" sz="2800" i="1">
                <a:solidFill>
                  <a:srgbClr val="660033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:</a:t>
            </a:r>
            <a:r>
              <a:rPr lang="en-US" altLang="en-US" sz="2800" i="1">
                <a:solidFill>
                  <a:srgbClr val="0000FF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 mỗi hình 82,83,84 có các tam giác nào bằng nhau? Vì sao ?</a:t>
            </a:r>
            <a:r>
              <a:rPr lang="en-US" altLang="en-US" sz="2800" i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12573000" y="7696200"/>
            <a:ext cx="304800" cy="228600"/>
          </a:xfrm>
          <a:prstGeom prst="flowChartExtra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.VnTimeH" panose="020B7200000000000000" pitchFamily="34" charset="0"/>
            </a:endParaRP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4114800" y="288925"/>
            <a:ext cx="2819400" cy="584200"/>
          </a:xfrm>
          <a:prstGeom prst="rect">
            <a:avLst/>
          </a:prstGeom>
          <a:solidFill>
            <a:srgbClr val="00FFFF">
              <a:alpha val="32941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vi-VN" b="1">
                <a:solidFill>
                  <a:srgbClr val="FF0000"/>
                </a:solidFill>
              </a:rPr>
              <a:t>BÀI TẬP</a:t>
            </a:r>
          </a:p>
        </p:txBody>
      </p:sp>
      <p:pic>
        <p:nvPicPr>
          <p:cNvPr id="15365" name="Picture 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3716338" cy="304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6" name="Picture 6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600200"/>
            <a:ext cx="3873500" cy="285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7" name="Picture 7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1447800"/>
            <a:ext cx="3429000" cy="349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"/>
          <p:cNvSpPr>
            <a:spLocks noChangeArrowheads="1"/>
          </p:cNvSpPr>
          <p:nvPr/>
        </p:nvSpPr>
        <p:spPr bwMode="auto">
          <a:xfrm>
            <a:off x="0" y="0"/>
            <a:ext cx="12192000" cy="428625"/>
          </a:xfrm>
          <a:prstGeom prst="rect">
            <a:avLst/>
          </a:prstGeom>
          <a:gradFill rotWithShape="1">
            <a:gsLst>
              <a:gs pos="0">
                <a:srgbClr val="DCDC00"/>
              </a:gs>
              <a:gs pos="50000">
                <a:srgbClr val="FFFF00"/>
              </a:gs>
              <a:gs pos="100000">
                <a:srgbClr val="DCDC00"/>
              </a:gs>
            </a:gsLst>
            <a:lin ang="5400000" scaled="1"/>
          </a:gradFill>
          <a:ln w="57150" cmpd="thickThin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–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25: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c.g.c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0" y="406400"/>
            <a:ext cx="9696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800" b="1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800" b="1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 tam </a:t>
            </a:r>
            <a:r>
              <a:rPr lang="en-US" altLang="en-US" sz="2800" b="1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giác</a:t>
            </a:r>
            <a:r>
              <a:rPr lang="en-US" altLang="en-US" sz="2800" b="1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biết</a:t>
            </a:r>
            <a:r>
              <a:rPr lang="en-US" altLang="en-US" sz="2800" b="1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b="1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cạnh</a:t>
            </a:r>
            <a:r>
              <a:rPr lang="en-US" altLang="en-US" sz="2800" b="1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800" b="1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xen</a:t>
            </a:r>
            <a:r>
              <a:rPr lang="en-US" altLang="en-US" sz="2800" b="1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giữa</a:t>
            </a:r>
            <a:endParaRPr lang="en-US" altLang="en-US" sz="2800" b="1" u="sng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8600" y="779463"/>
            <a:ext cx="4876800" cy="892175"/>
            <a:chOff x="228600" y="779463"/>
            <a:chExt cx="4876800" cy="892175"/>
          </a:xfrm>
        </p:grpSpPr>
        <p:sp>
          <p:nvSpPr>
            <p:cNvPr id="7172" name="Text Box 10"/>
            <p:cNvSpPr txBox="1">
              <a:spLocks noChangeArrowheads="1"/>
            </p:cNvSpPr>
            <p:nvPr/>
          </p:nvSpPr>
          <p:spPr bwMode="auto">
            <a:xfrm>
              <a:off x="228600" y="779463"/>
              <a:ext cx="4876800" cy="892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 i="1" u="sng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Bài</a:t>
              </a:r>
              <a:r>
                <a:rPr lang="en-US" altLang="en-US" sz="2600" b="1" i="1" u="sng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600" b="1" i="1" u="sng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toán</a:t>
              </a:r>
              <a:r>
                <a:rPr lang="en-US" altLang="en-US" sz="2600" b="1" i="1" u="sng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  <a:r>
                <a:rPr lang="en-US" altLang="en-US" sz="26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alt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Vẽ</a:t>
              </a:r>
              <a:r>
                <a:rPr lang="en-US" alt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tam </a:t>
              </a:r>
              <a:r>
                <a:rPr lang="en-US" alt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giác</a:t>
              </a:r>
              <a:r>
                <a:rPr lang="en-US" alt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ABC </a:t>
              </a:r>
              <a:r>
                <a:rPr lang="en-US" alt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biết</a:t>
              </a:r>
              <a:r>
                <a:rPr lang="en-US" alt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BC = 3cm, AB = 2cm,   </a:t>
              </a:r>
              <a:r>
                <a:rPr lang="en-US" altLang="en-US" sz="26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.</a:t>
              </a:r>
            </a:p>
          </p:txBody>
        </p:sp>
        <p:graphicFrame>
          <p:nvGraphicFramePr>
            <p:cNvPr id="7173" name="Objec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2197791646"/>
                </p:ext>
              </p:extLst>
            </p:nvPr>
          </p:nvGraphicFramePr>
          <p:xfrm>
            <a:off x="3378200" y="1135063"/>
            <a:ext cx="1146175" cy="503237"/>
          </p:xfrm>
          <a:graphic>
            <a:graphicData uri="http://schemas.openxmlformats.org/presentationml/2006/ole">
              <p:oleObj spid="_x0000_s7617" name="Equation" r:id="rId3" imgW="520700" imgH="228600" progId="Equation.DSMT4">
                <p:embed/>
              </p:oleObj>
            </a:graphicData>
          </a:graphic>
        </p:graphicFrame>
      </p:grp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12700" y="2805113"/>
            <a:ext cx="60960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latin typeface="Times New Roman" panose="02020603050405020304" pitchFamily="18" charset="0"/>
              </a:rPr>
              <a:t>+Trên tia Bx lấy điểm </a:t>
            </a:r>
            <a:r>
              <a:rPr lang="en-US" altLang="en-US" sz="2600" b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600">
                <a:latin typeface="Times New Roman" panose="02020603050405020304" pitchFamily="18" charset="0"/>
              </a:rPr>
              <a:t> sao cho BA= 2cm</a:t>
            </a:r>
          </a:p>
        </p:txBody>
      </p:sp>
      <p:sp>
        <p:nvSpPr>
          <p:cNvPr id="7175" name="Text Box 43"/>
          <p:cNvSpPr txBox="1">
            <a:spLocks noChangeArrowheads="1"/>
          </p:cNvSpPr>
          <p:nvPr/>
        </p:nvSpPr>
        <p:spPr bwMode="auto">
          <a:xfrm>
            <a:off x="717550" y="5024438"/>
            <a:ext cx="1841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>
              <a:latin typeface="Times New Roman" panose="02020603050405020304" pitchFamily="18" charset="0"/>
            </a:endParaRP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17463" y="3216275"/>
            <a:ext cx="6230937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latin typeface="Times New Roman" panose="02020603050405020304" pitchFamily="18" charset="0"/>
              </a:rPr>
              <a:t>+Vẽ đoạn thẳng AC ta được tam giác ABC</a:t>
            </a:r>
          </a:p>
        </p:txBody>
      </p:sp>
      <p:graphicFrame>
        <p:nvGraphicFramePr>
          <p:cNvPr id="6189" name="Object 45"/>
          <p:cNvGraphicFramePr>
            <a:graphicFrameLocks noChangeAspect="1"/>
          </p:cNvGraphicFramePr>
          <p:nvPr/>
        </p:nvGraphicFramePr>
        <p:xfrm>
          <a:off x="26988" y="1882775"/>
          <a:ext cx="2335212" cy="593725"/>
        </p:xfrm>
        <a:graphic>
          <a:graphicData uri="http://schemas.openxmlformats.org/presentationml/2006/ole">
            <p:oleObj spid="_x0000_s7618" name="Equation" r:id="rId4" imgW="1053643" imgH="266584" progId="Equation.DSMT4">
              <p:embed/>
            </p:oleObj>
          </a:graphicData>
        </a:graphic>
      </p:graphicFrame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1716088" y="1509713"/>
            <a:ext cx="13716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i="1" u="sng">
                <a:solidFill>
                  <a:srgbClr val="FF3300"/>
                </a:solidFill>
                <a:latin typeface="Times New Roman" panose="02020603050405020304" pitchFamily="18" charset="0"/>
              </a:rPr>
              <a:t>Cách vẽ</a:t>
            </a: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17463" y="2362200"/>
            <a:ext cx="6459537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latin typeface="Times New Roman" panose="02020603050405020304" pitchFamily="18" charset="0"/>
              </a:rPr>
              <a:t>+Trên tia By lấy điểm </a:t>
            </a:r>
            <a:r>
              <a:rPr lang="en-US" altLang="en-US" sz="2600" b="1">
                <a:solidFill>
                  <a:srgbClr val="FF33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en-US" sz="2600">
                <a:latin typeface="Times New Roman" panose="02020603050405020304" pitchFamily="18" charset="0"/>
              </a:rPr>
              <a:t> sao cho BC= 3cm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6019800" y="930275"/>
            <a:ext cx="0" cy="59277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1" name="Text Box 10"/>
          <p:cNvSpPr txBox="1">
            <a:spLocks noChangeArrowheads="1"/>
          </p:cNvSpPr>
          <p:nvPr/>
        </p:nvSpPr>
        <p:spPr bwMode="auto">
          <a:xfrm>
            <a:off x="6172200" y="774700"/>
            <a:ext cx="48768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altLang="en-US" sz="26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toán</a:t>
            </a:r>
            <a:r>
              <a:rPr lang="en-US" altLang="en-US" sz="26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giác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A'B'C'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biết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B'C' = 3cm, A'B' = 2cm,   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.</a:t>
            </a:r>
          </a:p>
        </p:txBody>
      </p:sp>
      <p:graphicFrame>
        <p:nvGraphicFramePr>
          <p:cNvPr id="7182" name="Object 38"/>
          <p:cNvGraphicFramePr>
            <a:graphicFrameLocks noChangeAspect="1"/>
          </p:cNvGraphicFramePr>
          <p:nvPr/>
        </p:nvGraphicFramePr>
        <p:xfrm>
          <a:off x="9421813" y="1135063"/>
          <a:ext cx="1231900" cy="503237"/>
        </p:xfrm>
        <a:graphic>
          <a:graphicData uri="http://schemas.openxmlformats.org/presentationml/2006/ole">
            <p:oleObj spid="_x0000_s7619" name="Equation" r:id="rId5" imgW="558800" imgH="228600" progId="Equation.DSMT4">
              <p:embed/>
            </p:oleObj>
          </a:graphicData>
        </a:graphic>
      </p:graphicFrame>
      <p:sp>
        <p:nvSpPr>
          <p:cNvPr id="7183" name="Oval 40"/>
          <p:cNvSpPr>
            <a:spLocks noChangeArrowheads="1"/>
          </p:cNvSpPr>
          <p:nvPr/>
        </p:nvSpPr>
        <p:spPr bwMode="auto">
          <a:xfrm>
            <a:off x="1381125" y="5222875"/>
            <a:ext cx="26988" cy="95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 type="none" w="sm" len="sm"/>
            <a:tailEnd type="none" w="sm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pic>
        <p:nvPicPr>
          <p:cNvPr id="46" name="Picture 45" descr="thuocdodo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079875"/>
            <a:ext cx="4548188" cy="28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 Box 43"/>
          <p:cNvSpPr txBox="1">
            <a:spLocks noChangeArrowheads="1"/>
          </p:cNvSpPr>
          <p:nvPr/>
        </p:nvSpPr>
        <p:spPr bwMode="auto">
          <a:xfrm rot="18988618" flipH="1">
            <a:off x="2590800" y="4562475"/>
            <a:ext cx="10287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>
                <a:sym typeface="Wingdings 2" panose="05020102010507070707" pitchFamily="18" charset="2"/>
              </a:rPr>
              <a:t></a:t>
            </a:r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2971800" y="4384675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3300"/>
                </a:solidFill>
                <a:latin typeface=".VnTime" panose="020B7200000000000000" pitchFamily="34" charset="0"/>
              </a:rPr>
              <a:t>x</a:t>
            </a:r>
          </a:p>
        </p:txBody>
      </p:sp>
      <p:sp>
        <p:nvSpPr>
          <p:cNvPr id="49" name="Text Box 32"/>
          <p:cNvSpPr txBox="1">
            <a:spLocks noChangeArrowheads="1"/>
          </p:cNvSpPr>
          <p:nvPr/>
        </p:nvSpPr>
        <p:spPr bwMode="auto">
          <a:xfrm rot="18988618" flipH="1">
            <a:off x="2254250" y="5502275"/>
            <a:ext cx="10287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>
                <a:sym typeface="Wingdings 2" panose="05020102010507070707" pitchFamily="18" charset="2"/>
              </a:rPr>
              <a:t></a:t>
            </a:r>
          </a:p>
        </p:txBody>
      </p:sp>
      <p:sp>
        <p:nvSpPr>
          <p:cNvPr id="50" name="Text Box 40"/>
          <p:cNvSpPr txBox="1">
            <a:spLocks noChangeArrowheads="1"/>
          </p:cNvSpPr>
          <p:nvPr/>
        </p:nvSpPr>
        <p:spPr bwMode="auto">
          <a:xfrm rot="18988618" flipH="1">
            <a:off x="2247900" y="5511800"/>
            <a:ext cx="10287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>
                <a:sym typeface="Wingdings 2" panose="05020102010507070707" pitchFamily="18" charset="2"/>
              </a:rPr>
              <a:t></a:t>
            </a:r>
          </a:p>
        </p:txBody>
      </p:sp>
      <p:pic>
        <p:nvPicPr>
          <p:cNvPr id="51" name="Picture 3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200000">
            <a:off x="2029619" y="4831557"/>
            <a:ext cx="2705100" cy="741362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52" name="Picture 3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270625"/>
            <a:ext cx="2667000" cy="609600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53" name="Picture 4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40000">
            <a:off x="1993900" y="5913438"/>
            <a:ext cx="3048000" cy="741362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54" name="Line 15"/>
          <p:cNvSpPr>
            <a:spLocks noChangeShapeType="1"/>
          </p:cNvSpPr>
          <p:nvPr/>
        </p:nvSpPr>
        <p:spPr bwMode="auto">
          <a:xfrm>
            <a:off x="2605088" y="6242050"/>
            <a:ext cx="2470150" cy="95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5" name="Line 18"/>
          <p:cNvSpPr>
            <a:spLocks noChangeShapeType="1"/>
          </p:cNvSpPr>
          <p:nvPr/>
        </p:nvSpPr>
        <p:spPr bwMode="auto">
          <a:xfrm rot="-4200000">
            <a:off x="2281238" y="5765800"/>
            <a:ext cx="9906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6" name="Line 19"/>
          <p:cNvSpPr>
            <a:spLocks noChangeShapeType="1"/>
          </p:cNvSpPr>
          <p:nvPr/>
        </p:nvSpPr>
        <p:spPr bwMode="auto">
          <a:xfrm rot="17400000" flipH="1">
            <a:off x="2585244" y="4818856"/>
            <a:ext cx="1073150" cy="158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7" name="Oval 22"/>
          <p:cNvSpPr>
            <a:spLocks noChangeArrowheads="1"/>
          </p:cNvSpPr>
          <p:nvPr/>
        </p:nvSpPr>
        <p:spPr bwMode="auto">
          <a:xfrm>
            <a:off x="2908300" y="5273675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FF3300"/>
              </a:solidFill>
              <a:latin typeface=".VnTimeH" panose="020B7200000000000000" pitchFamily="34" charset="0"/>
            </a:endParaRPr>
          </a:p>
        </p:txBody>
      </p:sp>
      <p:sp>
        <p:nvSpPr>
          <p:cNvPr id="58" name="Oval 23"/>
          <p:cNvSpPr>
            <a:spLocks noChangeArrowheads="1"/>
          </p:cNvSpPr>
          <p:nvPr/>
        </p:nvSpPr>
        <p:spPr bwMode="auto">
          <a:xfrm>
            <a:off x="4038600" y="6202363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FF3300"/>
              </a:solidFill>
              <a:latin typeface=".VnTimeH" panose="020B7200000000000000" pitchFamily="34" charset="0"/>
            </a:endParaRPr>
          </a:p>
        </p:txBody>
      </p:sp>
      <p:sp>
        <p:nvSpPr>
          <p:cNvPr id="59" name="Text Box 24"/>
          <p:cNvSpPr txBox="1">
            <a:spLocks noChangeArrowheads="1"/>
          </p:cNvSpPr>
          <p:nvPr/>
        </p:nvSpPr>
        <p:spPr bwMode="auto">
          <a:xfrm>
            <a:off x="2692400" y="5006975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3300"/>
                </a:solidFill>
                <a:latin typeface=".VnTimeH" panose="020B7200000000000000" pitchFamily="34" charset="0"/>
              </a:rPr>
              <a:t>A</a:t>
            </a:r>
          </a:p>
        </p:txBody>
      </p:sp>
      <p:sp>
        <p:nvSpPr>
          <p:cNvPr id="60" name="Text Box 25"/>
          <p:cNvSpPr txBox="1">
            <a:spLocks noChangeArrowheads="1"/>
          </p:cNvSpPr>
          <p:nvPr/>
        </p:nvSpPr>
        <p:spPr bwMode="auto">
          <a:xfrm>
            <a:off x="2349500" y="6061075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3300"/>
                </a:solidFill>
                <a:latin typeface=".VnTimeH" panose="020B7200000000000000" pitchFamily="34" charset="0"/>
              </a:rPr>
              <a:t>B</a:t>
            </a:r>
          </a:p>
        </p:txBody>
      </p:sp>
      <p:sp>
        <p:nvSpPr>
          <p:cNvPr id="61" name="Text Box 26"/>
          <p:cNvSpPr txBox="1">
            <a:spLocks noChangeArrowheads="1"/>
          </p:cNvSpPr>
          <p:nvPr/>
        </p:nvSpPr>
        <p:spPr bwMode="auto">
          <a:xfrm>
            <a:off x="4210050" y="59563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3300"/>
                </a:solidFill>
                <a:latin typeface=".VnTimeH" panose="020B7200000000000000" pitchFamily="34" charset="0"/>
              </a:rPr>
              <a:t>C</a:t>
            </a:r>
          </a:p>
        </p:txBody>
      </p:sp>
      <p:sp>
        <p:nvSpPr>
          <p:cNvPr id="62" name="Text Box 27"/>
          <p:cNvSpPr txBox="1">
            <a:spLocks noChangeArrowheads="1"/>
          </p:cNvSpPr>
          <p:nvPr/>
        </p:nvSpPr>
        <p:spPr bwMode="auto">
          <a:xfrm>
            <a:off x="3200400" y="6213475"/>
            <a:ext cx="381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FF3300"/>
                </a:solidFill>
                <a:latin typeface=".VnTime" panose="020B7200000000000000" pitchFamily="34" charset="0"/>
              </a:rPr>
              <a:t>3cm</a:t>
            </a:r>
          </a:p>
        </p:txBody>
      </p:sp>
      <p:sp>
        <p:nvSpPr>
          <p:cNvPr id="63" name="Text Box 28"/>
          <p:cNvSpPr txBox="1">
            <a:spLocks noChangeArrowheads="1"/>
          </p:cNvSpPr>
          <p:nvPr/>
        </p:nvSpPr>
        <p:spPr bwMode="auto">
          <a:xfrm>
            <a:off x="2349500" y="5578475"/>
            <a:ext cx="381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FF3300"/>
                </a:solidFill>
                <a:latin typeface=".VnTimeH" panose="020B7200000000000000" pitchFamily="34" charset="0"/>
              </a:rPr>
              <a:t>2</a:t>
            </a:r>
            <a:r>
              <a:rPr lang="en-US" altLang="en-US" sz="1600">
                <a:solidFill>
                  <a:srgbClr val="FF3300"/>
                </a:solidFill>
                <a:latin typeface=".VnTime" panose="020B7200000000000000" pitchFamily="34" charset="0"/>
              </a:rPr>
              <a:t>cm</a:t>
            </a:r>
            <a:endParaRPr lang="en-US" altLang="en-US" sz="1600">
              <a:solidFill>
                <a:srgbClr val="FF3300"/>
              </a:solidFill>
              <a:latin typeface=".VnTimeH" panose="020B7200000000000000" pitchFamily="34" charset="0"/>
            </a:endParaRPr>
          </a:p>
        </p:txBody>
      </p:sp>
      <p:sp>
        <p:nvSpPr>
          <p:cNvPr id="64" name="Text Box 29"/>
          <p:cNvSpPr txBox="1">
            <a:spLocks noChangeArrowheads="1"/>
          </p:cNvSpPr>
          <p:nvPr/>
        </p:nvSpPr>
        <p:spPr bwMode="auto">
          <a:xfrm>
            <a:off x="5105400" y="5826125"/>
            <a:ext cx="228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65" name="Line 31"/>
          <p:cNvSpPr>
            <a:spLocks noChangeShapeType="1"/>
          </p:cNvSpPr>
          <p:nvPr/>
        </p:nvSpPr>
        <p:spPr bwMode="auto">
          <a:xfrm>
            <a:off x="2952750" y="5313363"/>
            <a:ext cx="1133475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6" name="Oval 38"/>
          <p:cNvSpPr>
            <a:spLocks noChangeArrowheads="1"/>
          </p:cNvSpPr>
          <p:nvPr/>
        </p:nvSpPr>
        <p:spPr bwMode="auto">
          <a:xfrm>
            <a:off x="3290888" y="4232275"/>
            <a:ext cx="76200" cy="76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66FF66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FF3300"/>
              </a:solidFill>
              <a:latin typeface=".VnTimeH" panose="020B7200000000000000" pitchFamily="34" charset="0"/>
            </a:endParaRPr>
          </a:p>
        </p:txBody>
      </p:sp>
      <p:sp>
        <p:nvSpPr>
          <p:cNvPr id="67" name="Text Box 41"/>
          <p:cNvSpPr txBox="1">
            <a:spLocks noChangeArrowheads="1"/>
          </p:cNvSpPr>
          <p:nvPr/>
        </p:nvSpPr>
        <p:spPr bwMode="auto">
          <a:xfrm>
            <a:off x="2667000" y="5908675"/>
            <a:ext cx="457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FF3300"/>
                </a:solidFill>
                <a:latin typeface=".VnTimeH" panose="020B7200000000000000" pitchFamily="34" charset="0"/>
              </a:rPr>
              <a:t>70</a:t>
            </a:r>
            <a:r>
              <a:rPr lang="en-US" altLang="en-US" sz="1600" baseline="30000">
                <a:solidFill>
                  <a:srgbClr val="FF3300"/>
                </a:solidFill>
                <a:latin typeface=".VnTimeH" panose="020B7200000000000000" pitchFamily="34" charset="0"/>
              </a:rPr>
              <a:t>0</a:t>
            </a:r>
            <a:endParaRPr lang="en-US" altLang="en-US" sz="1600">
              <a:solidFill>
                <a:srgbClr val="FF3300"/>
              </a:solidFill>
              <a:latin typeface=".VnTimeH" panose="020B7200000000000000" pitchFamily="34" charset="0"/>
            </a:endParaRPr>
          </a:p>
        </p:txBody>
      </p:sp>
      <p:sp>
        <p:nvSpPr>
          <p:cNvPr id="68" name="Oval 44"/>
          <p:cNvSpPr>
            <a:spLocks noChangeArrowheads="1"/>
          </p:cNvSpPr>
          <p:nvPr/>
        </p:nvSpPr>
        <p:spPr bwMode="auto">
          <a:xfrm>
            <a:off x="2571750" y="6200775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.VnTimeH" panose="020B7200000000000000" pitchFamily="34" charset="0"/>
            </a:endParaRPr>
          </a:p>
        </p:txBody>
      </p:sp>
      <p:sp>
        <p:nvSpPr>
          <p:cNvPr id="69" name="Text Box 45"/>
          <p:cNvSpPr txBox="1">
            <a:spLocks noChangeArrowheads="1"/>
          </p:cNvSpPr>
          <p:nvPr/>
        </p:nvSpPr>
        <p:spPr bwMode="auto">
          <a:xfrm rot="18988618" flipH="1">
            <a:off x="2974975" y="3484563"/>
            <a:ext cx="10287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>
                <a:sym typeface="Wingdings 2" panose="05020102010507070707" pitchFamily="18" charset="2"/>
              </a:rPr>
              <a:t></a:t>
            </a:r>
          </a:p>
        </p:txBody>
      </p:sp>
      <p:sp>
        <p:nvSpPr>
          <p:cNvPr id="70" name="Text Box 46"/>
          <p:cNvSpPr txBox="1">
            <a:spLocks noChangeArrowheads="1"/>
          </p:cNvSpPr>
          <p:nvPr/>
        </p:nvSpPr>
        <p:spPr bwMode="auto">
          <a:xfrm rot="18988618" flipH="1">
            <a:off x="3752850" y="5475288"/>
            <a:ext cx="10287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>
                <a:sym typeface="Wingdings 2" panose="05020102010507070707" pitchFamily="18" charset="2"/>
              </a:rPr>
              <a:t></a:t>
            </a:r>
          </a:p>
        </p:txBody>
      </p:sp>
      <p:sp>
        <p:nvSpPr>
          <p:cNvPr id="71" name="Text Box 47"/>
          <p:cNvSpPr txBox="1">
            <a:spLocks noChangeArrowheads="1"/>
          </p:cNvSpPr>
          <p:nvPr/>
        </p:nvSpPr>
        <p:spPr bwMode="auto">
          <a:xfrm rot="17365332" flipH="1">
            <a:off x="2389188" y="4524375"/>
            <a:ext cx="10287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>
                <a:sym typeface="Wingdings 2" panose="05020102010507070707" pitchFamily="18" charset="2"/>
              </a:rPr>
              <a:t></a:t>
            </a:r>
          </a:p>
        </p:txBody>
      </p:sp>
      <p:pic>
        <p:nvPicPr>
          <p:cNvPr id="43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017962"/>
            <a:ext cx="3302000" cy="261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2125 -2.22222E-6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3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L 0.05625 -0.26667 " pathEditMode="relative" rAng="0" ptsTypes="AA">
                                      <p:cBhvr>
                                        <p:cTn id="9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-13333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8" presetID="3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8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0.09375 0.1331 " pathEditMode="relative" rAng="0" ptsTypes="AA">
                                      <p:cBhvr>
                                        <p:cTn id="19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8" y="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0" dur="2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6186" grpId="0"/>
      <p:bldP spid="6188" grpId="0"/>
      <p:bldP spid="6191" grpId="0"/>
      <p:bldP spid="7181" grpId="0"/>
      <p:bldP spid="47" grpId="0"/>
      <p:bldP spid="47" grpId="1"/>
      <p:bldP spid="47" grpId="2"/>
      <p:bldP spid="48" grpId="0"/>
      <p:bldP spid="49" grpId="0"/>
      <p:bldP spid="49" grpId="1"/>
      <p:bldP spid="49" grpId="2"/>
      <p:bldP spid="50" grpId="0"/>
      <p:bldP spid="50" grpId="1"/>
      <p:bldP spid="50" grpId="2"/>
      <p:bldP spid="57" grpId="0" animBg="1"/>
      <p:bldP spid="57" grpId="1" animBg="1"/>
      <p:bldP spid="58" grpId="0" animBg="1"/>
      <p:bldP spid="58" grpId="1" animBg="1"/>
      <p:bldP spid="59" grpId="0"/>
      <p:bldP spid="60" grpId="0"/>
      <p:bldP spid="61" grpId="0"/>
      <p:bldP spid="62" grpId="0"/>
      <p:bldP spid="63" grpId="0"/>
      <p:bldP spid="64" grpId="0"/>
      <p:bldP spid="66" grpId="0" animBg="1"/>
      <p:bldP spid="66" grpId="1" animBg="1"/>
      <p:bldP spid="67" grpId="0"/>
      <p:bldP spid="68" grpId="0" animBg="1"/>
      <p:bldP spid="68" grpId="1" animBg="1"/>
      <p:bldP spid="69" grpId="0"/>
      <p:bldP spid="69" grpId="1"/>
      <p:bldP spid="70" grpId="0" build="allAtOnce"/>
      <p:bldP spid="71" grpId="0"/>
      <p:bldP spid="7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0" y="3386138"/>
            <a:ext cx="3538538" cy="1881187"/>
            <a:chOff x="0" y="3385705"/>
            <a:chExt cx="3538702" cy="1881251"/>
          </a:xfrm>
        </p:grpSpPr>
        <p:grpSp>
          <p:nvGrpSpPr>
            <p:cNvPr id="8212" name="Group 58"/>
            <p:cNvGrpSpPr>
              <a:grpSpLocks/>
            </p:cNvGrpSpPr>
            <p:nvPr/>
          </p:nvGrpSpPr>
          <p:grpSpPr bwMode="auto">
            <a:xfrm>
              <a:off x="691592" y="3385705"/>
              <a:ext cx="533400" cy="914400"/>
              <a:chOff x="3600" y="1728"/>
              <a:chExt cx="336" cy="576"/>
            </a:xfrm>
          </p:grpSpPr>
          <p:sp>
            <p:nvSpPr>
              <p:cNvPr id="8214" name="Line 56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336" cy="384"/>
              </a:xfrm>
              <a:prstGeom prst="line">
                <a:avLst/>
              </a:prstGeom>
              <a:noFill/>
              <a:ln w="12700">
                <a:solidFill>
                  <a:srgbClr val="FF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215" name="Line 57"/>
              <p:cNvSpPr>
                <a:spLocks noChangeShapeType="1"/>
              </p:cNvSpPr>
              <p:nvPr/>
            </p:nvSpPr>
            <p:spPr bwMode="auto">
              <a:xfrm>
                <a:off x="3936" y="2112"/>
                <a:ext cx="0" cy="192"/>
              </a:xfrm>
              <a:prstGeom prst="line">
                <a:avLst/>
              </a:prstGeom>
              <a:noFill/>
              <a:ln w="12700">
                <a:solidFill>
                  <a:srgbClr val="FF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39995" name="Text Box 59"/>
            <p:cNvSpPr txBox="1">
              <a:spLocks noChangeArrowheads="1"/>
            </p:cNvSpPr>
            <p:nvPr/>
          </p:nvSpPr>
          <p:spPr bwMode="auto">
            <a:xfrm>
              <a:off x="0" y="4312837"/>
              <a:ext cx="3538702" cy="95411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/>
                <a:t>Góc </a:t>
              </a:r>
              <a:r>
                <a:rPr lang="en-US" altLang="en-US" sz="2800" b="1"/>
                <a:t>B</a:t>
              </a:r>
              <a:r>
                <a:rPr lang="en-US" altLang="en-US" sz="2800"/>
                <a:t> là góc xen giữa hai cạnh </a:t>
              </a:r>
              <a:r>
                <a:rPr lang="en-US" altLang="en-US" sz="2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AB</a:t>
              </a:r>
              <a:r>
                <a:rPr lang="en-US" altLang="en-US" sz="2800"/>
                <a:t> và </a:t>
              </a:r>
              <a:r>
                <a:rPr lang="en-US" altLang="en-US" sz="2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BC.</a:t>
              </a:r>
            </a:p>
          </p:txBody>
        </p:sp>
      </p:grpSp>
      <p:sp>
        <p:nvSpPr>
          <p:cNvPr id="8196" name="Text Box 9"/>
          <p:cNvSpPr txBox="1">
            <a:spLocks noChangeArrowheads="1"/>
          </p:cNvSpPr>
          <p:nvPr/>
        </p:nvSpPr>
        <p:spPr bwMode="auto">
          <a:xfrm>
            <a:off x="0" y="406400"/>
            <a:ext cx="9696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33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800" b="1" u="sng">
                <a:solidFill>
                  <a:srgbClr val="FF3300"/>
                </a:solidFill>
                <a:latin typeface="Times New Roman" panose="02020603050405020304" pitchFamily="18" charset="0"/>
              </a:rPr>
              <a:t>Vẽ tam giác biết hai cạnh và góc xen giữa</a:t>
            </a:r>
          </a:p>
        </p:txBody>
      </p:sp>
      <p:sp>
        <p:nvSpPr>
          <p:cNvPr id="8197" name="Rectangle 8"/>
          <p:cNvSpPr>
            <a:spLocks noChangeArrowheads="1"/>
          </p:cNvSpPr>
          <p:nvPr/>
        </p:nvSpPr>
        <p:spPr bwMode="auto">
          <a:xfrm>
            <a:off x="0" y="0"/>
            <a:ext cx="12192000" cy="428625"/>
          </a:xfrm>
          <a:prstGeom prst="rect">
            <a:avLst/>
          </a:prstGeom>
          <a:gradFill rotWithShape="1">
            <a:gsLst>
              <a:gs pos="0">
                <a:srgbClr val="DCDC00"/>
              </a:gs>
              <a:gs pos="50000">
                <a:srgbClr val="FFFF00"/>
              </a:gs>
              <a:gs pos="100000">
                <a:srgbClr val="DCDC00"/>
              </a:gs>
            </a:gsLst>
            <a:lin ang="5400000" scaled="1"/>
          </a:gradFill>
          <a:ln w="57150" cmpd="thickThin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Bài 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Tiết 25: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hợp bằng nhau thứ hai của tam giác cạnh –góc –cạnh (c.g.c)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33400" y="930275"/>
            <a:ext cx="190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Bài toán 1: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7029450" y="819150"/>
            <a:ext cx="21717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Bài toán 2:</a:t>
            </a:r>
            <a:r>
              <a:rPr lang="en-US" altLang="en-US" sz="2800">
                <a:latin typeface="Times New Roman" panose="02020603050405020304" pitchFamily="18" charset="0"/>
              </a:rPr>
              <a:t> </a:t>
            </a:r>
            <a:endParaRPr lang="en-US" altLang="en-US" sz="2800" i="1">
              <a:latin typeface="Times New Roman" panose="02020603050405020304" pitchFamily="18" charset="0"/>
            </a:endParaRPr>
          </a:p>
        </p:txBody>
      </p:sp>
      <p:pic>
        <p:nvPicPr>
          <p:cNvPr id="8200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60488"/>
            <a:ext cx="3233738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00" y="1320800"/>
            <a:ext cx="3302000" cy="261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6900863" y="3379788"/>
            <a:ext cx="3538537" cy="1881187"/>
            <a:chOff x="6900698" y="3380510"/>
            <a:chExt cx="3538702" cy="1881251"/>
          </a:xfrm>
        </p:grpSpPr>
        <p:grpSp>
          <p:nvGrpSpPr>
            <p:cNvPr id="8208" name="Group 58"/>
            <p:cNvGrpSpPr>
              <a:grpSpLocks/>
            </p:cNvGrpSpPr>
            <p:nvPr/>
          </p:nvGrpSpPr>
          <p:grpSpPr bwMode="auto">
            <a:xfrm>
              <a:off x="7592290" y="3380510"/>
              <a:ext cx="533400" cy="914400"/>
              <a:chOff x="3600" y="1728"/>
              <a:chExt cx="336" cy="576"/>
            </a:xfrm>
          </p:grpSpPr>
          <p:sp>
            <p:nvSpPr>
              <p:cNvPr id="8210" name="Line 56"/>
              <p:cNvSpPr>
                <a:spLocks noChangeShapeType="1"/>
              </p:cNvSpPr>
              <p:nvPr/>
            </p:nvSpPr>
            <p:spPr bwMode="auto">
              <a:xfrm>
                <a:off x="3600" y="1728"/>
                <a:ext cx="336" cy="384"/>
              </a:xfrm>
              <a:prstGeom prst="line">
                <a:avLst/>
              </a:prstGeom>
              <a:noFill/>
              <a:ln w="12700">
                <a:solidFill>
                  <a:srgbClr val="FF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211" name="Line 57"/>
              <p:cNvSpPr>
                <a:spLocks noChangeShapeType="1"/>
              </p:cNvSpPr>
              <p:nvPr/>
            </p:nvSpPr>
            <p:spPr bwMode="auto">
              <a:xfrm>
                <a:off x="3936" y="2112"/>
                <a:ext cx="0" cy="192"/>
              </a:xfrm>
              <a:prstGeom prst="line">
                <a:avLst/>
              </a:prstGeom>
              <a:noFill/>
              <a:ln w="12700">
                <a:solidFill>
                  <a:srgbClr val="FF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122" name="Text Box 59"/>
            <p:cNvSpPr txBox="1">
              <a:spLocks noChangeArrowheads="1"/>
            </p:cNvSpPr>
            <p:nvPr/>
          </p:nvSpPr>
          <p:spPr bwMode="auto">
            <a:xfrm>
              <a:off x="6900698" y="4307642"/>
              <a:ext cx="3538702" cy="95411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800"/>
                <a:t>Góc </a:t>
              </a:r>
              <a:r>
                <a:rPr lang="en-US" altLang="en-US" sz="2800" b="1"/>
                <a:t>B'</a:t>
              </a:r>
              <a:r>
                <a:rPr lang="en-US" altLang="en-US" sz="2800"/>
                <a:t> là góc xen giữa hai cạnh </a:t>
              </a:r>
              <a:r>
                <a:rPr lang="en-US" altLang="en-US" sz="2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A'B'</a:t>
              </a:r>
              <a:r>
                <a:rPr lang="en-US" altLang="en-US" sz="2800"/>
                <a:t> và </a:t>
              </a:r>
              <a:r>
                <a:rPr lang="en-US" altLang="en-US" sz="2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B'C'.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5410200" y="1644649"/>
            <a:ext cx="0" cy="285115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9"/>
          <p:cNvSpPr txBox="1">
            <a:spLocks noChangeArrowheads="1"/>
          </p:cNvSpPr>
          <p:nvPr/>
        </p:nvSpPr>
        <p:spPr bwMode="auto">
          <a:xfrm>
            <a:off x="0" y="406400"/>
            <a:ext cx="9696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33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800" b="1" u="sng">
                <a:solidFill>
                  <a:srgbClr val="FF3300"/>
                </a:solidFill>
                <a:latin typeface="Times New Roman" panose="02020603050405020304" pitchFamily="18" charset="0"/>
              </a:rPr>
              <a:t>Vẽ tam giác biết hai cạnh và góc xen giữa</a:t>
            </a:r>
          </a:p>
        </p:txBody>
      </p:sp>
      <p:sp>
        <p:nvSpPr>
          <p:cNvPr id="9219" name="Rectangle 8"/>
          <p:cNvSpPr>
            <a:spLocks noChangeArrowheads="1"/>
          </p:cNvSpPr>
          <p:nvPr/>
        </p:nvSpPr>
        <p:spPr bwMode="auto">
          <a:xfrm>
            <a:off x="0" y="0"/>
            <a:ext cx="12192000" cy="428625"/>
          </a:xfrm>
          <a:prstGeom prst="rect">
            <a:avLst/>
          </a:prstGeom>
          <a:gradFill rotWithShape="1">
            <a:gsLst>
              <a:gs pos="0">
                <a:srgbClr val="DCDC00"/>
              </a:gs>
              <a:gs pos="50000">
                <a:srgbClr val="FFFF00"/>
              </a:gs>
              <a:gs pos="100000">
                <a:srgbClr val="DCDC00"/>
              </a:gs>
            </a:gsLst>
            <a:lin ang="5400000" scaled="1"/>
          </a:gradFill>
          <a:ln w="57150" cmpd="thickThin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Bài 4: Trường hợp bằng nhau thứ hai của tam giác cạnh –góc –cạnh (c.g.c)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533400" y="1381125"/>
            <a:ext cx="190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Bài toán 1:</a:t>
            </a:r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7029450" y="1228725"/>
            <a:ext cx="21717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Bài toán 2:</a:t>
            </a:r>
            <a:r>
              <a:rPr lang="en-US" altLang="en-US" sz="2800">
                <a:latin typeface="Times New Roman" panose="02020603050405020304" pitchFamily="18" charset="0"/>
              </a:rPr>
              <a:t> </a:t>
            </a:r>
            <a:endParaRPr lang="en-US" altLang="en-US" sz="2800" i="1">
              <a:latin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63750"/>
            <a:ext cx="3233738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00" y="2024063"/>
            <a:ext cx="3302000" cy="261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248399" y="4938713"/>
            <a:ext cx="4572001" cy="1066800"/>
            <a:chOff x="6545940" y="6770637"/>
            <a:chExt cx="4074780" cy="1066800"/>
          </a:xfrm>
        </p:grpSpPr>
        <p:sp>
          <p:nvSpPr>
            <p:cNvPr id="9270" name="Rectangle 80" descr="Pink tissue paper"/>
            <p:cNvSpPr>
              <a:spLocks noChangeArrowheads="1"/>
            </p:cNvSpPr>
            <p:nvPr/>
          </p:nvSpPr>
          <p:spPr bwMode="auto">
            <a:xfrm>
              <a:off x="7242049" y="7051646"/>
              <a:ext cx="3378671" cy="52322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∆ABC</a:t>
              </a:r>
              <a:r>
                <a:rPr lang="en-US" altLang="en-US" sz="2800">
                  <a:solidFill>
                    <a:srgbClr val="FF0000"/>
                  </a:solidFill>
                  <a:latin typeface="Times New Roman" panose="02020603050405020304" pitchFamily="18" charset="0"/>
                </a:rPr>
                <a:t> = </a:t>
              </a: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∆A’B’C</a:t>
              </a:r>
              <a:r>
                <a:rPr lang="en-US" altLang="en-US" sz="2800" b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’(c.c.c) 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9271" name="Group 105"/>
            <p:cNvGrpSpPr>
              <a:grpSpLocks/>
            </p:cNvGrpSpPr>
            <p:nvPr/>
          </p:nvGrpSpPr>
          <p:grpSpPr bwMode="auto">
            <a:xfrm>
              <a:off x="6545940" y="6770637"/>
              <a:ext cx="243297" cy="1066800"/>
              <a:chOff x="3792" y="2544"/>
              <a:chExt cx="96" cy="858"/>
            </a:xfrm>
          </p:grpSpPr>
          <p:sp>
            <p:nvSpPr>
              <p:cNvPr id="9273" name="Line 99"/>
              <p:cNvSpPr>
                <a:spLocks noChangeShapeType="1"/>
              </p:cNvSpPr>
              <p:nvPr/>
            </p:nvSpPr>
            <p:spPr bwMode="auto">
              <a:xfrm>
                <a:off x="3840" y="2592"/>
                <a:ext cx="0" cy="3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74" name="Line 100"/>
              <p:cNvSpPr>
                <a:spLocks noChangeShapeType="1"/>
              </p:cNvSpPr>
              <p:nvPr/>
            </p:nvSpPr>
            <p:spPr bwMode="auto">
              <a:xfrm>
                <a:off x="3840" y="3012"/>
                <a:ext cx="0" cy="3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75" name="Line 101"/>
              <p:cNvSpPr>
                <a:spLocks noChangeShapeType="1"/>
              </p:cNvSpPr>
              <p:nvPr/>
            </p:nvSpPr>
            <p:spPr bwMode="auto">
              <a:xfrm>
                <a:off x="3840" y="2928"/>
                <a:ext cx="48" cy="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76" name="Line 102"/>
              <p:cNvSpPr>
                <a:spLocks noChangeShapeType="1"/>
              </p:cNvSpPr>
              <p:nvPr/>
            </p:nvSpPr>
            <p:spPr bwMode="auto">
              <a:xfrm flipH="1">
                <a:off x="3840" y="2976"/>
                <a:ext cx="48" cy="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77" name="Line 103"/>
              <p:cNvSpPr>
                <a:spLocks noChangeShapeType="1"/>
              </p:cNvSpPr>
              <p:nvPr/>
            </p:nvSpPr>
            <p:spPr bwMode="auto">
              <a:xfrm flipH="1">
                <a:off x="3792" y="3354"/>
                <a:ext cx="48" cy="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78" name="Line 104"/>
              <p:cNvSpPr>
                <a:spLocks noChangeShapeType="1"/>
              </p:cNvSpPr>
              <p:nvPr/>
            </p:nvSpPr>
            <p:spPr bwMode="auto">
              <a:xfrm flipH="1" flipV="1">
                <a:off x="3792" y="2544"/>
                <a:ext cx="48" cy="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9272" name="Text Box 106"/>
            <p:cNvSpPr txBox="1">
              <a:spLocks noChangeArrowheads="1"/>
            </p:cNvSpPr>
            <p:nvPr/>
          </p:nvSpPr>
          <p:spPr bwMode="auto">
            <a:xfrm>
              <a:off x="6789238" y="7075669"/>
              <a:ext cx="1094838" cy="523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</a:rPr>
                <a:t>=&gt;</a:t>
              </a:r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15962" y="4724400"/>
            <a:ext cx="6446838" cy="1384300"/>
            <a:chOff x="2225372" y="6616005"/>
            <a:chExt cx="4853866" cy="1384995"/>
          </a:xfrm>
        </p:grpSpPr>
        <p:sp>
          <p:nvSpPr>
            <p:cNvPr id="9265" name="Rectangle 107"/>
            <p:cNvSpPr>
              <a:spLocks noChangeArrowheads="1"/>
            </p:cNvSpPr>
            <p:nvPr/>
          </p:nvSpPr>
          <p:spPr bwMode="auto">
            <a:xfrm>
              <a:off x="2225372" y="6826993"/>
              <a:ext cx="2041810" cy="954088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latin typeface="Times New Roman" panose="02020603050405020304" pitchFamily="18" charset="0"/>
                </a:rPr>
                <a:t>∆ABC</a:t>
              </a:r>
              <a:r>
                <a:rPr lang="en-US" altLang="en-US" sz="2800">
                  <a:latin typeface="Times New Roman" panose="02020603050405020304" pitchFamily="18" charset="0"/>
                </a:rPr>
                <a:t> và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latin typeface="Times New Roman" panose="02020603050405020304" pitchFamily="18" charset="0"/>
                </a:rPr>
                <a:t>∆A’B’C’ có:</a:t>
              </a:r>
            </a:p>
          </p:txBody>
        </p:sp>
        <p:sp>
          <p:nvSpPr>
            <p:cNvPr id="9266" name="Line 108"/>
            <p:cNvSpPr>
              <a:spLocks noChangeShapeType="1"/>
            </p:cNvSpPr>
            <p:nvPr/>
          </p:nvSpPr>
          <p:spPr bwMode="auto">
            <a:xfrm flipV="1">
              <a:off x="4278731" y="7315992"/>
              <a:ext cx="56040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267" name="Line 109"/>
            <p:cNvSpPr>
              <a:spLocks noChangeShapeType="1"/>
            </p:cNvSpPr>
            <p:nvPr/>
          </p:nvSpPr>
          <p:spPr bwMode="auto">
            <a:xfrm flipV="1">
              <a:off x="4267182" y="6857204"/>
              <a:ext cx="571949" cy="4587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268" name="Line 110"/>
            <p:cNvSpPr>
              <a:spLocks noChangeShapeType="1"/>
            </p:cNvSpPr>
            <p:nvPr/>
          </p:nvSpPr>
          <p:spPr bwMode="auto">
            <a:xfrm>
              <a:off x="4267182" y="7318192"/>
              <a:ext cx="571949" cy="4930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269" name="TextBox 34"/>
            <p:cNvSpPr txBox="1">
              <a:spLocks noChangeArrowheads="1"/>
            </p:cNvSpPr>
            <p:nvPr/>
          </p:nvSpPr>
          <p:spPr bwMode="auto">
            <a:xfrm>
              <a:off x="4793238" y="6616005"/>
              <a:ext cx="2286000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vi-VN" sz="2800" b="1">
                  <a:solidFill>
                    <a:srgbClr val="FF00FF"/>
                  </a:solidFill>
                  <a:latin typeface="Times New Roman" panose="02020603050405020304" pitchFamily="18" charset="0"/>
                </a:rPr>
                <a:t>AB = A'B'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vi-VN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BC = B'C'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vi-VN" sz="2800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AC = A'C'</a:t>
              </a:r>
            </a:p>
          </p:txBody>
        </p:sp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863" y="2740025"/>
            <a:ext cx="2351087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" y="2754313"/>
            <a:ext cx="2351088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4" name="Group 46"/>
          <p:cNvGrpSpPr>
            <a:grpSpLocks/>
          </p:cNvGrpSpPr>
          <p:nvPr/>
        </p:nvGrpSpPr>
        <p:grpSpPr bwMode="auto">
          <a:xfrm rot="2331638" flipH="1">
            <a:off x="655710" y="1951038"/>
            <a:ext cx="4279900" cy="4479925"/>
            <a:chOff x="3162" y="515"/>
            <a:chExt cx="2340" cy="3193"/>
          </a:xfrm>
        </p:grpSpPr>
        <p:grpSp>
          <p:nvGrpSpPr>
            <p:cNvPr id="9239" name="Group 47"/>
            <p:cNvGrpSpPr>
              <a:grpSpLocks/>
            </p:cNvGrpSpPr>
            <p:nvPr/>
          </p:nvGrpSpPr>
          <p:grpSpPr bwMode="auto">
            <a:xfrm>
              <a:off x="4332" y="515"/>
              <a:ext cx="1170" cy="1601"/>
              <a:chOff x="4242" y="1043"/>
              <a:chExt cx="1170" cy="1601"/>
            </a:xfrm>
          </p:grpSpPr>
          <p:sp>
            <p:nvSpPr>
              <p:cNvPr id="9253" name="Freeform 48"/>
              <p:cNvSpPr>
                <a:spLocks/>
              </p:cNvSpPr>
              <p:nvPr/>
            </p:nvSpPr>
            <p:spPr bwMode="auto">
              <a:xfrm>
                <a:off x="4725" y="1376"/>
                <a:ext cx="547" cy="948"/>
              </a:xfrm>
              <a:custGeom>
                <a:avLst/>
                <a:gdLst>
                  <a:gd name="T0" fmla="*/ 547 w 547"/>
                  <a:gd name="T1" fmla="*/ 4983 h 876"/>
                  <a:gd name="T2" fmla="*/ 0 w 547"/>
                  <a:gd name="T3" fmla="*/ 0 h 87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47" h="876">
                    <a:moveTo>
                      <a:pt x="547" y="876"/>
                    </a:moveTo>
                    <a:lnTo>
                      <a:pt x="0" y="0"/>
                    </a:lnTo>
                  </a:path>
                </a:pathLst>
              </a:custGeom>
              <a:noFill/>
              <a:ln w="38100" cmpd="sng">
                <a:solidFill>
                  <a:srgbClr val="0000FF"/>
                </a:solidFill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grpSp>
            <p:nvGrpSpPr>
              <p:cNvPr id="9254" name="Group 49"/>
              <p:cNvGrpSpPr>
                <a:grpSpLocks/>
              </p:cNvGrpSpPr>
              <p:nvPr/>
            </p:nvGrpSpPr>
            <p:grpSpPr bwMode="auto">
              <a:xfrm>
                <a:off x="4242" y="1043"/>
                <a:ext cx="1170" cy="1601"/>
                <a:chOff x="4242" y="1043"/>
                <a:chExt cx="1170" cy="1601"/>
              </a:xfrm>
            </p:grpSpPr>
            <p:sp>
              <p:nvSpPr>
                <p:cNvPr id="9255" name="Line 50"/>
                <p:cNvSpPr>
                  <a:spLocks noChangeShapeType="1"/>
                </p:cNvSpPr>
                <p:nvPr/>
              </p:nvSpPr>
              <p:spPr bwMode="auto">
                <a:xfrm flipH="1">
                  <a:off x="4242" y="1253"/>
                  <a:ext cx="580" cy="1387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56" name="Freeform 51"/>
                <p:cNvSpPr>
                  <a:spLocks/>
                </p:cNvSpPr>
                <p:nvPr/>
              </p:nvSpPr>
              <p:spPr bwMode="auto">
                <a:xfrm>
                  <a:off x="4374" y="1376"/>
                  <a:ext cx="542" cy="952"/>
                </a:xfrm>
                <a:custGeom>
                  <a:avLst/>
                  <a:gdLst>
                    <a:gd name="T0" fmla="*/ 0 w 542"/>
                    <a:gd name="T1" fmla="*/ 4962 h 880"/>
                    <a:gd name="T2" fmla="*/ 542 w 542"/>
                    <a:gd name="T3" fmla="*/ 0 h 880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542" h="880">
                      <a:moveTo>
                        <a:pt x="0" y="880"/>
                      </a:moveTo>
                      <a:lnTo>
                        <a:pt x="542" y="0"/>
                      </a:lnTo>
                    </a:path>
                  </a:pathLst>
                </a:custGeom>
                <a:noFill/>
                <a:ln w="38100" cmpd="sng">
                  <a:solidFill>
                    <a:srgbClr val="0000FF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57" name="Freeform 52"/>
                <p:cNvSpPr>
                  <a:spLocks/>
                </p:cNvSpPr>
                <p:nvPr/>
              </p:nvSpPr>
              <p:spPr bwMode="auto">
                <a:xfrm>
                  <a:off x="4823" y="1253"/>
                  <a:ext cx="567" cy="1357"/>
                </a:xfrm>
                <a:custGeom>
                  <a:avLst/>
                  <a:gdLst>
                    <a:gd name="T0" fmla="*/ 567 w 567"/>
                    <a:gd name="T1" fmla="*/ 7125 h 1254"/>
                    <a:gd name="T2" fmla="*/ 0 w 567"/>
                    <a:gd name="T3" fmla="*/ 0 h 1254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567" h="1254">
                      <a:moveTo>
                        <a:pt x="567" y="125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38100" cmpd="sng">
                  <a:solidFill>
                    <a:srgbClr val="0000FF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58" name="Freeform 53"/>
                <p:cNvSpPr>
                  <a:spLocks/>
                </p:cNvSpPr>
                <p:nvPr/>
              </p:nvSpPr>
              <p:spPr bwMode="auto">
                <a:xfrm>
                  <a:off x="4332" y="2276"/>
                  <a:ext cx="88" cy="70"/>
                </a:xfrm>
                <a:custGeom>
                  <a:avLst/>
                  <a:gdLst>
                    <a:gd name="T0" fmla="*/ 88 w 88"/>
                    <a:gd name="T1" fmla="*/ 458 h 64"/>
                    <a:gd name="T2" fmla="*/ 0 w 88"/>
                    <a:gd name="T3" fmla="*/ 0 h 64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88" h="64">
                      <a:moveTo>
                        <a:pt x="88" y="6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0" cmpd="sng">
                  <a:solidFill>
                    <a:srgbClr val="0000FF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59" name="Freeform 54"/>
                <p:cNvSpPr>
                  <a:spLocks/>
                </p:cNvSpPr>
                <p:nvPr/>
              </p:nvSpPr>
              <p:spPr bwMode="auto">
                <a:xfrm>
                  <a:off x="4292" y="2207"/>
                  <a:ext cx="80" cy="156"/>
                </a:xfrm>
                <a:custGeom>
                  <a:avLst/>
                  <a:gdLst>
                    <a:gd name="T0" fmla="*/ 0 w 80"/>
                    <a:gd name="T1" fmla="*/ 838 h 144"/>
                    <a:gd name="T2" fmla="*/ 80 w 80"/>
                    <a:gd name="T3" fmla="*/ 0 h 144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80" h="144">
                      <a:moveTo>
                        <a:pt x="0" y="144"/>
                      </a:moveTo>
                      <a:lnTo>
                        <a:pt x="80" y="0"/>
                      </a:lnTo>
                    </a:path>
                  </a:pathLst>
                </a:custGeom>
                <a:noFill/>
                <a:ln w="76200" cmpd="sng">
                  <a:solidFill>
                    <a:srgbClr val="0000FF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60" name="Freeform 55"/>
                <p:cNvSpPr>
                  <a:spLocks/>
                </p:cNvSpPr>
                <p:nvPr/>
              </p:nvSpPr>
              <p:spPr bwMode="auto">
                <a:xfrm>
                  <a:off x="5244" y="2311"/>
                  <a:ext cx="88" cy="61"/>
                </a:xfrm>
                <a:custGeom>
                  <a:avLst/>
                  <a:gdLst>
                    <a:gd name="T0" fmla="*/ 88 w 88"/>
                    <a:gd name="T1" fmla="*/ 0 h 56"/>
                    <a:gd name="T2" fmla="*/ 0 w 88"/>
                    <a:gd name="T3" fmla="*/ 367 h 56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88" h="56">
                      <a:moveTo>
                        <a:pt x="88" y="0"/>
                      </a:moveTo>
                      <a:lnTo>
                        <a:pt x="0" y="56"/>
                      </a:lnTo>
                    </a:path>
                  </a:pathLst>
                </a:custGeom>
                <a:noFill/>
                <a:ln w="76200" cmpd="sng">
                  <a:solidFill>
                    <a:srgbClr val="0000FF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61" name="Freeform 56"/>
                <p:cNvSpPr>
                  <a:spLocks/>
                </p:cNvSpPr>
                <p:nvPr/>
              </p:nvSpPr>
              <p:spPr bwMode="auto">
                <a:xfrm>
                  <a:off x="5292" y="2242"/>
                  <a:ext cx="56" cy="138"/>
                </a:xfrm>
                <a:custGeom>
                  <a:avLst/>
                  <a:gdLst>
                    <a:gd name="T0" fmla="*/ 0 w 56"/>
                    <a:gd name="T1" fmla="*/ 0 h 128"/>
                    <a:gd name="T2" fmla="*/ 56 w 56"/>
                    <a:gd name="T3" fmla="*/ 675 h 128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56" h="128">
                      <a:moveTo>
                        <a:pt x="0" y="0"/>
                      </a:moveTo>
                      <a:lnTo>
                        <a:pt x="56" y="128"/>
                      </a:lnTo>
                    </a:path>
                  </a:pathLst>
                </a:custGeom>
                <a:noFill/>
                <a:ln w="76200" cmpd="sng">
                  <a:solidFill>
                    <a:srgbClr val="0000FF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62" name="AutoShape 57"/>
                <p:cNvSpPr>
                  <a:spLocks noChangeArrowheads="1"/>
                </p:cNvSpPr>
                <p:nvPr/>
              </p:nvSpPr>
              <p:spPr bwMode="auto">
                <a:xfrm>
                  <a:off x="4685" y="1262"/>
                  <a:ext cx="258" cy="27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3181 w 21600"/>
                    <a:gd name="T25" fmla="*/ 3174 h 21600"/>
                    <a:gd name="T26" fmla="*/ 18419 w 21600"/>
                    <a:gd name="T27" fmla="*/ 18426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8121" y="10800"/>
                      </a:moveTo>
                      <a:cubicBezTo>
                        <a:pt x="8121" y="12280"/>
                        <a:pt x="9320" y="13479"/>
                        <a:pt x="10800" y="13479"/>
                      </a:cubicBezTo>
                      <a:cubicBezTo>
                        <a:pt x="12280" y="13479"/>
                        <a:pt x="13479" y="12280"/>
                        <a:pt x="13479" y="10800"/>
                      </a:cubicBezTo>
                      <a:cubicBezTo>
                        <a:pt x="13479" y="9320"/>
                        <a:pt x="12280" y="8121"/>
                        <a:pt x="10800" y="8121"/>
                      </a:cubicBezTo>
                      <a:cubicBezTo>
                        <a:pt x="9320" y="8121"/>
                        <a:pt x="8121" y="9320"/>
                        <a:pt x="8121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9263" name="AutoShape 58"/>
                <p:cNvSpPr>
                  <a:spLocks noChangeArrowheads="1"/>
                </p:cNvSpPr>
                <p:nvPr/>
              </p:nvSpPr>
              <p:spPr bwMode="auto">
                <a:xfrm>
                  <a:off x="4780" y="1043"/>
                  <a:ext cx="66" cy="307"/>
                </a:xfrm>
                <a:prstGeom prst="can">
                  <a:avLst>
                    <a:gd name="adj" fmla="val 116288"/>
                  </a:avLst>
                </a:prstGeom>
                <a:solidFill>
                  <a:srgbClr val="5D3B3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20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264" name="Oval 59"/>
                <p:cNvSpPr>
                  <a:spLocks noChangeArrowheads="1"/>
                </p:cNvSpPr>
                <p:nvPr/>
              </p:nvSpPr>
              <p:spPr bwMode="auto">
                <a:xfrm flipH="1">
                  <a:off x="5372" y="2604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20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9240" name="Group 60"/>
            <p:cNvGrpSpPr>
              <a:grpSpLocks/>
            </p:cNvGrpSpPr>
            <p:nvPr/>
          </p:nvGrpSpPr>
          <p:grpSpPr bwMode="auto">
            <a:xfrm flipH="1" flipV="1">
              <a:off x="3162" y="2107"/>
              <a:ext cx="1170" cy="1601"/>
              <a:chOff x="4242" y="1043"/>
              <a:chExt cx="1170" cy="1601"/>
            </a:xfrm>
          </p:grpSpPr>
          <p:sp>
            <p:nvSpPr>
              <p:cNvPr id="9241" name="Freeform 61"/>
              <p:cNvSpPr>
                <a:spLocks/>
              </p:cNvSpPr>
              <p:nvPr/>
            </p:nvSpPr>
            <p:spPr bwMode="auto">
              <a:xfrm>
                <a:off x="4725" y="1376"/>
                <a:ext cx="547" cy="948"/>
              </a:xfrm>
              <a:custGeom>
                <a:avLst/>
                <a:gdLst>
                  <a:gd name="T0" fmla="*/ 547 w 547"/>
                  <a:gd name="T1" fmla="*/ 4983 h 876"/>
                  <a:gd name="T2" fmla="*/ 0 w 547"/>
                  <a:gd name="T3" fmla="*/ 0 h 87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47" h="876">
                    <a:moveTo>
                      <a:pt x="547" y="876"/>
                    </a:move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 cmpd="sng">
                    <a:solidFill>
                      <a:srgbClr val="0000FF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grpSp>
            <p:nvGrpSpPr>
              <p:cNvPr id="9242" name="Group 62"/>
              <p:cNvGrpSpPr>
                <a:grpSpLocks/>
              </p:cNvGrpSpPr>
              <p:nvPr/>
            </p:nvGrpSpPr>
            <p:grpSpPr bwMode="auto">
              <a:xfrm>
                <a:off x="4242" y="1043"/>
                <a:ext cx="1170" cy="1601"/>
                <a:chOff x="4242" y="1043"/>
                <a:chExt cx="1170" cy="1601"/>
              </a:xfrm>
            </p:grpSpPr>
            <p:sp>
              <p:nvSpPr>
                <p:cNvPr id="9243" name="Line 63"/>
                <p:cNvSpPr>
                  <a:spLocks noChangeShapeType="1"/>
                </p:cNvSpPr>
                <p:nvPr/>
              </p:nvSpPr>
              <p:spPr bwMode="auto">
                <a:xfrm flipH="1">
                  <a:off x="4242" y="1253"/>
                  <a:ext cx="580" cy="1387"/>
                </a:xfrm>
                <a:prstGeom prst="lin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91240B29-F687-4F45-9708-019B960494DF}">
                    <a14:hiddenLine xmlns="" xmlns:a14="http://schemas.microsoft.com/office/drawing/2010/main" w="38100">
                      <a:solidFill>
                        <a:srgbClr val="0000FF"/>
                      </a:solidFill>
                      <a:round/>
                      <a:headEnd/>
                      <a:tailEnd type="triangle" w="med" len="med"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44" name="Freeform 64"/>
                <p:cNvSpPr>
                  <a:spLocks/>
                </p:cNvSpPr>
                <p:nvPr/>
              </p:nvSpPr>
              <p:spPr bwMode="auto">
                <a:xfrm>
                  <a:off x="4374" y="1376"/>
                  <a:ext cx="542" cy="952"/>
                </a:xfrm>
                <a:custGeom>
                  <a:avLst/>
                  <a:gdLst>
                    <a:gd name="T0" fmla="*/ 0 w 542"/>
                    <a:gd name="T1" fmla="*/ 4962 h 880"/>
                    <a:gd name="T2" fmla="*/ 542 w 542"/>
                    <a:gd name="T3" fmla="*/ 0 h 880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542" h="880">
                      <a:moveTo>
                        <a:pt x="0" y="880"/>
                      </a:moveTo>
                      <a:lnTo>
                        <a:pt x="542" y="0"/>
                      </a:lnTo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38100" cmpd="sng">
                      <a:solidFill>
                        <a:srgbClr val="0000FF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45" name="Freeform 65"/>
                <p:cNvSpPr>
                  <a:spLocks/>
                </p:cNvSpPr>
                <p:nvPr/>
              </p:nvSpPr>
              <p:spPr bwMode="auto">
                <a:xfrm>
                  <a:off x="4823" y="1253"/>
                  <a:ext cx="567" cy="1357"/>
                </a:xfrm>
                <a:custGeom>
                  <a:avLst/>
                  <a:gdLst>
                    <a:gd name="T0" fmla="*/ 567 w 567"/>
                    <a:gd name="T1" fmla="*/ 7125 h 1254"/>
                    <a:gd name="T2" fmla="*/ 0 w 567"/>
                    <a:gd name="T3" fmla="*/ 0 h 1254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567" h="1254">
                      <a:moveTo>
                        <a:pt x="567" y="125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38100" cmpd="sng">
                      <a:solidFill>
                        <a:srgbClr val="0000FF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46" name="Freeform 66"/>
                <p:cNvSpPr>
                  <a:spLocks/>
                </p:cNvSpPr>
                <p:nvPr/>
              </p:nvSpPr>
              <p:spPr bwMode="auto">
                <a:xfrm>
                  <a:off x="4332" y="2276"/>
                  <a:ext cx="88" cy="70"/>
                </a:xfrm>
                <a:custGeom>
                  <a:avLst/>
                  <a:gdLst>
                    <a:gd name="T0" fmla="*/ 88 w 88"/>
                    <a:gd name="T1" fmla="*/ 458 h 64"/>
                    <a:gd name="T2" fmla="*/ 0 w 88"/>
                    <a:gd name="T3" fmla="*/ 0 h 64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88" h="64">
                      <a:moveTo>
                        <a:pt x="88" y="6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76200" cmpd="sng">
                      <a:solidFill>
                        <a:srgbClr val="0000FF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47" name="Freeform 67"/>
                <p:cNvSpPr>
                  <a:spLocks/>
                </p:cNvSpPr>
                <p:nvPr/>
              </p:nvSpPr>
              <p:spPr bwMode="auto">
                <a:xfrm>
                  <a:off x="4292" y="2207"/>
                  <a:ext cx="80" cy="156"/>
                </a:xfrm>
                <a:custGeom>
                  <a:avLst/>
                  <a:gdLst>
                    <a:gd name="T0" fmla="*/ 0 w 80"/>
                    <a:gd name="T1" fmla="*/ 838 h 144"/>
                    <a:gd name="T2" fmla="*/ 80 w 80"/>
                    <a:gd name="T3" fmla="*/ 0 h 144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80" h="144">
                      <a:moveTo>
                        <a:pt x="0" y="144"/>
                      </a:moveTo>
                      <a:lnTo>
                        <a:pt x="80" y="0"/>
                      </a:lnTo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76200" cmpd="sng">
                      <a:solidFill>
                        <a:srgbClr val="0000FF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48" name="Freeform 68"/>
                <p:cNvSpPr>
                  <a:spLocks/>
                </p:cNvSpPr>
                <p:nvPr/>
              </p:nvSpPr>
              <p:spPr bwMode="auto">
                <a:xfrm>
                  <a:off x="5244" y="2311"/>
                  <a:ext cx="88" cy="61"/>
                </a:xfrm>
                <a:custGeom>
                  <a:avLst/>
                  <a:gdLst>
                    <a:gd name="T0" fmla="*/ 88 w 88"/>
                    <a:gd name="T1" fmla="*/ 0 h 56"/>
                    <a:gd name="T2" fmla="*/ 0 w 88"/>
                    <a:gd name="T3" fmla="*/ 367 h 56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88" h="56">
                      <a:moveTo>
                        <a:pt x="88" y="0"/>
                      </a:moveTo>
                      <a:lnTo>
                        <a:pt x="0" y="56"/>
                      </a:lnTo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76200" cmpd="sng">
                      <a:solidFill>
                        <a:srgbClr val="0000FF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49" name="Freeform 69"/>
                <p:cNvSpPr>
                  <a:spLocks/>
                </p:cNvSpPr>
                <p:nvPr/>
              </p:nvSpPr>
              <p:spPr bwMode="auto">
                <a:xfrm>
                  <a:off x="5292" y="2242"/>
                  <a:ext cx="56" cy="138"/>
                </a:xfrm>
                <a:custGeom>
                  <a:avLst/>
                  <a:gdLst>
                    <a:gd name="T0" fmla="*/ 0 w 56"/>
                    <a:gd name="T1" fmla="*/ 0 h 128"/>
                    <a:gd name="T2" fmla="*/ 56 w 56"/>
                    <a:gd name="T3" fmla="*/ 675 h 128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56" h="128">
                      <a:moveTo>
                        <a:pt x="0" y="0"/>
                      </a:moveTo>
                      <a:lnTo>
                        <a:pt x="56" y="128"/>
                      </a:lnTo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76200" cmpd="sng">
                      <a:solidFill>
                        <a:srgbClr val="0000FF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9250" name="AutoShape 70"/>
                <p:cNvSpPr>
                  <a:spLocks noChangeArrowheads="1"/>
                </p:cNvSpPr>
                <p:nvPr/>
              </p:nvSpPr>
              <p:spPr bwMode="auto">
                <a:xfrm>
                  <a:off x="4685" y="1262"/>
                  <a:ext cx="258" cy="27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3181 w 21600"/>
                    <a:gd name="T25" fmla="*/ 3174 h 21600"/>
                    <a:gd name="T26" fmla="*/ 18419 w 21600"/>
                    <a:gd name="T27" fmla="*/ 18426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8121" y="10800"/>
                      </a:moveTo>
                      <a:cubicBezTo>
                        <a:pt x="8121" y="12280"/>
                        <a:pt x="9320" y="13479"/>
                        <a:pt x="10800" y="13479"/>
                      </a:cubicBezTo>
                      <a:cubicBezTo>
                        <a:pt x="12280" y="13479"/>
                        <a:pt x="13479" y="12280"/>
                        <a:pt x="13479" y="10800"/>
                      </a:cubicBezTo>
                      <a:cubicBezTo>
                        <a:pt x="13479" y="9320"/>
                        <a:pt x="12280" y="8121"/>
                        <a:pt x="10800" y="8121"/>
                      </a:cubicBezTo>
                      <a:cubicBezTo>
                        <a:pt x="9320" y="8121"/>
                        <a:pt x="8121" y="9320"/>
                        <a:pt x="8121" y="10800"/>
                      </a:cubicBez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0000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9251" name="AutoShape 71"/>
                <p:cNvSpPr>
                  <a:spLocks noChangeArrowheads="1"/>
                </p:cNvSpPr>
                <p:nvPr/>
              </p:nvSpPr>
              <p:spPr bwMode="auto">
                <a:xfrm>
                  <a:off x="4780" y="1043"/>
                  <a:ext cx="66" cy="307"/>
                </a:xfrm>
                <a:prstGeom prst="can">
                  <a:avLst>
                    <a:gd name="adj" fmla="val 116288"/>
                  </a:avLst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5D3B3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20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252" name="Oval 72"/>
                <p:cNvSpPr>
                  <a:spLocks noChangeArrowheads="1"/>
                </p:cNvSpPr>
                <p:nvPr/>
              </p:nvSpPr>
              <p:spPr bwMode="auto">
                <a:xfrm flipH="1">
                  <a:off x="5372" y="2604"/>
                  <a:ext cx="40" cy="40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CC3300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2000">
                    <a:latin typeface="Times New Roman" panose="02020603050405020304" pitchFamily="18" charset="0"/>
                  </a:endParaRPr>
                </a:p>
              </p:txBody>
            </p:sp>
          </p:grpSp>
        </p:grpSp>
      </p:grpSp>
      <p:grpSp>
        <p:nvGrpSpPr>
          <p:cNvPr id="81" name="Group 80"/>
          <p:cNvGrpSpPr>
            <a:grpSpLocks/>
          </p:cNvGrpSpPr>
          <p:nvPr/>
        </p:nvGrpSpPr>
        <p:grpSpPr bwMode="auto">
          <a:xfrm>
            <a:off x="7221538" y="2016125"/>
            <a:ext cx="3302000" cy="2611438"/>
            <a:chOff x="7213087" y="2024060"/>
            <a:chExt cx="3302513" cy="2611440"/>
          </a:xfrm>
        </p:grpSpPr>
        <p:pic>
          <p:nvPicPr>
            <p:cNvPr id="9237" name="Picture 8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3087" y="2024060"/>
              <a:ext cx="3302513" cy="261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38" name="Picture 8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09521" y="2740583"/>
              <a:ext cx="2351097" cy="1543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4" name="Group 83"/>
          <p:cNvGrpSpPr>
            <a:grpSpLocks/>
          </p:cNvGrpSpPr>
          <p:nvPr/>
        </p:nvGrpSpPr>
        <p:grpSpPr bwMode="auto">
          <a:xfrm>
            <a:off x="312738" y="2055813"/>
            <a:ext cx="3233737" cy="2584450"/>
            <a:chOff x="304800" y="2064153"/>
            <a:chExt cx="3233902" cy="2584047"/>
          </a:xfrm>
        </p:grpSpPr>
        <p:pic>
          <p:nvPicPr>
            <p:cNvPr id="9235" name="Picture 8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064153"/>
              <a:ext cx="3233902" cy="2584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36" name="Picture 8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316" y="2753690"/>
              <a:ext cx="2351097" cy="1543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7" name="Straight Connector 6"/>
          <p:cNvCxnSpPr/>
          <p:nvPr/>
        </p:nvCxnSpPr>
        <p:spPr>
          <a:xfrm>
            <a:off x="5181600" y="930275"/>
            <a:ext cx="0" cy="3367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73 0.00463 L 0.56667 -0.0034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20" y="-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4.44444E-6 L 0.56745 -0.0004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7"/>
          <p:cNvSpPr>
            <a:spLocks noChangeArrowheads="1"/>
          </p:cNvSpPr>
          <p:nvPr/>
        </p:nvSpPr>
        <p:spPr bwMode="auto">
          <a:xfrm>
            <a:off x="8077200" y="1457325"/>
            <a:ext cx="3810000" cy="523875"/>
          </a:xfrm>
          <a:prstGeom prst="rect">
            <a:avLst/>
          </a:prstGeom>
          <a:solidFill>
            <a:srgbClr val="66FF33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∆ABC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 =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∆A’B’C</a:t>
            </a: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’(c.c.c) 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225" name="Text Box 97"/>
          <p:cNvSpPr txBox="1">
            <a:spLocks noChangeArrowheads="1"/>
          </p:cNvSpPr>
          <p:nvPr/>
        </p:nvSpPr>
        <p:spPr bwMode="auto">
          <a:xfrm>
            <a:off x="4724400" y="1905000"/>
            <a:ext cx="30480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48235" name="Group 107"/>
          <p:cNvGrpSpPr>
            <a:grpSpLocks/>
          </p:cNvGrpSpPr>
          <p:nvPr/>
        </p:nvGrpSpPr>
        <p:grpSpPr bwMode="auto">
          <a:xfrm>
            <a:off x="1524000" y="2133600"/>
            <a:ext cx="6553200" cy="2463800"/>
            <a:chOff x="0" y="1344"/>
            <a:chExt cx="4128" cy="1552"/>
          </a:xfrm>
        </p:grpSpPr>
        <p:sp>
          <p:nvSpPr>
            <p:cNvPr id="10264" name="Line 96"/>
            <p:cNvSpPr>
              <a:spLocks noChangeShapeType="1"/>
            </p:cNvSpPr>
            <p:nvPr/>
          </p:nvSpPr>
          <p:spPr bwMode="auto">
            <a:xfrm flipV="1">
              <a:off x="0" y="1344"/>
              <a:ext cx="2016" cy="6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65" name="Line 98"/>
            <p:cNvSpPr>
              <a:spLocks noChangeShapeType="1"/>
            </p:cNvSpPr>
            <p:nvPr/>
          </p:nvSpPr>
          <p:spPr bwMode="auto">
            <a:xfrm>
              <a:off x="2208" y="1344"/>
              <a:ext cx="1665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66" name="Line 99"/>
            <p:cNvSpPr>
              <a:spLocks noChangeShapeType="1"/>
            </p:cNvSpPr>
            <p:nvPr/>
          </p:nvSpPr>
          <p:spPr bwMode="auto">
            <a:xfrm>
              <a:off x="624" y="2531"/>
              <a:ext cx="1920" cy="30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67" name="Line 100"/>
            <p:cNvSpPr>
              <a:spLocks noChangeShapeType="1"/>
            </p:cNvSpPr>
            <p:nvPr/>
          </p:nvSpPr>
          <p:spPr bwMode="auto">
            <a:xfrm flipH="1">
              <a:off x="2736" y="2531"/>
              <a:ext cx="1392" cy="25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68" name="Text Box 101"/>
            <p:cNvSpPr txBox="1">
              <a:spLocks noChangeArrowheads="1"/>
            </p:cNvSpPr>
            <p:nvPr/>
          </p:nvSpPr>
          <p:spPr bwMode="auto">
            <a:xfrm>
              <a:off x="2544" y="2640"/>
              <a:ext cx="192" cy="256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10269" name="Line 102"/>
            <p:cNvSpPr>
              <a:spLocks noChangeShapeType="1"/>
            </p:cNvSpPr>
            <p:nvPr/>
          </p:nvSpPr>
          <p:spPr bwMode="auto">
            <a:xfrm flipV="1">
              <a:off x="0" y="1872"/>
              <a:ext cx="2208" cy="52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70" name="Line 103"/>
            <p:cNvSpPr>
              <a:spLocks noChangeShapeType="1"/>
            </p:cNvSpPr>
            <p:nvPr/>
          </p:nvSpPr>
          <p:spPr bwMode="auto">
            <a:xfrm>
              <a:off x="2400" y="1824"/>
              <a:ext cx="1344" cy="595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71" name="Text Box 104"/>
            <p:cNvSpPr txBox="1">
              <a:spLocks noChangeArrowheads="1"/>
            </p:cNvSpPr>
            <p:nvPr/>
          </p:nvSpPr>
          <p:spPr bwMode="auto">
            <a:xfrm>
              <a:off x="2208" y="1728"/>
              <a:ext cx="192" cy="256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=</a:t>
              </a:r>
            </a:p>
          </p:txBody>
        </p:sp>
      </p:grpSp>
      <p:sp>
        <p:nvSpPr>
          <p:cNvPr id="48233" name="AutoShape 105" descr="Blue tissue paper"/>
          <p:cNvSpPr>
            <a:spLocks noChangeArrowheads="1"/>
          </p:cNvSpPr>
          <p:nvPr/>
        </p:nvSpPr>
        <p:spPr bwMode="auto">
          <a:xfrm>
            <a:off x="83222" y="4714876"/>
            <a:ext cx="4520862" cy="1154280"/>
          </a:xfrm>
          <a:prstGeom prst="wedgeEllipseCallout">
            <a:avLst>
              <a:gd name="adj1" fmla="val -23853"/>
              <a:gd name="adj2" fmla="val -124395"/>
            </a:avLst>
          </a:prstGeom>
          <a:solidFill>
            <a:srgbClr val="92D05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latin typeface="Times New Roman" panose="02020603050405020304" pitchFamily="18" charset="0"/>
              </a:rPr>
              <a:t>Góc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>
                <a:latin typeface="Times New Roman" panose="02020603050405020304" pitchFamily="18" charset="0"/>
              </a:rPr>
              <a:t>B</a:t>
            </a:r>
            <a:r>
              <a:rPr lang="en-US" altLang="en-US" sz="2800" dirty="0">
                <a:latin typeface="Times New Roman" panose="02020603050405020304" pitchFamily="18" charset="0"/>
              </a:rPr>
              <a:t> xen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giữa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</a:rPr>
              <a:t>hai </a:t>
            </a:r>
            <a:r>
              <a:rPr lang="en-US" altLang="en-US" sz="2800" smtClean="0">
                <a:latin typeface="Times New Roman" panose="02020603050405020304" pitchFamily="18" charset="0"/>
              </a:rPr>
              <a:t>cạnh</a:t>
            </a:r>
            <a:r>
              <a:rPr lang="en-US" altLang="en-US" sz="2800">
                <a:latin typeface="Times New Roman" panose="02020603050405020304" pitchFamily="18" charset="0"/>
              </a:rPr>
              <a:t> </a:t>
            </a:r>
            <a:r>
              <a:rPr lang="en-US" altLang="en-US" sz="2800" b="1" smtClean="0">
                <a:solidFill>
                  <a:srgbClr val="FF00FF"/>
                </a:solidFill>
                <a:latin typeface="Times New Roman" panose="02020603050405020304" pitchFamily="18" charset="0"/>
              </a:rPr>
              <a:t>AB</a:t>
            </a:r>
            <a:r>
              <a:rPr lang="en-US" altLang="en-US" sz="2800" smtClean="0">
                <a:latin typeface="Times New Roman" panose="02020603050405020304" pitchFamily="18" charset="0"/>
              </a:rPr>
              <a:t> và </a:t>
            </a: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BC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234" name="AutoShape 106"/>
          <p:cNvSpPr>
            <a:spLocks noChangeArrowheads="1"/>
          </p:cNvSpPr>
          <p:nvPr/>
        </p:nvSpPr>
        <p:spPr bwMode="auto">
          <a:xfrm>
            <a:off x="6254792" y="4697497"/>
            <a:ext cx="4463966" cy="1143000"/>
          </a:xfrm>
          <a:prstGeom prst="wedgeEllipseCallout">
            <a:avLst>
              <a:gd name="adj1" fmla="val -23855"/>
              <a:gd name="adj2" fmla="val -121885"/>
            </a:avLst>
          </a:prstGeom>
          <a:solidFill>
            <a:srgbClr val="92D05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Góc </a:t>
            </a:r>
            <a:r>
              <a:rPr lang="en-US" altLang="en-US" sz="2800" b="1">
                <a:latin typeface="Times New Roman" panose="02020603050405020304" pitchFamily="18" charset="0"/>
              </a:rPr>
              <a:t>B’ </a:t>
            </a:r>
            <a:r>
              <a:rPr lang="en-US" altLang="en-US" sz="2800">
                <a:latin typeface="Times New Roman" panose="02020603050405020304" pitchFamily="18" charset="0"/>
              </a:rPr>
              <a:t>xen giữa hai cạnh </a:t>
            </a:r>
            <a:r>
              <a:rPr lang="en-US" altLang="en-US" sz="2800" b="1" smtClean="0">
                <a:solidFill>
                  <a:srgbClr val="FF00FF"/>
                </a:solidFill>
                <a:latin typeface="Times New Roman" panose="02020603050405020304" pitchFamily="18" charset="0"/>
              </a:rPr>
              <a:t>A'B'</a:t>
            </a:r>
            <a:r>
              <a:rPr lang="en-US" altLang="en-US" sz="2800" smtClean="0">
                <a:latin typeface="Times New Roman" panose="02020603050405020304" pitchFamily="18" charset="0"/>
              </a:rPr>
              <a:t> và </a:t>
            </a: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B'C'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240" name="Text Box 112"/>
          <p:cNvSpPr txBox="1">
            <a:spLocks noChangeArrowheads="1"/>
          </p:cNvSpPr>
          <p:nvPr/>
        </p:nvSpPr>
        <p:spPr bwMode="auto">
          <a:xfrm>
            <a:off x="914400" y="5257800"/>
            <a:ext cx="3324225" cy="954088"/>
          </a:xfrm>
          <a:prstGeom prst="rect">
            <a:avLst/>
          </a:prstGeom>
          <a:solidFill>
            <a:srgbClr val="66FF33"/>
          </a:solidFill>
          <a:ln w="9525">
            <a:solidFill>
              <a:srgbClr val="FF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Hai cạnh và góc xen giữa</a:t>
            </a:r>
            <a:r>
              <a:rPr lang="en-US" altLang="en-US" sz="2800" b="1"/>
              <a:t> của </a:t>
            </a:r>
            <a:r>
              <a:rPr lang="en-US" altLang="en-US" sz="2800" b="1">
                <a:solidFill>
                  <a:srgbClr val="FF0000"/>
                </a:solidFill>
              </a:rPr>
              <a:t>∆ABC</a:t>
            </a:r>
          </a:p>
        </p:txBody>
      </p:sp>
      <p:sp>
        <p:nvSpPr>
          <p:cNvPr id="48241" name="Text Box 113"/>
          <p:cNvSpPr txBox="1">
            <a:spLocks noChangeArrowheads="1"/>
          </p:cNvSpPr>
          <p:nvPr/>
        </p:nvSpPr>
        <p:spPr bwMode="auto">
          <a:xfrm>
            <a:off x="4724400" y="5295900"/>
            <a:ext cx="3276600" cy="954088"/>
          </a:xfrm>
          <a:prstGeom prst="rect">
            <a:avLst/>
          </a:prstGeom>
          <a:solidFill>
            <a:srgbClr val="66FF33"/>
          </a:solidFill>
          <a:ln w="9525">
            <a:solidFill>
              <a:srgbClr val="FF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Hai cạnh và góc xen giữa</a:t>
            </a:r>
            <a:r>
              <a:rPr lang="en-US" altLang="en-US" sz="2800" b="1"/>
              <a:t> của </a:t>
            </a:r>
            <a:r>
              <a:rPr lang="en-US" altLang="en-US" sz="2800" b="1">
                <a:solidFill>
                  <a:srgbClr val="FF0000"/>
                </a:solidFill>
              </a:rPr>
              <a:t>∆A’B’C’</a:t>
            </a:r>
          </a:p>
        </p:txBody>
      </p:sp>
      <p:sp>
        <p:nvSpPr>
          <p:cNvPr id="48242" name="Text Box 114"/>
          <p:cNvSpPr txBox="1">
            <a:spLocks noChangeArrowheads="1"/>
          </p:cNvSpPr>
          <p:nvPr/>
        </p:nvSpPr>
        <p:spPr bwMode="auto">
          <a:xfrm>
            <a:off x="4229100" y="5381625"/>
            <a:ext cx="685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</a:p>
        </p:txBody>
      </p:sp>
      <p:sp>
        <p:nvSpPr>
          <p:cNvPr id="48243" name="Text Box 115"/>
          <p:cNvSpPr txBox="1">
            <a:spLocks noChangeArrowheads="1"/>
          </p:cNvSpPr>
          <p:nvPr/>
        </p:nvSpPr>
        <p:spPr bwMode="auto">
          <a:xfrm>
            <a:off x="8001000" y="545465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=&gt;</a:t>
            </a:r>
          </a:p>
        </p:txBody>
      </p:sp>
      <p:sp>
        <p:nvSpPr>
          <p:cNvPr id="48244" name="Text Box 116"/>
          <p:cNvSpPr txBox="1">
            <a:spLocks noChangeArrowheads="1"/>
          </p:cNvSpPr>
          <p:nvPr/>
        </p:nvSpPr>
        <p:spPr bwMode="auto">
          <a:xfrm>
            <a:off x="8661400" y="5519738"/>
            <a:ext cx="2921000" cy="523875"/>
          </a:xfrm>
          <a:prstGeom prst="rect">
            <a:avLst/>
          </a:prstGeom>
          <a:solidFill>
            <a:srgbClr val="FF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∆ABC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 =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∆A’B’C’</a:t>
            </a:r>
          </a:p>
        </p:txBody>
      </p:sp>
      <p:sp>
        <p:nvSpPr>
          <p:cNvPr id="10254" name="Text Box 9"/>
          <p:cNvSpPr txBox="1">
            <a:spLocks noChangeArrowheads="1"/>
          </p:cNvSpPr>
          <p:nvPr/>
        </p:nvSpPr>
        <p:spPr bwMode="auto">
          <a:xfrm>
            <a:off x="0" y="406400"/>
            <a:ext cx="9696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33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800" b="1" u="sng">
                <a:solidFill>
                  <a:srgbClr val="FF3300"/>
                </a:solidFill>
                <a:latin typeface="Times New Roman" panose="02020603050405020304" pitchFamily="18" charset="0"/>
              </a:rPr>
              <a:t>Vẽ tam giác biết hai cạnh và góc xen giữa</a:t>
            </a:r>
          </a:p>
        </p:txBody>
      </p:sp>
      <p:sp>
        <p:nvSpPr>
          <p:cNvPr id="10255" name="Rectangle 8"/>
          <p:cNvSpPr>
            <a:spLocks noChangeArrowheads="1"/>
          </p:cNvSpPr>
          <p:nvPr/>
        </p:nvSpPr>
        <p:spPr bwMode="auto">
          <a:xfrm>
            <a:off x="0" y="0"/>
            <a:ext cx="12192000" cy="428625"/>
          </a:xfrm>
          <a:prstGeom prst="rect">
            <a:avLst/>
          </a:prstGeom>
          <a:gradFill rotWithShape="1">
            <a:gsLst>
              <a:gs pos="0">
                <a:srgbClr val="DCDC00"/>
              </a:gs>
              <a:gs pos="50000">
                <a:srgbClr val="FFFF00"/>
              </a:gs>
              <a:gs pos="100000">
                <a:srgbClr val="DCDC00"/>
              </a:gs>
            </a:gsLst>
            <a:lin ang="5400000" scaled="1"/>
          </a:gradFill>
          <a:ln w="57150" cmpd="thickThin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Bài 4: Trường hợp bằng nhau thứ hai của tam giác cạnh –góc –cạnh (c.g.c)</a:t>
            </a:r>
          </a:p>
        </p:txBody>
      </p:sp>
      <p:grpSp>
        <p:nvGrpSpPr>
          <p:cNvPr id="10257" name="Group 62"/>
          <p:cNvGrpSpPr>
            <a:grpSpLocks/>
          </p:cNvGrpSpPr>
          <p:nvPr/>
        </p:nvGrpSpPr>
        <p:grpSpPr bwMode="auto">
          <a:xfrm>
            <a:off x="7061200" y="1817688"/>
            <a:ext cx="3302000" cy="2613025"/>
            <a:chOff x="7213087" y="2024060"/>
            <a:chExt cx="3302513" cy="2611440"/>
          </a:xfrm>
        </p:grpSpPr>
        <p:pic>
          <p:nvPicPr>
            <p:cNvPr id="10262" name="Picture 6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3087" y="2024060"/>
              <a:ext cx="3302513" cy="261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3" name="Picture 6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09521" y="2740583"/>
              <a:ext cx="2351097" cy="1543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58" name="Group 65"/>
          <p:cNvGrpSpPr>
            <a:grpSpLocks/>
          </p:cNvGrpSpPr>
          <p:nvPr/>
        </p:nvGrpSpPr>
        <p:grpSpPr bwMode="auto">
          <a:xfrm>
            <a:off x="879475" y="1831975"/>
            <a:ext cx="3233738" cy="2584450"/>
            <a:chOff x="304800" y="2064153"/>
            <a:chExt cx="3233902" cy="2584047"/>
          </a:xfrm>
        </p:grpSpPr>
        <p:pic>
          <p:nvPicPr>
            <p:cNvPr id="10260" name="Picture 6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064153"/>
              <a:ext cx="3233902" cy="2584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1" name="Picture 6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316" y="2753690"/>
              <a:ext cx="2351097" cy="1543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Sun 2">
            <a:hlinkClick r:id="rId5" action="ppaction://hlinkfile"/>
          </p:cNvPr>
          <p:cNvSpPr/>
          <p:nvPr/>
        </p:nvSpPr>
        <p:spPr>
          <a:xfrm>
            <a:off x="11049000" y="6211888"/>
            <a:ext cx="1143000" cy="706437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1" y="914400"/>
            <a:ext cx="6934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800" b="1" u="sng" dirty="0" err="1" smtClean="0">
                <a:solidFill>
                  <a:srgbClr val="FF3300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en-US" sz="2800" b="1" u="sng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 smtClean="0">
                <a:solidFill>
                  <a:srgbClr val="FF3300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en-US" sz="2800" b="1" u="sng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 smtClean="0">
                <a:solidFill>
                  <a:srgbClr val="FF3300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u="sng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 smtClean="0">
                <a:solidFill>
                  <a:srgbClr val="FF3300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2800" b="1" u="sng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 smtClean="0">
                <a:solidFill>
                  <a:srgbClr val="FF3300"/>
                </a:solidFill>
                <a:latin typeface="Times New Roman" panose="02020603050405020304" pitchFamily="18" charset="0"/>
              </a:rPr>
              <a:t>cạnh</a:t>
            </a:r>
            <a:r>
              <a:rPr lang="en-US" altLang="en-US" sz="2800" b="1" u="sng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– </a:t>
            </a:r>
            <a:r>
              <a:rPr lang="en-US" altLang="en-US" sz="2800" b="1" u="sng" dirty="0" err="1" smtClean="0">
                <a:solidFill>
                  <a:srgbClr val="FF3300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800" b="1" u="sng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- </a:t>
            </a:r>
            <a:r>
              <a:rPr lang="en-US" altLang="en-US" sz="2800" b="1" u="sng" dirty="0" err="1" smtClean="0">
                <a:solidFill>
                  <a:srgbClr val="FF3300"/>
                </a:solidFill>
                <a:latin typeface="Times New Roman" panose="02020603050405020304" pitchFamily="18" charset="0"/>
              </a:rPr>
              <a:t>cạnh</a:t>
            </a:r>
            <a:r>
              <a:rPr lang="en-US" altLang="en-US" sz="2800" b="1" u="sng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endParaRPr lang="en-US" altLang="en-US" sz="2800" b="1" u="sng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457200" y="1304925"/>
            <a:ext cx="472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 smtClean="0">
                <a:solidFill>
                  <a:srgbClr val="FF3300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2800" b="1" u="sng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 smtClean="0">
                <a:solidFill>
                  <a:srgbClr val="FF3300"/>
                </a:solidFill>
                <a:latin typeface="Times New Roman" panose="02020603050405020304" pitchFamily="18" charset="0"/>
              </a:rPr>
              <a:t>chất</a:t>
            </a:r>
            <a:r>
              <a:rPr lang="en-US" altLang="en-US" sz="2800" b="1" u="sng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: SGK/ </a:t>
            </a:r>
            <a:r>
              <a:rPr lang="en-US" altLang="en-US" sz="2800" b="1" dirty="0" err="1" smtClean="0">
                <a:solidFill>
                  <a:srgbClr val="FF3300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117 </a:t>
            </a:r>
            <a:endParaRPr lang="en-US" altLang="en-US" sz="2800" b="1" u="sng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8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82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4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8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48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48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8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48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48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4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4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4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2" grpId="1" animBg="1"/>
      <p:bldP spid="48225" grpId="0" animBg="1"/>
      <p:bldP spid="48233" grpId="0" animBg="1"/>
      <p:bldP spid="48233" grpId="1" animBg="1"/>
      <p:bldP spid="48234" grpId="0" animBg="1"/>
      <p:bldP spid="48234" grpId="1" animBg="1"/>
      <p:bldP spid="48240" grpId="0" animBg="1"/>
      <p:bldP spid="48241" grpId="0" animBg="1"/>
      <p:bldP spid="48242" grpId="0"/>
      <p:bldP spid="48243" grpId="0"/>
      <p:bldP spid="48244" grpId="0" animBg="1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4" name="Text Box 78"/>
          <p:cNvSpPr txBox="1">
            <a:spLocks noChangeArrowheads="1"/>
          </p:cNvSpPr>
          <p:nvPr/>
        </p:nvSpPr>
        <p:spPr bwMode="auto">
          <a:xfrm>
            <a:off x="87313" y="1762125"/>
            <a:ext cx="104013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 i="1" u="sng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Bài tập</a:t>
            </a:r>
            <a:r>
              <a:rPr lang="en-US" altLang="en-US" sz="2800" b="1" i="1" u="sng">
                <a:solidFill>
                  <a:srgbClr val="0000FF"/>
                </a:solidFill>
              </a:rPr>
              <a:t>:</a:t>
            </a:r>
            <a:r>
              <a:rPr lang="en-US" altLang="en-US" sz="2800" b="1"/>
              <a:t> Trên mỗi hình vẽ sau có tam giác nào bằng nhau ? Vì sao ?</a:t>
            </a:r>
          </a:p>
        </p:txBody>
      </p:sp>
      <p:pic>
        <p:nvPicPr>
          <p:cNvPr id="11267" name="Picture 8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846388"/>
            <a:ext cx="2162175" cy="317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8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3768725"/>
            <a:ext cx="3476625" cy="209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8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462212"/>
            <a:ext cx="3963987" cy="363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70" name="Text Box 84"/>
          <p:cNvSpPr txBox="1">
            <a:spLocks noChangeArrowheads="1"/>
          </p:cNvSpPr>
          <p:nvPr/>
        </p:nvSpPr>
        <p:spPr bwMode="auto">
          <a:xfrm>
            <a:off x="2168525" y="6029325"/>
            <a:ext cx="1447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>
                <a:latin typeface="Times New Roman" panose="02020603050405020304" pitchFamily="18" charset="0"/>
              </a:rPr>
              <a:t>Hình a</a:t>
            </a:r>
          </a:p>
        </p:txBody>
      </p:sp>
      <p:sp>
        <p:nvSpPr>
          <p:cNvPr id="11271" name="Text Box 86"/>
          <p:cNvSpPr txBox="1">
            <a:spLocks noChangeArrowheads="1"/>
          </p:cNvSpPr>
          <p:nvPr/>
        </p:nvSpPr>
        <p:spPr bwMode="auto">
          <a:xfrm>
            <a:off x="7696200" y="6105525"/>
            <a:ext cx="1447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>
                <a:latin typeface="Times New Roman" panose="02020603050405020304" pitchFamily="18" charset="0"/>
              </a:rPr>
              <a:t>Hình b</a:t>
            </a:r>
          </a:p>
        </p:txBody>
      </p:sp>
      <p:sp>
        <p:nvSpPr>
          <p:cNvPr id="11272" name="Text Box 91"/>
          <p:cNvSpPr txBox="1">
            <a:spLocks noChangeArrowheads="1"/>
          </p:cNvSpPr>
          <p:nvPr/>
        </p:nvSpPr>
        <p:spPr bwMode="auto">
          <a:xfrm>
            <a:off x="3657600" y="39624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b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273" name="Text Box 92"/>
          <p:cNvSpPr txBox="1">
            <a:spLocks noChangeArrowheads="1"/>
          </p:cNvSpPr>
          <p:nvPr/>
        </p:nvSpPr>
        <p:spPr bwMode="auto">
          <a:xfrm>
            <a:off x="3610681" y="44196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b="1" dirty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0" y="406400"/>
            <a:ext cx="9696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33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800" b="1" u="sng">
                <a:solidFill>
                  <a:srgbClr val="FF3300"/>
                </a:solidFill>
                <a:latin typeface="Times New Roman" panose="02020603050405020304" pitchFamily="18" charset="0"/>
              </a:rPr>
              <a:t>Vẽ tam giác biết hai cạnh và góc xen giữa</a:t>
            </a:r>
          </a:p>
        </p:txBody>
      </p:sp>
      <p:sp>
        <p:nvSpPr>
          <p:cNvPr id="11275" name="Rectangle 8"/>
          <p:cNvSpPr>
            <a:spLocks noChangeArrowheads="1"/>
          </p:cNvSpPr>
          <p:nvPr/>
        </p:nvSpPr>
        <p:spPr bwMode="auto">
          <a:xfrm>
            <a:off x="0" y="0"/>
            <a:ext cx="12192000" cy="428625"/>
          </a:xfrm>
          <a:prstGeom prst="rect">
            <a:avLst/>
          </a:prstGeom>
          <a:gradFill rotWithShape="1">
            <a:gsLst>
              <a:gs pos="0">
                <a:srgbClr val="DCDC00"/>
              </a:gs>
              <a:gs pos="50000">
                <a:srgbClr val="FFFF00"/>
              </a:gs>
              <a:gs pos="100000">
                <a:srgbClr val="DCDC00"/>
              </a:gs>
            </a:gsLst>
            <a:lin ang="5400000" scaled="1"/>
          </a:gradFill>
          <a:ln w="57150" cmpd="thickThin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Bài 4: Trường hợp bằng nhau thứ hai của tam giác cạnh –góc –cạnh (c.g.c)</a:t>
            </a:r>
          </a:p>
        </p:txBody>
      </p:sp>
      <p:sp>
        <p:nvSpPr>
          <p:cNvPr id="11276" name="Text Box 75"/>
          <p:cNvSpPr txBox="1">
            <a:spLocks noChangeArrowheads="1"/>
          </p:cNvSpPr>
          <p:nvPr/>
        </p:nvSpPr>
        <p:spPr bwMode="auto">
          <a:xfrm>
            <a:off x="19050" y="838200"/>
            <a:ext cx="71945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2.</a:t>
            </a:r>
            <a:r>
              <a: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rPr>
              <a:t> Trường hợp bằng nhau cạnh – góc - cạnh</a:t>
            </a:r>
          </a:p>
        </p:txBody>
      </p:sp>
      <p:sp>
        <p:nvSpPr>
          <p:cNvPr id="5" name="Pentagon 4">
            <a:hlinkClick r:id="rId5" action="ppaction://hlinkfile"/>
          </p:cNvPr>
          <p:cNvSpPr/>
          <p:nvPr/>
        </p:nvSpPr>
        <p:spPr>
          <a:xfrm>
            <a:off x="10820400" y="6248400"/>
            <a:ext cx="581025" cy="3048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Text Box 75"/>
          <p:cNvSpPr txBox="1">
            <a:spLocks noChangeArrowheads="1"/>
          </p:cNvSpPr>
          <p:nvPr/>
        </p:nvSpPr>
        <p:spPr bwMode="auto">
          <a:xfrm>
            <a:off x="0" y="1304925"/>
            <a:ext cx="21685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3.</a:t>
            </a:r>
            <a:r>
              <a:rPr lang="en-US" altLang="en-US" sz="2800" b="1" u="sng" smtClean="0">
                <a:solidFill>
                  <a:srgbClr val="FF0000"/>
                </a:solidFill>
                <a:latin typeface="Times New Roman" panose="02020603050405020304" pitchFamily="18" charset="0"/>
              </a:rPr>
              <a:t>Hệ quả</a:t>
            </a:r>
            <a:endParaRPr lang="en-US" altLang="en-US" sz="2800" b="1" u="sng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4210050" y="1971675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7877175" y="1409700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54303" name="AutoShape 31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5238750" y="1295400"/>
            <a:ext cx="1676400" cy="1295400"/>
          </a:xfrm>
          <a:prstGeom prst="actionButtonHome">
            <a:avLst/>
          </a:prstGeom>
          <a:solidFill>
            <a:schemeClr val="hlink"/>
          </a:solidFill>
          <a:ln>
            <a:noFill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12293" name="Text Box 33"/>
          <p:cNvSpPr txBox="1">
            <a:spLocks noChangeArrowheads="1"/>
          </p:cNvSpPr>
          <p:nvPr/>
        </p:nvSpPr>
        <p:spPr bwMode="auto">
          <a:xfrm>
            <a:off x="3962400" y="219075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2294" name="Text Box 34"/>
          <p:cNvSpPr txBox="1">
            <a:spLocks noChangeArrowheads="1"/>
          </p:cNvSpPr>
          <p:nvPr/>
        </p:nvSpPr>
        <p:spPr bwMode="auto">
          <a:xfrm>
            <a:off x="8001000" y="15621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B</a:t>
            </a:r>
          </a:p>
        </p:txBody>
      </p:sp>
      <p:grpSp>
        <p:nvGrpSpPr>
          <p:cNvPr id="54326" name="Group 54"/>
          <p:cNvGrpSpPr>
            <a:grpSpLocks/>
          </p:cNvGrpSpPr>
          <p:nvPr/>
        </p:nvGrpSpPr>
        <p:grpSpPr bwMode="auto">
          <a:xfrm>
            <a:off x="4495800" y="2171700"/>
            <a:ext cx="4572000" cy="2133600"/>
            <a:chOff x="1968" y="1440"/>
            <a:chExt cx="2880" cy="1344"/>
          </a:xfrm>
        </p:grpSpPr>
        <p:grpSp>
          <p:nvGrpSpPr>
            <p:cNvPr id="12297" name="Group 49"/>
            <p:cNvGrpSpPr>
              <a:grpSpLocks/>
            </p:cNvGrpSpPr>
            <p:nvPr/>
          </p:nvGrpSpPr>
          <p:grpSpPr bwMode="auto">
            <a:xfrm>
              <a:off x="2688" y="2232"/>
              <a:ext cx="132" cy="78"/>
              <a:chOff x="2706" y="2214"/>
              <a:chExt cx="132" cy="78"/>
            </a:xfrm>
          </p:grpSpPr>
          <p:sp>
            <p:nvSpPr>
              <p:cNvPr id="12318" name="Line 47"/>
              <p:cNvSpPr>
                <a:spLocks noChangeShapeType="1"/>
              </p:cNvSpPr>
              <p:nvPr/>
            </p:nvSpPr>
            <p:spPr bwMode="auto">
              <a:xfrm>
                <a:off x="2742" y="2214"/>
                <a:ext cx="96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2319" name="Line 48"/>
              <p:cNvSpPr>
                <a:spLocks noChangeShapeType="1"/>
              </p:cNvSpPr>
              <p:nvPr/>
            </p:nvSpPr>
            <p:spPr bwMode="auto">
              <a:xfrm>
                <a:off x="2706" y="2244"/>
                <a:ext cx="96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12298" name="Group 53"/>
            <p:cNvGrpSpPr>
              <a:grpSpLocks/>
            </p:cNvGrpSpPr>
            <p:nvPr/>
          </p:nvGrpSpPr>
          <p:grpSpPr bwMode="auto">
            <a:xfrm>
              <a:off x="1968" y="1440"/>
              <a:ext cx="2880" cy="1344"/>
              <a:chOff x="1968" y="1440"/>
              <a:chExt cx="2880" cy="1344"/>
            </a:xfrm>
          </p:grpSpPr>
          <p:grpSp>
            <p:nvGrpSpPr>
              <p:cNvPr id="12299" name="Group 43"/>
              <p:cNvGrpSpPr>
                <a:grpSpLocks/>
              </p:cNvGrpSpPr>
              <p:nvPr/>
            </p:nvGrpSpPr>
            <p:grpSpPr bwMode="auto">
              <a:xfrm>
                <a:off x="1968" y="1440"/>
                <a:ext cx="2880" cy="1344"/>
                <a:chOff x="2208" y="2208"/>
                <a:chExt cx="2880" cy="1344"/>
              </a:xfrm>
            </p:grpSpPr>
            <p:grpSp>
              <p:nvGrpSpPr>
                <p:cNvPr id="12305" name="Group 30"/>
                <p:cNvGrpSpPr>
                  <a:grpSpLocks/>
                </p:cNvGrpSpPr>
                <p:nvPr/>
              </p:nvGrpSpPr>
              <p:grpSpPr bwMode="auto">
                <a:xfrm rot="-515381">
                  <a:off x="2208" y="2208"/>
                  <a:ext cx="2448" cy="1056"/>
                  <a:chOff x="1680" y="2064"/>
                  <a:chExt cx="2448" cy="1248"/>
                </a:xfrm>
              </p:grpSpPr>
              <p:sp>
                <p:nvSpPr>
                  <p:cNvPr id="12314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2064"/>
                    <a:ext cx="230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prstDash val="lg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12315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1824" y="3312"/>
                    <a:ext cx="230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12316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2064"/>
                    <a:ext cx="2448" cy="124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12317" name="Lin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824" y="2064"/>
                    <a:ext cx="2160" cy="124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</p:grpSp>
            <p:sp>
              <p:nvSpPr>
                <p:cNvPr id="54307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2208" y="3264"/>
                  <a:ext cx="62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defRPr/>
                  </a:pPr>
                  <a:r>
                    <a:rPr lang="en-US" altLang="en-US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C</a:t>
                  </a:r>
                </a:p>
              </p:txBody>
            </p:sp>
            <p:sp>
              <p:nvSpPr>
                <p:cNvPr id="54308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4704" y="2880"/>
                  <a:ext cx="38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defRPr/>
                  </a:pPr>
                  <a:r>
                    <a:rPr lang="en-US" altLang="en-US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D</a:t>
                  </a:r>
                </a:p>
              </p:txBody>
            </p:sp>
            <p:sp>
              <p:nvSpPr>
                <p:cNvPr id="12308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3120" y="2636"/>
                  <a:ext cx="33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000" b="1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O</a:t>
                  </a:r>
                </a:p>
              </p:txBody>
            </p:sp>
            <p:sp>
              <p:nvSpPr>
                <p:cNvPr id="12309" name="Arc 38"/>
                <p:cNvSpPr>
                  <a:spLocks/>
                </p:cNvSpPr>
                <p:nvPr/>
              </p:nvSpPr>
              <p:spPr bwMode="auto">
                <a:xfrm rot="-2195533">
                  <a:off x="3360" y="2652"/>
                  <a:ext cx="132" cy="144"/>
                </a:xfrm>
                <a:custGeom>
                  <a:avLst/>
                  <a:gdLst>
                    <a:gd name="T0" fmla="*/ 0 w 19769"/>
                    <a:gd name="T1" fmla="*/ 0 h 21600"/>
                    <a:gd name="T2" fmla="*/ 0 w 19769"/>
                    <a:gd name="T3" fmla="*/ 0 h 21600"/>
                    <a:gd name="T4" fmla="*/ 0 w 19769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769" h="21600" fill="none" extrusionOk="0">
                      <a:moveTo>
                        <a:pt x="-1" y="0"/>
                      </a:moveTo>
                      <a:cubicBezTo>
                        <a:pt x="8563" y="0"/>
                        <a:pt x="16318" y="5058"/>
                        <a:pt x="19768" y="12896"/>
                      </a:cubicBezTo>
                    </a:path>
                    <a:path w="19769" h="21600" stroke="0" extrusionOk="0">
                      <a:moveTo>
                        <a:pt x="-1" y="0"/>
                      </a:moveTo>
                      <a:cubicBezTo>
                        <a:pt x="8563" y="0"/>
                        <a:pt x="16318" y="5058"/>
                        <a:pt x="19768" y="12896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310" name="Arc 39"/>
                <p:cNvSpPr>
                  <a:spLocks/>
                </p:cNvSpPr>
                <p:nvPr/>
              </p:nvSpPr>
              <p:spPr bwMode="auto">
                <a:xfrm flipH="1">
                  <a:off x="3372" y="2658"/>
                  <a:ext cx="122" cy="144"/>
                </a:xfrm>
                <a:custGeom>
                  <a:avLst/>
                  <a:gdLst>
                    <a:gd name="T0" fmla="*/ 0 w 27343"/>
                    <a:gd name="T1" fmla="*/ 0 h 21600"/>
                    <a:gd name="T2" fmla="*/ 0 w 27343"/>
                    <a:gd name="T3" fmla="*/ 0 h 21600"/>
                    <a:gd name="T4" fmla="*/ 0 w 2734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343" h="21600" fill="none" extrusionOk="0">
                      <a:moveTo>
                        <a:pt x="27342" y="17929"/>
                      </a:moveTo>
                      <a:cubicBezTo>
                        <a:pt x="23781" y="20322"/>
                        <a:pt x="19588" y="21600"/>
                        <a:pt x="15298" y="21600"/>
                      </a:cubicBezTo>
                      <a:cubicBezTo>
                        <a:pt x="9557" y="21600"/>
                        <a:pt x="4052" y="19314"/>
                        <a:pt x="0" y="15248"/>
                      </a:cubicBezTo>
                    </a:path>
                    <a:path w="27343" h="21600" stroke="0" extrusionOk="0">
                      <a:moveTo>
                        <a:pt x="27342" y="17929"/>
                      </a:moveTo>
                      <a:cubicBezTo>
                        <a:pt x="23781" y="20322"/>
                        <a:pt x="19588" y="21600"/>
                        <a:pt x="15298" y="21600"/>
                      </a:cubicBezTo>
                      <a:cubicBezTo>
                        <a:pt x="9557" y="21600"/>
                        <a:pt x="4052" y="19314"/>
                        <a:pt x="0" y="15248"/>
                      </a:cubicBezTo>
                      <a:lnTo>
                        <a:pt x="15298" y="0"/>
                      </a:lnTo>
                      <a:lnTo>
                        <a:pt x="27342" y="17929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311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3318" y="2490"/>
                  <a:ext cx="144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600" b="1">
                      <a:latin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12312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3360" y="2764"/>
                  <a:ext cx="144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600" b="1"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12313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3312" y="2310"/>
                  <a:ext cx="432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540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.</a:t>
                  </a:r>
                </a:p>
              </p:txBody>
            </p:sp>
          </p:grpSp>
          <p:sp>
            <p:nvSpPr>
              <p:cNvPr id="12300" name="Line 44"/>
              <p:cNvSpPr>
                <a:spLocks noChangeShapeType="1"/>
              </p:cNvSpPr>
              <p:nvPr/>
            </p:nvSpPr>
            <p:spPr bwMode="auto">
              <a:xfrm flipH="1">
                <a:off x="2592" y="1770"/>
                <a:ext cx="96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2301" name="Line 45"/>
              <p:cNvSpPr>
                <a:spLocks noChangeShapeType="1"/>
              </p:cNvSpPr>
              <p:nvPr/>
            </p:nvSpPr>
            <p:spPr bwMode="auto">
              <a:xfrm flipH="1">
                <a:off x="3762" y="2058"/>
                <a:ext cx="96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grpSp>
            <p:nvGrpSpPr>
              <p:cNvPr id="12302" name="Group 50"/>
              <p:cNvGrpSpPr>
                <a:grpSpLocks/>
              </p:cNvGrpSpPr>
              <p:nvPr/>
            </p:nvGrpSpPr>
            <p:grpSpPr bwMode="auto">
              <a:xfrm>
                <a:off x="3570" y="1626"/>
                <a:ext cx="132" cy="78"/>
                <a:chOff x="2706" y="2214"/>
                <a:chExt cx="132" cy="78"/>
              </a:xfrm>
            </p:grpSpPr>
            <p:sp>
              <p:nvSpPr>
                <p:cNvPr id="12303" name="Line 51"/>
                <p:cNvSpPr>
                  <a:spLocks noChangeShapeType="1"/>
                </p:cNvSpPr>
                <p:nvPr/>
              </p:nvSpPr>
              <p:spPr bwMode="auto">
                <a:xfrm>
                  <a:off x="2742" y="2214"/>
                  <a:ext cx="96" cy="4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2304" name="Line 52"/>
                <p:cNvSpPr>
                  <a:spLocks noChangeShapeType="1"/>
                </p:cNvSpPr>
                <p:nvPr/>
              </p:nvSpPr>
              <p:spPr bwMode="auto">
                <a:xfrm>
                  <a:off x="2706" y="2244"/>
                  <a:ext cx="96" cy="4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</p:grpSp>
      </p:grpSp>
      <p:sp>
        <p:nvSpPr>
          <p:cNvPr id="54327" name="Text Box 55"/>
          <p:cNvSpPr txBox="1">
            <a:spLocks noChangeArrowheads="1"/>
          </p:cNvSpPr>
          <p:nvPr/>
        </p:nvSpPr>
        <p:spPr bwMode="auto">
          <a:xfrm>
            <a:off x="685800" y="4937125"/>
            <a:ext cx="11125200" cy="12001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</a:rPr>
              <a:t>Nếu không trực tiếp đo thì liệu có cách nào để biết được khoảng cách từ A đến B trên mặt đất không ?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84350"/>
            <a:ext cx="4457700" cy="225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347" name="Picture 3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8549">
            <a:off x="1447800" y="2743200"/>
            <a:ext cx="40767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348" name="Picture 4" descr="image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2286000"/>
            <a:ext cx="3011487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7373" name="Group 29"/>
          <p:cNvGrpSpPr>
            <a:grpSpLocks/>
          </p:cNvGrpSpPr>
          <p:nvPr/>
        </p:nvGrpSpPr>
        <p:grpSpPr bwMode="auto">
          <a:xfrm>
            <a:off x="4800600" y="3773488"/>
            <a:ext cx="5610225" cy="3084512"/>
            <a:chOff x="2544" y="2368"/>
            <a:chExt cx="2784" cy="1376"/>
          </a:xfrm>
        </p:grpSpPr>
        <p:pic>
          <p:nvPicPr>
            <p:cNvPr id="13338" name="Picture 1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2736"/>
              <a:ext cx="2160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339" name="Text Box 18"/>
            <p:cNvSpPr txBox="1">
              <a:spLocks noChangeArrowheads="1"/>
            </p:cNvSpPr>
            <p:nvPr/>
          </p:nvSpPr>
          <p:spPr bwMode="auto">
            <a:xfrm>
              <a:off x="2827" y="2368"/>
              <a:ext cx="917" cy="426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Hai cạnh góc vuông</a:t>
              </a:r>
            </a:p>
          </p:txBody>
        </p:sp>
        <p:sp>
          <p:nvSpPr>
            <p:cNvPr id="13340" name="Text Box 19"/>
            <p:cNvSpPr txBox="1">
              <a:spLocks noChangeArrowheads="1"/>
            </p:cNvSpPr>
            <p:nvPr/>
          </p:nvSpPr>
          <p:spPr bwMode="auto">
            <a:xfrm>
              <a:off x="4272" y="2368"/>
              <a:ext cx="1056" cy="426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Hai cạnh góc vuông</a:t>
              </a:r>
            </a:p>
          </p:txBody>
        </p:sp>
        <p:sp>
          <p:nvSpPr>
            <p:cNvPr id="13341" name="Line 20"/>
            <p:cNvSpPr>
              <a:spLocks noChangeShapeType="1"/>
            </p:cNvSpPr>
            <p:nvPr/>
          </p:nvSpPr>
          <p:spPr bwMode="auto">
            <a:xfrm flipH="1">
              <a:off x="2736" y="2736"/>
              <a:ext cx="576" cy="43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342" name="Line 21"/>
            <p:cNvSpPr>
              <a:spLocks noChangeShapeType="1"/>
            </p:cNvSpPr>
            <p:nvPr/>
          </p:nvSpPr>
          <p:spPr bwMode="auto">
            <a:xfrm flipH="1">
              <a:off x="3024" y="2760"/>
              <a:ext cx="288" cy="81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343" name="Line 22"/>
            <p:cNvSpPr>
              <a:spLocks noChangeShapeType="1"/>
            </p:cNvSpPr>
            <p:nvPr/>
          </p:nvSpPr>
          <p:spPr bwMode="auto">
            <a:xfrm flipH="1">
              <a:off x="4032" y="2736"/>
              <a:ext cx="576" cy="38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344" name="Line 23"/>
            <p:cNvSpPr>
              <a:spLocks noChangeShapeType="1"/>
            </p:cNvSpPr>
            <p:nvPr/>
          </p:nvSpPr>
          <p:spPr bwMode="auto">
            <a:xfrm flipH="1">
              <a:off x="4320" y="2736"/>
              <a:ext cx="288" cy="81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13345" name="Group 24"/>
            <p:cNvGrpSpPr>
              <a:grpSpLocks/>
            </p:cNvGrpSpPr>
            <p:nvPr/>
          </p:nvGrpSpPr>
          <p:grpSpPr bwMode="auto">
            <a:xfrm>
              <a:off x="3840" y="2544"/>
              <a:ext cx="288" cy="48"/>
              <a:chOff x="2400" y="3504"/>
              <a:chExt cx="432" cy="48"/>
            </a:xfrm>
          </p:grpSpPr>
          <p:sp>
            <p:nvSpPr>
              <p:cNvPr id="13346" name="Line 25"/>
              <p:cNvSpPr>
                <a:spLocks noChangeShapeType="1"/>
              </p:cNvSpPr>
              <p:nvPr/>
            </p:nvSpPr>
            <p:spPr bwMode="auto">
              <a:xfrm>
                <a:off x="2400" y="3504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3347" name="Line 26"/>
              <p:cNvSpPr>
                <a:spLocks noChangeShapeType="1"/>
              </p:cNvSpPr>
              <p:nvPr/>
            </p:nvSpPr>
            <p:spPr bwMode="auto">
              <a:xfrm>
                <a:off x="2400" y="3552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57372" name="Group 28"/>
          <p:cNvGrpSpPr>
            <a:grpSpLocks/>
          </p:cNvGrpSpPr>
          <p:nvPr/>
        </p:nvGrpSpPr>
        <p:grpSpPr bwMode="auto">
          <a:xfrm>
            <a:off x="4572000" y="69850"/>
            <a:ext cx="6583363" cy="3359150"/>
            <a:chOff x="2360" y="624"/>
            <a:chExt cx="3296" cy="1368"/>
          </a:xfrm>
        </p:grpSpPr>
        <p:pic>
          <p:nvPicPr>
            <p:cNvPr id="13326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1056"/>
              <a:ext cx="2496" cy="9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327" name="Text Box 6"/>
            <p:cNvSpPr txBox="1">
              <a:spLocks noChangeArrowheads="1"/>
            </p:cNvSpPr>
            <p:nvPr/>
          </p:nvSpPr>
          <p:spPr bwMode="auto">
            <a:xfrm>
              <a:off x="2360" y="624"/>
              <a:ext cx="1240" cy="434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Hai cạnh và góc xen giữa</a:t>
              </a:r>
            </a:p>
          </p:txBody>
        </p:sp>
        <p:sp>
          <p:nvSpPr>
            <p:cNvPr id="13328" name="Line 7"/>
            <p:cNvSpPr>
              <a:spLocks noChangeShapeType="1"/>
            </p:cNvSpPr>
            <p:nvPr/>
          </p:nvSpPr>
          <p:spPr bwMode="auto">
            <a:xfrm flipH="1">
              <a:off x="2688" y="1008"/>
              <a:ext cx="38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329" name="Line 8"/>
            <p:cNvSpPr>
              <a:spLocks noChangeShapeType="1"/>
            </p:cNvSpPr>
            <p:nvPr/>
          </p:nvSpPr>
          <p:spPr bwMode="auto">
            <a:xfrm flipH="1">
              <a:off x="2640" y="1008"/>
              <a:ext cx="432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330" name="Line 9"/>
            <p:cNvSpPr>
              <a:spLocks noChangeShapeType="1"/>
            </p:cNvSpPr>
            <p:nvPr/>
          </p:nvSpPr>
          <p:spPr bwMode="auto">
            <a:xfrm flipH="1">
              <a:off x="2928" y="1008"/>
              <a:ext cx="144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331" name="Text Box 10"/>
            <p:cNvSpPr txBox="1">
              <a:spLocks noChangeArrowheads="1"/>
            </p:cNvSpPr>
            <p:nvPr/>
          </p:nvSpPr>
          <p:spPr bwMode="auto">
            <a:xfrm>
              <a:off x="4224" y="636"/>
              <a:ext cx="1432" cy="434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Hai cạnh và góc xen giữa</a:t>
              </a:r>
            </a:p>
          </p:txBody>
        </p:sp>
        <p:sp>
          <p:nvSpPr>
            <p:cNvPr id="13332" name="Line 11"/>
            <p:cNvSpPr>
              <a:spLocks noChangeShapeType="1"/>
            </p:cNvSpPr>
            <p:nvPr/>
          </p:nvSpPr>
          <p:spPr bwMode="auto">
            <a:xfrm flipH="1">
              <a:off x="3984" y="1008"/>
              <a:ext cx="62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333" name="Line 12"/>
            <p:cNvSpPr>
              <a:spLocks noChangeShapeType="1"/>
            </p:cNvSpPr>
            <p:nvPr/>
          </p:nvSpPr>
          <p:spPr bwMode="auto">
            <a:xfrm flipH="1">
              <a:off x="3984" y="1008"/>
              <a:ext cx="624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334" name="Line 13"/>
            <p:cNvSpPr>
              <a:spLocks noChangeShapeType="1"/>
            </p:cNvSpPr>
            <p:nvPr/>
          </p:nvSpPr>
          <p:spPr bwMode="auto">
            <a:xfrm flipH="1">
              <a:off x="4416" y="1008"/>
              <a:ext cx="192" cy="72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13335" name="Group 14"/>
            <p:cNvGrpSpPr>
              <a:grpSpLocks/>
            </p:cNvGrpSpPr>
            <p:nvPr/>
          </p:nvGrpSpPr>
          <p:grpSpPr bwMode="auto">
            <a:xfrm>
              <a:off x="3744" y="816"/>
              <a:ext cx="288" cy="48"/>
              <a:chOff x="2400" y="3504"/>
              <a:chExt cx="432" cy="48"/>
            </a:xfrm>
          </p:grpSpPr>
          <p:sp>
            <p:nvSpPr>
              <p:cNvPr id="13336" name="Line 15"/>
              <p:cNvSpPr>
                <a:spLocks noChangeShapeType="1"/>
              </p:cNvSpPr>
              <p:nvPr/>
            </p:nvSpPr>
            <p:spPr bwMode="auto">
              <a:xfrm>
                <a:off x="2400" y="3504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3337" name="Line 16"/>
              <p:cNvSpPr>
                <a:spLocks noChangeShapeType="1"/>
              </p:cNvSpPr>
              <p:nvPr/>
            </p:nvSpPr>
            <p:spPr bwMode="auto">
              <a:xfrm>
                <a:off x="2400" y="3552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57379" name="Group 35"/>
          <p:cNvGrpSpPr>
            <a:grpSpLocks/>
          </p:cNvGrpSpPr>
          <p:nvPr/>
        </p:nvGrpSpPr>
        <p:grpSpPr bwMode="auto">
          <a:xfrm>
            <a:off x="6477000" y="5567363"/>
            <a:ext cx="706438" cy="223837"/>
            <a:chOff x="192" y="3696"/>
            <a:chExt cx="192" cy="48"/>
          </a:xfrm>
        </p:grpSpPr>
        <p:sp>
          <p:nvSpPr>
            <p:cNvPr id="13324" name="Line 33"/>
            <p:cNvSpPr>
              <a:spLocks noChangeShapeType="1"/>
            </p:cNvSpPr>
            <p:nvPr/>
          </p:nvSpPr>
          <p:spPr bwMode="auto">
            <a:xfrm>
              <a:off x="192" y="3696"/>
              <a:ext cx="19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325" name="Line 34"/>
            <p:cNvSpPr>
              <a:spLocks noChangeShapeType="1"/>
            </p:cNvSpPr>
            <p:nvPr/>
          </p:nvSpPr>
          <p:spPr bwMode="auto">
            <a:xfrm>
              <a:off x="192" y="3744"/>
              <a:ext cx="19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7380" name="Group 36"/>
          <p:cNvGrpSpPr>
            <a:grpSpLocks/>
          </p:cNvGrpSpPr>
          <p:nvPr/>
        </p:nvGrpSpPr>
        <p:grpSpPr bwMode="auto">
          <a:xfrm>
            <a:off x="6862763" y="2166938"/>
            <a:ext cx="614362" cy="195262"/>
            <a:chOff x="192" y="3696"/>
            <a:chExt cx="192" cy="48"/>
          </a:xfrm>
        </p:grpSpPr>
        <p:sp>
          <p:nvSpPr>
            <p:cNvPr id="13322" name="Line 37"/>
            <p:cNvSpPr>
              <a:spLocks noChangeShapeType="1"/>
            </p:cNvSpPr>
            <p:nvPr/>
          </p:nvSpPr>
          <p:spPr bwMode="auto">
            <a:xfrm>
              <a:off x="192" y="3696"/>
              <a:ext cx="19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323" name="Line 38"/>
            <p:cNvSpPr>
              <a:spLocks noChangeShapeType="1"/>
            </p:cNvSpPr>
            <p:nvPr/>
          </p:nvSpPr>
          <p:spPr bwMode="auto">
            <a:xfrm>
              <a:off x="192" y="3744"/>
              <a:ext cx="19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2" name="Rectangle 1"/>
          <p:cNvSpPr/>
          <p:nvPr/>
        </p:nvSpPr>
        <p:spPr>
          <a:xfrm>
            <a:off x="6831013" y="1816100"/>
            <a:ext cx="339725" cy="2301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7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7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7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7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7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7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7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914400"/>
            <a:ext cx="11277600" cy="3962400"/>
          </a:xfrm>
          <a:prstGeom prst="flowChartAlternateProcess">
            <a:avLst/>
          </a:prstGeom>
          <a:solidFill>
            <a:srgbClr val="FF99CC">
              <a:alpha val="16862"/>
            </a:srgbClr>
          </a:solidFill>
        </p:spPr>
        <p:txBody>
          <a:bodyPr bIns="91440" anchor="b"/>
          <a:lstStyle/>
          <a:p>
            <a:pPr algn="l" eaLnBrk="1" hangingPunct="1">
              <a:defRPr/>
            </a:pPr>
            <a:r>
              <a:rPr lang="en-US" altLang="en-US" sz="3200" b="1" smtClean="0">
                <a:solidFill>
                  <a:srgbClr val="006600"/>
                </a:solidFill>
                <a:latin typeface="+mn-lt"/>
              </a:rPr>
              <a:t>                             </a:t>
            </a:r>
            <a:r>
              <a:rPr lang="en-US" altLang="en-US" sz="3200" b="1" u="sng" smtClean="0">
                <a:solidFill>
                  <a:srgbClr val="006600"/>
                </a:solidFill>
                <a:latin typeface="+mn-lt"/>
              </a:rPr>
              <a:t>HƯỚNG DẪN VỀ NHÀ</a:t>
            </a:r>
            <a:r>
              <a:rPr lang="en-US" altLang="en-US" sz="3200" b="1" smtClean="0">
                <a:solidFill>
                  <a:srgbClr val="006600"/>
                </a:solidFill>
                <a:latin typeface="+mn-lt"/>
              </a:rPr>
              <a:t> </a:t>
            </a:r>
            <a:br>
              <a:rPr lang="en-US" altLang="en-US" sz="3200" b="1" smtClean="0">
                <a:solidFill>
                  <a:srgbClr val="006600"/>
                </a:solidFill>
                <a:latin typeface="+mn-lt"/>
              </a:rPr>
            </a:br>
            <a:r>
              <a:rPr lang="en-US" altLang="en-US" sz="3200" b="1" smtClean="0">
                <a:solidFill>
                  <a:srgbClr val="006600"/>
                </a:solidFill>
                <a:latin typeface="+mn-lt"/>
              </a:rPr>
              <a:t/>
            </a:r>
            <a:br>
              <a:rPr lang="en-US" altLang="en-US" sz="3200" b="1" smtClean="0">
                <a:solidFill>
                  <a:srgbClr val="006600"/>
                </a:solidFill>
                <a:latin typeface="+mn-lt"/>
              </a:rPr>
            </a:br>
            <a:r>
              <a:rPr lang="en-US" altLang="en-US" sz="3200" b="1" smtClean="0">
                <a:latin typeface="+mn-lt"/>
              </a:rPr>
              <a:t>- Học thuộc tính chất bằng nhau thứ hai của tam giác và hệ quả.</a:t>
            </a:r>
            <a:br>
              <a:rPr lang="en-US" altLang="en-US" sz="3200" b="1" smtClean="0">
                <a:latin typeface="+mn-lt"/>
              </a:rPr>
            </a:br>
            <a:r>
              <a:rPr lang="en-US" altLang="en-US" sz="3200" b="1" smtClean="0">
                <a:latin typeface="+mn-lt"/>
              </a:rPr>
              <a:t>- Làm bài tập: 24, 26</a:t>
            </a:r>
            <a:br>
              <a:rPr lang="en-US" altLang="en-US" sz="3200" b="1" smtClean="0">
                <a:latin typeface="+mn-lt"/>
              </a:rPr>
            </a:br>
            <a:r>
              <a:rPr lang="en-US" altLang="en-US" sz="3200" b="1" smtClean="0">
                <a:latin typeface="+mn-lt"/>
              </a:rPr>
              <a:t>- Đọc trước nội dung các BT 27, 28, 29 - Chuẩn bị tiết sau luyện tập 1.</a:t>
            </a:r>
            <a:r>
              <a:rPr lang="en-US" altLang="en-US" sz="3200" b="1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altLang="en-US" sz="3200" b="1" smtClean="0">
                <a:solidFill>
                  <a:schemeClr val="tx1"/>
                </a:solidFill>
                <a:latin typeface="+mn-lt"/>
              </a:rPr>
            </a:br>
            <a:endParaRPr lang="en-US" altLang="en-US" sz="3200" b="1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4436</TotalTime>
  <Words>569</Words>
  <Application>Microsoft Office PowerPoint</Application>
  <PresentationFormat>Custom</PresentationFormat>
  <Paragraphs>93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Times New Roman</vt:lpstr>
      <vt:lpstr>Wingdings 2</vt:lpstr>
      <vt:lpstr>.VnTime</vt:lpstr>
      <vt:lpstr>.VnTimeH</vt:lpstr>
      <vt:lpstr>Default Design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                             HƯỚNG DẪN VỀ NHÀ   - Học thuộc tính chất bằng nhau thứ hai của tam giác và hệ quả. - Làm bài tập: 24, 26 - Đọc trước nội dung các BT 27, 28, 29 - Chuẩn bị tiết sau luyện tập 1. </vt:lpstr>
      <vt:lpstr>Slide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lenovo</cp:lastModifiedBy>
  <cp:revision>933</cp:revision>
  <dcterms:created xsi:type="dcterms:W3CDTF">2009-10-27T10:02:41Z</dcterms:created>
  <dcterms:modified xsi:type="dcterms:W3CDTF">2019-12-11T15:01:55Z</dcterms:modified>
</cp:coreProperties>
</file>