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sldIdLst>
    <p:sldId id="340" r:id="rId3"/>
    <p:sldId id="371" r:id="rId4"/>
    <p:sldId id="332" r:id="rId5"/>
    <p:sldId id="338" r:id="rId6"/>
    <p:sldId id="355" r:id="rId7"/>
    <p:sldId id="324" r:id="rId8"/>
    <p:sldId id="368" r:id="rId9"/>
    <p:sldId id="367" r:id="rId10"/>
    <p:sldId id="365" r:id="rId11"/>
    <p:sldId id="366" r:id="rId12"/>
    <p:sldId id="330" r:id="rId13"/>
    <p:sldId id="370" r:id="rId14"/>
    <p:sldId id="369" r:id="rId15"/>
  </p:sldIdLst>
  <p:sldSz cx="12192000" cy="6858000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FEEEEE"/>
    <a:srgbClr val="FF0066"/>
    <a:srgbClr val="F0F4D9"/>
    <a:srgbClr val="FFFF99"/>
    <a:srgbClr val="C4BD97"/>
    <a:srgbClr val="9E9D96"/>
    <a:srgbClr val="B9CDE5"/>
    <a:srgbClr val="B7DEE8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318474" y="1572168"/>
            <a:ext cx="474108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972302" y="1522374"/>
            <a:ext cx="510456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058306" y="1596479"/>
            <a:ext cx="529800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342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85957" y="1572168"/>
            <a:ext cx="477360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548818" y="1740112"/>
            <a:ext cx="47006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2003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142726" y="1522374"/>
            <a:ext cx="49341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67753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433211" y="2030121"/>
            <a:ext cx="47282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002060"/>
                </a:solidFill>
                <a:latin typeface="+mn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50163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81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453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392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42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2132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352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742707" y="1625279"/>
            <a:ext cx="446037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2862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894048" y="1522374"/>
            <a:ext cx="518282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75258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412258" y="2113003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002060"/>
                </a:solidFill>
                <a:latin typeface="+mn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606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24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091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545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74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27835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3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007726" y="1503378"/>
            <a:ext cx="536320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751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6950" y="2363419"/>
            <a:ext cx="6113417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15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KI - LO - GAM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1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E1F55F-C95A-418C-B87B-2C8FE5D8FC45}"/>
              </a:ext>
            </a:extLst>
          </p:cNvPr>
          <p:cNvSpPr/>
          <p:nvPr/>
        </p:nvSpPr>
        <p:spPr>
          <a:xfrm>
            <a:off x="1104899" y="298938"/>
            <a:ext cx="9982201" cy="19167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Để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tìm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tổng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số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 ki-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lô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-gam 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thóc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của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hai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 bao con 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làm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như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thế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6B520E8-E9E6-4592-A305-31F3B39760FD}"/>
              </a:ext>
            </a:extLst>
          </p:cNvPr>
          <p:cNvSpPr/>
          <p:nvPr/>
        </p:nvSpPr>
        <p:spPr>
          <a:xfrm>
            <a:off x="566057" y="2600847"/>
            <a:ext cx="11277600" cy="354874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prstClr val="black"/>
                </a:solidFill>
                <a:latin typeface="Arial"/>
              </a:rPr>
              <a:t>Cộng</a:t>
            </a:r>
            <a:r>
              <a:rPr lang="en-US" sz="6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6000" dirty="0">
                <a:solidFill>
                  <a:prstClr val="black"/>
                </a:solidFill>
                <a:latin typeface="Arial"/>
              </a:rPr>
              <a:t> ki-</a:t>
            </a:r>
            <a:r>
              <a:rPr lang="en-US" sz="6000" dirty="0" err="1">
                <a:solidFill>
                  <a:prstClr val="black"/>
                </a:solidFill>
                <a:latin typeface="Arial"/>
              </a:rPr>
              <a:t>lô</a:t>
            </a:r>
            <a:r>
              <a:rPr lang="en-US" sz="6000" dirty="0">
                <a:solidFill>
                  <a:prstClr val="black"/>
                </a:solidFill>
                <a:latin typeface="Arial"/>
              </a:rPr>
              <a:t>-gam </a:t>
            </a:r>
            <a:r>
              <a:rPr lang="en-US" sz="6000" dirty="0" err="1">
                <a:solidFill>
                  <a:prstClr val="black"/>
                </a:solidFill>
                <a:latin typeface="Arial"/>
              </a:rPr>
              <a:t>của</a:t>
            </a:r>
            <a:r>
              <a:rPr lang="en-US" sz="6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"/>
              </a:rPr>
              <a:t>hai</a:t>
            </a:r>
            <a:r>
              <a:rPr lang="en-US" sz="6000" dirty="0">
                <a:solidFill>
                  <a:prstClr val="black"/>
                </a:solidFill>
                <a:latin typeface="Arial"/>
              </a:rPr>
              <a:t> bao </a:t>
            </a:r>
            <a:r>
              <a:rPr lang="en-US" sz="6000" dirty="0" err="1">
                <a:solidFill>
                  <a:prstClr val="black"/>
                </a:solidFill>
                <a:latin typeface="Arial"/>
              </a:rPr>
              <a:t>thóc</a:t>
            </a:r>
            <a:r>
              <a:rPr lang="en-US" sz="6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"/>
              </a:rPr>
              <a:t>lại</a:t>
            </a:r>
            <a:r>
              <a:rPr lang="en-US" sz="6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"/>
              </a:rPr>
              <a:t>với</a:t>
            </a:r>
            <a:r>
              <a:rPr lang="en-US" sz="6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"/>
              </a:rPr>
              <a:t>nhau</a:t>
            </a:r>
            <a:r>
              <a:rPr lang="en-US" sz="6000" dirty="0">
                <a:solidFill>
                  <a:prstClr val="black"/>
                </a:solidFill>
                <a:latin typeface="Arial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B4387D-BE37-4570-B002-794D1E4646DE}"/>
              </a:ext>
            </a:extLst>
          </p:cNvPr>
          <p:cNvSpPr/>
          <p:nvPr/>
        </p:nvSpPr>
        <p:spPr>
          <a:xfrm>
            <a:off x="1104899" y="298938"/>
            <a:ext cx="9982201" cy="19167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70C0"/>
                </a:solidFill>
                <a:latin typeface="Arial"/>
              </a:rPr>
              <a:t>Khi </a:t>
            </a:r>
            <a:r>
              <a:rPr lang="en-US" sz="3600" dirty="0" err="1">
                <a:solidFill>
                  <a:srgbClr val="0070C0"/>
                </a:solidFill>
                <a:latin typeface="Arial"/>
              </a:rPr>
              <a:t>giải</a:t>
            </a:r>
            <a:r>
              <a:rPr lang="en-US" sz="36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/>
              </a:rPr>
              <a:t>toán</a:t>
            </a:r>
            <a:r>
              <a:rPr lang="en-US" sz="36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/>
              </a:rPr>
              <a:t>lời</a:t>
            </a:r>
            <a:r>
              <a:rPr lang="en-US" sz="36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/>
              </a:rPr>
              <a:t>văn</a:t>
            </a:r>
            <a:r>
              <a:rPr lang="en-US" sz="3600" dirty="0">
                <a:solidFill>
                  <a:srgbClr val="0070C0"/>
                </a:solidFill>
                <a:latin typeface="Arial"/>
              </a:rPr>
              <a:t> con </a:t>
            </a:r>
            <a:r>
              <a:rPr lang="en-US" sz="3600" dirty="0" err="1">
                <a:solidFill>
                  <a:srgbClr val="0070C0"/>
                </a:solidFill>
                <a:latin typeface="Arial"/>
              </a:rPr>
              <a:t>thực</a:t>
            </a:r>
            <a:r>
              <a:rPr lang="en-US" sz="36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/>
              </a:rPr>
              <a:t>hiện</a:t>
            </a:r>
            <a:r>
              <a:rPr lang="en-US" sz="36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/>
              </a:rPr>
              <a:t>theo</a:t>
            </a:r>
            <a:r>
              <a:rPr lang="en-US" sz="36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/>
              </a:rPr>
              <a:t>mấy</a:t>
            </a:r>
            <a:r>
              <a:rPr lang="en-US" sz="36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/>
              </a:rPr>
              <a:t>bước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bước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174D5DD-1A2F-4141-AA27-2789D3E547B7}"/>
              </a:ext>
            </a:extLst>
          </p:cNvPr>
          <p:cNvSpPr/>
          <p:nvPr/>
        </p:nvSpPr>
        <p:spPr>
          <a:xfrm>
            <a:off x="566057" y="2351313"/>
            <a:ext cx="11277600" cy="432162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Bước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đề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định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định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nếu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Bước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định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đúng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Bước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861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292787" y="247835"/>
            <a:ext cx="9955478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Ba </a:t>
            </a:r>
            <a:r>
              <a:rPr lang="en-US" sz="2400" dirty="0" err="1"/>
              <a:t>chú</a:t>
            </a:r>
            <a:r>
              <a:rPr lang="en-US" sz="2400" dirty="0"/>
              <a:t>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</a:t>
            </a:r>
            <a:r>
              <a:rPr lang="en-US" sz="2400" dirty="0" err="1"/>
              <a:t>rủ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.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A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32 kg,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B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A </a:t>
            </a:r>
            <a:r>
              <a:rPr lang="en-US" sz="2400" dirty="0" err="1"/>
              <a:t>là</a:t>
            </a:r>
            <a:r>
              <a:rPr lang="en-US" sz="2400" dirty="0"/>
              <a:t> 2 kg,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C </a:t>
            </a:r>
            <a:r>
              <a:rPr lang="en-US" sz="2400" dirty="0" err="1"/>
              <a:t>nhẹ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A </a:t>
            </a:r>
            <a:r>
              <a:rPr lang="en-US" sz="2400" dirty="0" err="1"/>
              <a:t>là</a:t>
            </a:r>
            <a:r>
              <a:rPr lang="en-US" sz="2400" dirty="0"/>
              <a:t> 2 kg. </a:t>
            </a:r>
            <a:r>
              <a:rPr lang="en-US" sz="2400" dirty="0" err="1"/>
              <a:t>Hỏi</a:t>
            </a:r>
            <a:r>
              <a:rPr lang="en-US" sz="2400" dirty="0"/>
              <a:t>: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B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 – </a:t>
            </a:r>
            <a:r>
              <a:rPr lang="en-US" sz="2400" dirty="0" err="1"/>
              <a:t>lô</a:t>
            </a:r>
            <a:r>
              <a:rPr lang="en-US" sz="2400" dirty="0"/>
              <a:t> – gam?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C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 – </a:t>
            </a:r>
            <a:r>
              <a:rPr lang="en-US" sz="2400" dirty="0" err="1"/>
              <a:t>lô</a:t>
            </a:r>
            <a:r>
              <a:rPr lang="en-US" sz="2400" dirty="0"/>
              <a:t> – gam?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70741EC-71BB-402D-9972-6F4E4437B564}"/>
              </a:ext>
            </a:extLst>
          </p:cNvPr>
          <p:cNvSpPr/>
          <p:nvPr/>
        </p:nvSpPr>
        <p:spPr>
          <a:xfrm>
            <a:off x="769567" y="53812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BC7F7E-ED32-46DC-9DA8-EBA56FF6B7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0526" y="3429000"/>
            <a:ext cx="5032148" cy="29896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47FB860-03C7-4F71-85E5-724BEB7F7EB2}"/>
              </a:ext>
            </a:extLst>
          </p:cNvPr>
          <p:cNvSpPr txBox="1"/>
          <p:nvPr/>
        </p:nvSpPr>
        <p:spPr>
          <a:xfrm>
            <a:off x="6879771" y="2905780"/>
            <a:ext cx="1064715" cy="523220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32 kg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DEBDE4E-0286-45C9-A00F-0CFED9ADD242}"/>
              </a:ext>
            </a:extLst>
          </p:cNvPr>
          <p:cNvCxnSpPr>
            <a:cxnSpLocks/>
          </p:cNvCxnSpPr>
          <p:nvPr/>
        </p:nvCxnSpPr>
        <p:spPr>
          <a:xfrm>
            <a:off x="5835381" y="770841"/>
            <a:ext cx="37585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9E5E42D-36D0-45AB-9478-06B64D6944BC}"/>
              </a:ext>
            </a:extLst>
          </p:cNvPr>
          <p:cNvCxnSpPr>
            <a:cxnSpLocks/>
          </p:cNvCxnSpPr>
          <p:nvPr/>
        </p:nvCxnSpPr>
        <p:spPr>
          <a:xfrm>
            <a:off x="9728512" y="727299"/>
            <a:ext cx="14039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E1B0E68-0402-44B8-90A7-5C21DB83BAD3}"/>
              </a:ext>
            </a:extLst>
          </p:cNvPr>
          <p:cNvCxnSpPr>
            <a:cxnSpLocks/>
          </p:cNvCxnSpPr>
          <p:nvPr/>
        </p:nvCxnSpPr>
        <p:spPr>
          <a:xfrm>
            <a:off x="1404569" y="1329641"/>
            <a:ext cx="35738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707176B-220A-43A1-BA29-A9E07A008637}"/>
              </a:ext>
            </a:extLst>
          </p:cNvPr>
          <p:cNvSpPr txBox="1"/>
          <p:nvPr/>
        </p:nvSpPr>
        <p:spPr>
          <a:xfrm>
            <a:off x="769567" y="2919758"/>
            <a:ext cx="5990445" cy="101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</a:rPr>
              <a:t>a,Rô</a:t>
            </a:r>
            <a:r>
              <a:rPr lang="en-US" sz="2600" dirty="0">
                <a:solidFill>
                  <a:srgbClr val="FF0000"/>
                </a:solidFill>
              </a:rPr>
              <a:t> – </a:t>
            </a:r>
            <a:r>
              <a:rPr lang="en-US" sz="2600" dirty="0" err="1">
                <a:solidFill>
                  <a:srgbClr val="FF0000"/>
                </a:solidFill>
              </a:rPr>
              <a:t>bốt</a:t>
            </a:r>
            <a:r>
              <a:rPr lang="en-US" sz="2600" dirty="0">
                <a:solidFill>
                  <a:srgbClr val="FF0000"/>
                </a:solidFill>
              </a:rPr>
              <a:t> B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số</a:t>
            </a:r>
            <a:r>
              <a:rPr lang="en-US" sz="2600" dirty="0">
                <a:solidFill>
                  <a:srgbClr val="FF0000"/>
                </a:solidFill>
              </a:rPr>
              <a:t> ki – </a:t>
            </a:r>
            <a:r>
              <a:rPr lang="en-US" sz="2600" dirty="0" err="1">
                <a:solidFill>
                  <a:srgbClr val="FF0000"/>
                </a:solidFill>
              </a:rPr>
              <a:t>lô</a:t>
            </a:r>
            <a:r>
              <a:rPr lang="en-US" sz="2600" dirty="0">
                <a:solidFill>
                  <a:srgbClr val="FF0000"/>
                </a:solidFill>
              </a:rPr>
              <a:t> – gam </a:t>
            </a:r>
            <a:r>
              <a:rPr lang="en-US" sz="2600" dirty="0" err="1">
                <a:solidFill>
                  <a:srgbClr val="FF0000"/>
                </a:solidFill>
              </a:rPr>
              <a:t>là</a:t>
            </a:r>
            <a:r>
              <a:rPr lang="en-US" sz="26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</a:rPr>
              <a:t>32 + 2 = 34 (kg)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D99392B-6144-48D0-9B3E-B6A9388CBE47}"/>
              </a:ext>
            </a:extLst>
          </p:cNvPr>
          <p:cNvSpPr txBox="1"/>
          <p:nvPr/>
        </p:nvSpPr>
        <p:spPr>
          <a:xfrm>
            <a:off x="8558864" y="3167390"/>
            <a:ext cx="1064715" cy="523220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34 kg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973FE2A-2D68-45F9-A532-F7D40D4D5F99}"/>
              </a:ext>
            </a:extLst>
          </p:cNvPr>
          <p:cNvCxnSpPr>
            <a:cxnSpLocks/>
          </p:cNvCxnSpPr>
          <p:nvPr/>
        </p:nvCxnSpPr>
        <p:spPr>
          <a:xfrm>
            <a:off x="5212769" y="1329641"/>
            <a:ext cx="48891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E3664C5-CAAC-42B0-B2A4-9F3745E42B64}"/>
              </a:ext>
            </a:extLst>
          </p:cNvPr>
          <p:cNvSpPr txBox="1"/>
          <p:nvPr/>
        </p:nvSpPr>
        <p:spPr>
          <a:xfrm>
            <a:off x="711510" y="4461462"/>
            <a:ext cx="5990445" cy="101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</a:rPr>
              <a:t>b,Rô</a:t>
            </a:r>
            <a:r>
              <a:rPr lang="en-US" sz="2600" dirty="0">
                <a:solidFill>
                  <a:srgbClr val="FF0000"/>
                </a:solidFill>
              </a:rPr>
              <a:t> – </a:t>
            </a:r>
            <a:r>
              <a:rPr lang="en-US" sz="2600" dirty="0" err="1">
                <a:solidFill>
                  <a:srgbClr val="FF0000"/>
                </a:solidFill>
              </a:rPr>
              <a:t>bốt</a:t>
            </a:r>
            <a:r>
              <a:rPr lang="en-US" sz="2600" dirty="0">
                <a:solidFill>
                  <a:srgbClr val="FF0000"/>
                </a:solidFill>
              </a:rPr>
              <a:t> C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số</a:t>
            </a:r>
            <a:r>
              <a:rPr lang="en-US" sz="2600" dirty="0">
                <a:solidFill>
                  <a:srgbClr val="FF0000"/>
                </a:solidFill>
              </a:rPr>
              <a:t> ki – </a:t>
            </a:r>
            <a:r>
              <a:rPr lang="en-US" sz="2600" dirty="0" err="1">
                <a:solidFill>
                  <a:srgbClr val="FF0000"/>
                </a:solidFill>
              </a:rPr>
              <a:t>lô</a:t>
            </a:r>
            <a:r>
              <a:rPr lang="en-US" sz="2600" dirty="0">
                <a:solidFill>
                  <a:srgbClr val="FF0000"/>
                </a:solidFill>
              </a:rPr>
              <a:t> – gam </a:t>
            </a:r>
            <a:r>
              <a:rPr lang="en-US" sz="2600" dirty="0" err="1">
                <a:solidFill>
                  <a:srgbClr val="FF0000"/>
                </a:solidFill>
              </a:rPr>
              <a:t>là</a:t>
            </a:r>
            <a:r>
              <a:rPr lang="en-US" sz="26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</a:rPr>
              <a:t>32 – 2 = 30 (kg)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CE315A-FC73-4778-907C-57D9866BE484}"/>
              </a:ext>
            </a:extLst>
          </p:cNvPr>
          <p:cNvSpPr txBox="1"/>
          <p:nvPr/>
        </p:nvSpPr>
        <p:spPr>
          <a:xfrm>
            <a:off x="10067742" y="3429000"/>
            <a:ext cx="1064715" cy="523220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30 kg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48D668-CB2E-4156-8F5A-4859DA9BC0F9}"/>
              </a:ext>
            </a:extLst>
          </p:cNvPr>
          <p:cNvSpPr txBox="1"/>
          <p:nvPr/>
        </p:nvSpPr>
        <p:spPr>
          <a:xfrm>
            <a:off x="3497268" y="3877878"/>
            <a:ext cx="35815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Đáp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số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: 34 kg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480D5C-2C57-4A22-82BA-423FC2C43DEE}"/>
              </a:ext>
            </a:extLst>
          </p:cNvPr>
          <p:cNvSpPr txBox="1"/>
          <p:nvPr/>
        </p:nvSpPr>
        <p:spPr>
          <a:xfrm>
            <a:off x="3519394" y="5479946"/>
            <a:ext cx="35815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Đáp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số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: 30 kg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1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2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6B520E8-E9E6-4592-A305-31F3B39760FD}"/>
              </a:ext>
            </a:extLst>
          </p:cNvPr>
          <p:cNvSpPr/>
          <p:nvPr/>
        </p:nvSpPr>
        <p:spPr>
          <a:xfrm>
            <a:off x="544285" y="2438399"/>
            <a:ext cx="11277600" cy="432162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Bước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đề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định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định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nếu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Bước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định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đúng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Bước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4BBDF8-B250-429A-B021-F4C20622E6DD}"/>
              </a:ext>
            </a:extLst>
          </p:cNvPr>
          <p:cNvSpPr/>
          <p:nvPr/>
        </p:nvSpPr>
        <p:spPr>
          <a:xfrm>
            <a:off x="1191985" y="244509"/>
            <a:ext cx="9982201" cy="19167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lưu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ý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752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E1F55F-C95A-418C-B87B-2C8FE5D8FC45}"/>
              </a:ext>
            </a:extLst>
          </p:cNvPr>
          <p:cNvSpPr/>
          <p:nvPr/>
        </p:nvSpPr>
        <p:spPr>
          <a:xfrm>
            <a:off x="1104899" y="298938"/>
            <a:ext cx="9982201" cy="19167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70C0"/>
                </a:solidFill>
                <a:latin typeface="Arial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/>
              </a:rPr>
              <a:t>hôm</a:t>
            </a:r>
            <a:r>
              <a:rPr lang="en-US" sz="3600" dirty="0">
                <a:solidFill>
                  <a:srgbClr val="0070C0"/>
                </a:solidFill>
                <a:latin typeface="Arial"/>
              </a:rPr>
              <a:t> nay </a:t>
            </a:r>
            <a:r>
              <a:rPr lang="en-US" sz="3600" dirty="0" err="1">
                <a:solidFill>
                  <a:srgbClr val="0070C0"/>
                </a:solidFill>
                <a:latin typeface="Arial"/>
              </a:rPr>
              <a:t>củng</a:t>
            </a:r>
            <a:r>
              <a:rPr lang="en-US" sz="36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/>
              </a:rPr>
              <a:t>cố</a:t>
            </a:r>
            <a:r>
              <a:rPr lang="en-US" sz="36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/>
              </a:rPr>
              <a:t>cho</a:t>
            </a:r>
            <a:r>
              <a:rPr lang="en-US" sz="36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rial"/>
              </a:rPr>
              <a:t> con </a:t>
            </a:r>
            <a:r>
              <a:rPr lang="en-US" sz="3600" dirty="0" err="1">
                <a:solidFill>
                  <a:srgbClr val="0070C0"/>
                </a:solidFill>
                <a:latin typeface="Arial"/>
              </a:rPr>
              <a:t>kiến</a:t>
            </a:r>
            <a:r>
              <a:rPr lang="en-US" sz="36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6B520E8-E9E6-4592-A305-31F3B39760FD}"/>
              </a:ext>
            </a:extLst>
          </p:cNvPr>
          <p:cNvSpPr/>
          <p:nvPr/>
        </p:nvSpPr>
        <p:spPr>
          <a:xfrm>
            <a:off x="428727" y="2549769"/>
            <a:ext cx="11121015" cy="38451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Arial"/>
              </a:rPr>
              <a:t>-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Làm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các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bài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tập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liên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quan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về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đơn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vị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đo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Ki-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lô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-gam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Arial"/>
              </a:rPr>
              <a:t>-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Vận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dụng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giải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các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bài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toán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có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lời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văn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về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đơn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vị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đo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khối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lượng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( Ki-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lô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-gam)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1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981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2912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AA7B50-C54D-4FF8-A112-C1E6A5FA388A}"/>
              </a:ext>
            </a:extLst>
          </p:cNvPr>
          <p:cNvGrpSpPr/>
          <p:nvPr/>
        </p:nvGrpSpPr>
        <p:grpSpPr>
          <a:xfrm>
            <a:off x="1237019" y="269450"/>
            <a:ext cx="6637904" cy="635866"/>
            <a:chOff x="3740729" y="661336"/>
            <a:chExt cx="6637904" cy="635866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FC72CC7D-E218-4291-AA55-F216BB68CF10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0C9CD36-4E04-483B-AFB0-317C17891738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(</a:t>
              </a:r>
              <a:r>
                <a:rPr lang="en-US" sz="2600" dirty="0" err="1"/>
                <a:t>theo</a:t>
              </a:r>
              <a:r>
                <a:rPr lang="en-US" sz="2600" dirty="0"/>
                <a:t> </a:t>
              </a:r>
              <a:r>
                <a:rPr lang="en-US" sz="2600" dirty="0" err="1"/>
                <a:t>mẫu</a:t>
              </a:r>
              <a:r>
                <a:rPr lang="en-US" sz="2600" dirty="0"/>
                <a:t>).</a:t>
              </a:r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1C9E5584-8C60-40B0-9142-2BBA5DD6771C}"/>
              </a:ext>
            </a:extLst>
          </p:cNvPr>
          <p:cNvSpPr txBox="1"/>
          <p:nvPr/>
        </p:nvSpPr>
        <p:spPr>
          <a:xfrm>
            <a:off x="1757819" y="1301926"/>
            <a:ext cx="8647333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>
                <a:solidFill>
                  <a:srgbClr val="FF0000"/>
                </a:solidFill>
              </a:rPr>
              <a:t>Mẫu</a:t>
            </a:r>
            <a:r>
              <a:rPr lang="en-US" sz="2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600" dirty="0"/>
              <a:t>5 kg + 4 kg = 9 kg				10 kg – 3 kg = 7 kg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969CF92-F135-4402-9FAF-B0139F4B55BB}"/>
              </a:ext>
            </a:extLst>
          </p:cNvPr>
          <p:cNvGrpSpPr/>
          <p:nvPr/>
        </p:nvGrpSpPr>
        <p:grpSpPr>
          <a:xfrm>
            <a:off x="598743" y="2372364"/>
            <a:ext cx="10591000" cy="3069854"/>
            <a:chOff x="1027263" y="1297202"/>
            <a:chExt cx="10591000" cy="3069854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100F65D-6B0A-4A54-9C48-529095D6A3A6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600" dirty="0"/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8AC2ADB-1817-4E20-A871-78AE88F09D5C}"/>
                </a:ext>
              </a:extLst>
            </p:cNvPr>
            <p:cNvGrpSpPr/>
            <p:nvPr/>
          </p:nvGrpSpPr>
          <p:grpSpPr>
            <a:xfrm>
              <a:off x="1027263" y="2073799"/>
              <a:ext cx="10591000" cy="2293257"/>
              <a:chOff x="1027263" y="2073799"/>
              <a:chExt cx="10591000" cy="2293257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1309C2AF-B811-40EF-ABDE-B2D205A60C74}"/>
                  </a:ext>
                </a:extLst>
              </p:cNvPr>
              <p:cNvGrpSpPr/>
              <p:nvPr/>
            </p:nvGrpSpPr>
            <p:grpSpPr>
              <a:xfrm>
                <a:off x="1027263" y="2078181"/>
                <a:ext cx="3401018" cy="685800"/>
                <a:chOff x="1612405" y="2743200"/>
                <a:chExt cx="3401018" cy="685800"/>
              </a:xfrm>
            </p:grpSpPr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773F6664-21D2-45AF-B769-4464997E1BCB}"/>
                    </a:ext>
                  </a:extLst>
                </p:cNvPr>
                <p:cNvSpPr/>
                <p:nvPr/>
              </p:nvSpPr>
              <p:spPr>
                <a:xfrm>
                  <a:off x="1612405" y="2743200"/>
                  <a:ext cx="3401018" cy="685800"/>
                </a:xfrm>
                <a:prstGeom prst="roundRect">
                  <a:avLst/>
                </a:prstGeom>
                <a:solidFill>
                  <a:srgbClr val="9DD046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404EEA83-4DFE-442A-99B5-1B51C7E718C3}"/>
                    </a:ext>
                  </a:extLst>
                </p:cNvPr>
                <p:cNvSpPr txBox="1"/>
                <p:nvPr/>
              </p:nvSpPr>
              <p:spPr>
                <a:xfrm>
                  <a:off x="1961868" y="2820108"/>
                  <a:ext cx="235352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12 kg + 23 kg</a:t>
                  </a:r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181ECF48-47F8-45A5-BEAB-AD04ED5DDE83}"/>
                  </a:ext>
                </a:extLst>
              </p:cNvPr>
              <p:cNvGrpSpPr/>
              <p:nvPr/>
            </p:nvGrpSpPr>
            <p:grpSpPr>
              <a:xfrm>
                <a:off x="8432074" y="2080179"/>
                <a:ext cx="3122012" cy="685800"/>
                <a:chOff x="7964271" y="1657618"/>
                <a:chExt cx="3122012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D17E01E9-C8E4-4078-93F7-DD71186E44B7}"/>
                    </a:ext>
                  </a:extLst>
                </p:cNvPr>
                <p:cNvSpPr/>
                <p:nvPr/>
              </p:nvSpPr>
              <p:spPr>
                <a:xfrm>
                  <a:off x="7964271" y="1657618"/>
                  <a:ext cx="3122012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05ECC3A1-82FE-4331-B1B1-32F18D4D9A47}"/>
                    </a:ext>
                  </a:extLst>
                </p:cNvPr>
                <p:cNvSpPr txBox="1"/>
                <p:nvPr/>
              </p:nvSpPr>
              <p:spPr>
                <a:xfrm>
                  <a:off x="8520124" y="1738908"/>
                  <a:ext cx="1952779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9 kg + 7 kg</a:t>
                  </a:r>
                </a:p>
              </p:txBody>
            </p: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2A971683-2F65-4F9D-82F7-1775F48CC9A0}"/>
                  </a:ext>
                </a:extLst>
              </p:cNvPr>
              <p:cNvGrpSpPr/>
              <p:nvPr/>
            </p:nvGrpSpPr>
            <p:grpSpPr>
              <a:xfrm>
                <a:off x="4684307" y="2073799"/>
                <a:ext cx="3401422" cy="685800"/>
                <a:chOff x="2221449" y="2738818"/>
                <a:chExt cx="3401422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9419097E-62B9-437F-800B-57143192335D}"/>
                    </a:ext>
                  </a:extLst>
                </p:cNvPr>
                <p:cNvSpPr/>
                <p:nvPr/>
              </p:nvSpPr>
              <p:spPr>
                <a:xfrm>
                  <a:off x="2221449" y="2738818"/>
                  <a:ext cx="3401422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D3002B91-625F-445D-A7F7-130E10CB13F9}"/>
                    </a:ext>
                  </a:extLst>
                </p:cNvPr>
                <p:cNvSpPr txBox="1"/>
                <p:nvPr/>
              </p:nvSpPr>
              <p:spPr>
                <a:xfrm>
                  <a:off x="2777302" y="2820108"/>
                  <a:ext cx="2452916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45 kg + 20 kg </a:t>
                  </a:r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84EAC3AC-9567-4BB2-BE0E-F64C12DEEB9D}"/>
                  </a:ext>
                </a:extLst>
              </p:cNvPr>
              <p:cNvGrpSpPr/>
              <p:nvPr/>
            </p:nvGrpSpPr>
            <p:grpSpPr>
              <a:xfrm>
                <a:off x="4684307" y="3620860"/>
                <a:ext cx="3401422" cy="685800"/>
                <a:chOff x="-1331817" y="3198299"/>
                <a:chExt cx="3401422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48B00748-0F85-4F42-9D4F-A004F2CBD0D3}"/>
                    </a:ext>
                  </a:extLst>
                </p:cNvPr>
                <p:cNvSpPr/>
                <p:nvPr/>
              </p:nvSpPr>
              <p:spPr>
                <a:xfrm>
                  <a:off x="-1331817" y="3198299"/>
                  <a:ext cx="3401422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F296F69F-4C78-47D5-8C42-2D6FA619A74F}"/>
                    </a:ext>
                  </a:extLst>
                </p:cNvPr>
                <p:cNvSpPr txBox="1"/>
                <p:nvPr/>
              </p:nvSpPr>
              <p:spPr>
                <a:xfrm>
                  <a:off x="-775964" y="3279589"/>
                  <a:ext cx="2472020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13 kg – 9 kg</a:t>
                  </a:r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69DA34CB-6C0E-4FAB-BB2D-6D16C4B8E07A}"/>
                  </a:ext>
                </a:extLst>
              </p:cNvPr>
              <p:cNvGrpSpPr/>
              <p:nvPr/>
            </p:nvGrpSpPr>
            <p:grpSpPr>
              <a:xfrm>
                <a:off x="1215949" y="3681256"/>
                <a:ext cx="3165123" cy="685800"/>
                <a:chOff x="-2026014" y="3258695"/>
                <a:chExt cx="3165123" cy="685800"/>
              </a:xfrm>
              <a:solidFill>
                <a:srgbClr val="FFFF00"/>
              </a:solidFill>
            </p:grpSpPr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4A2372BB-B098-48DB-8299-3CC0E590BC7E}"/>
                    </a:ext>
                  </a:extLst>
                </p:cNvPr>
                <p:cNvSpPr/>
                <p:nvPr/>
              </p:nvSpPr>
              <p:spPr>
                <a:xfrm>
                  <a:off x="-2026014" y="3258695"/>
                  <a:ext cx="3165123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995BA503-3EB9-471B-AA6C-5FE26CA7CD08}"/>
                    </a:ext>
                  </a:extLst>
                </p:cNvPr>
                <p:cNvSpPr txBox="1"/>
                <p:nvPr/>
              </p:nvSpPr>
              <p:spPr>
                <a:xfrm>
                  <a:off x="-1470161" y="3339985"/>
                  <a:ext cx="234391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42 kg – 30 kg</a:t>
                  </a:r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EA152603-26DF-4FC1-A58E-520B8F5B5229}"/>
                  </a:ext>
                </a:extLst>
              </p:cNvPr>
              <p:cNvGrpSpPr/>
              <p:nvPr/>
            </p:nvGrpSpPr>
            <p:grpSpPr>
              <a:xfrm>
                <a:off x="8432074" y="3630064"/>
                <a:ext cx="3186189" cy="685800"/>
                <a:chOff x="2990491" y="4299465"/>
                <a:chExt cx="3186189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D5C81E93-795B-4876-9F05-DAE10FB4AB5C}"/>
                    </a:ext>
                  </a:extLst>
                </p:cNvPr>
                <p:cNvSpPr/>
                <p:nvPr/>
              </p:nvSpPr>
              <p:spPr>
                <a:xfrm>
                  <a:off x="2990491" y="4299465"/>
                  <a:ext cx="3186189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0FE820DD-9F47-4667-8A79-30DAB941ACFD}"/>
                    </a:ext>
                  </a:extLst>
                </p:cNvPr>
                <p:cNvSpPr txBox="1"/>
                <p:nvPr/>
              </p:nvSpPr>
              <p:spPr>
                <a:xfrm>
                  <a:off x="3491744" y="4380755"/>
                  <a:ext cx="2343911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60 kg – 40 kg</a:t>
                  </a:r>
                </a:p>
              </p:txBody>
            </p: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7F0E89-0667-4C3C-AF31-0A93E27CB8DC}"/>
              </a:ext>
            </a:extLst>
          </p:cNvPr>
          <p:cNvGrpSpPr/>
          <p:nvPr/>
        </p:nvGrpSpPr>
        <p:grpSpPr>
          <a:xfrm>
            <a:off x="534609" y="3152601"/>
            <a:ext cx="3443252" cy="685800"/>
            <a:chOff x="849213" y="3134048"/>
            <a:chExt cx="3443252" cy="685800"/>
          </a:xfrm>
        </p:grpSpPr>
        <p:sp>
          <p:nvSpPr>
            <p:cNvPr id="218" name="Rectangle: Rounded Corners 217">
              <a:extLst>
                <a:ext uri="{FF2B5EF4-FFF2-40B4-BE49-F238E27FC236}">
                  <a16:creationId xmlns:a16="http://schemas.microsoft.com/office/drawing/2014/main" id="{2A64A23E-C6E2-4894-B961-6500D6984060}"/>
                </a:ext>
              </a:extLst>
            </p:cNvPr>
            <p:cNvSpPr/>
            <p:nvPr/>
          </p:nvSpPr>
          <p:spPr>
            <a:xfrm>
              <a:off x="891447" y="3134048"/>
              <a:ext cx="3401018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90B6C8D7-4F64-4269-A2ED-CA92E1A8DCE6}"/>
                </a:ext>
              </a:extLst>
            </p:cNvPr>
            <p:cNvSpPr txBox="1"/>
            <p:nvPr/>
          </p:nvSpPr>
          <p:spPr>
            <a:xfrm>
              <a:off x="849213" y="3239873"/>
              <a:ext cx="339708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>
                  <a:solidFill>
                    <a:srgbClr val="FF0000"/>
                  </a:solidFill>
                </a:rPr>
                <a:t>12 kg + 23 kg = 35 kg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1B077C-94F4-40CD-AB8A-6F459CCF25B3}"/>
              </a:ext>
            </a:extLst>
          </p:cNvPr>
          <p:cNvGrpSpPr/>
          <p:nvPr/>
        </p:nvGrpSpPr>
        <p:grpSpPr>
          <a:xfrm>
            <a:off x="4252618" y="3148961"/>
            <a:ext cx="3610956" cy="685800"/>
            <a:chOff x="4263967" y="5545194"/>
            <a:chExt cx="3610956" cy="685800"/>
          </a:xfrm>
        </p:grpSpPr>
        <p:sp>
          <p:nvSpPr>
            <p:cNvPr id="220" name="Rectangle: Rounded Corners 219">
              <a:extLst>
                <a:ext uri="{FF2B5EF4-FFF2-40B4-BE49-F238E27FC236}">
                  <a16:creationId xmlns:a16="http://schemas.microsoft.com/office/drawing/2014/main" id="{7798B077-7084-4632-97E7-F3CC454C19B6}"/>
                </a:ext>
              </a:extLst>
            </p:cNvPr>
            <p:cNvSpPr/>
            <p:nvPr/>
          </p:nvSpPr>
          <p:spPr>
            <a:xfrm>
              <a:off x="4263967" y="5545194"/>
              <a:ext cx="3610956" cy="685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0E061448-FECF-4C5E-89B2-F4982034495C}"/>
                </a:ext>
              </a:extLst>
            </p:cNvPr>
            <p:cNvSpPr txBox="1"/>
            <p:nvPr/>
          </p:nvSpPr>
          <p:spPr>
            <a:xfrm>
              <a:off x="4373745" y="5641872"/>
              <a:ext cx="3490058" cy="49244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solidFill>
                    <a:srgbClr val="FF0000"/>
                  </a:solidFill>
                </a:rPr>
                <a:t>45 kg + 20 kg = 65 kg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2DD996-9306-4274-915B-5302182E09E2}"/>
              </a:ext>
            </a:extLst>
          </p:cNvPr>
          <p:cNvGrpSpPr/>
          <p:nvPr/>
        </p:nvGrpSpPr>
        <p:grpSpPr>
          <a:xfrm>
            <a:off x="8003554" y="3148960"/>
            <a:ext cx="3122012" cy="685800"/>
            <a:chOff x="5906240" y="5442218"/>
            <a:chExt cx="3122012" cy="685800"/>
          </a:xfrm>
        </p:grpSpPr>
        <p:sp>
          <p:nvSpPr>
            <p:cNvPr id="222" name="Rectangle: Rounded Corners 221">
              <a:extLst>
                <a:ext uri="{FF2B5EF4-FFF2-40B4-BE49-F238E27FC236}">
                  <a16:creationId xmlns:a16="http://schemas.microsoft.com/office/drawing/2014/main" id="{EB208CCB-9F41-4B23-9234-C7FD1BF8A57F}"/>
                </a:ext>
              </a:extLst>
            </p:cNvPr>
            <p:cNvSpPr/>
            <p:nvPr/>
          </p:nvSpPr>
          <p:spPr>
            <a:xfrm>
              <a:off x="5906240" y="5442218"/>
              <a:ext cx="3122012" cy="685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97F67918-C8D6-4D23-B89F-AC5F7843FD02}"/>
                </a:ext>
              </a:extLst>
            </p:cNvPr>
            <p:cNvSpPr txBox="1"/>
            <p:nvPr/>
          </p:nvSpPr>
          <p:spPr>
            <a:xfrm>
              <a:off x="6003065" y="5556074"/>
              <a:ext cx="3025187" cy="49244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solidFill>
                    <a:srgbClr val="FF0000"/>
                  </a:solidFill>
                </a:rPr>
                <a:t>9 kg + 7 kg = 16 kg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67DA79-0932-43C4-AF71-BFEFD854FBD6}"/>
              </a:ext>
            </a:extLst>
          </p:cNvPr>
          <p:cNvGrpSpPr/>
          <p:nvPr/>
        </p:nvGrpSpPr>
        <p:grpSpPr>
          <a:xfrm>
            <a:off x="598743" y="4755676"/>
            <a:ext cx="3401018" cy="685800"/>
            <a:chOff x="939829" y="4908818"/>
            <a:chExt cx="3401018" cy="685800"/>
          </a:xfrm>
        </p:grpSpPr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D275A15C-A330-4A8A-A1D2-EF6BC2812119}"/>
                </a:ext>
              </a:extLst>
            </p:cNvPr>
            <p:cNvSpPr/>
            <p:nvPr/>
          </p:nvSpPr>
          <p:spPr>
            <a:xfrm>
              <a:off x="939829" y="4908818"/>
              <a:ext cx="3401018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0EC87CB-6B9C-494B-A371-560C3FCBDA8B}"/>
                </a:ext>
              </a:extLst>
            </p:cNvPr>
            <p:cNvSpPr txBox="1"/>
            <p:nvPr/>
          </p:nvSpPr>
          <p:spPr>
            <a:xfrm>
              <a:off x="939829" y="5032803"/>
              <a:ext cx="3389069" cy="49244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solidFill>
                    <a:srgbClr val="FF0000"/>
                  </a:solidFill>
                </a:rPr>
                <a:t>42 kg – 30 kg = 12 kg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79612A8-7F54-4EE3-A3D5-CFF237ECB419}"/>
              </a:ext>
            </a:extLst>
          </p:cNvPr>
          <p:cNvGrpSpPr/>
          <p:nvPr/>
        </p:nvGrpSpPr>
        <p:grpSpPr>
          <a:xfrm>
            <a:off x="4255787" y="4722950"/>
            <a:ext cx="3401422" cy="685800"/>
            <a:chOff x="4408187" y="4848422"/>
            <a:chExt cx="3401422" cy="685800"/>
          </a:xfrm>
        </p:grpSpPr>
        <p:sp>
          <p:nvSpPr>
            <p:cNvPr id="226" name="Rectangle: Rounded Corners 225">
              <a:extLst>
                <a:ext uri="{FF2B5EF4-FFF2-40B4-BE49-F238E27FC236}">
                  <a16:creationId xmlns:a16="http://schemas.microsoft.com/office/drawing/2014/main" id="{4C37D7A4-7D2B-494D-B229-18C43CC17903}"/>
                </a:ext>
              </a:extLst>
            </p:cNvPr>
            <p:cNvSpPr/>
            <p:nvPr/>
          </p:nvSpPr>
          <p:spPr>
            <a:xfrm>
              <a:off x="4408187" y="4848422"/>
              <a:ext cx="3401422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67A364CC-ED97-4F19-AF92-4DAB4F50C09A}"/>
                </a:ext>
              </a:extLst>
            </p:cNvPr>
            <p:cNvSpPr txBox="1"/>
            <p:nvPr/>
          </p:nvSpPr>
          <p:spPr>
            <a:xfrm>
              <a:off x="4417038" y="4929712"/>
              <a:ext cx="3392571" cy="4924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solidFill>
                    <a:srgbClr val="FF0000"/>
                  </a:solidFill>
                </a:rPr>
                <a:t>13 kg – 9 kg = 4 kg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B7CC9D-C598-4A36-BAD9-44B175E1FF68}"/>
              </a:ext>
            </a:extLst>
          </p:cNvPr>
          <p:cNvGrpSpPr/>
          <p:nvPr/>
        </p:nvGrpSpPr>
        <p:grpSpPr>
          <a:xfrm>
            <a:off x="8003554" y="4707524"/>
            <a:ext cx="3401422" cy="685800"/>
            <a:chOff x="8155954" y="4767132"/>
            <a:chExt cx="3401422" cy="685800"/>
          </a:xfrm>
        </p:grpSpPr>
        <p:sp>
          <p:nvSpPr>
            <p:cNvPr id="228" name="Rectangle: Rounded Corners 227">
              <a:extLst>
                <a:ext uri="{FF2B5EF4-FFF2-40B4-BE49-F238E27FC236}">
                  <a16:creationId xmlns:a16="http://schemas.microsoft.com/office/drawing/2014/main" id="{E7836DBE-846B-4428-BCAA-6B8F19526DAD}"/>
                </a:ext>
              </a:extLst>
            </p:cNvPr>
            <p:cNvSpPr/>
            <p:nvPr/>
          </p:nvSpPr>
          <p:spPr>
            <a:xfrm>
              <a:off x="8155954" y="4767132"/>
              <a:ext cx="3401422" cy="6858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1AD33D68-2BA0-46F3-8458-F18A5FD0FDCB}"/>
                </a:ext>
              </a:extLst>
            </p:cNvPr>
            <p:cNvSpPr txBox="1"/>
            <p:nvPr/>
          </p:nvSpPr>
          <p:spPr>
            <a:xfrm>
              <a:off x="8155954" y="4862454"/>
              <a:ext cx="3372015" cy="4924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solidFill>
                    <a:srgbClr val="FF0000"/>
                  </a:solidFill>
                </a:rPr>
                <a:t>60 kg – 40 kg = 20 kg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338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E1F55F-C95A-418C-B87B-2C8FE5D8FC45}"/>
              </a:ext>
            </a:extLst>
          </p:cNvPr>
          <p:cNvSpPr/>
          <p:nvPr/>
        </p:nvSpPr>
        <p:spPr>
          <a:xfrm>
            <a:off x="1104899" y="298938"/>
            <a:ext cx="9982201" cy="8358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Để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làm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được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bài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  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tập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 1 con 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dựa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vào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đâu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6B520E8-E9E6-4592-A305-31F3B39760FD}"/>
              </a:ext>
            </a:extLst>
          </p:cNvPr>
          <p:cNvSpPr/>
          <p:nvPr/>
        </p:nvSpPr>
        <p:spPr>
          <a:xfrm>
            <a:off x="893884" y="1363435"/>
            <a:ext cx="10404232" cy="13552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  <a:latin typeface="Arial"/>
              </a:rPr>
              <a:t>Cách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t</a:t>
            </a:r>
            <a:r>
              <a:rPr lang="en-US" sz="4800" noProof="0" dirty="0" err="1">
                <a:solidFill>
                  <a:prstClr val="black"/>
                </a:solidFill>
                <a:latin typeface="Arial"/>
              </a:rPr>
              <a:t>ính</a:t>
            </a:r>
            <a:r>
              <a:rPr lang="en-US" sz="4800" noProof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Arial"/>
              </a:rPr>
              <a:t>nhẩm</a:t>
            </a:r>
            <a:r>
              <a:rPr lang="en-US" sz="4800" noProof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Arial"/>
              </a:rPr>
              <a:t>hoặc</a:t>
            </a:r>
            <a:r>
              <a:rPr lang="en-US" sz="4800" noProof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Arial"/>
              </a:rPr>
              <a:t>đặt</a:t>
            </a:r>
            <a:r>
              <a:rPr lang="en-US" sz="4800" noProof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Arial"/>
              </a:rPr>
              <a:t>tính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E343DF-ACA1-461D-858A-CB6F795062A6}"/>
              </a:ext>
            </a:extLst>
          </p:cNvPr>
          <p:cNvSpPr/>
          <p:nvPr/>
        </p:nvSpPr>
        <p:spPr>
          <a:xfrm>
            <a:off x="1175656" y="3011051"/>
            <a:ext cx="9982201" cy="8358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70C0"/>
                </a:solidFill>
                <a:latin typeface="Arial"/>
              </a:rPr>
              <a:t>Khi </a:t>
            </a:r>
            <a:r>
              <a:rPr lang="en-US" sz="3600" dirty="0" err="1">
                <a:solidFill>
                  <a:srgbClr val="0070C0"/>
                </a:solidFill>
                <a:latin typeface="Arial"/>
              </a:rPr>
              <a:t>tính</a:t>
            </a:r>
            <a:r>
              <a:rPr lang="en-US" sz="3600" dirty="0">
                <a:solidFill>
                  <a:srgbClr val="0070C0"/>
                </a:solidFill>
                <a:latin typeface="Arial"/>
              </a:rPr>
              <a:t> con </a:t>
            </a:r>
            <a:r>
              <a:rPr lang="en-US" sz="3600" dirty="0" err="1">
                <a:solidFill>
                  <a:srgbClr val="0070C0"/>
                </a:solidFill>
                <a:latin typeface="Arial"/>
              </a:rPr>
              <a:t>cần</a:t>
            </a:r>
            <a:r>
              <a:rPr lang="en-US" sz="36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/>
              </a:rPr>
              <a:t>lưu</a:t>
            </a:r>
            <a:r>
              <a:rPr lang="en-US" sz="3600" dirty="0">
                <a:solidFill>
                  <a:srgbClr val="0070C0"/>
                </a:solidFill>
                <a:latin typeface="Arial"/>
              </a:rPr>
              <a:t> ý </a:t>
            </a:r>
            <a:r>
              <a:rPr lang="en-US" sz="3600" dirty="0" err="1">
                <a:solidFill>
                  <a:srgbClr val="0070C0"/>
                </a:solidFill>
                <a:latin typeface="Arial"/>
              </a:rPr>
              <a:t>điều</a:t>
            </a:r>
            <a:r>
              <a:rPr lang="en-US" sz="36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DEA8A4-F85F-49FA-8837-F0373D2BFD4D}"/>
              </a:ext>
            </a:extLst>
          </p:cNvPr>
          <p:cNvSpPr/>
          <p:nvPr/>
        </p:nvSpPr>
        <p:spPr>
          <a:xfrm>
            <a:off x="893883" y="4139293"/>
            <a:ext cx="10404232" cy="13552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  <a:latin typeface="Arial"/>
              </a:rPr>
              <a:t>Cần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viết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đơn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vị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đo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ở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kết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quả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438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CFDEC60-8DF6-42B5-9D74-C270FC2780BC}"/>
              </a:ext>
            </a:extLst>
          </p:cNvPr>
          <p:cNvGrpSpPr/>
          <p:nvPr/>
        </p:nvGrpSpPr>
        <p:grpSpPr>
          <a:xfrm>
            <a:off x="1333184" y="250665"/>
            <a:ext cx="1388904" cy="658835"/>
            <a:chOff x="1188041" y="540950"/>
            <a:chExt cx="1388904" cy="65883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3B974B4-8456-47A4-978F-AEE45B4404EA}"/>
                </a:ext>
              </a:extLst>
            </p:cNvPr>
            <p:cNvSpPr/>
            <p:nvPr/>
          </p:nvSpPr>
          <p:spPr>
            <a:xfrm>
              <a:off x="1188041" y="676565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CBD434B-606C-4051-8F80-1E2592CE2DEF}"/>
                </a:ext>
              </a:extLst>
            </p:cNvPr>
            <p:cNvSpPr txBox="1"/>
            <p:nvPr/>
          </p:nvSpPr>
          <p:spPr>
            <a:xfrm>
              <a:off x="1711261" y="540950"/>
              <a:ext cx="865684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8B51AB2A-70E8-45C7-92A5-3C6803F4B5C7}"/>
              </a:ext>
            </a:extLst>
          </p:cNvPr>
          <p:cNvSpPr txBox="1"/>
          <p:nvPr/>
        </p:nvSpPr>
        <p:spPr>
          <a:xfrm>
            <a:off x="894135" y="2622017"/>
            <a:ext cx="530791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Con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      kg.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 Con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        kg.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D7F0BA-7F62-4793-8416-A5BFBC68193B}"/>
              </a:ext>
            </a:extLst>
          </p:cNvPr>
          <p:cNvGrpSpPr/>
          <p:nvPr/>
        </p:nvGrpSpPr>
        <p:grpSpPr>
          <a:xfrm>
            <a:off x="3788229" y="263597"/>
            <a:ext cx="6714950" cy="2382385"/>
            <a:chOff x="2819400" y="800100"/>
            <a:chExt cx="7556501" cy="237209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7E19226-88EC-4BBD-8985-5CADC4758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215" r="1388"/>
            <a:stretch/>
          </p:blipFill>
          <p:spPr>
            <a:xfrm>
              <a:off x="2927415" y="979815"/>
              <a:ext cx="7448486" cy="21923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4CEE92-EE9A-400A-9582-87647681759F}"/>
                </a:ext>
              </a:extLst>
            </p:cNvPr>
            <p:cNvSpPr/>
            <p:nvPr/>
          </p:nvSpPr>
          <p:spPr>
            <a:xfrm>
              <a:off x="2819400" y="800100"/>
              <a:ext cx="1176441" cy="658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3D065879-84A0-4485-A472-1D2C7D2BFE24}"/>
              </a:ext>
            </a:extLst>
          </p:cNvPr>
          <p:cNvSpPr/>
          <p:nvPr/>
        </p:nvSpPr>
        <p:spPr>
          <a:xfrm>
            <a:off x="4875711" y="2734492"/>
            <a:ext cx="554196" cy="5541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0F26394A-9C5A-46A5-A7FC-74F5D876454E}"/>
              </a:ext>
            </a:extLst>
          </p:cNvPr>
          <p:cNvSpPr/>
          <p:nvPr/>
        </p:nvSpPr>
        <p:spPr>
          <a:xfrm>
            <a:off x="4364082" y="3377197"/>
            <a:ext cx="554196" cy="5541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1EE021CD-EA66-4C94-9616-FCF22D64A563}"/>
              </a:ext>
            </a:extLst>
          </p:cNvPr>
          <p:cNvSpPr/>
          <p:nvPr/>
        </p:nvSpPr>
        <p:spPr>
          <a:xfrm>
            <a:off x="4905288" y="2753801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605AAA66-279C-41E2-8F0A-B55D811503FF}"/>
              </a:ext>
            </a:extLst>
          </p:cNvPr>
          <p:cNvSpPr/>
          <p:nvPr/>
        </p:nvSpPr>
        <p:spPr>
          <a:xfrm>
            <a:off x="4391186" y="3402339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97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E1F55F-C95A-418C-B87B-2C8FE5D8FC45}"/>
              </a:ext>
            </a:extLst>
          </p:cNvPr>
          <p:cNvSpPr/>
          <p:nvPr/>
        </p:nvSpPr>
        <p:spPr>
          <a:xfrm>
            <a:off x="1104899" y="298938"/>
            <a:ext cx="9982201" cy="19167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Để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điền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đúng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các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số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vào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 ô 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vuông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 con 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làm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như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thế</a:t>
            </a:r>
            <a:r>
              <a:rPr lang="en-US" sz="3600" noProof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noProof="0" dirty="0" err="1">
                <a:solidFill>
                  <a:srgbClr val="0070C0"/>
                </a:solidFill>
                <a:latin typeface="Arial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6B520E8-E9E6-4592-A305-31F3B39760FD}"/>
              </a:ext>
            </a:extLst>
          </p:cNvPr>
          <p:cNvSpPr/>
          <p:nvPr/>
        </p:nvSpPr>
        <p:spPr>
          <a:xfrm>
            <a:off x="973014" y="2549769"/>
            <a:ext cx="10404232" cy="38451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Arial"/>
              </a:rPr>
              <a:t>Bước</a:t>
            </a:r>
            <a:r>
              <a:rPr lang="en-US" sz="4800" b="1" dirty="0">
                <a:solidFill>
                  <a:prstClr val="black"/>
                </a:solidFill>
                <a:latin typeface="Arial"/>
              </a:rPr>
              <a:t> 1: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Quan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sát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đĩa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cân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Arial"/>
              </a:rPr>
              <a:t>Bước</a:t>
            </a:r>
            <a:r>
              <a:rPr lang="en-US" sz="4800" b="1" dirty="0">
                <a:solidFill>
                  <a:prstClr val="black"/>
                </a:solidFill>
                <a:latin typeface="Arial"/>
              </a:rPr>
              <a:t> 2: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Tính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cân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nặng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trên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mỗi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đĩa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"/>
              </a:rPr>
              <a:t>cân</a:t>
            </a:r>
            <a:r>
              <a:rPr lang="en-US" sz="4800" dirty="0">
                <a:solidFill>
                  <a:prstClr val="black"/>
                </a:solidFill>
                <a:latin typeface="Arial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Bước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3: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Điền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vào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ô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trống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09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340E00-709B-43BE-9687-2B593E53BB06}"/>
              </a:ext>
            </a:extLst>
          </p:cNvPr>
          <p:cNvGrpSpPr/>
          <p:nvPr/>
        </p:nvGrpSpPr>
        <p:grpSpPr>
          <a:xfrm>
            <a:off x="1274146" y="513153"/>
            <a:ext cx="6384071" cy="1305165"/>
            <a:chOff x="1372928" y="3418711"/>
            <a:chExt cx="5659657" cy="130516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3F1B66E-7265-4B14-8F34-FB88B6CFD90C}"/>
                </a:ext>
              </a:extLst>
            </p:cNvPr>
            <p:cNvSpPr/>
            <p:nvPr/>
          </p:nvSpPr>
          <p:spPr>
            <a:xfrm>
              <a:off x="1372928" y="3548073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E07FED-31F7-45D4-8346-ADCE5EC850BC}"/>
                </a:ext>
              </a:extLst>
            </p:cNvPr>
            <p:cNvSpPr txBox="1"/>
            <p:nvPr/>
          </p:nvSpPr>
          <p:spPr>
            <a:xfrm>
              <a:off x="2123907" y="3418711"/>
              <a:ext cx="4908678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ki – </a:t>
              </a:r>
              <a:r>
                <a:rPr lang="en-US" sz="2800" dirty="0" err="1"/>
                <a:t>lô</a:t>
              </a:r>
              <a:r>
                <a:rPr lang="en-US" sz="2800" dirty="0"/>
                <a:t> – gam </a:t>
              </a:r>
              <a:r>
                <a:rPr lang="en-US" sz="2800" dirty="0" err="1"/>
                <a:t>thóc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bao </a:t>
              </a:r>
              <a:r>
                <a:rPr lang="en-US" sz="2800" dirty="0" err="1"/>
                <a:t>thóc</a:t>
              </a:r>
              <a:r>
                <a:rPr lang="en-US" sz="2800" dirty="0"/>
                <a:t>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8952360-332C-421A-8EF1-B1A55F2CD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472" y="823965"/>
            <a:ext cx="3600450" cy="1847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3481AC-05C1-4822-B690-5E66EF87820B}"/>
              </a:ext>
            </a:extLst>
          </p:cNvPr>
          <p:cNvSpPr txBox="1"/>
          <p:nvPr/>
        </p:nvSpPr>
        <p:spPr>
          <a:xfrm>
            <a:off x="3717153" y="4315367"/>
            <a:ext cx="87741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Số</a:t>
            </a:r>
            <a:r>
              <a:rPr lang="en-US" sz="2600" dirty="0">
                <a:solidFill>
                  <a:srgbClr val="FF0000"/>
                </a:solidFill>
              </a:rPr>
              <a:t> ki – </a:t>
            </a:r>
            <a:r>
              <a:rPr lang="en-US" sz="2600" dirty="0" err="1">
                <a:solidFill>
                  <a:srgbClr val="FF0000"/>
                </a:solidFill>
              </a:rPr>
              <a:t>lô</a:t>
            </a:r>
            <a:r>
              <a:rPr lang="en-US" sz="2600" dirty="0">
                <a:solidFill>
                  <a:srgbClr val="FF0000"/>
                </a:solidFill>
              </a:rPr>
              <a:t> – gam </a:t>
            </a:r>
            <a:r>
              <a:rPr lang="en-US" sz="2600" dirty="0" err="1">
                <a:solidFill>
                  <a:srgbClr val="FF0000"/>
                </a:solidFill>
              </a:rPr>
              <a:t>thóc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của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hai</a:t>
            </a:r>
            <a:r>
              <a:rPr lang="en-US" sz="2600" dirty="0">
                <a:solidFill>
                  <a:srgbClr val="FF0000"/>
                </a:solidFill>
              </a:rPr>
              <a:t> bao </a:t>
            </a:r>
            <a:r>
              <a:rPr lang="en-US" sz="2600" dirty="0" err="1">
                <a:solidFill>
                  <a:srgbClr val="FF0000"/>
                </a:solidFill>
              </a:rPr>
              <a:t>thóc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là</a:t>
            </a:r>
            <a:r>
              <a:rPr lang="en-US" sz="2600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EF2192-C040-4EAD-9858-C042457BD7AC}"/>
              </a:ext>
            </a:extLst>
          </p:cNvPr>
          <p:cNvSpPr txBox="1"/>
          <p:nvPr/>
        </p:nvSpPr>
        <p:spPr>
          <a:xfrm>
            <a:off x="5139864" y="4890186"/>
            <a:ext cx="56351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30 + 50 = 80 (kg)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1830F-CF40-41AE-BBDF-FB0A3E657086}"/>
              </a:ext>
            </a:extLst>
          </p:cNvPr>
          <p:cNvSpPr txBox="1"/>
          <p:nvPr/>
        </p:nvSpPr>
        <p:spPr>
          <a:xfrm>
            <a:off x="6313456" y="5465005"/>
            <a:ext cx="35815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Đáp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số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: 80 kg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75EF1F-D333-4B42-8F99-2F508A55DD02}"/>
              </a:ext>
            </a:extLst>
          </p:cNvPr>
          <p:cNvSpPr txBox="1"/>
          <p:nvPr/>
        </p:nvSpPr>
        <p:spPr>
          <a:xfrm>
            <a:off x="6005453" y="3693743"/>
            <a:ext cx="35815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Bài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endParaRPr lang="en-US" sz="26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0A2513-9456-4978-9A58-01B3727D08C6}"/>
              </a:ext>
            </a:extLst>
          </p:cNvPr>
          <p:cNvCxnSpPr>
            <a:cxnSpLocks/>
          </p:cNvCxnSpPr>
          <p:nvPr/>
        </p:nvCxnSpPr>
        <p:spPr>
          <a:xfrm>
            <a:off x="2912945" y="1143885"/>
            <a:ext cx="329656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012427-57A2-4D7C-BBDB-983E8B227931}"/>
              </a:ext>
            </a:extLst>
          </p:cNvPr>
          <p:cNvCxnSpPr>
            <a:cxnSpLocks/>
          </p:cNvCxnSpPr>
          <p:nvPr/>
        </p:nvCxnSpPr>
        <p:spPr>
          <a:xfrm flipV="1">
            <a:off x="2886394" y="1774618"/>
            <a:ext cx="1924966" cy="2172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6DCA5D2-4ECB-4D20-8B85-D7BBCB0DFF70}"/>
              </a:ext>
            </a:extLst>
          </p:cNvPr>
          <p:cNvSpPr txBox="1"/>
          <p:nvPr/>
        </p:nvSpPr>
        <p:spPr>
          <a:xfrm>
            <a:off x="1090078" y="2288924"/>
            <a:ext cx="35815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Tóm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tắt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6E49FF-2650-4643-83F1-92F7135223BC}"/>
              </a:ext>
            </a:extLst>
          </p:cNvPr>
          <p:cNvSpPr txBox="1"/>
          <p:nvPr/>
        </p:nvSpPr>
        <p:spPr>
          <a:xfrm>
            <a:off x="781605" y="2820621"/>
            <a:ext cx="35815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Bao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thứ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1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nặng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: 30kg 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690448-4634-4227-886D-C50ECDDBB895}"/>
              </a:ext>
            </a:extLst>
          </p:cNvPr>
          <p:cNvSpPr txBox="1"/>
          <p:nvPr/>
        </p:nvSpPr>
        <p:spPr>
          <a:xfrm>
            <a:off x="781604" y="3334018"/>
            <a:ext cx="35815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Bao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thứ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2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nặng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: 50kg 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E03751-10E1-49F0-B585-AC521099A224}"/>
              </a:ext>
            </a:extLst>
          </p:cNvPr>
          <p:cNvSpPr txBox="1"/>
          <p:nvPr/>
        </p:nvSpPr>
        <p:spPr>
          <a:xfrm>
            <a:off x="781603" y="3822924"/>
            <a:ext cx="35815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Cả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hai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bao:…kg 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2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C1A845-6866-4E25-8015-9AA09A2FD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85"/>
            <a:ext cx="12268200" cy="67231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2410705" y="2640410"/>
            <a:ext cx="4105861" cy="477260"/>
          </a:xfrm>
          <a:prstGeom prst="rect">
            <a:avLst/>
          </a:prstGeom>
          <a:noFill/>
        </p:spPr>
        <p:txBody>
          <a:bodyPr wrap="square" lIns="45924" tIns="22962" rIns="45924" bIns="22962" rtlCol="0">
            <a:spAutoFit/>
          </a:bodyPr>
          <a:lstStyle/>
          <a:p>
            <a:pPr marL="0" marR="0" lvl="0" indent="0" algn="l" defTabSz="459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prstClr val="white"/>
                </a:solidFill>
                <a:latin typeface="HP001 4 hàng" pitchFamily="34" charset="0"/>
              </a:rPr>
              <a:t>Bài giải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477B7-379E-40BF-8FB7-EB5FE3D2BCFA}"/>
              </a:ext>
            </a:extLst>
          </p:cNvPr>
          <p:cNvSpPr txBox="1"/>
          <p:nvPr/>
        </p:nvSpPr>
        <p:spPr>
          <a:xfrm>
            <a:off x="302668" y="1076174"/>
            <a:ext cx="1234806" cy="785036"/>
          </a:xfrm>
          <a:prstGeom prst="rect">
            <a:avLst/>
          </a:prstGeom>
          <a:noFill/>
        </p:spPr>
        <p:txBody>
          <a:bodyPr wrap="square" lIns="45924" tIns="22962" rIns="45924" bIns="22962" rtlCol="0">
            <a:spAutoFit/>
          </a:bodyPr>
          <a:lstStyle/>
          <a:p>
            <a:pPr marL="0" marR="0" lvl="0" indent="0" algn="l" defTabSz="459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D72AD-5993-4CF6-8D08-292C725E6977}"/>
              </a:ext>
            </a:extLst>
          </p:cNvPr>
          <p:cNvSpPr txBox="1"/>
          <p:nvPr/>
        </p:nvSpPr>
        <p:spPr>
          <a:xfrm>
            <a:off x="5358075" y="1071845"/>
            <a:ext cx="1234806" cy="785036"/>
          </a:xfrm>
          <a:prstGeom prst="rect">
            <a:avLst/>
          </a:prstGeom>
          <a:noFill/>
        </p:spPr>
        <p:txBody>
          <a:bodyPr wrap="square" lIns="45924" tIns="22962" rIns="45924" bIns="22962" rtlCol="0">
            <a:spAutoFit/>
          </a:bodyPr>
          <a:lstStyle/>
          <a:p>
            <a:pPr marL="0" marR="0" lvl="0" indent="0" algn="l" defTabSz="459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183604" y="2113362"/>
            <a:ext cx="4105861" cy="477260"/>
          </a:xfrm>
          <a:prstGeom prst="rect">
            <a:avLst/>
          </a:prstGeom>
          <a:noFill/>
        </p:spPr>
        <p:txBody>
          <a:bodyPr wrap="square" lIns="45924" tIns="22962" rIns="45924" bIns="22962" rtlCol="0">
            <a:spAutoFit/>
          </a:bodyPr>
          <a:lstStyle/>
          <a:p>
            <a:pPr marL="0" marR="0" lvl="0" indent="0" algn="l" defTabSz="459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prstClr val="white"/>
                </a:solidFill>
                <a:latin typeface="HP001 4 hàng" pitchFamily="34" charset="0"/>
              </a:rPr>
              <a:t>Bài 3: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633371" y="3167458"/>
            <a:ext cx="7660528" cy="477260"/>
          </a:xfrm>
          <a:prstGeom prst="rect">
            <a:avLst/>
          </a:prstGeom>
          <a:noFill/>
        </p:spPr>
        <p:txBody>
          <a:bodyPr wrap="square" lIns="45924" tIns="22962" rIns="45924" bIns="22962" rtlCol="0">
            <a:spAutoFit/>
          </a:bodyPr>
          <a:lstStyle/>
          <a:p>
            <a:pPr marL="0" marR="0" lvl="0" indent="0" algn="l" defTabSz="459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prstClr val="white"/>
                </a:solidFill>
                <a:latin typeface="HP001 4 hàng" pitchFamily="34" charset="0"/>
              </a:rPr>
              <a:t>Tổng số ki-lô-gam thóc của hai bao thóc là: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1099280" y="3677088"/>
            <a:ext cx="7660528" cy="477260"/>
          </a:xfrm>
          <a:prstGeom prst="rect">
            <a:avLst/>
          </a:prstGeom>
          <a:noFill/>
        </p:spPr>
        <p:txBody>
          <a:bodyPr wrap="square" lIns="45924" tIns="22962" rIns="45924" bIns="22962" rtlCol="0">
            <a:spAutoFit/>
          </a:bodyPr>
          <a:lstStyle/>
          <a:p>
            <a:pPr marL="0" marR="0" lvl="0" indent="0" algn="l" defTabSz="459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800" b="1" smtClean="0">
                <a:solidFill>
                  <a:prstClr val="white"/>
                </a:solidFill>
                <a:latin typeface="HP001 4 hàng" pitchFamily="34" charset="0"/>
              </a:rPr>
              <a:t> 30 + 50 = 80 (kg)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1840142" y="4236506"/>
            <a:ext cx="7660528" cy="477260"/>
          </a:xfrm>
          <a:prstGeom prst="rect">
            <a:avLst/>
          </a:prstGeom>
          <a:noFill/>
        </p:spPr>
        <p:txBody>
          <a:bodyPr wrap="square" lIns="45924" tIns="22962" rIns="45924" bIns="22962" rtlCol="0">
            <a:spAutoFit/>
          </a:bodyPr>
          <a:lstStyle/>
          <a:p>
            <a:pPr marL="0" marR="0" lvl="0" indent="0" algn="l" defTabSz="459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prstClr val="white"/>
                </a:solidFill>
                <a:latin typeface="HP001 4 hàng" pitchFamily="34" charset="0"/>
              </a:rPr>
              <a:t>Đáp số: 80 kg thóc.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8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5.Kilogam[2021060616533298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5130</TotalTime>
  <Words>648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HP001 4 hàng</vt:lpstr>
      <vt:lpstr>UTM Cookies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434</cp:revision>
  <dcterms:created xsi:type="dcterms:W3CDTF">2021-06-02T01:34:28Z</dcterms:created>
  <dcterms:modified xsi:type="dcterms:W3CDTF">2023-11-03T01:46:57Z</dcterms:modified>
</cp:coreProperties>
</file>