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58" r:id="rId4"/>
    <p:sldId id="259" r:id="rId5"/>
    <p:sldId id="270" r:id="rId6"/>
    <p:sldId id="260" r:id="rId7"/>
    <p:sldId id="271" r:id="rId8"/>
    <p:sldId id="261" r:id="rId9"/>
    <p:sldId id="272" r:id="rId10"/>
    <p:sldId id="279" r:id="rId11"/>
    <p:sldId id="280" r:id="rId12"/>
    <p:sldId id="281" r:id="rId13"/>
    <p:sldId id="293" r:id="rId14"/>
    <p:sldId id="285" r:id="rId15"/>
    <p:sldId id="273" r:id="rId16"/>
    <p:sldId id="274" r:id="rId17"/>
    <p:sldId id="276" r:id="rId18"/>
    <p:sldId id="291" r:id="rId19"/>
    <p:sldId id="277" r:id="rId20"/>
    <p:sldId id="275" r:id="rId21"/>
    <p:sldId id="292" r:id="rId22"/>
    <p:sldId id="288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0066"/>
    <a:srgbClr val="000099"/>
    <a:srgbClr val="CC3300"/>
    <a:srgbClr val="FF99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2063" autoAdjust="0"/>
  </p:normalViewPr>
  <p:slideViewPr>
    <p:cSldViewPr>
      <p:cViewPr varScale="1">
        <p:scale>
          <a:sx n="67" d="100"/>
          <a:sy n="67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B29A-B3EC-4456-AB68-94A81099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F196-E81D-4ACA-9748-D8422E5F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5BC5-0AB1-407B-8BBA-83EDE21A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0A3D-378D-402D-81A5-5E945BFC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DDDD-50F1-496D-8664-F52B4E2B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44AB-DFBF-4391-A3A7-72B52156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D134-A379-4ED5-9B07-512A59B2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1C6A-9012-4B59-AF0F-1651B5FD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37D3-F09A-44D3-AE9A-B7BCE782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A593-360D-4AF6-B965-C41DF333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C77F-C091-4F8B-971D-AE038E92C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D90F16-416B-4847-890B-D863C80A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14.tinmoi.vn/img.php/1/200712/original/images1463958_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e.vnn.vn/dataimages/original/images91225_nonla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514600" y="762000"/>
            <a:ext cx="7620000" cy="292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LÍ LỚP 5</a:t>
            </a:r>
          </a:p>
        </p:txBody>
      </p:sp>
      <p:pic>
        <p:nvPicPr>
          <p:cNvPr id="19459" name="Picture 3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131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90550" y="1443841"/>
            <a:ext cx="1158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nào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có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đông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nhất</a:t>
            </a:r>
            <a:r>
              <a:rPr lang="en-US" sz="3600" dirty="0">
                <a:latin typeface="Arial" charset="0"/>
              </a:rPr>
              <a:t>?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chủ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yếu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 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kinh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có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đông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nhất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tập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trung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đồng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bằng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ven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biển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 </a:t>
            </a:r>
          </a:p>
          <a:p>
            <a:pPr algn="l"/>
            <a:r>
              <a:rPr lang="en-US" sz="3600" dirty="0" err="1">
                <a:latin typeface="Arial" charset="0"/>
              </a:rPr>
              <a:t>Các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thường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ít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người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chủ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yếu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núi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và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cao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nguyên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11353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Em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hiểu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mật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độ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?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trung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bình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trên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1 km2 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diện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tích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đất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tự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u="sng" dirty="0" err="1">
                <a:latin typeface="Arial" charset="0"/>
              </a:rPr>
              <a:t>Ví</a:t>
            </a:r>
            <a:r>
              <a:rPr lang="en-US" sz="3200" u="sng" dirty="0">
                <a:latin typeface="Arial" charset="0"/>
              </a:rPr>
              <a:t> </a:t>
            </a:r>
            <a:r>
              <a:rPr lang="en-US" sz="3200" u="sng" dirty="0" err="1">
                <a:latin typeface="Arial" charset="0"/>
              </a:rPr>
              <a:t>dụ</a:t>
            </a:r>
            <a:r>
              <a:rPr lang="en-US" sz="3200" u="sng" dirty="0">
                <a:latin typeface="Arial" charset="0"/>
              </a:rPr>
              <a:t>: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/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huyện</a:t>
            </a:r>
            <a:r>
              <a:rPr lang="en-US" sz="3200" dirty="0">
                <a:latin typeface="Arial" charset="0"/>
              </a:rPr>
              <a:t> A: 	52000 </a:t>
            </a:r>
            <a:r>
              <a:rPr lang="en-US" sz="3200" dirty="0" err="1">
                <a:latin typeface="Arial" charset="0"/>
              </a:rPr>
              <a:t>người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 err="1">
                <a:latin typeface="Arial" charset="0"/>
              </a:rPr>
              <a:t>Diện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tích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đất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: 250 km2.</a:t>
            </a:r>
          </a:p>
          <a:p>
            <a:pPr algn="l"/>
            <a:endParaRPr lang="en-US" sz="3200" b="1" i="1" dirty="0">
              <a:latin typeface="Arial" charset="0"/>
            </a:endParaRPr>
          </a:p>
          <a:p>
            <a:pPr algn="l"/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MẬT ĐỘ DÂN SỐ: 52000 : 250 = 208 </a:t>
            </a:r>
            <a:r>
              <a:rPr lang="en-US" sz="3200" b="1" i="1" dirty="0" err="1">
                <a:solidFill>
                  <a:srgbClr val="FF3300"/>
                </a:solidFill>
                <a:latin typeface="Arial" charset="0"/>
              </a:rPr>
              <a:t>người</a:t>
            </a:r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/ km2</a:t>
            </a:r>
          </a:p>
          <a:p>
            <a:pPr algn="l"/>
            <a:endParaRPr lang="en-US" sz="32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457201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nhận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xét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ta so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thế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giới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Châu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Á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trong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bảng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l"/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381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2773"/>
              </p:ext>
            </p:extLst>
          </p:nvPr>
        </p:nvGraphicFramePr>
        <p:xfrm>
          <a:off x="76200" y="2438400"/>
          <a:ext cx="12039600" cy="4267200"/>
        </p:xfrm>
        <a:graphic>
          <a:graphicData uri="http://schemas.openxmlformats.org/drawingml/2006/table">
            <a:tbl>
              <a:tblPr/>
              <a:tblGrid>
                <a:gridCol w="444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248568" y="27559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Arial" charset="0"/>
              </a:rPr>
              <a:t>Tên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nước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257800" y="2492376"/>
            <a:ext cx="568563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Arial" charset="0"/>
              </a:rPr>
              <a:t>Mật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độ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dân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số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năm</a:t>
            </a:r>
            <a:r>
              <a:rPr lang="en-US" sz="3200" i="1" dirty="0">
                <a:latin typeface="Arial" charset="0"/>
              </a:rPr>
              <a:t> 2004</a:t>
            </a:r>
          </a:p>
          <a:p>
            <a:r>
              <a:rPr lang="en-US" sz="3200" i="1" dirty="0">
                <a:latin typeface="Arial" charset="0"/>
              </a:rPr>
              <a:t>( </a:t>
            </a:r>
            <a:r>
              <a:rPr lang="en-US" sz="3200" i="1" dirty="0" err="1">
                <a:latin typeface="Arial" charset="0"/>
              </a:rPr>
              <a:t>người</a:t>
            </a:r>
            <a:r>
              <a:rPr lang="en-US" sz="3200" i="1" dirty="0">
                <a:latin typeface="Arial" charset="0"/>
              </a:rPr>
              <a:t>/ km2)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240630" y="3843336"/>
            <a:ext cx="26622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err="1">
                <a:latin typeface="Arial" charset="0"/>
              </a:rPr>
              <a:t>Toàn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giới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>
                <a:latin typeface="Arial" charset="0"/>
              </a:rPr>
              <a:t>Cam-</a:t>
            </a:r>
            <a:r>
              <a:rPr lang="en-US" sz="3200" dirty="0" err="1">
                <a:latin typeface="Arial" charset="0"/>
              </a:rPr>
              <a:t>pu</a:t>
            </a:r>
            <a:r>
              <a:rPr lang="en-US" sz="3200" dirty="0">
                <a:latin typeface="Arial" charset="0"/>
              </a:rPr>
              <a:t>-chia</a:t>
            </a:r>
          </a:p>
          <a:p>
            <a:pPr algn="l"/>
            <a:r>
              <a:rPr lang="en-US" sz="3200" dirty="0" err="1">
                <a:latin typeface="Arial" charset="0"/>
              </a:rPr>
              <a:t>Lào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Trung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Quốc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Việt</a:t>
            </a:r>
            <a:r>
              <a:rPr lang="en-US" sz="3200" dirty="0">
                <a:latin typeface="Arial" charset="0"/>
              </a:rPr>
              <a:t> Nam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137399" y="3843336"/>
            <a:ext cx="866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47 </a:t>
            </a:r>
          </a:p>
          <a:p>
            <a:r>
              <a:rPr lang="en-US" sz="3200" dirty="0">
                <a:latin typeface="Arial" charset="0"/>
              </a:rPr>
              <a:t>72</a:t>
            </a:r>
          </a:p>
          <a:p>
            <a:r>
              <a:rPr lang="en-US" sz="3200" dirty="0">
                <a:latin typeface="Arial" charset="0"/>
              </a:rPr>
              <a:t>24</a:t>
            </a:r>
          </a:p>
          <a:p>
            <a:r>
              <a:rPr lang="en-US" sz="3200" dirty="0">
                <a:latin typeface="Arial" charset="0"/>
              </a:rPr>
              <a:t>135</a:t>
            </a:r>
          </a:p>
          <a:p>
            <a:r>
              <a:rPr lang="en-US" sz="3200" dirty="0">
                <a:latin typeface="Arial" charset="0"/>
              </a:rPr>
              <a:t>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  <p:bldP spid="33809" grpId="0"/>
      <p:bldP spid="33811" grpId="0"/>
      <p:bldP spid="33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62400" y="6324600"/>
            <a:ext cx="407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BIỂU ĐỒ MẬT ĐỘ DÂN SỐ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67012"/>
              </p:ext>
            </p:extLst>
          </p:nvPr>
        </p:nvGraphicFramePr>
        <p:xfrm>
          <a:off x="762000" y="-94069"/>
          <a:ext cx="10896600" cy="66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6076800" imgH="3229138" progId="MSGraph.Chart.8">
                  <p:embed/>
                </p:oleObj>
              </mc:Choice>
              <mc:Fallback>
                <p:oleObj name="Chart" r:id="rId3" imgW="6076800" imgH="322913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-94069"/>
                        <a:ext cx="10896600" cy="66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934200" y="304800"/>
            <a:ext cx="52578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tập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trung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đông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đúc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096125" y="3613369"/>
            <a:ext cx="3581400" cy="310854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</a:rPr>
              <a:t>CHÚ GIẢI</a:t>
            </a:r>
          </a:p>
          <a:p>
            <a:r>
              <a:rPr lang="en-US" dirty="0" err="1">
                <a:latin typeface="Arial" charset="0"/>
              </a:rPr>
              <a:t>Mật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độ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số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người</a:t>
            </a:r>
            <a:r>
              <a:rPr lang="en-US" dirty="0">
                <a:latin typeface="Arial" charset="0"/>
              </a:rPr>
              <a:t>/km2)</a:t>
            </a:r>
          </a:p>
          <a:p>
            <a:r>
              <a:rPr lang="en-US" sz="2000" b="1" dirty="0" err="1">
                <a:latin typeface="Arial" charset="0"/>
              </a:rPr>
              <a:t>Dưới</a:t>
            </a:r>
            <a:r>
              <a:rPr lang="en-US" sz="2000" b="1" dirty="0">
                <a:latin typeface="Arial" charset="0"/>
              </a:rPr>
              <a:t> 100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100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500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501đến 1000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Trên</a:t>
            </a:r>
            <a:r>
              <a:rPr lang="en-US" sz="2000" b="1" dirty="0">
                <a:latin typeface="Arial" charset="0"/>
              </a:rPr>
              <a:t> 1000</a:t>
            </a:r>
          </a:p>
          <a:p>
            <a:r>
              <a:rPr lang="en-US" sz="2000" b="1" dirty="0" err="1">
                <a:latin typeface="Arial" charset="0"/>
              </a:rPr>
              <a:t>Thủ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đô</a:t>
            </a:r>
            <a:endParaRPr lang="en-US" sz="2000" b="1" dirty="0">
              <a:latin typeface="Arial" charset="0"/>
            </a:endParaRPr>
          </a:p>
          <a:p>
            <a:pPr algn="l"/>
            <a:r>
              <a:rPr lang="en-US" sz="2000" b="1" dirty="0">
                <a:latin typeface="Arial" charset="0"/>
              </a:rPr>
              <a:t>	   </a:t>
            </a:r>
            <a:r>
              <a:rPr lang="en-US" sz="2000" b="1" dirty="0" err="1">
                <a:latin typeface="Arial" charset="0"/>
              </a:rPr>
              <a:t>Thành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phố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graphicFrame>
        <p:nvGraphicFramePr>
          <p:cNvPr id="39973" name="Group 37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2" name="Oval 22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4" name="Oval 24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-476250" y="73967"/>
            <a:ext cx="4224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3/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cư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nVN0605200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12192000" cy="63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58674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Nội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  <a:p>
            <a:pPr algn="l" eaLnBrk="0" hangingPunct="0"/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479%20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05600" y="533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phố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Đà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Lạt</a:t>
            </a:r>
            <a:endParaRPr lang="en-US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haiNg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181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50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i="1" dirty="0" err="1">
                <a:latin typeface="Arial" charset="0"/>
              </a:rPr>
              <a:t>TP.Thái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Nguyên</a:t>
            </a:r>
            <a:endParaRPr lang="en-US" sz="2800" i="1" dirty="0">
              <a:latin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934200" y="304800"/>
            <a:ext cx="51816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thưa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thớt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934200" y="3810001"/>
            <a:ext cx="3581400" cy="3108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CHÚ GIẢI</a:t>
            </a:r>
          </a:p>
          <a:p>
            <a:r>
              <a:rPr lang="en-US">
                <a:latin typeface="Arial" charset="0"/>
              </a:rPr>
              <a:t>Mật độ dân số(người/km2)</a:t>
            </a:r>
          </a:p>
          <a:p>
            <a:r>
              <a:rPr lang="en-US" sz="2000" b="1">
                <a:latin typeface="Arial" charset="0"/>
              </a:rPr>
              <a:t>Dưới 100</a:t>
            </a:r>
          </a:p>
          <a:p>
            <a:pPr algn="l"/>
            <a:r>
              <a:rPr lang="en-US" sz="2000" b="1">
                <a:latin typeface="Arial" charset="0"/>
              </a:rPr>
              <a:t>	  Từ 100 đến 500</a:t>
            </a:r>
          </a:p>
          <a:p>
            <a:pPr algn="l"/>
            <a:r>
              <a:rPr lang="en-US" sz="2000" b="1">
                <a:latin typeface="Arial" charset="0"/>
              </a:rPr>
              <a:t>	  Từ 501đến 1000</a:t>
            </a:r>
          </a:p>
          <a:p>
            <a:pPr algn="l"/>
            <a:r>
              <a:rPr lang="en-US" sz="2000" b="1">
                <a:latin typeface="Arial" charset="0"/>
              </a:rPr>
              <a:t>	  Trên 1000</a:t>
            </a:r>
          </a:p>
          <a:p>
            <a:r>
              <a:rPr lang="en-US" sz="2000" b="1">
                <a:latin typeface="Arial" charset="0"/>
              </a:rPr>
              <a:t>Thủ đô</a:t>
            </a:r>
          </a:p>
          <a:p>
            <a:pPr algn="l"/>
            <a:r>
              <a:rPr lang="en-US" sz="2000" b="1">
                <a:latin typeface="Arial" charset="0"/>
              </a:rPr>
              <a:t>	   Thành phố</a:t>
            </a:r>
            <a:r>
              <a:rPr lang="en-US" b="1">
                <a:latin typeface="Arial" charset="0"/>
              </a:rPr>
              <a:t> </a:t>
            </a: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833563" y="1"/>
            <a:ext cx="3302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Arial" charset="0"/>
              </a:rPr>
              <a:t>3/ PHÂN BỐ DÂN CƯ.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nLac-MaiChau-anh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12192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76600" y="6324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Bản Lác –Dân tộc Thái ở Hoà bình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latin typeface="Arial" charset="0"/>
              </a:rPr>
              <a:t>Địa lí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08192" y="812800"/>
            <a:ext cx="6550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Các dân tộc, sự phân bố dân cư.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1339" y="2533650"/>
            <a:ext cx="29416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  <a:latin typeface="Arial" charset="0"/>
              </a:rPr>
              <a:t>1/ Các dân tộc.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P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4" y="90486"/>
            <a:ext cx="12196763" cy="66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457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073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6096000" imgH="4076692" progId="MSGraph.Chart.8">
                  <p:embed followColorScheme="full"/>
                </p:oleObj>
              </mc:Choice>
              <mc:Fallback>
                <p:oleObj name="Chart" r:id="rId3" imgW="6096000" imgH="407669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28888" y="1"/>
            <a:ext cx="6394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Biểu đồ mật độ dân số sống trên 1 km</a:t>
            </a:r>
            <a:r>
              <a:rPr lang="en-US" sz="2800" baseline="30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991101" y="228601"/>
            <a:ext cx="1603375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Vùng núi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1314" y="1320801"/>
            <a:ext cx="2884487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Nhiều tài nguyên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369176" y="1295401"/>
            <a:ext cx="2938463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thưa thớt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37075" y="2514601"/>
            <a:ext cx="2566988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Thiếu lao động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83326" y="3276601"/>
            <a:ext cx="12239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" charset="0"/>
              </a:rPr>
              <a:t>Di dân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91050" y="3886201"/>
            <a:ext cx="25273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Thừa lao động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12938" y="5181601"/>
            <a:ext cx="1522412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Đất chật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459663" y="5105401"/>
            <a:ext cx="29464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đông đúc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33800" y="6172201"/>
            <a:ext cx="36576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Đồng bằng, ven biển</a:t>
            </a:r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 flipH="1">
            <a:off x="2971800" y="381000"/>
            <a:ext cx="2286000" cy="990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>
            <a:off x="2819400" y="457200"/>
            <a:ext cx="2362200" cy="914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62200" y="3886200"/>
            <a:ext cx="762000" cy="304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 flipH="1">
            <a:off x="5410200" y="533400"/>
            <a:ext cx="762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048000" y="762000"/>
            <a:ext cx="27432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791200" y="762000"/>
            <a:ext cx="30480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971800" y="1828800"/>
            <a:ext cx="28956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5867400" y="1828800"/>
            <a:ext cx="29718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2819400" y="4419600"/>
            <a:ext cx="28956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5715000" y="4419600"/>
            <a:ext cx="3124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 flipV="1">
            <a:off x="2590800" y="5715000"/>
            <a:ext cx="2971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5486400" y="5638800"/>
            <a:ext cx="32766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5" name="AutoShape 27"/>
          <p:cNvSpPr>
            <a:spLocks noChangeArrowheads="1"/>
          </p:cNvSpPr>
          <p:nvPr/>
        </p:nvSpPr>
        <p:spPr bwMode="auto">
          <a:xfrm>
            <a:off x="5164138" y="3870326"/>
            <a:ext cx="368300" cy="550863"/>
          </a:xfrm>
          <a:prstGeom prst="upArrow">
            <a:avLst>
              <a:gd name="adj1" fmla="val 50000"/>
              <a:gd name="adj2" fmla="val 5005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5084" name="AutoShape 28"/>
          <p:cNvSpPr>
            <a:spLocks noChangeArrowheads="1"/>
          </p:cNvSpPr>
          <p:nvPr/>
        </p:nvSpPr>
        <p:spPr bwMode="auto">
          <a:xfrm>
            <a:off x="5607050" y="3244850"/>
            <a:ext cx="368300" cy="520700"/>
          </a:xfrm>
          <a:prstGeom prst="upArrow">
            <a:avLst>
              <a:gd name="adj1" fmla="val 50000"/>
              <a:gd name="adj2" fmla="val 3327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/>
      <p:bldP spid="45065" grpId="0" animBg="1"/>
      <p:bldP spid="45066" grpId="0" animBg="1"/>
      <p:bldP spid="45067" grpId="0" animBg="1"/>
      <p:bldP spid="45068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304801"/>
            <a:ext cx="11582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charset="0"/>
              </a:rPr>
              <a:t>     </a:t>
            </a:r>
            <a:r>
              <a:rPr lang="en-US" sz="2800" dirty="0" err="1">
                <a:latin typeface="Arial" charset="0"/>
              </a:rPr>
              <a:t>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hãy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chủ</a:t>
            </a:r>
            <a:r>
              <a:rPr lang="en-US" sz="2800" dirty="0">
                <a:latin typeface="Arial" charset="0"/>
              </a:rPr>
              <a:t>  </a:t>
            </a:r>
            <a:r>
              <a:rPr lang="en-US" sz="2800" dirty="0" err="1">
                <a:latin typeface="Arial" charset="0"/>
              </a:rPr>
              <a:t>yếu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thành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thị</a:t>
            </a:r>
            <a:r>
              <a:rPr lang="en-US" sz="2800" dirty="0">
                <a:latin typeface="Arial" charset="0"/>
              </a:rPr>
              <a:t> hay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nước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thôn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lớn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nghề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 </a:t>
            </a:r>
          </a:p>
          <a:p>
            <a:pPr algn="just"/>
            <a:endParaRPr lang="en-US" sz="2800" dirty="0">
              <a:solidFill>
                <a:srgbClr val="FF0066"/>
              </a:solidFill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thị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99109"/>
              </p:ext>
            </p:extLst>
          </p:nvPr>
        </p:nvGraphicFramePr>
        <p:xfrm>
          <a:off x="1752601" y="1466852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66852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92822"/>
              </p:ext>
            </p:extLst>
          </p:nvPr>
        </p:nvGraphicFramePr>
        <p:xfrm>
          <a:off x="2895600" y="2066926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66926"/>
                        <a:ext cx="3841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3400" y="3792885"/>
            <a:ext cx="11887199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charset="0"/>
              </a:rPr>
              <a:t>Việt</a:t>
            </a:r>
            <a:r>
              <a:rPr lang="en-US" sz="2800" dirty="0">
                <a:latin typeface="Arial" charset="0"/>
              </a:rPr>
              <a:t> Nam </a:t>
            </a:r>
            <a:r>
              <a:rPr lang="en-US" sz="2800" dirty="0" err="1">
                <a:latin typeface="Arial" charset="0"/>
              </a:rPr>
              <a:t>là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nhiều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tộc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trong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người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nhất</a:t>
            </a:r>
            <a:r>
              <a:rPr lang="en-US" sz="2800" dirty="0">
                <a:latin typeface="Arial" charset="0"/>
              </a:rPr>
              <a:t> .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mật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cao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đúc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đồng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bằng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ven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thưa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thớt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vùng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núi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dirty="0" err="1">
                <a:latin typeface="Arial" charset="0"/>
              </a:rPr>
              <a:t>Khoảng</a:t>
            </a:r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>
                <a:latin typeface="Arial" charset="0"/>
              </a:rPr>
              <a:t>       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.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88045"/>
              </p:ext>
            </p:extLst>
          </p:nvPr>
        </p:nvGraphicFramePr>
        <p:xfrm>
          <a:off x="566737" y="5334000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" y="5334000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tc_156752_H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977"/>
            <a:ext cx="4038600" cy="57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62714" y="5791201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Nguyễn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Thị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Hoàng</a:t>
            </a:r>
            <a:r>
              <a:rPr lang="en-US" sz="2000" dirty="0">
                <a:latin typeface="Arial" charset="0"/>
              </a:rPr>
              <a:t> Nhung - Á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1 </a:t>
            </a:r>
            <a:r>
              <a:rPr lang="en-US" sz="2000" dirty="0" err="1">
                <a:latin typeface="Arial" charset="0"/>
              </a:rPr>
              <a:t>cuộc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các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dân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năm</a:t>
            </a:r>
            <a:r>
              <a:rPr lang="en-US" sz="2000" dirty="0">
                <a:latin typeface="Arial" charset="0"/>
              </a:rPr>
              <a:t> 2007 </a:t>
            </a:r>
            <a:r>
              <a:rPr lang="en-US" sz="2000" dirty="0" err="1">
                <a:latin typeface="Arial" charset="0"/>
              </a:rPr>
              <a:t>tại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Đà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Lạt</a:t>
            </a:r>
            <a:endParaRPr lang="en-US" sz="2000" dirty="0">
              <a:latin typeface="Arial" charset="0"/>
            </a:endParaRPr>
          </a:p>
        </p:txBody>
      </p:sp>
      <p:pic>
        <p:nvPicPr>
          <p:cNvPr id="6149" name="Picture 5" descr="2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851" y="0"/>
            <a:ext cx="42911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5791201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Đàn tính </a:t>
            </a:r>
            <a:r>
              <a:rPr lang="en-US" sz="2800">
                <a:latin typeface="Arial" charset="0"/>
              </a:rPr>
              <a:t>(Người Tày)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96200" y="1676401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đen tỉnh Điên Biên</a:t>
            </a:r>
          </a:p>
        </p:txBody>
      </p:sp>
      <p:pic>
        <p:nvPicPr>
          <p:cNvPr id="7171" name="Picture 3" descr="251020071718Conten09_dien-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241020071450Conten09_DSCF2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0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67600" y="49530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trắng tỉnh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Sơn La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1463958_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vtc_156751_H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43200" y="6096001"/>
            <a:ext cx="221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Thái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81801" y="6096001"/>
            <a:ext cx="242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Lô Lô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1013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599"/>
            <a:ext cx="5486400" cy="643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10200" y="6260880"/>
            <a:ext cx="206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Nùng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8196" name="Picture 4" descr="anh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44475"/>
            <a:ext cx="44958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nh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7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157697523234_giug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679"/>
            <a:ext cx="5729501" cy="649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67200" y="6096001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Mông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odai16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2400" y="45085"/>
            <a:ext cx="5562600" cy="67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s91225_nonla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477002" y="99435"/>
            <a:ext cx="5333998" cy="6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105400" y="6019801"/>
            <a:ext cx="2342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kinh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1" y="1524001"/>
            <a:ext cx="1173321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Em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hãy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kể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một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địa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bàn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tỉnh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Đồng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Nai</a:t>
            </a:r>
            <a:r>
              <a:rPr lang="en-US" sz="3600" dirty="0">
                <a:latin typeface="Arial" charset="0"/>
              </a:rPr>
              <a:t> ?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Stiêng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Chơ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-ro.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Mạ</a:t>
            </a:r>
            <a:endParaRPr lang="en-US" sz="36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28800" y="1"/>
            <a:ext cx="6542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latin typeface="Arial" charset="0"/>
              </a:rPr>
              <a:t>Nước ta có bao nhiêu dân tộc?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685801"/>
            <a:ext cx="652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i="1">
                <a:solidFill>
                  <a:srgbClr val="FF0066"/>
                </a:solidFill>
                <a:latin typeface="Arial" charset="0"/>
              </a:rPr>
              <a:t>Nước ta có 54 dân tộc anh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554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Default Design</vt:lpstr>
      <vt:lpstr>Chart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1601-01-01T00:00:00Z</dcterms:created>
  <dcterms:modified xsi:type="dcterms:W3CDTF">2021-07-27T05:20:54Z</dcterms:modified>
</cp:coreProperties>
</file>