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88" r:id="rId3"/>
    <p:sldId id="325" r:id="rId4"/>
    <p:sldId id="326" r:id="rId5"/>
    <p:sldId id="327" r:id="rId6"/>
    <p:sldId id="322" r:id="rId7"/>
    <p:sldId id="273" r:id="rId8"/>
    <p:sldId id="324" r:id="rId9"/>
    <p:sldId id="313" r:id="rId10"/>
    <p:sldId id="274" r:id="rId11"/>
    <p:sldId id="300" r:id="rId12"/>
    <p:sldId id="323" r:id="rId13"/>
    <p:sldId id="269" r:id="rId14"/>
  </p:sldIdLst>
  <p:sldSz cx="12161838" cy="6858000"/>
  <p:notesSz cx="6858000" cy="9144000"/>
  <p:defaultTextStyle>
    <a:defPPr>
      <a:defRPr lang="en-US"/>
    </a:defPPr>
    <a:lvl1pPr marL="0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533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066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5599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4131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2664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1197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59730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8263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BF7"/>
    <a:srgbClr val="EBE7F1"/>
    <a:srgbClr val="F8F892"/>
    <a:srgbClr val="FCD760"/>
    <a:srgbClr val="FF00FF"/>
    <a:srgbClr val="00FFFF"/>
    <a:srgbClr val="FF0000"/>
    <a:srgbClr val="FFFF00"/>
    <a:srgbClr val="FFA87D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8" autoAdjust="0"/>
    <p:restoredTop sz="88612" autoAdjust="0"/>
  </p:normalViewPr>
  <p:slideViewPr>
    <p:cSldViewPr>
      <p:cViewPr varScale="1">
        <p:scale>
          <a:sx n="65" d="100"/>
          <a:sy n="65" d="100"/>
        </p:scale>
        <p:origin x="888" y="66"/>
      </p:cViewPr>
      <p:guideLst>
        <p:guide orient="horz" pos="2160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533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066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5599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4131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2664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1197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9730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8263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1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Nếu</a:t>
            </a:r>
            <a:r>
              <a:rPr lang="en-US" baseline="0" smtClean="0"/>
              <a:t> lớp có 4 tổ thì tổ 3, 4 làm chung nhiệm vụ nhé.  GV giáo dục HS k nên tự ý đi đâu khi ng lớn chưa đồng ý.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32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Hoàn</a:t>
            </a:r>
            <a:r>
              <a:rPr lang="en-US" baseline="0" smtClean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06375"/>
            <a:ext cx="2736414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06375"/>
            <a:ext cx="8006543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53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0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5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26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1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97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2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200151"/>
            <a:ext cx="537147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200151"/>
            <a:ext cx="537147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4"/>
            <a:ext cx="537359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33" indent="0">
              <a:buNone/>
              <a:defRPr sz="2700" b="1"/>
            </a:lvl2pPr>
            <a:lvl3pPr marL="1217066" indent="0">
              <a:buNone/>
              <a:defRPr sz="2400" b="1"/>
            </a:lvl3pPr>
            <a:lvl4pPr marL="1825599" indent="0">
              <a:buNone/>
              <a:defRPr sz="2100" b="1"/>
            </a:lvl4pPr>
            <a:lvl5pPr marL="2434131" indent="0">
              <a:buNone/>
              <a:defRPr sz="2100" b="1"/>
            </a:lvl5pPr>
            <a:lvl6pPr marL="3042664" indent="0">
              <a:buNone/>
              <a:defRPr sz="2100" b="1"/>
            </a:lvl6pPr>
            <a:lvl7pPr marL="3651197" indent="0">
              <a:buNone/>
              <a:defRPr sz="2100" b="1"/>
            </a:lvl7pPr>
            <a:lvl8pPr marL="4259730" indent="0">
              <a:buNone/>
              <a:defRPr sz="2100" b="1"/>
            </a:lvl8pPr>
            <a:lvl9pPr marL="486826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4"/>
            <a:ext cx="537570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33" indent="0">
              <a:buNone/>
              <a:defRPr sz="2700" b="1"/>
            </a:lvl2pPr>
            <a:lvl3pPr marL="1217066" indent="0">
              <a:buNone/>
              <a:defRPr sz="2400" b="1"/>
            </a:lvl3pPr>
            <a:lvl4pPr marL="1825599" indent="0">
              <a:buNone/>
              <a:defRPr sz="2100" b="1"/>
            </a:lvl4pPr>
            <a:lvl5pPr marL="2434131" indent="0">
              <a:buNone/>
              <a:defRPr sz="2100" b="1"/>
            </a:lvl5pPr>
            <a:lvl6pPr marL="3042664" indent="0">
              <a:buNone/>
              <a:defRPr sz="2100" b="1"/>
            </a:lvl6pPr>
            <a:lvl7pPr marL="3651197" indent="0">
              <a:buNone/>
              <a:defRPr sz="2100" b="1"/>
            </a:lvl7pPr>
            <a:lvl8pPr marL="4259730" indent="0">
              <a:buNone/>
              <a:defRPr sz="2100" b="1"/>
            </a:lvl8pPr>
            <a:lvl9pPr marL="486826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49"/>
            <a:ext cx="400116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2"/>
            <a:ext cx="4001161" cy="4691062"/>
          </a:xfrm>
        </p:spPr>
        <p:txBody>
          <a:bodyPr/>
          <a:lstStyle>
            <a:lvl1pPr marL="0" indent="0">
              <a:buNone/>
              <a:defRPr sz="1900"/>
            </a:lvl1pPr>
            <a:lvl2pPr marL="608533" indent="0">
              <a:buNone/>
              <a:defRPr sz="1600"/>
            </a:lvl2pPr>
            <a:lvl3pPr marL="1217066" indent="0">
              <a:buNone/>
              <a:defRPr sz="1300"/>
            </a:lvl3pPr>
            <a:lvl4pPr marL="1825599" indent="0">
              <a:buNone/>
              <a:defRPr sz="1200"/>
            </a:lvl4pPr>
            <a:lvl5pPr marL="2434131" indent="0">
              <a:buNone/>
              <a:defRPr sz="1200"/>
            </a:lvl5pPr>
            <a:lvl6pPr marL="3042664" indent="0">
              <a:buNone/>
              <a:defRPr sz="1200"/>
            </a:lvl6pPr>
            <a:lvl7pPr marL="3651197" indent="0">
              <a:buNone/>
              <a:defRPr sz="1200"/>
            </a:lvl7pPr>
            <a:lvl8pPr marL="4259730" indent="0">
              <a:buNone/>
              <a:defRPr sz="1200"/>
            </a:lvl8pPr>
            <a:lvl9pPr marL="486826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533" indent="0">
              <a:buNone/>
              <a:defRPr sz="3700"/>
            </a:lvl2pPr>
            <a:lvl3pPr marL="1217066" indent="0">
              <a:buNone/>
              <a:defRPr sz="3200"/>
            </a:lvl3pPr>
            <a:lvl4pPr marL="1825599" indent="0">
              <a:buNone/>
              <a:defRPr sz="2700"/>
            </a:lvl4pPr>
            <a:lvl5pPr marL="2434131" indent="0">
              <a:buNone/>
              <a:defRPr sz="2700"/>
            </a:lvl5pPr>
            <a:lvl6pPr marL="3042664" indent="0">
              <a:buNone/>
              <a:defRPr sz="2700"/>
            </a:lvl6pPr>
            <a:lvl7pPr marL="3651197" indent="0">
              <a:buNone/>
              <a:defRPr sz="2700"/>
            </a:lvl7pPr>
            <a:lvl8pPr marL="4259730" indent="0">
              <a:buNone/>
              <a:defRPr sz="2700"/>
            </a:lvl8pPr>
            <a:lvl9pPr marL="486826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533" indent="0">
              <a:buNone/>
              <a:defRPr sz="1600"/>
            </a:lvl2pPr>
            <a:lvl3pPr marL="1217066" indent="0">
              <a:buNone/>
              <a:defRPr sz="1300"/>
            </a:lvl3pPr>
            <a:lvl4pPr marL="1825599" indent="0">
              <a:buNone/>
              <a:defRPr sz="1200"/>
            </a:lvl4pPr>
            <a:lvl5pPr marL="2434131" indent="0">
              <a:buNone/>
              <a:defRPr sz="1200"/>
            </a:lvl5pPr>
            <a:lvl6pPr marL="3042664" indent="0">
              <a:buNone/>
              <a:defRPr sz="1200"/>
            </a:lvl6pPr>
            <a:lvl7pPr marL="3651197" indent="0">
              <a:buNone/>
              <a:defRPr sz="1200"/>
            </a:lvl7pPr>
            <a:lvl8pPr marL="4259730" indent="0">
              <a:buNone/>
              <a:defRPr sz="1200"/>
            </a:lvl8pPr>
            <a:lvl9pPr marL="486826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121707" tIns="60853" rIns="121707" bIns="60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121707" tIns="60853" rIns="121707" bIns="60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121707" tIns="60853" rIns="121707" bIns="6085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121707" tIns="60853" rIns="121707" bIns="6085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121707" tIns="60853" rIns="121707" bIns="6085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06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00" indent="-456400" algn="l" defTabSz="121706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866" indent="-380333" algn="l" defTabSz="1217066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332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865" indent="-304266" algn="l" defTabSz="121706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397" indent="-304266" algn="l" defTabSz="121706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6931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5463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3996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2529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533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066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599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131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664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197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9730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263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audio" Target="NULL" TargetMode="External"/><Relationship Id="rId7" Type="http://schemas.openxmlformats.org/officeDocument/2006/relationships/audio" Target="../media/media4.wma"/><Relationship Id="rId12" Type="http://schemas.openxmlformats.org/officeDocument/2006/relationships/image" Target="../media/image14.gif"/><Relationship Id="rId17" Type="http://schemas.openxmlformats.org/officeDocument/2006/relationships/image" Target="../media/image18.png"/><Relationship Id="rId2" Type="http://schemas.openxmlformats.org/officeDocument/2006/relationships/audio" Target="../media/media1.wav"/><Relationship Id="rId16" Type="http://schemas.openxmlformats.org/officeDocument/2006/relationships/image" Target="../media/image17.png"/><Relationship Id="rId20" Type="http://schemas.openxmlformats.org/officeDocument/2006/relationships/image" Target="../media/image9.gif"/><Relationship Id="rId1" Type="http://schemas.microsoft.com/office/2007/relationships/media" Target="../media/media1.wav"/><Relationship Id="rId6" Type="http://schemas.microsoft.com/office/2007/relationships/media" Target="../media/media4.wma"/><Relationship Id="rId11" Type="http://schemas.microsoft.com/office/2007/relationships/hdphoto" Target="../media/hdphoto3.wdp"/><Relationship Id="rId5" Type="http://schemas.microsoft.com/office/2007/relationships/media" Target="../media/media3.wma"/><Relationship Id="rId15" Type="http://schemas.openxmlformats.org/officeDocument/2006/relationships/image" Target="../media/image16.gif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microsoft.com/office/2007/relationships/media" Target="../media/media2.wav"/><Relationship Id="rId9" Type="http://schemas.openxmlformats.org/officeDocument/2006/relationships/image" Target="../media/image8.jpg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audio" Target="NULL" TargetMode="External"/><Relationship Id="rId7" Type="http://schemas.openxmlformats.org/officeDocument/2006/relationships/audio" Target="../media/media4.wma"/><Relationship Id="rId12" Type="http://schemas.openxmlformats.org/officeDocument/2006/relationships/image" Target="../media/image14.gif"/><Relationship Id="rId17" Type="http://schemas.openxmlformats.org/officeDocument/2006/relationships/image" Target="../media/image17.png"/><Relationship Id="rId2" Type="http://schemas.openxmlformats.org/officeDocument/2006/relationships/audio" Target="../media/media1.wav"/><Relationship Id="rId16" Type="http://schemas.openxmlformats.org/officeDocument/2006/relationships/image" Target="../media/image9.gif"/><Relationship Id="rId20" Type="http://schemas.openxmlformats.org/officeDocument/2006/relationships/image" Target="../media/image20.png"/><Relationship Id="rId1" Type="http://schemas.microsoft.com/office/2007/relationships/media" Target="../media/media1.wav"/><Relationship Id="rId6" Type="http://schemas.microsoft.com/office/2007/relationships/media" Target="../media/media4.wma"/><Relationship Id="rId11" Type="http://schemas.microsoft.com/office/2007/relationships/hdphoto" Target="../media/hdphoto3.wdp"/><Relationship Id="rId5" Type="http://schemas.microsoft.com/office/2007/relationships/media" Target="../media/media3.wma"/><Relationship Id="rId15" Type="http://schemas.openxmlformats.org/officeDocument/2006/relationships/image" Target="../media/image16.gif"/><Relationship Id="rId10" Type="http://schemas.openxmlformats.org/officeDocument/2006/relationships/image" Target="../media/image13.png"/><Relationship Id="rId19" Type="http://schemas.openxmlformats.org/officeDocument/2006/relationships/image" Target="../media/image19.png"/><Relationship Id="rId4" Type="http://schemas.microsoft.com/office/2007/relationships/media" Target="../media/media2.wav"/><Relationship Id="rId9" Type="http://schemas.openxmlformats.org/officeDocument/2006/relationships/image" Target="../media/image8.jp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895477" y="4454098"/>
            <a:ext cx="1333299" cy="160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28" y="3886201"/>
            <a:ext cx="3494440" cy="2226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27618"/>
            <a:ext cx="12161838" cy="327660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6602" y="225288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02262" y="684430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sz="13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endParaRPr lang="en-US" sz="13700" b="1" spc="149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3997" y="4374969"/>
            <a:ext cx="1691190" cy="1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324541" y="3986256"/>
            <a:ext cx="2438905" cy="20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07821" y="490530"/>
            <a:ext cx="6833439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7249">
              <a:lnSpc>
                <a:spcPct val="170000"/>
              </a:lnSpc>
            </a:pP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Thứ 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năm 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ngày 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6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- 10 - 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2022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lvl="0" algn="ctr" defTabSz="1217249">
              <a:lnSpc>
                <a:spcPct val="17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Toán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lvl="0" algn="ctr" defTabSz="1217249">
              <a:lnSpc>
                <a:spcPct val="17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Bài toán về thêm, bớt một số đơn vị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8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435923" y="678307"/>
            <a:ext cx="9975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Đàn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lợn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15 con,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bán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5 con.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đàn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lợn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con?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F44FD08-5287-4B32-9B4D-D13BAD5200AE}"/>
              </a:ext>
            </a:extLst>
          </p:cNvPr>
          <p:cNvGrpSpPr/>
          <p:nvPr/>
        </p:nvGrpSpPr>
        <p:grpSpPr>
          <a:xfrm>
            <a:off x="442119" y="2895600"/>
            <a:ext cx="4838684" cy="3046988"/>
            <a:chOff x="351107" y="3518163"/>
            <a:chExt cx="4838684" cy="304698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C460A1E-C55B-486C-B031-40B9F27C2A55}"/>
                </a:ext>
              </a:extLst>
            </p:cNvPr>
            <p:cNvSpPr txBox="1"/>
            <p:nvPr/>
          </p:nvSpPr>
          <p:spPr>
            <a:xfrm>
              <a:off x="351107" y="3518163"/>
              <a:ext cx="4838684" cy="30469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i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Tóm</a:t>
              </a:r>
              <a:r>
                <a:rPr lang="en-US" sz="3200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i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tắt</a:t>
              </a:r>
              <a:endPara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      :        con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lợn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Bán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    :       con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lợn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Còn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lại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: … con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lợn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46" name="Rectangle: Rounded Corners 8">
              <a:extLst>
                <a:ext uri="{FF2B5EF4-FFF2-40B4-BE49-F238E27FC236}">
                  <a16:creationId xmlns:a16="http://schemas.microsoft.com/office/drawing/2014/main" id="{DD9CF0B9-C090-4718-9EB0-1D01775E530A}"/>
                </a:ext>
              </a:extLst>
            </p:cNvPr>
            <p:cNvSpPr/>
            <p:nvPr/>
          </p:nvSpPr>
          <p:spPr>
            <a:xfrm>
              <a:off x="2049466" y="448913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47" name="Rectangle: Rounded Corners 11">
              <a:extLst>
                <a:ext uri="{FF2B5EF4-FFF2-40B4-BE49-F238E27FC236}">
                  <a16:creationId xmlns:a16="http://schemas.microsoft.com/office/drawing/2014/main" id="{D49C2697-3754-4756-AC59-2BC17D4D73A6}"/>
                </a:ext>
              </a:extLst>
            </p:cNvPr>
            <p:cNvSpPr/>
            <p:nvPr/>
          </p:nvSpPr>
          <p:spPr>
            <a:xfrm>
              <a:off x="2027507" y="521141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FC1C750-6BC1-45C5-B39B-6B122C881CD0}"/>
              </a:ext>
            </a:extLst>
          </p:cNvPr>
          <p:cNvGrpSpPr/>
          <p:nvPr/>
        </p:nvGrpSpPr>
        <p:grpSpPr>
          <a:xfrm>
            <a:off x="4785520" y="2950447"/>
            <a:ext cx="5943599" cy="3046988"/>
            <a:chOff x="5026241" y="3547071"/>
            <a:chExt cx="5943599" cy="304698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161A3EC-6EFC-40EF-A087-8B36DCE46F0B}"/>
                </a:ext>
              </a:extLst>
            </p:cNvPr>
            <p:cNvSpPr txBox="1"/>
            <p:nvPr/>
          </p:nvSpPr>
          <p:spPr>
            <a:xfrm>
              <a:off x="5026241" y="3547071"/>
              <a:ext cx="5943599" cy="3046988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i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</a:t>
              </a:r>
              <a:r>
                <a:rPr lang="en-US" sz="3200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i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giải</a:t>
              </a:r>
              <a:endPara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con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lợn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còn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lại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>
                  <a:latin typeface="Arial" pitchFamily="34" charset="0"/>
                  <a:cs typeface="Arial" pitchFamily="34" charset="0"/>
                </a:rPr>
                <a:t>                             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    (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con)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smtClean="0">
                  <a:latin typeface="Arial" pitchFamily="34" charset="0"/>
                  <a:cs typeface="Arial" pitchFamily="34" charset="0"/>
                </a:rPr>
                <a:t>               Đáp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:       con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lợn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E92F2E8-46ED-42E4-9D64-9831A5E935C0}"/>
                </a:ext>
              </a:extLst>
            </p:cNvPr>
            <p:cNvGrpSpPr/>
            <p:nvPr/>
          </p:nvGrpSpPr>
          <p:grpSpPr>
            <a:xfrm>
              <a:off x="6664280" y="5141233"/>
              <a:ext cx="2734935" cy="630509"/>
              <a:chOff x="1584280" y="3051610"/>
              <a:chExt cx="2734935" cy="630509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4C2A754-2DC0-4A3A-9AD7-B027B005D0E5}"/>
                  </a:ext>
                </a:extLst>
              </p:cNvPr>
              <p:cNvSpPr txBox="1"/>
              <p:nvPr/>
            </p:nvSpPr>
            <p:spPr>
              <a:xfrm>
                <a:off x="2189033" y="3097344"/>
                <a:ext cx="1585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latin typeface="Arial" pitchFamily="34" charset="0"/>
                    <a:cs typeface="Arial" pitchFamily="34" charset="0"/>
                  </a:rPr>
                  <a:t>-  </a:t>
                </a:r>
                <a:r>
                  <a:rPr lang="en-US" sz="3200" smtClean="0">
                    <a:latin typeface="Arial" pitchFamily="34" charset="0"/>
                    <a:cs typeface="Arial" pitchFamily="34" charset="0"/>
                  </a:rPr>
                  <a:t>       =</a:t>
                </a:r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Rectangle: Rounded Corners 12">
                <a:extLst>
                  <a:ext uri="{FF2B5EF4-FFF2-40B4-BE49-F238E27FC236}">
                    <a16:creationId xmlns:a16="http://schemas.microsoft.com/office/drawing/2014/main" id="{EB489394-DF0D-4CD7-A5ED-1B915F7DA06D}"/>
                  </a:ext>
                </a:extLst>
              </p:cNvPr>
              <p:cNvSpPr/>
              <p:nvPr/>
            </p:nvSpPr>
            <p:spPr>
              <a:xfrm>
                <a:off x="1584280" y="3054491"/>
                <a:ext cx="548640" cy="54864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</a:p>
            </p:txBody>
          </p:sp>
          <p:sp>
            <p:nvSpPr>
              <p:cNvPr id="53" name="Rectangle: Rounded Corners 13">
                <a:extLst>
                  <a:ext uri="{FF2B5EF4-FFF2-40B4-BE49-F238E27FC236}">
                    <a16:creationId xmlns:a16="http://schemas.microsoft.com/office/drawing/2014/main" id="{0FA0BA89-48CE-4B7B-A3B4-ABA6C2C2C7E6}"/>
                  </a:ext>
                </a:extLst>
              </p:cNvPr>
              <p:cNvSpPr/>
              <p:nvPr/>
            </p:nvSpPr>
            <p:spPr>
              <a:xfrm>
                <a:off x="2621777" y="3071167"/>
                <a:ext cx="548640" cy="54864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</a:p>
            </p:txBody>
          </p:sp>
          <p:sp>
            <p:nvSpPr>
              <p:cNvPr id="54" name="Rectangle: Rounded Corners 14">
                <a:extLst>
                  <a:ext uri="{FF2B5EF4-FFF2-40B4-BE49-F238E27FC236}">
                    <a16:creationId xmlns:a16="http://schemas.microsoft.com/office/drawing/2014/main" id="{3D68215E-27DD-491E-9E1F-CC2A48F5BE8F}"/>
                  </a:ext>
                </a:extLst>
              </p:cNvPr>
              <p:cNvSpPr/>
              <p:nvPr/>
            </p:nvSpPr>
            <p:spPr>
              <a:xfrm>
                <a:off x="3770575" y="3051610"/>
                <a:ext cx="548640" cy="54864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</a:p>
            </p:txBody>
          </p:sp>
        </p:grpSp>
        <p:sp>
          <p:nvSpPr>
            <p:cNvPr id="51" name="Rectangle: Rounded Corners 17">
              <a:extLst>
                <a:ext uri="{FF2B5EF4-FFF2-40B4-BE49-F238E27FC236}">
                  <a16:creationId xmlns:a16="http://schemas.microsoft.com/office/drawing/2014/main" id="{DBF9A4CA-D018-4FB4-A832-EC89DE1E19DE}"/>
                </a:ext>
              </a:extLst>
            </p:cNvPr>
            <p:cNvSpPr/>
            <p:nvPr/>
          </p:nvSpPr>
          <p:spPr>
            <a:xfrm>
              <a:off x="8531440" y="5888920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4863410" y="1231488"/>
            <a:ext cx="19033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1585119" y="1828800"/>
            <a:ext cx="84582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7924569" y="1231488"/>
            <a:ext cx="24997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27">
            <a:extLst>
              <a:ext uri="{FF2B5EF4-FFF2-40B4-BE49-F238E27FC236}">
                <a16:creationId xmlns:a16="http://schemas.microsoft.com/office/drawing/2014/main" id="{24DBDFCF-81C0-43D2-B79B-171BA9337E7D}"/>
              </a:ext>
            </a:extLst>
          </p:cNvPr>
          <p:cNvSpPr/>
          <p:nvPr/>
        </p:nvSpPr>
        <p:spPr>
          <a:xfrm>
            <a:off x="2118519" y="4593915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0" name="Rectangle: Rounded Corners 34">
            <a:extLst>
              <a:ext uri="{FF2B5EF4-FFF2-40B4-BE49-F238E27FC236}">
                <a16:creationId xmlns:a16="http://schemas.microsoft.com/office/drawing/2014/main" id="{6B759055-6FF1-404A-9FD9-B0BF9E725A70}"/>
              </a:ext>
            </a:extLst>
          </p:cNvPr>
          <p:cNvSpPr/>
          <p:nvPr/>
        </p:nvSpPr>
        <p:spPr>
          <a:xfrm>
            <a:off x="7465247" y="455988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FB064FB-36B6-4873-B48B-87225B3CD914}"/>
              </a:ext>
            </a:extLst>
          </p:cNvPr>
          <p:cNvGrpSpPr/>
          <p:nvPr/>
        </p:nvGrpSpPr>
        <p:grpSpPr>
          <a:xfrm>
            <a:off x="8541453" y="4527067"/>
            <a:ext cx="639919" cy="584775"/>
            <a:chOff x="5416665" y="5152774"/>
            <a:chExt cx="639919" cy="584775"/>
          </a:xfrm>
        </p:grpSpPr>
        <p:sp>
          <p:nvSpPr>
            <p:cNvPr id="62" name="Rectangle: Rounded Corners 35">
              <a:extLst>
                <a:ext uri="{FF2B5EF4-FFF2-40B4-BE49-F238E27FC236}">
                  <a16:creationId xmlns:a16="http://schemas.microsoft.com/office/drawing/2014/main" id="{88C0F750-4828-4657-9516-4B6A2296A3E4}"/>
                </a:ext>
              </a:extLst>
            </p:cNvPr>
            <p:cNvSpPr/>
            <p:nvPr/>
          </p:nvSpPr>
          <p:spPr>
            <a:xfrm>
              <a:off x="5491801" y="5174161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9100C24-9008-43F6-8394-D74388D78DEB}"/>
                </a:ext>
              </a:extLst>
            </p:cNvPr>
            <p:cNvSpPr txBox="1"/>
            <p:nvPr/>
          </p:nvSpPr>
          <p:spPr>
            <a:xfrm>
              <a:off x="5416665" y="515277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95B291F-722C-46EB-96B0-3020BAAD3BBC}"/>
              </a:ext>
            </a:extLst>
          </p:cNvPr>
          <p:cNvGrpSpPr/>
          <p:nvPr/>
        </p:nvGrpSpPr>
        <p:grpSpPr>
          <a:xfrm>
            <a:off x="8214519" y="5270909"/>
            <a:ext cx="639919" cy="584775"/>
            <a:chOff x="6155446" y="4802156"/>
            <a:chExt cx="639919" cy="584775"/>
          </a:xfrm>
        </p:grpSpPr>
        <p:sp>
          <p:nvSpPr>
            <p:cNvPr id="65" name="Rectangle: Rounded Corners 45">
              <a:extLst>
                <a:ext uri="{FF2B5EF4-FFF2-40B4-BE49-F238E27FC236}">
                  <a16:creationId xmlns:a16="http://schemas.microsoft.com/office/drawing/2014/main" id="{55098D7F-B555-4A21-88A6-0B166299D20C}"/>
                </a:ext>
              </a:extLst>
            </p:cNvPr>
            <p:cNvSpPr/>
            <p:nvPr/>
          </p:nvSpPr>
          <p:spPr>
            <a:xfrm>
              <a:off x="6228648" y="4823543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498CA9F-BEC7-4EA4-9DB9-A75AA85BA101}"/>
                </a:ext>
              </a:extLst>
            </p:cNvPr>
            <p:cNvSpPr txBox="1"/>
            <p:nvPr/>
          </p:nvSpPr>
          <p:spPr>
            <a:xfrm>
              <a:off x="6155446" y="4802156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pic>
        <p:nvPicPr>
          <p:cNvPr id="68" name="Picture 4" descr="Hình ảnh, hình nền con heo, con lợn dễ thương ngộ nghĩnh | VFO.VN">
            <a:extLst>
              <a:ext uri="{FF2B5EF4-FFF2-40B4-BE49-F238E27FC236}">
                <a16:creationId xmlns:a16="http://schemas.microsoft.com/office/drawing/2014/main" id="{25E7D366-E51E-4DEE-9CFB-1EA92749C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318" y="1887101"/>
            <a:ext cx="1390101" cy="138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AFE3AD42-0F30-426E-A27A-A224BF258946}"/>
              </a:ext>
            </a:extLst>
          </p:cNvPr>
          <p:cNvGrpSpPr/>
          <p:nvPr/>
        </p:nvGrpSpPr>
        <p:grpSpPr>
          <a:xfrm>
            <a:off x="6366360" y="4527067"/>
            <a:ext cx="639919" cy="584775"/>
            <a:chOff x="5045208" y="5177335"/>
            <a:chExt cx="639919" cy="584775"/>
          </a:xfrm>
        </p:grpSpPr>
        <p:sp>
          <p:nvSpPr>
            <p:cNvPr id="70" name="Rectangle: Rounded Corners 41">
              <a:extLst>
                <a:ext uri="{FF2B5EF4-FFF2-40B4-BE49-F238E27FC236}">
                  <a16:creationId xmlns:a16="http://schemas.microsoft.com/office/drawing/2014/main" id="{23DF6A14-C331-4F60-8FE9-942CE0B8ED30}"/>
                </a:ext>
              </a:extLst>
            </p:cNvPr>
            <p:cNvSpPr/>
            <p:nvPr/>
          </p:nvSpPr>
          <p:spPr>
            <a:xfrm>
              <a:off x="5102407" y="5199635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7579B25-A6A7-42C1-BAA5-40F528A6D237}"/>
                </a:ext>
              </a:extLst>
            </p:cNvPr>
            <p:cNvSpPr txBox="1"/>
            <p:nvPr/>
          </p:nvSpPr>
          <p:spPr>
            <a:xfrm>
              <a:off x="5045208" y="517733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A87E552-FF77-477C-9FD5-3490C781641E}"/>
              </a:ext>
            </a:extLst>
          </p:cNvPr>
          <p:cNvGrpSpPr/>
          <p:nvPr/>
        </p:nvGrpSpPr>
        <p:grpSpPr>
          <a:xfrm>
            <a:off x="2040616" y="3751008"/>
            <a:ext cx="639919" cy="584906"/>
            <a:chOff x="5400975" y="4770908"/>
            <a:chExt cx="639919" cy="584906"/>
          </a:xfrm>
        </p:grpSpPr>
        <p:sp>
          <p:nvSpPr>
            <p:cNvPr id="73" name="Rectangle: Rounded Corners 47">
              <a:extLst>
                <a:ext uri="{FF2B5EF4-FFF2-40B4-BE49-F238E27FC236}">
                  <a16:creationId xmlns:a16="http://schemas.microsoft.com/office/drawing/2014/main" id="{CE8F61E1-4579-4098-BDCD-8A2D9CC9C6C9}"/>
                </a:ext>
              </a:extLst>
            </p:cNvPr>
            <p:cNvSpPr/>
            <p:nvPr/>
          </p:nvSpPr>
          <p:spPr>
            <a:xfrm>
              <a:off x="5490859" y="4807174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F76256B-8DB1-46A2-9027-AA1B3890A7EE}"/>
                </a:ext>
              </a:extLst>
            </p:cNvPr>
            <p:cNvSpPr txBox="1"/>
            <p:nvPr/>
          </p:nvSpPr>
          <p:spPr>
            <a:xfrm>
              <a:off x="5400975" y="4770908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10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520000" y="419099"/>
            <a:ext cx="9118018" cy="1322987"/>
          </a:xfrm>
          <a:prstGeom prst="rect">
            <a:avLst/>
          </a:prstGeom>
          <a:noFill/>
          <a:ln w="57150">
            <a:noFill/>
          </a:ln>
        </p:spPr>
        <p:txBody>
          <a:bodyPr wrap="square" lIns="90993" tIns="45496" rIns="90993" bIns="45496" rtlCol="0">
            <a:spAutoFit/>
          </a:bodyPr>
          <a:lstStyle/>
          <a:p>
            <a:pPr algn="ctr">
              <a:spcBef>
                <a:spcPts val="598"/>
              </a:spcBef>
            </a:pPr>
            <a:r>
              <a:rPr lang="en-US" sz="80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87816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56519" y="4800600"/>
            <a:ext cx="28194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Tổ 1: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Nêu đề toán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1022" y="4798142"/>
            <a:ext cx="28194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Tổ 2: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Tóm tắt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91411" y="4776019"/>
            <a:ext cx="28194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Tổ 3: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 bài toán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0" b="27741"/>
          <a:stretch/>
        </p:blipFill>
        <p:spPr>
          <a:xfrm>
            <a:off x="1966119" y="120529"/>
            <a:ext cx="6995984" cy="32592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" t="46559" r="74814" b="33477"/>
          <a:stretch/>
        </p:blipFill>
        <p:spPr>
          <a:xfrm>
            <a:off x="1254179" y="3379755"/>
            <a:ext cx="975856" cy="11614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3" t="45293" r="50000" b="34743"/>
          <a:stretch/>
        </p:blipFill>
        <p:spPr>
          <a:xfrm flipH="1">
            <a:off x="4976183" y="3276599"/>
            <a:ext cx="975856" cy="11614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5" t="50000" r="4782" b="30036"/>
          <a:stretch/>
        </p:blipFill>
        <p:spPr>
          <a:xfrm>
            <a:off x="200000" y="381000"/>
            <a:ext cx="2566219" cy="13691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6" t="1757" r="18339" b="11184"/>
          <a:stretch/>
        </p:blipFill>
        <p:spPr>
          <a:xfrm>
            <a:off x="10739481" y="762000"/>
            <a:ext cx="103386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7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740436" y="1731680"/>
            <a:ext cx="3405315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z="4300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3897642" y="-219542"/>
            <a:ext cx="7279036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64426" y="1261534"/>
            <a:ext cx="900597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707" tIns="94661" rIns="94661" bIns="94661" numCol="1" spcCol="1691" anchor="ctr" anchorCtr="0">
            <a:noAutofit/>
          </a:bodyPr>
          <a:lstStyle/>
          <a:p>
            <a:pPr defTabSz="165656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2288768" y="1126067"/>
            <a:ext cx="1351315" cy="13546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707" tIns="60853" rIns="121707" bIns="60853"/>
          <a:lstStyle/>
          <a:p>
            <a:pPr algn="ctr">
              <a:spcBef>
                <a:spcPts val="798"/>
              </a:spcBef>
            </a:pPr>
            <a:r>
              <a:rPr lang="en-US" sz="5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57388" y="2887133"/>
            <a:ext cx="8613013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707" tIns="94661" rIns="94661" bIns="94661" numCol="1" spcCol="1691" anchor="ctr" anchorCtr="0">
            <a:noAutofit/>
          </a:bodyPr>
          <a:lstStyle/>
          <a:p>
            <a:pPr defTabSz="165656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2681731" y="2751666"/>
            <a:ext cx="1351315" cy="135466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707" tIns="60853" rIns="121707" bIns="60853"/>
          <a:lstStyle/>
          <a:p>
            <a:pPr algn="ctr"/>
            <a:r>
              <a:rPr lang="en-US" sz="5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64426" y="4512734"/>
            <a:ext cx="900597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707" tIns="94661" rIns="94661" bIns="94661" numCol="1" spcCol="1691" anchor="ctr" anchorCtr="0">
            <a:noAutofit/>
          </a:bodyPr>
          <a:lstStyle/>
          <a:p>
            <a:pPr defTabSz="165656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bị: </a:t>
            </a:r>
            <a:r>
              <a:rPr lang="en-US" sz="3700" b="1" i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Luyện tập </a:t>
            </a:r>
            <a:r>
              <a:rPr lang="en-US" sz="3700" b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(tr.37)</a:t>
            </a:r>
            <a:endParaRPr lang="en-US" sz="3700" b="1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8768" y="4377267"/>
            <a:ext cx="1351315" cy="1354666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707" tIns="60853" rIns="121707" bIns="60853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727" y="97854"/>
            <a:ext cx="2939111" cy="20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9" y="2895600"/>
            <a:ext cx="3230562" cy="3230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8" t="17777" r="31854" b="8889"/>
          <a:stretch/>
        </p:blipFill>
        <p:spPr>
          <a:xfrm rot="1545911">
            <a:off x="8860174" y="2629316"/>
            <a:ext cx="1931906" cy="37631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464" y="838200"/>
            <a:ext cx="11032802" cy="1107539"/>
          </a:xfrm>
          <a:prstGeom prst="rect">
            <a:avLst/>
          </a:prstGeom>
          <a:noFill/>
          <a:ln w="57150">
            <a:noFill/>
          </a:ln>
        </p:spPr>
        <p:txBody>
          <a:bodyPr wrap="square" lIns="90988" tIns="45494" rIns="90988" bIns="45494" rtlCol="0">
            <a:spAutoFit/>
          </a:bodyPr>
          <a:lstStyle/>
          <a:p>
            <a:pPr algn="ctr">
              <a:spcBef>
                <a:spcPts val="597"/>
              </a:spcBef>
            </a:pPr>
            <a:r>
              <a:rPr lang="en-US" sz="6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</a:t>
            </a:r>
            <a:r>
              <a:rPr lang="en-US" sz="6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4449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0802" y="353287"/>
            <a:ext cx="6277182" cy="2339101"/>
          </a:xfrm>
          <a:prstGeom prst="rect">
            <a:avLst/>
          </a:prstGeom>
          <a:noFill/>
        </p:spPr>
        <p:txBody>
          <a:bodyPr wrap="none" lIns="121725" tIns="60862" rIns="121725" bIns="6086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Cọp ơi! </a:t>
            </a:r>
          </a:p>
          <a:p>
            <a:pPr algn="ctr"/>
            <a:r>
              <a:rPr lang="en-US" sz="72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Cậu ở đâu thế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3080" y="4052855"/>
            <a:ext cx="2080866" cy="19972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27046" y="3733800"/>
            <a:ext cx="3372759" cy="2133600"/>
          </a:xfrm>
          <a:prstGeom prst="rect">
            <a:avLst/>
          </a:prstGeom>
          <a:noFill/>
        </p:spPr>
        <p:txBody>
          <a:bodyPr wrap="none" lIns="121725" tIns="60862" rIns="121725" bIns="60862">
            <a:prstTxWarp prst="textFadeLeft">
              <a:avLst/>
            </a:prstTxWarp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 SẼ TÌM RA CẬU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86" y="841752"/>
            <a:ext cx="3914592" cy="1981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682" y="4031675"/>
            <a:ext cx="2749082" cy="1752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03" y="3484604"/>
            <a:ext cx="351553" cy="55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1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174660" y="3879977"/>
            <a:ext cx="1514351" cy="1479428"/>
            <a:chOff x="842620" y="3341516"/>
            <a:chExt cx="1138580" cy="110957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80232" y="3714750"/>
              <a:ext cx="702892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en-US" sz="27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614637" y="3879977"/>
            <a:ext cx="1514351" cy="1479428"/>
            <a:chOff x="842620" y="3341516"/>
            <a:chExt cx="1138580" cy="1109571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73002" y="3714750"/>
              <a:ext cx="717355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D. </a:t>
              </a:r>
              <a:r>
                <a:rPr lang="en-US" sz="27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514" y="5702305"/>
            <a:ext cx="975481" cy="9779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9" y="5"/>
            <a:ext cx="9906000" cy="322579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5160">
            <a:off x="12503719" y="740355"/>
            <a:ext cx="698291" cy="442608"/>
          </a:xfrm>
          <a:prstGeom prst="rect">
            <a:avLst/>
          </a:prstGeom>
        </p:spPr>
      </p:pic>
      <p:pic>
        <p:nvPicPr>
          <p:cNvPr id="69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668581" y="4091603"/>
            <a:ext cx="810789" cy="812800"/>
          </a:xfrm>
          <a:prstGeom prst="rect">
            <a:avLst/>
          </a:prstGeom>
        </p:spPr>
      </p:pic>
      <p:pic>
        <p:nvPicPr>
          <p:cNvPr id="70" name="magic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739.856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668581" y="1922189"/>
            <a:ext cx="810789" cy="812800"/>
          </a:xfrm>
          <a:prstGeom prst="rect">
            <a:avLst/>
          </a:prstGeom>
        </p:spPr>
      </p:pic>
      <p:pic>
        <p:nvPicPr>
          <p:cNvPr id="72" name="chon sai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261.8162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668581" y="2819400"/>
            <a:ext cx="810789" cy="812800"/>
          </a:xfrm>
          <a:prstGeom prst="rect">
            <a:avLst/>
          </a:prstGeom>
        </p:spPr>
      </p:pic>
      <p:pic>
        <p:nvPicPr>
          <p:cNvPr id="73" name="vui mung nhay.wma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668581" y="5304123"/>
            <a:ext cx="810789" cy="81280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737519" y="961659"/>
            <a:ext cx="8610600" cy="17849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just"/>
            <a:r>
              <a:rPr lang="en-US" sz="3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 có 9 ngôi sao. Cô giáo thưởng thêm cho em 5 ngôi sao nữa. Hỏi em có tất cả mấy ngôi sao?</a:t>
            </a:r>
            <a:endParaRPr lang="en-US" sz="3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390844" y="5292789"/>
            <a:ext cx="1514351" cy="1479428"/>
            <a:chOff x="842620" y="3341516"/>
            <a:chExt cx="1138580" cy="110957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73001" y="3714750"/>
              <a:ext cx="717355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  <a:r>
                <a:rPr lang="en-US" sz="27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15048" y="5292789"/>
            <a:ext cx="1514351" cy="1479428"/>
            <a:chOff x="842620" y="3341516"/>
            <a:chExt cx="1138580" cy="110957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973002" y="3714750"/>
              <a:ext cx="717355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lang="en-US" sz="27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14</a:t>
              </a:r>
              <a:endParaRPr lang="en-US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6154" y="4038601"/>
            <a:ext cx="1418192" cy="13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7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60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9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9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9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9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9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1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2 -0.00803 C -0.22986 2.09877E-6 -0.23889 0.00802 -0.24282 0.0179 C -0.24699 0.02901 -0.24907 0.04197 -0.25092 0.05494 C -0.25301 0.0679 -0.25092 0.07901 -0.24907 0.09105 C -0.24699 0.10216 -0.24398 0.11389 -0.23657 0.12407 C -0.23078 0.13395 -0.22083 0.14197 -0.20949 0.14815 C -0.1993 0.15401 -0.18703 0.15802 -0.17523 0.15987 C -0.16296 0.16203 -0.15092 0.16203 -0.13958 0.15987 C -0.12754 0.15802 -0.11643 0.15308 -0.10764 0.14506 C -0.09791 0.13796 -0.09004 0.12901 -0.08611 0.1179 C -0.08125 0.10802 -0.07939 0.09413 -0.07939 0.08302 C -0.07801 0.07191 -0.07939 0.05895 -0.08449 0.04784 C -0.08912 0.03796 -0.09791 0.02994 -0.11018 0.02592 C -0.12268 0.02284 -0.13495 0.02685 -0.14282 0.03395 C -0.14977 0.04105 -0.15486 0.05185 -0.15625 0.06512 C -0.15625 0.07808 -0.15486 0.09012 -0.14977 0.1 C -0.14467 0.10987 -0.14606 0.11203 -0.12569 0.125 C -0.10764 0.13889 -0.08912 0.13487 -0.07801 0.13611 C -0.06713 0.13611 -0.0581 0.1321 -0.04676 0.12808 C -0.03426 0.12315 -0.0243 0.11389 -0.01713 0.10586 C -0.01018 0.09815 -0.00764 0.08796 -0.00324 0.07191 C -3.33333E-6 0.05586 -3.33333E-6 0.04784 -3.33333E-6 0.03611 C -3.33333E-6 0.02407 -3.33333E-6 0.01203 -3.33333E-6 2.09877E-6 " pathEditMode="relative" rAng="0" ptsTypes="AAAAAAAAAAAAAAAAAAAAAAA">
                                      <p:cBhvr>
                                        <p:cTn id="47" dur="6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0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03264 -0.14722 C -0.03941 -0.18025 -0.04948 -0.19815 -0.06042 -0.19815 C -0.0724 -0.19815 -0.08212 -0.18025 -0.08872 -0.14722 L -0.12101 3.7037E-7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744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05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0988E-6 L -0.03264 -0.14723 C -0.03941 -0.18025 -0.04948 -0.19815 -0.06041 -0.19815 C -0.07222 -0.19815 -0.08211 -0.18025 -0.08871 -0.14723 L -0.121 3.20988E-6 " pathEditMode="relative" rAng="0" ptsTypes="AAAAA">
                                      <p:cBhvr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80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03264 -0.14722 C -0.03941 -0.18025 -0.04948 -0.19815 -0.06041 -0.19815 C -0.07222 -0.19815 -0.08211 -0.18025 -0.08871 -0.14722 L -0.121 3.7037E-7 " pathEditMode="relative" rAng="0" ptsTypes="AAAAA">
                                      <p:cBhvr>
                                        <p:cTn id="7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380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20988E-6 L -0.03264 -0.14723 C -0.03941 -0.18025 -0.04948 -0.19815 -0.06042 -0.19815 C -0.07223 -0.19815 -0.08212 -0.18025 -0.08872 -0.14723 L -0.12101 3.20988E-6 " pathEditMode="relative" rAng="0" ptsTypes="AAAAA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380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100000">
                <p:cTn id="8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</p:childTnLst>
        </p:cTn>
      </p:par>
    </p:tnLst>
    <p:bldLst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8614637" y="3879977"/>
            <a:ext cx="1514351" cy="1479428"/>
            <a:chOff x="842620" y="3341516"/>
            <a:chExt cx="1138580" cy="1109571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29614" y="3714750"/>
              <a:ext cx="804133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D. </a:t>
              </a:r>
              <a:r>
                <a:rPr lang="en-US" sz="27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endParaRPr lang="en-US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85" y="4298101"/>
            <a:ext cx="975481" cy="9779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167460" y="3733801"/>
            <a:ext cx="1679994" cy="1634215"/>
            <a:chOff x="837205" y="3225426"/>
            <a:chExt cx="1263120" cy="122566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225426"/>
              <a:ext cx="1257705" cy="122566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37205" y="3454026"/>
              <a:ext cx="1259711" cy="692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  <a:endParaRPr lang="en-US" sz="27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7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tặng thêm</a:t>
              </a:r>
              <a:endParaRPr lang="en-US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9" y="5"/>
            <a:ext cx="9906000" cy="281939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5160">
            <a:off x="12503719" y="740355"/>
            <a:ext cx="698291" cy="44260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5769" y="2634397"/>
            <a:ext cx="1418192" cy="1361211"/>
          </a:xfrm>
          <a:prstGeom prst="rect">
            <a:avLst/>
          </a:prstGeom>
        </p:spPr>
      </p:pic>
      <p:pic>
        <p:nvPicPr>
          <p:cNvPr id="69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668581" y="4091603"/>
            <a:ext cx="810789" cy="812800"/>
          </a:xfrm>
          <a:prstGeom prst="rect">
            <a:avLst/>
          </a:prstGeom>
        </p:spPr>
      </p:pic>
      <p:pic>
        <p:nvPicPr>
          <p:cNvPr id="70" name="magic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739.8568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668581" y="1922189"/>
            <a:ext cx="810789" cy="812800"/>
          </a:xfrm>
          <a:prstGeom prst="rect">
            <a:avLst/>
          </a:prstGeom>
        </p:spPr>
      </p:pic>
      <p:pic>
        <p:nvPicPr>
          <p:cNvPr id="72" name="chon sai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261.8162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668581" y="2819400"/>
            <a:ext cx="810789" cy="812800"/>
          </a:xfrm>
          <a:prstGeom prst="rect">
            <a:avLst/>
          </a:prstGeom>
        </p:spPr>
      </p:pic>
      <p:pic>
        <p:nvPicPr>
          <p:cNvPr id="73" name="vui mung nhay.wma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68581" y="5304123"/>
            <a:ext cx="810789" cy="81280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889919" y="609600"/>
            <a:ext cx="8915400" cy="209268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just"/>
            <a:r>
              <a:rPr lang="en-US" sz="3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Bảo có 7 bộ đồ chơi. Mẹ tặng thêm cho Bảo 6 bộ đồ chơi nữa. Hỏi Bảo đang có tất cả bao nhiêu bộ đồ chơi?</a:t>
            </a:r>
          </a:p>
          <a:p>
            <a:pPr algn="just"/>
            <a:r>
              <a:rPr lang="en-US" sz="3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 khoá trong bài toán là:</a:t>
            </a:r>
            <a:endParaRPr lang="en-US" sz="3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651920" y="5037251"/>
            <a:ext cx="1777364" cy="1736376"/>
            <a:chOff x="644872" y="3148805"/>
            <a:chExt cx="1336329" cy="1302282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644872" y="3148805"/>
              <a:ext cx="1336329" cy="1302282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825123" y="3653759"/>
              <a:ext cx="847521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lang="en-US" sz="27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endParaRPr lang="en-US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390844" y="5292789"/>
            <a:ext cx="1514351" cy="1479428"/>
            <a:chOff x="842620" y="3341516"/>
            <a:chExt cx="1138580" cy="110957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80232" y="3714750"/>
              <a:ext cx="702892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  <a:r>
                <a:rPr lang="en-US" sz="27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endParaRPr lang="en-US" sz="2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411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60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4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4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4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4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4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6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2 -0.00803 C -0.22963 2.09877E-6 -0.23865 0.00802 -0.24282 0.0179 C -0.24676 0.02901 -0.24884 0.04197 -0.25069 0.05494 C -0.25301 0.0679 -0.25069 0.07901 -0.24884 0.09105 C -0.24676 0.10216 -0.24375 0.11389 -0.23657 0.12407 C -0.23055 0.13395 -0.2206 0.14197 -0.20949 0.14815 C -0.1993 0.15401 -0.18703 0.15802 -0.175 0.15987 C -0.16273 0.16203 -0.15069 0.16203 -0.13958 0.15987 C -0.12754 0.15802 -0.11643 0.15308 -0.1074 0.14506 C -0.09814 0.13796 -0.09004 0.12901 -0.08588 0.1179 C -0.08102 0.10802 -0.07916 0.09413 -0.07916 0.08302 C -0.07801 0.07191 -0.07916 0.05895 -0.08426 0.04784 C -0.08912 0.03796 -0.09814 0.02994 -0.11018 0.02592 C -0.12245 0.02284 -0.13472 0.02685 -0.14259 0.03395 C -0.14977 0.04105 -0.15486 0.05185 -0.15602 0.06512 C -0.15602 0.07808 -0.15486 0.09012 -0.14977 0.1 C -0.14467 0.10987 -0.14583 0.11203 -0.12546 0.125 C -0.1074 0.13889 -0.08912 0.13487 -0.07801 0.13611 C -0.06689 0.13611 -0.05787 0.1321 -0.04676 0.12808 C -0.03426 0.12315 -0.0243 0.11389 -0.01713 0.10586 C -0.00995 0.09815 -0.0074 0.08796 -0.00324 0.07191 C -3.33333E-6 0.05586 -3.33333E-6 0.04784 -3.33333E-6 0.03611 C -3.33333E-6 0.02407 -3.33333E-6 0.01203 -3.33333E-6 2.09877E-6 " pathEditMode="relative" rAng="0" ptsTypes="AAAAAAAAAAAAAAAAAAAAAAA">
                                      <p:cBhvr>
                                        <p:cTn id="47" dur="6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0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-1.35802E-6 L -0.03263 -0.14722 C -0.03935 -0.18025 -0.04953 -0.19815 -0.06041 -0.19815 C -0.07222 -0.19815 -0.08217 -0.18025 -0.08865 -0.14722 L -0.12106 -1.35802E-6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744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05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3.7037E-7 L -0.03264 -0.14722 C -0.03935 -0.18025 -0.04954 -0.19815 -0.06042 -0.19815 C -0.07245 -0.19815 -0.08218 -0.18025 -0.08866 -0.14722 L -0.12107 3.7037E-7 " pathEditMode="relative" rAng="0" ptsTypes="AAAAA">
                                      <p:cBhvr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" y="-990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80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136E-6 L -0.03264 -0.14723 C -0.03941 -0.18025 -0.04948 -0.19815 -0.06041 -0.19815 C -0.07222 -0.19815 -0.08211 -0.18025 -0.08871 -0.14723 L -0.121 4.69136E-6 " pathEditMode="relative" rAng="0" ptsTypes="FffFF">
                                      <p:cBhvr>
                                        <p:cTn id="7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380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136E-6 L -0.03264 -0.14723 C -0.03941 -0.18025 -0.04948 -0.19815 -0.06041 -0.19815 C -0.07222 -0.19815 -0.08211 -0.18025 -0.08871 -0.14723 L -0.121 4.69136E-6 " pathEditMode="relative" rAng="0" ptsTypes="FffFF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380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100000">
                <p:cTn id="8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</p:childTnLst>
        </p:cTn>
      </p:par>
    </p:tnLst>
    <p:bldLst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2697" y="-216640"/>
            <a:ext cx="12668581" cy="165100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spcCol="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1004459" y="2546622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86014" y="1324927"/>
            <a:ext cx="10665034" cy="2307274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96628" y="1010467"/>
            <a:ext cx="2849774" cy="1008707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1110593" y="1500272"/>
            <a:ext cx="1713474" cy="511053"/>
          </a:xfrm>
          <a:prstGeom prst="rect">
            <a:avLst/>
          </a:prstGeom>
        </p:spPr>
        <p:txBody>
          <a:bodyPr spcFirstLastPara="1" lIns="90988" tIns="45494" rIns="90988" bIns="45494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9</a:t>
            </a:r>
            <a:endParaRPr lang="en-US" sz="3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3298" y="1752600"/>
            <a:ext cx="9559795" cy="1446093"/>
          </a:xfrm>
          <a:prstGeom prst="rect">
            <a:avLst/>
          </a:prstGeom>
          <a:noFill/>
        </p:spPr>
        <p:txBody>
          <a:bodyPr wrap="square" lIns="90988" tIns="45494" rIns="90988" bIns="45494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BÀI TOÁN VỀ THÊM,</a:t>
            </a:r>
          </a:p>
          <a:p>
            <a:pPr algn="ctr"/>
            <a:r>
              <a:rPr lang="en-US" sz="4400" b="1" smtClean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BỚT MỘT SỐ ĐƠN VỊ</a:t>
            </a:r>
            <a:endParaRPr lang="en-US" sz="4400" b="1">
              <a:solidFill>
                <a:srgbClr val="FF01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806604" y="975061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805478" y="1445869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9868401" y="1089418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760881" y="4689612"/>
            <a:ext cx="1101899" cy="13303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99" y="4290928"/>
            <a:ext cx="2887968" cy="184042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457228" y="4677059"/>
            <a:ext cx="1397676" cy="141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536181" y="4377954"/>
            <a:ext cx="2015624" cy="171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8918683" y="6293429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37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925929" y="990600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24802" y="1461408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/>
          <p:nvPr/>
        </p:nvSpPr>
        <p:spPr>
          <a:xfrm>
            <a:off x="2987725" y="1104956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19" y="1905000"/>
            <a:ext cx="470838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101" y="758942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itchFamily="34" charset="0"/>
                <a:ea typeface="Aachen" pitchFamily="18" charset="0"/>
                <a:cs typeface="Arial" pitchFamily="34" charset="0"/>
              </a:rPr>
              <a:t>Giải</a:t>
            </a:r>
            <a:r>
              <a:rPr lang="en-US" sz="2400" b="1" dirty="0"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achen" pitchFamily="18" charset="0"/>
                <a:cs typeface="Arial" pitchFamily="34" charset="0"/>
              </a:rPr>
              <a:t>bài</a:t>
            </a:r>
            <a:r>
              <a:rPr lang="en-US" sz="2400" b="1" dirty="0"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achen" pitchFamily="18" charset="0"/>
                <a:cs typeface="Arial" pitchFamily="34" charset="0"/>
              </a:rPr>
              <a:t>toán</a:t>
            </a:r>
            <a:r>
              <a:rPr lang="en-US" sz="2400" b="1" dirty="0"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achen" pitchFamily="18" charset="0"/>
                <a:cs typeface="Arial" pitchFamily="34" charset="0"/>
              </a:rPr>
              <a:t>về</a:t>
            </a:r>
            <a:r>
              <a:rPr lang="en-US" sz="2400" b="1" dirty="0"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achen" pitchFamily="18" charset="0"/>
                <a:cs typeface="Arial" pitchFamily="34" charset="0"/>
              </a:rPr>
              <a:t>bớt</a:t>
            </a:r>
            <a:r>
              <a:rPr lang="en-US" sz="2400" b="1" dirty="0"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achen" pitchFamily="18" charset="0"/>
                <a:cs typeface="Arial" pitchFamily="34" charset="0"/>
              </a:rPr>
              <a:t>một</a:t>
            </a:r>
            <a:r>
              <a:rPr lang="en-US" sz="2400" b="1" dirty="0"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achen" pitchFamily="18" charset="0"/>
                <a:cs typeface="Arial" pitchFamily="34" charset="0"/>
              </a:rPr>
              <a:t>số</a:t>
            </a:r>
            <a:r>
              <a:rPr lang="en-US" sz="2400" b="1" dirty="0"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achen" pitchFamily="18" charset="0"/>
                <a:cs typeface="Arial" pitchFamily="34" charset="0"/>
              </a:rPr>
              <a:t>đơn</a:t>
            </a:r>
            <a:r>
              <a:rPr lang="en-US" sz="2400" b="1" dirty="0"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achen" pitchFamily="18" charset="0"/>
                <a:cs typeface="Arial" pitchFamily="34" charset="0"/>
              </a:rPr>
              <a:t>vị</a:t>
            </a:r>
            <a:endParaRPr lang="en-US" sz="2400" b="1" dirty="0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4360FB-7615-4065-BD1C-569C3B6D300C}"/>
              </a:ext>
            </a:extLst>
          </p:cNvPr>
          <p:cNvSpPr txBox="1"/>
          <p:nvPr/>
        </p:nvSpPr>
        <p:spPr>
          <a:xfrm>
            <a:off x="1002265" y="1569045"/>
            <a:ext cx="7490571" cy="113184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latin typeface="Arial" pitchFamily="34" charset="0"/>
                <a:ea typeface="Aachen" pitchFamily="18" charset="0"/>
                <a:cs typeface="Arial" pitchFamily="34" charset="0"/>
              </a:rPr>
              <a:t>Bài</a:t>
            </a:r>
            <a:r>
              <a:rPr lang="en-US" sz="2400" i="1" dirty="0"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ea typeface="Aachen" pitchFamily="18" charset="0"/>
                <a:cs typeface="Arial" pitchFamily="34" charset="0"/>
              </a:rPr>
              <a:t>toán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 10 con </a:t>
            </a: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chim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đậu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trên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cành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sau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đó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 3 con bay </a:t>
            </a: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đi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Hỏi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trên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cành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 bao </a:t>
            </a: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nhiêu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chim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D0A437-1640-45D0-B3C0-1EE472CEFF35}"/>
              </a:ext>
            </a:extLst>
          </p:cNvPr>
          <p:cNvCxnSpPr>
            <a:cxnSpLocks/>
          </p:cNvCxnSpPr>
          <p:nvPr/>
        </p:nvCxnSpPr>
        <p:spPr>
          <a:xfrm>
            <a:off x="2360228" y="2094344"/>
            <a:ext cx="2142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A7C25C-4919-47AD-8B68-2A8A7335B885}"/>
              </a:ext>
            </a:extLst>
          </p:cNvPr>
          <p:cNvCxnSpPr>
            <a:cxnSpLocks/>
          </p:cNvCxnSpPr>
          <p:nvPr/>
        </p:nvCxnSpPr>
        <p:spPr>
          <a:xfrm>
            <a:off x="7676857" y="2066634"/>
            <a:ext cx="677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9CF685-09D2-4D1A-AA6B-57393AE5A2FA}"/>
              </a:ext>
            </a:extLst>
          </p:cNvPr>
          <p:cNvCxnSpPr>
            <a:cxnSpLocks/>
          </p:cNvCxnSpPr>
          <p:nvPr/>
        </p:nvCxnSpPr>
        <p:spPr>
          <a:xfrm>
            <a:off x="1117153" y="2605471"/>
            <a:ext cx="7809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C2953-D9B5-4D79-844D-0F12F8220CAC}"/>
              </a:ext>
            </a:extLst>
          </p:cNvPr>
          <p:cNvCxnSpPr>
            <a:cxnSpLocks/>
          </p:cNvCxnSpPr>
          <p:nvPr/>
        </p:nvCxnSpPr>
        <p:spPr>
          <a:xfrm>
            <a:off x="2054527" y="2605471"/>
            <a:ext cx="562233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CDDA47-FFA6-43D1-900D-2A3C405F9829}"/>
              </a:ext>
            </a:extLst>
          </p:cNvPr>
          <p:cNvSpPr txBox="1"/>
          <p:nvPr/>
        </p:nvSpPr>
        <p:spPr>
          <a:xfrm>
            <a:off x="1251650" y="3393468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Tóm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tắt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       : 10 con </a:t>
            </a: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chim</a:t>
            </a:r>
            <a:endParaRPr lang="en-US" sz="2400" dirty="0">
              <a:latin typeface="Arial" pitchFamily="34" charset="0"/>
              <a:ea typeface="Aachen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Bay </a:t>
            </a: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đi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  : 3 con </a:t>
            </a: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chim</a:t>
            </a:r>
            <a:endParaRPr lang="en-US" sz="2400" dirty="0">
              <a:latin typeface="Arial" pitchFamily="34" charset="0"/>
              <a:ea typeface="Aachen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 : … con </a:t>
            </a: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chim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DA6779-4396-4058-9BA7-CD179217DBDC}"/>
              </a:ext>
            </a:extLst>
          </p:cNvPr>
          <p:cNvSpPr txBox="1"/>
          <p:nvPr/>
        </p:nvSpPr>
        <p:spPr>
          <a:xfrm>
            <a:off x="6104905" y="3422376"/>
            <a:ext cx="3619484" cy="22398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Bài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giải</a:t>
            </a:r>
            <a:endParaRPr lang="en-US" sz="2400" i="1" dirty="0">
              <a:solidFill>
                <a:srgbClr val="FF000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chim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10 – 3 = 7 (con)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Đáp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: 7 con </a:t>
            </a:r>
            <a:r>
              <a:rPr lang="en-US" sz="2400" dirty="0" err="1">
                <a:latin typeface="Arial" pitchFamily="34" charset="0"/>
                <a:ea typeface="Aachen" pitchFamily="18" charset="0"/>
                <a:cs typeface="Arial" pitchFamily="34" charset="0"/>
              </a:rPr>
              <a:t>chim</a:t>
            </a:r>
            <a:r>
              <a:rPr lang="en-US" sz="2400" dirty="0">
                <a:latin typeface="Arial" pitchFamily="34" charset="0"/>
                <a:ea typeface="Aachen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7BD8EB-41A0-44A6-AD6C-EEA5537DFF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3437" y="1455904"/>
            <a:ext cx="2761162" cy="217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19" y="2111829"/>
            <a:ext cx="4156233" cy="178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384</Words>
  <Application>Microsoft Office PowerPoint</Application>
  <PresentationFormat>Custom</PresentationFormat>
  <Paragraphs>75</Paragraphs>
  <Slides>13</Slides>
  <Notes>4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Aachen</vt:lpstr>
      <vt:lpstr>Arial</vt:lpstr>
      <vt:lpstr>Calibri</vt:lpstr>
      <vt:lpstr>HP001 4 hàng</vt:lpstr>
      <vt:lpstr>Kids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Admin</cp:lastModifiedBy>
  <cp:revision>259</cp:revision>
  <dcterms:created xsi:type="dcterms:W3CDTF">2020-04-19T13:18:56Z</dcterms:created>
  <dcterms:modified xsi:type="dcterms:W3CDTF">2022-10-02T16:03:59Z</dcterms:modified>
</cp:coreProperties>
</file>