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380" r:id="rId3"/>
    <p:sldId id="257" r:id="rId4"/>
    <p:sldId id="258" r:id="rId5"/>
    <p:sldId id="259" r:id="rId6"/>
    <p:sldId id="381" r:id="rId7"/>
    <p:sldId id="382" r:id="rId8"/>
    <p:sldId id="260" r:id="rId9"/>
    <p:sldId id="330" r:id="rId10"/>
    <p:sldId id="331" r:id="rId11"/>
    <p:sldId id="350" r:id="rId12"/>
    <p:sldId id="354" r:id="rId13"/>
    <p:sldId id="356" r:id="rId14"/>
    <p:sldId id="374" r:id="rId15"/>
    <p:sldId id="329" r:id="rId16"/>
    <p:sldId id="343" r:id="rId17"/>
    <p:sldId id="344" r:id="rId18"/>
    <p:sldId id="345" r:id="rId19"/>
    <p:sldId id="383" r:id="rId20"/>
    <p:sldId id="357" r:id="rId21"/>
    <p:sldId id="366" r:id="rId22"/>
    <p:sldId id="375" r:id="rId23"/>
    <p:sldId id="359" r:id="rId24"/>
    <p:sldId id="361" r:id="rId25"/>
    <p:sldId id="367" r:id="rId26"/>
    <p:sldId id="376" r:id="rId27"/>
    <p:sldId id="369" r:id="rId28"/>
    <p:sldId id="370" r:id="rId29"/>
    <p:sldId id="371" r:id="rId30"/>
    <p:sldId id="372" r:id="rId31"/>
    <p:sldId id="377" r:id="rId32"/>
    <p:sldId id="362" r:id="rId33"/>
    <p:sldId id="378" r:id="rId34"/>
    <p:sldId id="3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7" d="100"/>
          <a:sy n="87" d="100"/>
        </p:scale>
        <p:origin x="-528" y="3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29C2B-2FD0-B066-F974-D31DEF838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3D31D4-5555-FA64-2855-CE77B48EF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960021F-C30D-0C09-CC46-6018360B6544}"/>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5" name="Footer Placeholder 4">
            <a:extLst>
              <a:ext uri="{FF2B5EF4-FFF2-40B4-BE49-F238E27FC236}">
                <a16:creationId xmlns:a16="http://schemas.microsoft.com/office/drawing/2014/main" xmlns="" id="{403AB25C-2395-C3E9-9C46-D7CB27B79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A7963A-3951-1C52-E45B-0B395593C8BA}"/>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16268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5A615-F18E-F3F8-427B-1CBE374C5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A96F064-A8D6-2928-3A34-4AF4AC3CC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93794A-10E8-D8AD-35D3-88698591865A}"/>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5" name="Footer Placeholder 4">
            <a:extLst>
              <a:ext uri="{FF2B5EF4-FFF2-40B4-BE49-F238E27FC236}">
                <a16:creationId xmlns:a16="http://schemas.microsoft.com/office/drawing/2014/main" xmlns="" id="{CDE05B1A-DAE6-045F-68AA-FE38C2194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E84047-02F8-EC80-4E59-03C94A6D376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17916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D4FA6F7-AD10-07E7-2D69-F1D1115F51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B0967F6-F9D9-AB1D-9D61-6F0D8F63C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D82929-CA1C-A01F-5EF6-5BF9A931621F}"/>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5" name="Footer Placeholder 4">
            <a:extLst>
              <a:ext uri="{FF2B5EF4-FFF2-40B4-BE49-F238E27FC236}">
                <a16:creationId xmlns:a16="http://schemas.microsoft.com/office/drawing/2014/main" xmlns="" id="{3C7ED844-C400-5A38-3A8B-DB543AFA3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36FFDC-7EDA-6FBB-E425-6BA03592F31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48416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275579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27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6877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469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86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436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418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82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7B47E-6B26-E3AF-D74C-E360AE912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02E0C6-A5A0-8074-2375-B7426B92C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0A5894-D9B3-54D4-06E9-DE589CB26A92}"/>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5" name="Footer Placeholder 4">
            <a:extLst>
              <a:ext uri="{FF2B5EF4-FFF2-40B4-BE49-F238E27FC236}">
                <a16:creationId xmlns:a16="http://schemas.microsoft.com/office/drawing/2014/main" xmlns="" id="{C8A083FD-9389-797D-17B1-DDF3270DD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47544C-907A-624C-5BF8-DAE58C03E581}"/>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223290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192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03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1614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63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F1ABD-C643-3992-8118-4460049F0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A4CA950-30CC-F5E3-8653-30D5C552CC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6615DC7-636F-38DB-39D4-AE60BBA7157C}"/>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5" name="Footer Placeholder 4">
            <a:extLst>
              <a:ext uri="{FF2B5EF4-FFF2-40B4-BE49-F238E27FC236}">
                <a16:creationId xmlns:a16="http://schemas.microsoft.com/office/drawing/2014/main" xmlns="" id="{973A8384-4663-E7D6-D594-BE4C45416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63CA8B-6747-CB00-4733-16BC83E96CB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416785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79F720-6F5F-60F2-9F51-F63FEAE07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1FE942-7B9B-A29D-D75E-E3E9DA2EC5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BC8A34-03A6-FBAE-4B13-A54AA945B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6BD6AFD-E52E-802B-CDAB-ED4A7EC41099}"/>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6" name="Footer Placeholder 5">
            <a:extLst>
              <a:ext uri="{FF2B5EF4-FFF2-40B4-BE49-F238E27FC236}">
                <a16:creationId xmlns:a16="http://schemas.microsoft.com/office/drawing/2014/main" xmlns="" id="{4A8B8AA6-B601-4188-5C45-7FA2870DA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48B920B-4C9E-BA9B-C45E-69EF9CFA11A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5763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846B9-9B11-9D9F-4F46-EC363D40C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0FA604B-7D7A-C2D9-096A-0DAB69119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F5C6D46-7313-E611-2252-B0440B69F6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7AE1E9-060A-1EB7-2CE4-18BB396D8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249392C-CD73-6A8C-0A08-D5B8FEE48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03D3752-BC37-85FE-D4E7-63E15842B278}"/>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8" name="Footer Placeholder 7">
            <a:extLst>
              <a:ext uri="{FF2B5EF4-FFF2-40B4-BE49-F238E27FC236}">
                <a16:creationId xmlns:a16="http://schemas.microsoft.com/office/drawing/2014/main" xmlns="" id="{4905CD1E-9E94-CB14-7EE4-9F589D2166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2E8B0EB-FE60-8458-05C4-DA47CC00DF3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41186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F1FEEF-9377-D687-C32E-8DFE34071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27AA324-8491-FE16-B7A4-D682CC71E5A3}"/>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4" name="Footer Placeholder 3">
            <a:extLst>
              <a:ext uri="{FF2B5EF4-FFF2-40B4-BE49-F238E27FC236}">
                <a16:creationId xmlns:a16="http://schemas.microsoft.com/office/drawing/2014/main" xmlns="" id="{E21F071E-476B-35E0-A964-E349BFB7E2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09E3DF9-78FE-6AF1-E344-0EF48B419039}"/>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62025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E491237-3F17-D341-4274-AD00C1FA3CA5}"/>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3" name="Footer Placeholder 2">
            <a:extLst>
              <a:ext uri="{FF2B5EF4-FFF2-40B4-BE49-F238E27FC236}">
                <a16:creationId xmlns:a16="http://schemas.microsoft.com/office/drawing/2014/main" xmlns="" id="{26535EE2-3331-EF6D-E976-ECAF3E744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4F5CD8E-007D-D02D-2729-1F38D5ADEE40}"/>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08201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0D06E-47D8-2636-3589-22170907E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1D0332F-C18B-783B-FF6B-1E70ABB79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F0DE08E-92A0-C254-7AAE-EB754DA3C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89912EC-BD5A-5335-7029-2B2843A3614B}"/>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6" name="Footer Placeholder 5">
            <a:extLst>
              <a:ext uri="{FF2B5EF4-FFF2-40B4-BE49-F238E27FC236}">
                <a16:creationId xmlns:a16="http://schemas.microsoft.com/office/drawing/2014/main" xmlns="" id="{CBA0597A-A4BA-4499-BB5E-C5DE4C74E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9DEDF69-BA55-429E-6CBB-365455785F1F}"/>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6615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D43B0C-72D3-D5DA-8B03-4E0797EEA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E7DDF1E-0F83-0E4E-6FF6-214C4E2E3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6B28828-A62A-DFD2-AD73-EEDC5DB3D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972E569-F081-9ED0-10D0-82E7B351A253}"/>
              </a:ext>
            </a:extLst>
          </p:cNvPr>
          <p:cNvSpPr>
            <a:spLocks noGrp="1"/>
          </p:cNvSpPr>
          <p:nvPr>
            <p:ph type="dt" sz="half" idx="10"/>
          </p:nvPr>
        </p:nvSpPr>
        <p:spPr/>
        <p:txBody>
          <a:bodyPr/>
          <a:lstStyle/>
          <a:p>
            <a:fld id="{015890EB-4BB1-4D0E-8883-BB9B8B3E4584}" type="datetimeFigureOut">
              <a:rPr lang="en-US" smtClean="0"/>
              <a:t>11/20/2022</a:t>
            </a:fld>
            <a:endParaRPr lang="en-US"/>
          </a:p>
        </p:txBody>
      </p:sp>
      <p:sp>
        <p:nvSpPr>
          <p:cNvPr id="6" name="Footer Placeholder 5">
            <a:extLst>
              <a:ext uri="{FF2B5EF4-FFF2-40B4-BE49-F238E27FC236}">
                <a16:creationId xmlns:a16="http://schemas.microsoft.com/office/drawing/2014/main" xmlns="" id="{0FD52C75-1DD6-32D6-0B33-E083CFEE8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04166AE-6AF7-BF17-AEF0-CAC7FD0205CE}"/>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53716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3A9652A-1A57-4F29-4C11-ECD82BC55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84D711-A20A-A3F1-0327-5780FFE95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FC788D-904B-E39C-9B8A-447E7A0AC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890EB-4BB1-4D0E-8883-BB9B8B3E4584}" type="datetimeFigureOut">
              <a:rPr lang="en-US" smtClean="0"/>
              <a:t>11/20/2022</a:t>
            </a:fld>
            <a:endParaRPr lang="en-US"/>
          </a:p>
        </p:txBody>
      </p:sp>
      <p:sp>
        <p:nvSpPr>
          <p:cNvPr id="5" name="Footer Placeholder 4">
            <a:extLst>
              <a:ext uri="{FF2B5EF4-FFF2-40B4-BE49-F238E27FC236}">
                <a16:creationId xmlns:a16="http://schemas.microsoft.com/office/drawing/2014/main" xmlns="" id="{791CD0D6-A4C1-10F5-9080-A8BF9D5952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D5AF487-D6B6-473D-A30E-618DDD67D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54DFE-C3E5-4D0A-BAC6-93FFE2A2FEAE}" type="slidenum">
              <a:rPr lang="en-US" smtClean="0"/>
              <a:t>‹#›</a:t>
            </a:fld>
            <a:endParaRPr lang="en-US"/>
          </a:p>
        </p:txBody>
      </p:sp>
    </p:spTree>
    <p:extLst>
      <p:ext uri="{BB962C8B-B14F-4D97-AF65-F5344CB8AC3E}">
        <p14:creationId xmlns:p14="http://schemas.microsoft.com/office/powerpoint/2010/main" val="3262520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66245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9.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50.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58.svg"/><Relationship Id="rId12"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19.xml"/><Relationship Id="rId6" Type="http://schemas.openxmlformats.org/officeDocument/2006/relationships/image" Target="../media/image41.png"/><Relationship Id="rId11" Type="http://schemas.openxmlformats.org/officeDocument/2006/relationships/image" Target="../media/image35.png"/><Relationship Id="rId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76.sv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16.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12402" y="985017"/>
            <a:ext cx="9567197" cy="488796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86802" y="3351201"/>
            <a:ext cx="2185593" cy="539047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6967" y="3184833"/>
            <a:ext cx="1955368" cy="597473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35349" y="-798181"/>
            <a:ext cx="1624796" cy="1596362"/>
          </a:xfrm>
          <a:prstGeom prst="rect">
            <a:avLst/>
          </a:prstGeom>
        </p:spPr>
      </p:pic>
      <p:sp>
        <p:nvSpPr>
          <p:cNvPr id="6" name="矩形 26">
            <a:extLst>
              <a:ext uri="{FF2B5EF4-FFF2-40B4-BE49-F238E27FC236}">
                <a16:creationId xmlns:a16="http://schemas.microsoft.com/office/drawing/2014/main" xmlns="" id="{6BAA678F-5574-F71A-5A9C-74A3BAD85BF1}"/>
              </a:ext>
            </a:extLst>
          </p:cNvPr>
          <p:cNvSpPr/>
          <p:nvPr/>
        </p:nvSpPr>
        <p:spPr>
          <a:xfrm>
            <a:off x="1225778" y="1506390"/>
            <a:ext cx="9740444" cy="954107"/>
          </a:xfrm>
          <a:prstGeom prst="rect">
            <a:avLst/>
          </a:prstGeom>
          <a:noFill/>
          <a:ln w="9525">
            <a:noFill/>
            <a:miter lim="800000"/>
            <a:headEnd/>
            <a:tailEnd/>
          </a:ln>
          <a:effectLst/>
        </p:spPr>
        <p:txBody>
          <a:bodyPr wrap="square">
            <a:spAutoFit/>
          </a:bodyPr>
          <a:lstStyle/>
          <a:p>
            <a:pPr algn="ctr"/>
            <a:r>
              <a:rPr lang="en-US" altLang="zh-CN" sz="2800" b="1" i="1" smtClean="0">
                <a:solidFill>
                  <a:schemeClr val="bg1"/>
                </a:solidFill>
                <a:latin typeface="Nunito Black" pitchFamily="2" charset="0"/>
                <a:ea typeface="Open Sans" panose="020B0606030504020204" pitchFamily="34" charset="0"/>
                <a:cs typeface="Open Sans" panose="020B0606030504020204" pitchFamily="34" charset="0"/>
                <a:sym typeface="+mn-lt"/>
              </a:rPr>
              <a:t>Thứ hai ngày 17 tháng 10 năm </a:t>
            </a:r>
            <a:r>
              <a:rPr lang="en-US" altLang="zh-CN" sz="2800" b="1" i="1">
                <a:solidFill>
                  <a:schemeClr val="bg1"/>
                </a:solidFill>
                <a:latin typeface="Nunito Black" pitchFamily="2" charset="0"/>
                <a:ea typeface="Open Sans" panose="020B0606030504020204" pitchFamily="34" charset="0"/>
                <a:cs typeface="Open Sans" panose="020B0606030504020204" pitchFamily="34" charset="0"/>
                <a:sym typeface="+mn-lt"/>
              </a:rPr>
              <a:t>2022</a:t>
            </a:r>
          </a:p>
          <a:p>
            <a:pPr algn="ctr"/>
            <a:r>
              <a:rPr lang="en-US" altLang="zh-CN" sz="2800" b="1" i="1">
                <a:solidFill>
                  <a:schemeClr val="bg1"/>
                </a:solidFill>
                <a:latin typeface="Nunito Black" pitchFamily="2" charset="0"/>
                <a:ea typeface="Open Sans" panose="020B0606030504020204" pitchFamily="34" charset="0"/>
                <a:cs typeface="Open Sans" panose="020B0606030504020204" pitchFamily="34" charset="0"/>
                <a:sym typeface="+mn-lt"/>
              </a:rPr>
              <a:t>Tiếng Việt</a:t>
            </a:r>
            <a:endParaRPr lang="zh-CN" altLang="en-US" sz="2800" b="1" i="1" dirty="0">
              <a:solidFill>
                <a:schemeClr val="bg1"/>
              </a:solidFill>
              <a:latin typeface="Nunito Black" pitchFamily="2" charset="0"/>
              <a:cs typeface="Open Sans" panose="020B0606030504020204" pitchFamily="34" charset="0"/>
              <a:sym typeface="+mn-lt"/>
            </a:endParaRPr>
          </a:p>
        </p:txBody>
      </p:sp>
      <p:sp>
        <p:nvSpPr>
          <p:cNvPr id="7" name="矩形 26">
            <a:extLst>
              <a:ext uri="{FF2B5EF4-FFF2-40B4-BE49-F238E27FC236}">
                <a16:creationId xmlns:a16="http://schemas.microsoft.com/office/drawing/2014/main" xmlns="" id="{B4EECCCC-5343-77D0-3F91-9AFA51D5A1E8}"/>
              </a:ext>
            </a:extLst>
          </p:cNvPr>
          <p:cNvSpPr/>
          <p:nvPr/>
        </p:nvSpPr>
        <p:spPr>
          <a:xfrm>
            <a:off x="1225778" y="2549897"/>
            <a:ext cx="9740444" cy="707886"/>
          </a:xfrm>
          <a:prstGeom prst="rect">
            <a:avLst/>
          </a:prstGeom>
          <a:noFill/>
          <a:ln w="9525">
            <a:noFill/>
            <a:miter lim="800000"/>
            <a:headEnd/>
            <a:tailEnd/>
          </a:ln>
          <a:effectLst/>
        </p:spPr>
        <p:txBody>
          <a:bodyPr wrap="square">
            <a:spAutoFit/>
          </a:bodyPr>
          <a:lstStyle/>
          <a:p>
            <a:pPr algn="ctr"/>
            <a:r>
              <a:rPr lang="en-US" altLang="zh-CN" sz="4000" b="1" i="1">
                <a:solidFill>
                  <a:schemeClr val="bg1"/>
                </a:solidFill>
                <a:latin typeface="Nunito Black" pitchFamily="2" charset="0"/>
                <a:ea typeface="Open Sans" panose="020B0606030504020204" pitchFamily="34" charset="0"/>
                <a:cs typeface="Open Sans" panose="020B0606030504020204" pitchFamily="34" charset="0"/>
                <a:sym typeface="+mn-lt"/>
              </a:rPr>
              <a:t>Bài 13: Bàn tay cô giáo</a:t>
            </a:r>
            <a:endParaRPr lang="zh-CN" altLang="en-US" sz="4000" b="1" i="1" dirty="0">
              <a:solidFill>
                <a:schemeClr val="bg1"/>
              </a:solidFill>
              <a:latin typeface="Nunito Black" pitchFamily="2" charset="0"/>
              <a:cs typeface="Open Sans" panose="020B0606030504020204" pitchFamily="34"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6ED3B52-3A5F-AB20-7F65-EC8B1F8A5055}"/>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xmlns="" id="{1D79AB46-40AB-EFE9-FFBC-2A477491E2C1}"/>
              </a:ext>
            </a:extLst>
          </p:cNvPr>
          <p:cNvSpPr txBox="1"/>
          <p:nvPr/>
        </p:nvSpPr>
        <p:spPr>
          <a:xfrm>
            <a:off x="1038873" y="147762"/>
            <a:ext cx="290901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câu </a:t>
            </a:r>
          </a:p>
        </p:txBody>
      </p:sp>
      <p:pic>
        <p:nvPicPr>
          <p:cNvPr id="10" name="Picture 6">
            <a:extLst>
              <a:ext uri="{FF2B5EF4-FFF2-40B4-BE49-F238E27FC236}">
                <a16:creationId xmlns:a16="http://schemas.microsoft.com/office/drawing/2014/main" xmlns="" id="{50984CCB-4F5E-3180-1E01-89E01FFCBB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79821" y="777306"/>
            <a:ext cx="6578895" cy="4114800"/>
          </a:xfrm>
          <a:prstGeom prst="rect">
            <a:avLst/>
          </a:prstGeom>
        </p:spPr>
      </p:pic>
      <p:sp>
        <p:nvSpPr>
          <p:cNvPr id="6" name="TextBox 5">
            <a:extLst>
              <a:ext uri="{FF2B5EF4-FFF2-40B4-BE49-F238E27FC236}">
                <a16:creationId xmlns:a16="http://schemas.microsoft.com/office/drawing/2014/main" xmlns="" id="{F09D4795-BE78-C3EE-4DAF-F7D11F5C8FFB}"/>
              </a:ext>
            </a:extLst>
          </p:cNvPr>
          <p:cNvSpPr txBox="1"/>
          <p:nvPr/>
        </p:nvSpPr>
        <p:spPr>
          <a:xfrm>
            <a:off x="4159109" y="1781023"/>
            <a:ext cx="5681575" cy="107721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0" i="0">
                <a:solidFill>
                  <a:srgbClr val="002060"/>
                </a:solidFill>
                <a:effectLst/>
                <a:latin typeface="Nunito Black" pitchFamily="2" charset="0"/>
                <a:cs typeface="Baloo 2 ExtraBold" pitchFamily="2" charset="0"/>
              </a:rPr>
              <a:t>Mặt nước </a:t>
            </a:r>
            <a:r>
              <a:rPr lang="en-US" sz="3200">
                <a:solidFill>
                  <a:srgbClr val="FF0000"/>
                </a:solidFill>
                <a:latin typeface="Nunito Black" pitchFamily="2" charset="0"/>
                <a:cs typeface="Baloo 2 ExtraBold" pitchFamily="2" charset="0"/>
              </a:rPr>
              <a:t>/</a:t>
            </a:r>
            <a:r>
              <a:rPr lang="en-US" sz="3200" b="0" i="0">
                <a:solidFill>
                  <a:srgbClr val="002060"/>
                </a:solidFill>
                <a:effectLst/>
                <a:latin typeface="Nunito Black" pitchFamily="2" charset="0"/>
                <a:cs typeface="Baloo 2 ExtraBold" pitchFamily="2" charset="0"/>
              </a:rPr>
              <a:t> dập dềnh</a:t>
            </a:r>
          </a:p>
          <a:p>
            <a:r>
              <a:rPr lang="en-US" sz="3200">
                <a:solidFill>
                  <a:srgbClr val="002060"/>
                </a:solidFill>
                <a:latin typeface="Nunito Black" pitchFamily="2" charset="0"/>
                <a:cs typeface="Baloo 2 ExtraBold" pitchFamily="2" charset="0"/>
              </a:rPr>
              <a:t>Quanh thuyền </a:t>
            </a:r>
            <a:r>
              <a:rPr lang="en-US" sz="3200">
                <a:solidFill>
                  <a:srgbClr val="FF0000"/>
                </a:solidFill>
                <a:latin typeface="Nunito Black" pitchFamily="2" charset="0"/>
                <a:cs typeface="Baloo 2 ExtraBold" pitchFamily="2" charset="0"/>
              </a:rPr>
              <a:t>/</a:t>
            </a:r>
            <a:r>
              <a:rPr lang="en-US" sz="3200">
                <a:solidFill>
                  <a:srgbClr val="002060"/>
                </a:solidFill>
                <a:latin typeface="Nunito Black" pitchFamily="2" charset="0"/>
                <a:cs typeface="Baloo 2 ExtraBold" pitchFamily="2" charset="0"/>
              </a:rPr>
              <a:t> sóng lượn</a:t>
            </a:r>
            <a:r>
              <a:rPr lang="vi-VN" sz="3200" b="0" i="0">
                <a:solidFill>
                  <a:srgbClr val="002060"/>
                </a:solidFill>
                <a:effectLst/>
                <a:latin typeface="Nunito Black" pitchFamily="2" charset="0"/>
                <a:cs typeface="Baloo 2 ExtraBold" pitchFamily="2" charset="0"/>
              </a:rPr>
              <a:t> </a:t>
            </a:r>
            <a:endParaRPr lang="en-US" sz="3200">
              <a:latin typeface="Nunito Black" pitchFamily="2" charset="0"/>
            </a:endParaRPr>
          </a:p>
        </p:txBody>
      </p:sp>
      <p:sp>
        <p:nvSpPr>
          <p:cNvPr id="7" name="TextBox 6">
            <a:extLst>
              <a:ext uri="{FF2B5EF4-FFF2-40B4-BE49-F238E27FC236}">
                <a16:creationId xmlns:a16="http://schemas.microsoft.com/office/drawing/2014/main" xmlns="" id="{5C678572-1440-C574-F06B-8660857F8A07}"/>
              </a:ext>
            </a:extLst>
          </p:cNvPr>
          <p:cNvSpPr txBox="1"/>
          <p:nvPr/>
        </p:nvSpPr>
        <p:spPr>
          <a:xfrm>
            <a:off x="4159110" y="2963756"/>
            <a:ext cx="5681575"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200">
                <a:solidFill>
                  <a:srgbClr val="002060"/>
                </a:solidFill>
                <a:latin typeface="Nunito Black" pitchFamily="2" charset="0"/>
                <a:cs typeface="Baloo 2 ExtraBold" pitchFamily="2" charset="0"/>
              </a:rPr>
              <a:t>Một </a:t>
            </a:r>
            <a:r>
              <a:rPr lang="en-US" sz="3200">
                <a:solidFill>
                  <a:srgbClr val="FF0000"/>
                </a:solidFill>
                <a:latin typeface="Nunito Black" pitchFamily="2" charset="0"/>
                <a:cs typeface="Baloo 2 ExtraBold" pitchFamily="2" charset="0"/>
              </a:rPr>
              <a:t>/  </a:t>
            </a:r>
            <a:r>
              <a:rPr lang="en-US" sz="3200">
                <a:solidFill>
                  <a:srgbClr val="002060"/>
                </a:solidFill>
                <a:latin typeface="Nunito Black" pitchFamily="2" charset="0"/>
                <a:cs typeface="Baloo 2 ExtraBold" pitchFamily="2" charset="0"/>
              </a:rPr>
              <a:t>tờ giấy trắng</a:t>
            </a:r>
          </a:p>
        </p:txBody>
      </p:sp>
      <p:sp>
        <p:nvSpPr>
          <p:cNvPr id="8" name="TextBox 7">
            <a:extLst>
              <a:ext uri="{FF2B5EF4-FFF2-40B4-BE49-F238E27FC236}">
                <a16:creationId xmlns:a16="http://schemas.microsoft.com/office/drawing/2014/main" xmlns="" id="{56674590-1613-D7E7-2A73-94D66EB6BDF1}"/>
              </a:ext>
            </a:extLst>
          </p:cNvPr>
          <p:cNvSpPr txBox="1"/>
          <p:nvPr/>
        </p:nvSpPr>
        <p:spPr>
          <a:xfrm>
            <a:off x="4159110" y="3548531"/>
            <a:ext cx="5681576"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200">
                <a:solidFill>
                  <a:srgbClr val="002060"/>
                </a:solidFill>
                <a:latin typeface="Nunito Black" pitchFamily="2" charset="0"/>
                <a:cs typeface="Baloo 2 ExtraBold" pitchFamily="2" charset="0"/>
              </a:rPr>
              <a:t>Một </a:t>
            </a:r>
            <a:r>
              <a:rPr lang="en-US" sz="3200">
                <a:solidFill>
                  <a:srgbClr val="FF0000"/>
                </a:solidFill>
                <a:latin typeface="Nunito Black" pitchFamily="2" charset="0"/>
                <a:cs typeface="Baloo 2 ExtraBold" pitchFamily="2" charset="0"/>
              </a:rPr>
              <a:t>/  </a:t>
            </a:r>
            <a:r>
              <a:rPr lang="en-US" sz="3200">
                <a:solidFill>
                  <a:srgbClr val="002060"/>
                </a:solidFill>
                <a:latin typeface="Nunito Black" pitchFamily="2" charset="0"/>
                <a:cs typeface="Baloo 2 ExtraBold" pitchFamily="2" charset="0"/>
              </a:rPr>
              <a:t>tờ giấy đỏ</a:t>
            </a:r>
            <a:endParaRPr lang="vi-VN" sz="3200" b="0" i="0">
              <a:solidFill>
                <a:srgbClr val="002060"/>
              </a:solidFill>
              <a:effectLst/>
              <a:latin typeface="Nunito Black" pitchFamily="2" charset="0"/>
              <a:cs typeface="Baloo 2 ExtraBold" pitchFamily="2" charset="0"/>
            </a:endParaRPr>
          </a:p>
        </p:txBody>
      </p:sp>
    </p:spTree>
    <p:extLst>
      <p:ext uri="{BB962C8B-B14F-4D97-AF65-F5344CB8AC3E}">
        <p14:creationId xmlns:p14="http://schemas.microsoft.com/office/powerpoint/2010/main" val="20597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11363888"/>
              </p:ext>
            </p:extLst>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xmlns="" val="2954022573"/>
                    </a:ext>
                  </a:extLst>
                </a:gridCol>
                <a:gridCol w="5106934">
                  <a:extLst>
                    <a:ext uri="{9D8B030D-6E8A-4147-A177-3AD203B41FA5}">
                      <a16:colId xmlns:a16="http://schemas.microsoft.com/office/drawing/2014/main" xmlns="" val="793779562"/>
                    </a:ext>
                  </a:extLst>
                </a:gridCol>
              </a:tblGrid>
              <a:tr h="2273691">
                <a:tc>
                  <a:txBody>
                    <a:bodyPr/>
                    <a:lstStyle/>
                    <a:p>
                      <a:pPr algn="just" fontAlgn="t"/>
                      <a:r>
                        <a:rPr lang="en-US" sz="2700" b="0">
                          <a:solidFill>
                            <a:srgbClr val="002060"/>
                          </a:solidFill>
                          <a:effectLst/>
                          <a:latin typeface="Nunito Black" pitchFamily="2" charset="0"/>
                        </a:rPr>
                        <a:t>Một tờ giấy trắng</a:t>
                      </a:r>
                    </a:p>
                    <a:p>
                      <a:pPr algn="just" fontAlgn="t"/>
                      <a:r>
                        <a:rPr lang="en-US" sz="2700" b="0">
                          <a:solidFill>
                            <a:srgbClr val="002060"/>
                          </a:solidFill>
                          <a:effectLst/>
                          <a:latin typeface="Nunito Black" pitchFamily="2" charset="0"/>
                        </a:rPr>
                        <a:t>Cô gấp cong cong</a:t>
                      </a:r>
                    </a:p>
                    <a:p>
                      <a:pPr algn="just" fontAlgn="t"/>
                      <a:r>
                        <a:rPr lang="en-US" sz="2700" b="0">
                          <a:solidFill>
                            <a:srgbClr val="002060"/>
                          </a:solidFill>
                          <a:effectLst/>
                          <a:latin typeface="Nunito Black" pitchFamily="2" charset="0"/>
                        </a:rPr>
                        <a:t>Thoắt cái đã xong</a:t>
                      </a:r>
                    </a:p>
                    <a:p>
                      <a:pPr algn="just" fontAlgn="t"/>
                      <a:r>
                        <a:rPr lang="en-US" sz="2700" b="0">
                          <a:solidFill>
                            <a:srgbClr val="002060"/>
                          </a:solidFill>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Nunito Black" pitchFamily="2" charset="0"/>
                        </a:rPr>
                        <a:t>Một tờ giấy đỏ</a:t>
                      </a:r>
                    </a:p>
                    <a:p>
                      <a:pPr algn="just" fontAlgn="t"/>
                      <a:r>
                        <a:rPr lang="en-US" sz="2700" b="0">
                          <a:solidFill>
                            <a:srgbClr val="002060"/>
                          </a:solidFill>
                          <a:effectLst/>
                          <a:latin typeface="Nunito Black" pitchFamily="2" charset="0"/>
                        </a:rPr>
                        <a:t>Mềm mại tay cô</a:t>
                      </a:r>
                    </a:p>
                    <a:p>
                      <a:pPr algn="just" fontAlgn="t"/>
                      <a:r>
                        <a:rPr lang="en-US" sz="2700" b="0">
                          <a:solidFill>
                            <a:srgbClr val="002060"/>
                          </a:solidFill>
                          <a:effectLst/>
                          <a:latin typeface="Nunito Black" pitchFamily="2" charset="0"/>
                        </a:rPr>
                        <a:t>Mặt trời đã phô</a:t>
                      </a:r>
                    </a:p>
                    <a:p>
                      <a:pPr algn="just" fontAlgn="t"/>
                      <a:r>
                        <a:rPr lang="en-US" sz="2700" b="0">
                          <a:solidFill>
                            <a:srgbClr val="002060"/>
                          </a:solidFill>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xmlns="" val="789121385"/>
                  </a:ext>
                </a:extLst>
              </a:tr>
              <a:tr h="3175253">
                <a:tc>
                  <a:txBody>
                    <a:bodyPr/>
                    <a:lstStyle/>
                    <a:p>
                      <a:pPr fontAlgn="t"/>
                      <a:r>
                        <a:rPr lang="vi-VN" sz="2700" b="0">
                          <a:solidFill>
                            <a:srgbClr val="002060"/>
                          </a:solidFill>
                          <a:effectLst/>
                          <a:latin typeface="Nunito Black" pitchFamily="2" charset="0"/>
                        </a:rPr>
                        <a:t>Thêm tờ xanh nữa</a:t>
                      </a:r>
                    </a:p>
                    <a:p>
                      <a:pPr fontAlgn="t"/>
                      <a:r>
                        <a:rPr lang="vi-VN" sz="2700" b="0">
                          <a:solidFill>
                            <a:srgbClr val="002060"/>
                          </a:solidFill>
                          <a:effectLst/>
                          <a:latin typeface="Nunito Black" pitchFamily="2" charset="0"/>
                        </a:rPr>
                        <a:t>Cô cắt rất nhanh</a:t>
                      </a:r>
                    </a:p>
                    <a:p>
                      <a:pPr fontAlgn="t"/>
                      <a:r>
                        <a:rPr lang="vi-VN" sz="2700" b="0">
                          <a:solidFill>
                            <a:srgbClr val="002060"/>
                          </a:solidFill>
                          <a:effectLst/>
                          <a:latin typeface="Nunito Black" pitchFamily="2" charset="0"/>
                        </a:rPr>
                        <a:t>Mặt nước dập dềnh</a:t>
                      </a:r>
                    </a:p>
                    <a:p>
                      <a:pPr fontAlgn="t"/>
                      <a:r>
                        <a:rPr lang="vi-VN" sz="2700" b="0">
                          <a:solidFill>
                            <a:srgbClr val="002060"/>
                          </a:solidFill>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Nunito Black" pitchFamily="2" charset="0"/>
                        </a:rPr>
                        <a:t> Như phép mầu nhiệm</a:t>
                      </a:r>
                    </a:p>
                    <a:p>
                      <a:pPr fontAlgn="t"/>
                      <a:r>
                        <a:rPr lang="vi-VN" sz="2700" b="0">
                          <a:solidFill>
                            <a:srgbClr val="002060"/>
                          </a:solidFill>
                          <a:effectLst/>
                          <a:latin typeface="Nunito Black" pitchFamily="2" charset="0"/>
                        </a:rPr>
                        <a:t>Hiện trước mắt em:</a:t>
                      </a:r>
                    </a:p>
                    <a:p>
                      <a:pPr fontAlgn="t"/>
                      <a:r>
                        <a:rPr lang="vi-VN" sz="2700" b="0">
                          <a:solidFill>
                            <a:srgbClr val="002060"/>
                          </a:solidFill>
                          <a:effectLst/>
                          <a:latin typeface="Nunito Black" pitchFamily="2" charset="0"/>
                        </a:rPr>
                        <a:t>Biển biếc bình minh</a:t>
                      </a:r>
                    </a:p>
                    <a:p>
                      <a:pPr fontAlgn="t"/>
                      <a:r>
                        <a:rPr lang="vi-VN" sz="2700" b="0">
                          <a:solidFill>
                            <a:srgbClr val="002060"/>
                          </a:solidFill>
                          <a:effectLst/>
                          <a:latin typeface="Nunito Black" pitchFamily="2" charset="0"/>
                        </a:rPr>
                        <a:t>Rì rào sóng vỗ…</a:t>
                      </a:r>
                      <a:endParaRPr lang="en-US" sz="2700" b="0">
                        <a:solidFill>
                          <a:srgbClr val="002060"/>
                        </a:solidFill>
                        <a:effectLst/>
                        <a:latin typeface="Nunito Black" pitchFamily="2" charset="0"/>
                      </a:endParaRPr>
                    </a:p>
                    <a:p>
                      <a:pPr fontAlgn="t"/>
                      <a:r>
                        <a:rPr lang="en-US" sz="2700" b="0">
                          <a:solidFill>
                            <a:srgbClr val="002060"/>
                          </a:solidFill>
                          <a:effectLst/>
                          <a:latin typeface="Nunito Black" pitchFamily="2" charset="0"/>
                        </a:rPr>
                        <a:t> </a:t>
                      </a:r>
                    </a:p>
                    <a:p>
                      <a:pPr fontAlgn="t"/>
                      <a:r>
                        <a:rPr lang="en-US" sz="2700" b="0">
                          <a:solidFill>
                            <a:srgbClr val="002060"/>
                          </a:solidFill>
                          <a:effectLst/>
                          <a:latin typeface="Nunito Black" pitchFamily="2" charset="0"/>
                        </a:rPr>
                        <a:t>Biết</a:t>
                      </a:r>
                      <a:r>
                        <a:rPr lang="en-US" sz="2700" b="0" baseline="0">
                          <a:solidFill>
                            <a:srgbClr val="002060"/>
                          </a:solidFill>
                          <a:effectLst/>
                          <a:latin typeface="Nunito Black" pitchFamily="2" charset="0"/>
                        </a:rPr>
                        <a:t> bao điều lạ</a:t>
                      </a:r>
                    </a:p>
                    <a:p>
                      <a:pPr fontAlgn="t"/>
                      <a:r>
                        <a:rPr lang="en-US" sz="2700" b="0" baseline="0">
                          <a:solidFill>
                            <a:srgbClr val="002060"/>
                          </a:solidFill>
                          <a:effectLst/>
                          <a:latin typeface="Nunito Black" pitchFamily="2" charset="0"/>
                        </a:rPr>
                        <a:t>Từ bàn tay cô</a:t>
                      </a:r>
                    </a:p>
                    <a:p>
                      <a:pPr fontAlgn="t"/>
                      <a:r>
                        <a:rPr lang="en-US" sz="2700" b="0" baseline="0">
                          <a:solidFill>
                            <a:srgbClr val="002060"/>
                          </a:solidFill>
                          <a:effectLst/>
                          <a:latin typeface="Nunito Black" pitchFamily="2" charset="0"/>
                        </a:rPr>
                        <a:t>            </a:t>
                      </a:r>
                      <a:r>
                        <a:rPr lang="en-US" sz="2000" b="0" baseline="0">
                          <a:solidFill>
                            <a:srgbClr val="002060"/>
                          </a:solidFill>
                          <a:effectLst/>
                          <a:latin typeface="Nunito Black" pitchFamily="2" charset="0"/>
                        </a:rPr>
                        <a:t>(Nguyễn Trọng Hoàn)</a:t>
                      </a:r>
                      <a:endParaRPr lang="vi-VN" sz="2000" b="0">
                        <a:solidFill>
                          <a:srgbClr val="00206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xmlns=""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9" name="Flowchart: Connector 8"/>
          <p:cNvSpPr/>
          <p:nvPr/>
        </p:nvSpPr>
        <p:spPr>
          <a:xfrm>
            <a:off x="1979140" y="74159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1</a:t>
            </a:r>
          </a:p>
        </p:txBody>
      </p:sp>
      <p:sp>
        <p:nvSpPr>
          <p:cNvPr id="10" name="Flowchart: Connector 9"/>
          <p:cNvSpPr/>
          <p:nvPr/>
        </p:nvSpPr>
        <p:spPr>
          <a:xfrm>
            <a:off x="6935734" y="2957795"/>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4</a:t>
            </a:r>
          </a:p>
        </p:txBody>
      </p:sp>
      <p:sp>
        <p:nvSpPr>
          <p:cNvPr id="11" name="Flowchart: Connector 10"/>
          <p:cNvSpPr/>
          <p:nvPr/>
        </p:nvSpPr>
        <p:spPr>
          <a:xfrm>
            <a:off x="1998297" y="289124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2</a:t>
            </a:r>
          </a:p>
        </p:txBody>
      </p:sp>
      <p:sp>
        <p:nvSpPr>
          <p:cNvPr id="12" name="Flowchart: Connector 11"/>
          <p:cNvSpPr/>
          <p:nvPr/>
        </p:nvSpPr>
        <p:spPr>
          <a:xfrm>
            <a:off x="6935734" y="698928"/>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3</a:t>
            </a:r>
          </a:p>
        </p:txBody>
      </p:sp>
      <p:sp>
        <p:nvSpPr>
          <p:cNvPr id="13" name="Flowchart: Connector 12"/>
          <p:cNvSpPr/>
          <p:nvPr/>
        </p:nvSpPr>
        <p:spPr>
          <a:xfrm>
            <a:off x="10528812" y="5030435"/>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5</a:t>
            </a:r>
          </a:p>
        </p:txBody>
      </p:sp>
      <p:pic>
        <p:nvPicPr>
          <p:cNvPr id="14" name="Picture 3">
            <a:extLst>
              <a:ext uri="{FF2B5EF4-FFF2-40B4-BE49-F238E27FC236}">
                <a16:creationId xmlns:a16="http://schemas.microsoft.com/office/drawing/2014/main" xmlns="" id="{21677532-A6AE-65E2-8D4D-9172D8B85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1256" y="1528320"/>
            <a:ext cx="1711237" cy="3667794"/>
          </a:xfrm>
          <a:prstGeom prst="rect">
            <a:avLst/>
          </a:prstGeom>
        </p:spPr>
      </p:pic>
      <p:sp>
        <p:nvSpPr>
          <p:cNvPr id="15" name="TextBox 14">
            <a:extLst>
              <a:ext uri="{FF2B5EF4-FFF2-40B4-BE49-F238E27FC236}">
                <a16:creationId xmlns:a16="http://schemas.microsoft.com/office/drawing/2014/main" xmlns="" id="{7B748260-9E7E-279C-CC95-FB4A0F6A77A4}"/>
              </a:ext>
            </a:extLst>
          </p:cNvPr>
          <p:cNvSpPr txBox="1"/>
          <p:nvPr/>
        </p:nvSpPr>
        <p:spPr>
          <a:xfrm>
            <a:off x="461584" y="1865492"/>
            <a:ext cx="1295400" cy="2246769"/>
          </a:xfrm>
          <a:prstGeom prst="rect">
            <a:avLst/>
          </a:prstGeom>
          <a:noFill/>
        </p:spPr>
        <p:txBody>
          <a:bodyPr wrap="square">
            <a:spAutoFit/>
          </a:bodyPr>
          <a:lstStyle/>
          <a:p>
            <a:pPr algn="ctr"/>
            <a:r>
              <a:rPr lang="en-US" sz="2800">
                <a:solidFill>
                  <a:srgbClr val="FF0000"/>
                </a:solidFill>
                <a:latin typeface="Nunito Black" pitchFamily="2" charset="0"/>
                <a:cs typeface="Baloo 2 SemiBold" pitchFamily="2" charset="0"/>
              </a:rPr>
              <a:t>Luyện đọc đoạn nối tiếp</a:t>
            </a:r>
          </a:p>
        </p:txBody>
      </p:sp>
    </p:spTree>
    <p:extLst>
      <p:ext uri="{BB962C8B-B14F-4D97-AF65-F5344CB8AC3E}">
        <p14:creationId xmlns:p14="http://schemas.microsoft.com/office/powerpoint/2010/main" val="6882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7567" y="3004457"/>
            <a:ext cx="7891401" cy="3853542"/>
          </a:xfrm>
          <a:prstGeom prst="rect">
            <a:avLst/>
          </a:prstGeom>
          <a:blipFill dpi="0" rotWithShape="1">
            <a:blip r:embed="rId3"/>
            <a:srcRect/>
            <a:tile tx="6350" ty="0" sx="100000" sy="99000" flip="none" algn="tl"/>
          </a:blipFill>
        </p:spPr>
      </p:pic>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graphicFrame>
        <p:nvGraphicFramePr>
          <p:cNvPr id="2" name="Table 1"/>
          <p:cNvGraphicFramePr>
            <a:graphicFrameLocks noGrp="1"/>
          </p:cNvGraphicFramePr>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xmlns="" val="2954022573"/>
                    </a:ext>
                  </a:extLst>
                </a:gridCol>
                <a:gridCol w="5106934">
                  <a:extLst>
                    <a:ext uri="{9D8B030D-6E8A-4147-A177-3AD203B41FA5}">
                      <a16:colId xmlns:a16="http://schemas.microsoft.com/office/drawing/2014/main" xmlns=""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xmlns=""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effectLst/>
                          <a:latin typeface="Nunito Black" pitchFamily="2" charset="0"/>
                        </a:rPr>
                        <a:t>(Nguyễn Trọng Hoàn)</a:t>
                      </a:r>
                      <a:endParaRPr lang="vi-VN" sz="2000" b="0">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xmlns=""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xmlns="" id="{CAE4F093-8EF5-FFBE-9B5C-4F6FEFDB5181}"/>
              </a:ext>
            </a:extLst>
          </p:cNvPr>
          <p:cNvSpPr txBox="1"/>
          <p:nvPr/>
        </p:nvSpPr>
        <p:spPr>
          <a:xfrm>
            <a:off x="560295" y="1097433"/>
            <a:ext cx="1707250" cy="1907024"/>
          </a:xfrm>
          <a:prstGeom prst="roundRect">
            <a:avLst/>
          </a:prstGeom>
          <a:solidFill>
            <a:srgbClr val="FFFFCC"/>
          </a:solidFill>
          <a:ln w="28575">
            <a:solidFill>
              <a:srgbClr val="217875"/>
            </a:solidFill>
            <a:prstDash val="sysDash"/>
          </a:ln>
        </p:spPr>
        <p:txBody>
          <a:bodyPr wrap="square">
            <a:spAutoFit/>
          </a:bodyPr>
          <a:lstStyle/>
          <a:p>
            <a:pPr algn="ctr"/>
            <a:r>
              <a:rPr lang="en-US" sz="3600">
                <a:solidFill>
                  <a:schemeClr val="accent6">
                    <a:lumMod val="50000"/>
                  </a:schemeClr>
                </a:solidFill>
                <a:latin typeface="Nunito Black" pitchFamily="2" charset="0"/>
                <a:cs typeface="Baloo 2 SemiBold" pitchFamily="2" charset="0"/>
              </a:rPr>
              <a:t>Đọc toàn bài</a:t>
            </a:r>
          </a:p>
        </p:txBody>
      </p:sp>
    </p:spTree>
    <p:extLst>
      <p:ext uri="{BB962C8B-B14F-4D97-AF65-F5344CB8AC3E}">
        <p14:creationId xmlns:p14="http://schemas.microsoft.com/office/powerpoint/2010/main" val="23357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97862BC-1BBA-41AF-A871-6AFE8FF551E6}"/>
              </a:ext>
            </a:extLst>
          </p:cNvPr>
          <p:cNvSpPr txBox="1"/>
          <p:nvPr/>
        </p:nvSpPr>
        <p:spPr>
          <a:xfrm>
            <a:off x="3316459" y="2763775"/>
            <a:ext cx="6552000" cy="861774"/>
          </a:xfrm>
          <a:prstGeom prst="rect">
            <a:avLst/>
          </a:prstGeom>
          <a:noFill/>
        </p:spPr>
        <p:txBody>
          <a:bodyPr wrap="square" rtlCol="0">
            <a:spAutoFit/>
          </a:bodyPr>
          <a:lstStyle/>
          <a:p>
            <a:r>
              <a:rPr lang="en-US" sz="5000">
                <a:solidFill>
                  <a:srgbClr val="FF0000"/>
                </a:solidFill>
                <a:latin typeface="Sigmar One" panose="00000500000000000000" pitchFamily="2" charset="0"/>
              </a:rPr>
              <a:t>Trả lời câu hỏi</a:t>
            </a:r>
          </a:p>
        </p:txBody>
      </p:sp>
    </p:spTree>
    <p:extLst>
      <p:ext uri="{BB962C8B-B14F-4D97-AF65-F5344CB8AC3E}">
        <p14:creationId xmlns:p14="http://schemas.microsoft.com/office/powerpoint/2010/main" val="396350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xmlns="" id="{05BCBFE8-D6B3-85BD-567D-2264F0A74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47721" y="1302423"/>
            <a:ext cx="7315200" cy="1501871"/>
          </a:xfrm>
          <a:prstGeom prst="rect">
            <a:avLst/>
          </a:prstGeom>
        </p:spPr>
      </p:pic>
      <p:sp>
        <p:nvSpPr>
          <p:cNvPr id="3" name="TextBox 2">
            <a:extLst>
              <a:ext uri="{FF2B5EF4-FFF2-40B4-BE49-F238E27FC236}">
                <a16:creationId xmlns:a16="http://schemas.microsoft.com/office/drawing/2014/main" xmlns="" id="{81D63790-68FE-32CA-6AFA-0C82DF8E3878}"/>
              </a:ext>
            </a:extLst>
          </p:cNvPr>
          <p:cNvSpPr txBox="1"/>
          <p:nvPr/>
        </p:nvSpPr>
        <p:spPr>
          <a:xfrm>
            <a:off x="444897" y="210557"/>
            <a:ext cx="10426302" cy="578882"/>
          </a:xfrm>
          <a:prstGeom prst="roundRect">
            <a:avLst/>
          </a:prstGeom>
          <a:solidFill>
            <a:schemeClr val="bg1">
              <a:lumMod val="9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a:solidFill>
                  <a:srgbClr val="2888E1"/>
                </a:solidFill>
                <a:effectLst/>
                <a:latin typeface="Nunito Black" pitchFamily="2" charset="0"/>
              </a:rPr>
              <a:t>Câu 1</a:t>
            </a:r>
            <a:r>
              <a:rPr lang="en-US" sz="2800">
                <a:solidFill>
                  <a:srgbClr val="000000"/>
                </a:solidFill>
                <a:latin typeface="Nunito Black" pitchFamily="2" charset="0"/>
              </a:rPr>
              <a:t>: </a:t>
            </a:r>
            <a:r>
              <a:rPr lang="vi-VN" sz="2800" b="1">
                <a:latin typeface="Nunito Black" pitchFamily="2" charset="0"/>
              </a:rPr>
              <a:t>Chọn lời giải thích phù hợp với mỗi từ dưới đây:</a:t>
            </a:r>
            <a:endParaRPr lang="vi-VN" sz="2800">
              <a:latin typeface="Nunito Black" pitchFamily="2" charset="0"/>
            </a:endParaRPr>
          </a:p>
        </p:txBody>
      </p:sp>
      <p:sp>
        <p:nvSpPr>
          <p:cNvPr id="4" name="Rectangle 3"/>
          <p:cNvSpPr/>
          <p:nvPr/>
        </p:nvSpPr>
        <p:spPr>
          <a:xfrm>
            <a:off x="5776685" y="1576306"/>
            <a:ext cx="6190355"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a. Mặt nước chuyển động</a:t>
            </a:r>
            <a:r>
              <a:rPr lang="en-US" sz="2800">
                <a:solidFill>
                  <a:schemeClr val="tx1">
                    <a:lumMod val="85000"/>
                    <a:lumOff val="15000"/>
                  </a:schemeClr>
                </a:solidFill>
                <a:latin typeface="Nunito Black" pitchFamily="2" charset="0"/>
              </a:rPr>
              <a:t> </a:t>
            </a:r>
            <a:r>
              <a:rPr lang="vi-VN" sz="2800">
                <a:solidFill>
                  <a:schemeClr val="tx1">
                    <a:lumMod val="85000"/>
                    <a:lumOff val="15000"/>
                  </a:schemeClr>
                </a:solidFill>
                <a:latin typeface="Nunito Black" pitchFamily="2" charset="0"/>
              </a:rPr>
              <a:t>lên xuống nhịp nhàng</a:t>
            </a:r>
            <a:endParaRPr lang="en-US" sz="2800">
              <a:solidFill>
                <a:schemeClr val="tx1">
                  <a:lumMod val="85000"/>
                  <a:lumOff val="15000"/>
                </a:schemeClr>
              </a:solidFill>
              <a:latin typeface="Nunito Black" pitchFamily="2" charset="0"/>
            </a:endParaRPr>
          </a:p>
        </p:txBody>
      </p:sp>
      <p:pic>
        <p:nvPicPr>
          <p:cNvPr id="7" name="Picture 6"/>
          <p:cNvPicPr>
            <a:picLocks noChangeAspect="1"/>
          </p:cNvPicPr>
          <p:nvPr/>
        </p:nvPicPr>
        <p:blipFill>
          <a:blip r:embed="rId4"/>
          <a:stretch>
            <a:fillRect/>
          </a:stretch>
        </p:blipFill>
        <p:spPr>
          <a:xfrm>
            <a:off x="742532" y="1302423"/>
            <a:ext cx="2590383" cy="1501871"/>
          </a:xfrm>
          <a:prstGeom prst="rect">
            <a:avLst/>
          </a:prstGeom>
        </p:spPr>
      </p:pic>
      <p:pic>
        <p:nvPicPr>
          <p:cNvPr id="8" name="Picture 7"/>
          <p:cNvPicPr>
            <a:picLocks noChangeAspect="1"/>
          </p:cNvPicPr>
          <p:nvPr/>
        </p:nvPicPr>
        <p:blipFill>
          <a:blip r:embed="rId5"/>
          <a:stretch>
            <a:fillRect/>
          </a:stretch>
        </p:blipFill>
        <p:spPr>
          <a:xfrm>
            <a:off x="337210" y="2903652"/>
            <a:ext cx="3002975" cy="1610292"/>
          </a:xfrm>
          <a:prstGeom prst="rect">
            <a:avLst/>
          </a:prstGeom>
        </p:spPr>
      </p:pic>
      <p:pic>
        <p:nvPicPr>
          <p:cNvPr id="9" name="Picture 8"/>
          <p:cNvPicPr>
            <a:picLocks noChangeAspect="1"/>
          </p:cNvPicPr>
          <p:nvPr/>
        </p:nvPicPr>
        <p:blipFill>
          <a:blip r:embed="rId6"/>
          <a:stretch>
            <a:fillRect/>
          </a:stretch>
        </p:blipFill>
        <p:spPr>
          <a:xfrm>
            <a:off x="742532" y="4768710"/>
            <a:ext cx="2818414" cy="1573733"/>
          </a:xfrm>
          <a:prstGeom prst="rect">
            <a:avLst/>
          </a:prstGeom>
        </p:spPr>
      </p:pic>
      <p:cxnSp>
        <p:nvCxnSpPr>
          <p:cNvPr id="14" name="Straight Arrow Connector 13"/>
          <p:cNvCxnSpPr>
            <a:cxnSpLocks/>
            <a:endCxn id="12" idx="1"/>
          </p:cNvCxnSpPr>
          <p:nvPr/>
        </p:nvCxnSpPr>
        <p:spPr>
          <a:xfrm>
            <a:off x="3120571" y="2089290"/>
            <a:ext cx="3106711" cy="361608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V="1">
            <a:off x="3325671" y="2203922"/>
            <a:ext cx="1622050" cy="150187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9" idx="3"/>
            <a:endCxn id="23" idx="1"/>
          </p:cNvCxnSpPr>
          <p:nvPr/>
        </p:nvCxnSpPr>
        <p:spPr>
          <a:xfrm flipV="1">
            <a:off x="3560946" y="3897331"/>
            <a:ext cx="2056085" cy="165824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5">
            <a:extLst>
              <a:ext uri="{FF2B5EF4-FFF2-40B4-BE49-F238E27FC236}">
                <a16:creationId xmlns:a16="http://schemas.microsoft.com/office/drawing/2014/main" xmlns="" id="{1D6789F7-5EAF-9E23-EF5C-2FF32A8C87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17031" y="3146395"/>
            <a:ext cx="6691335" cy="1501871"/>
          </a:xfrm>
          <a:prstGeom prst="rect">
            <a:avLst/>
          </a:prstGeom>
        </p:spPr>
      </p:pic>
      <p:sp>
        <p:nvSpPr>
          <p:cNvPr id="11" name="Rectangle 10"/>
          <p:cNvSpPr/>
          <p:nvPr/>
        </p:nvSpPr>
        <p:spPr>
          <a:xfrm>
            <a:off x="5783930" y="3510034"/>
            <a:ext cx="6190356"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b. Tiếng sóng vỗ nhỏ, êm nhẹ, phát ra đều đều liên tiếp</a:t>
            </a:r>
          </a:p>
        </p:txBody>
      </p:sp>
      <p:pic>
        <p:nvPicPr>
          <p:cNvPr id="26" name="Picture 5">
            <a:extLst>
              <a:ext uri="{FF2B5EF4-FFF2-40B4-BE49-F238E27FC236}">
                <a16:creationId xmlns:a16="http://schemas.microsoft.com/office/drawing/2014/main" xmlns="" id="{1BEAF9EA-3D34-AFBC-665C-9F135261B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837792" y="4990367"/>
            <a:ext cx="4060951" cy="1501871"/>
          </a:xfrm>
          <a:prstGeom prst="rect">
            <a:avLst/>
          </a:prstGeom>
        </p:spPr>
      </p:pic>
      <p:sp>
        <p:nvSpPr>
          <p:cNvPr id="12" name="Rectangle 11"/>
          <p:cNvSpPr/>
          <p:nvPr/>
        </p:nvSpPr>
        <p:spPr>
          <a:xfrm>
            <a:off x="6227282" y="5443763"/>
            <a:ext cx="5747004"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c. Để lộ ra, bày ra</a:t>
            </a:r>
            <a:endParaRPr lang="en-US">
              <a:solidFill>
                <a:schemeClr val="tx1">
                  <a:lumMod val="85000"/>
                  <a:lumOff val="15000"/>
                </a:schemeClr>
              </a:solidFill>
              <a:latin typeface="Nunito Black" pitchFamily="2" charset="0"/>
            </a:endParaRPr>
          </a:p>
        </p:txBody>
      </p:sp>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21" r="70088" b="8305"/>
          <a:stretch/>
        </p:blipFill>
        <p:spPr>
          <a:xfrm>
            <a:off x="754743" y="1644713"/>
            <a:ext cx="2942046" cy="2825687"/>
          </a:xfrm>
          <a:prstGeom prst="rect">
            <a:avLst/>
          </a:prstGeom>
        </p:spPr>
      </p:pic>
      <p:sp>
        <p:nvSpPr>
          <p:cNvPr id="3" name="TextBox 2">
            <a:extLst>
              <a:ext uri="{FF2B5EF4-FFF2-40B4-BE49-F238E27FC236}">
                <a16:creationId xmlns:a16="http://schemas.microsoft.com/office/drawing/2014/main" xmlns="" id="{81D63790-68FE-32CA-6AFA-0C82DF8E3878}"/>
              </a:ext>
            </a:extLst>
          </p:cNvPr>
          <p:cNvSpPr txBox="1"/>
          <p:nvPr/>
        </p:nvSpPr>
        <p:spPr>
          <a:xfrm>
            <a:off x="178697" y="165166"/>
            <a:ext cx="9183017" cy="1055608"/>
          </a:xfrm>
          <a:prstGeom prst="round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rgbClr val="00B0F0"/>
                </a:solidFill>
                <a:latin typeface="Nunito Black" pitchFamily="2" charset="0"/>
                <a:ea typeface="Open Sans" panose="020B0606030504020204" pitchFamily="34" charset="0"/>
                <a:cs typeface="Open Sans" panose="020B0606030504020204" pitchFamily="34" charset="0"/>
              </a:rPr>
              <a:t>Câu 2</a:t>
            </a:r>
            <a:r>
              <a:rPr lang="en-US" sz="2800">
                <a:solidFill>
                  <a:srgbClr val="00B0F0"/>
                </a:solidFill>
                <a:latin typeface="Nunito Black" pitchFamily="2" charset="0"/>
                <a:ea typeface="Open Sans" panose="020B0606030504020204" pitchFamily="34" charset="0"/>
                <a:cs typeface="Open Sans" panose="020B0606030504020204" pitchFamily="34" charset="0"/>
              </a:rPr>
              <a:t> : </a:t>
            </a:r>
            <a:r>
              <a:rPr lang="en-US" sz="2800">
                <a:latin typeface="Nunito Black" pitchFamily="2" charset="0"/>
              </a:rPr>
              <a:t>Từ các tờ giấy, cô giáo đã làm ra những gì? </a:t>
            </a:r>
          </a:p>
          <a:p>
            <a:r>
              <a:rPr lang="en-US" sz="2800">
                <a:latin typeface="Nunito Black" pitchFamily="2" charset="0"/>
              </a:rPr>
              <a:t>(ghép từ ngữ ở cột A với từ ngữ phù hợp ở cột B)</a:t>
            </a:r>
            <a:endParaRPr lang="vi-VN" sz="2800">
              <a:latin typeface="Nunito Black" pitchFamily="2" charset="0"/>
              <a:ea typeface="Open Sans" panose="020B0606030504020204" pitchFamily="34" charset="0"/>
              <a:cs typeface="Open Sans" panose="020B0606030504020204" pitchFamily="34" charset="0"/>
            </a:endParaRPr>
          </a:p>
        </p:txBody>
      </p:sp>
      <p:cxnSp>
        <p:nvCxnSpPr>
          <p:cNvPr id="8" name="Straight Arrow Connector 7"/>
          <p:cNvCxnSpPr/>
          <p:nvPr/>
        </p:nvCxnSpPr>
        <p:spPr>
          <a:xfrm>
            <a:off x="3696789" y="2599509"/>
            <a:ext cx="2377440" cy="1293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657600" y="2612572"/>
            <a:ext cx="2377440" cy="770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644537" y="3304903"/>
            <a:ext cx="2403566" cy="7576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C6361C0E-7985-050B-C831-76FFFEE6EFA0}"/>
              </a:ext>
            </a:extLst>
          </p:cNvPr>
          <p:cNvPicPr>
            <a:picLocks noChangeAspect="1"/>
          </p:cNvPicPr>
          <p:nvPr/>
        </p:nvPicPr>
        <p:blipFill rotWithShape="1">
          <a:blip r:embed="rId4"/>
          <a:srcRect l="51497" r="8619"/>
          <a:stretch/>
        </p:blipFill>
        <p:spPr>
          <a:xfrm>
            <a:off x="6087292" y="1647707"/>
            <a:ext cx="4252686" cy="2822693"/>
          </a:xfrm>
          <a:prstGeom prst="rect">
            <a:avLst/>
          </a:prstGeom>
        </p:spPr>
      </p:pic>
      <p:pic>
        <p:nvPicPr>
          <p:cNvPr id="11" name="Picture 6">
            <a:extLst>
              <a:ext uri="{FF2B5EF4-FFF2-40B4-BE49-F238E27FC236}">
                <a16:creationId xmlns:a16="http://schemas.microsoft.com/office/drawing/2014/main" xmlns="" id="{FBDD35CB-3B50-E3F1-C695-B39CB7811F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863988" y="4424392"/>
            <a:ext cx="3328012" cy="2433608"/>
          </a:xfrm>
          <a:prstGeom prst="rect">
            <a:avLst/>
          </a:prstGeom>
        </p:spPr>
      </p:pic>
      <p:pic>
        <p:nvPicPr>
          <p:cNvPr id="5" name="Picture 4">
            <a:extLst>
              <a:ext uri="{FF2B5EF4-FFF2-40B4-BE49-F238E27FC236}">
                <a16:creationId xmlns:a16="http://schemas.microsoft.com/office/drawing/2014/main" xmlns="" id="{17B23ED2-3405-155E-88D6-C23FDE69E67B}"/>
              </a:ext>
            </a:extLst>
          </p:cNvPr>
          <p:cNvPicPr>
            <a:picLocks noChangeAspect="1"/>
          </p:cNvPicPr>
          <p:nvPr/>
        </p:nvPicPr>
        <p:blipFill>
          <a:blip r:embed="rId7"/>
          <a:stretch>
            <a:fillRect/>
          </a:stretch>
        </p:blipFill>
        <p:spPr>
          <a:xfrm>
            <a:off x="0" y="4894338"/>
            <a:ext cx="1949851" cy="2012461"/>
          </a:xfrm>
          <a:prstGeom prst="rect">
            <a:avLst/>
          </a:prstGeom>
        </p:spPr>
      </p:pic>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949" y="2945375"/>
            <a:ext cx="6096000" cy="1384995"/>
          </a:xfrm>
          <a:prstGeom prst="rect">
            <a:avLst/>
          </a:prstGeom>
        </p:spPr>
        <p:txBody>
          <a:bodyPr>
            <a:spAutoFit/>
          </a:bodyPr>
          <a:lstStyle/>
          <a:p>
            <a:pPr algn="just"/>
            <a:r>
              <a:rPr lang="en-US" sz="2800">
                <a:solidFill>
                  <a:srgbClr val="000000"/>
                </a:solidFill>
                <a:latin typeface="Nunito Black" pitchFamily="2" charset="0"/>
              </a:rPr>
              <a:t>a. Cô có phép màu</a:t>
            </a:r>
          </a:p>
          <a:p>
            <a:pPr algn="just"/>
            <a:r>
              <a:rPr lang="en-US" sz="2800">
                <a:solidFill>
                  <a:srgbClr val="000000"/>
                </a:solidFill>
                <a:latin typeface="Nunito Black" pitchFamily="2" charset="0"/>
              </a:rPr>
              <a:t>b. Cô rất khéo tay</a:t>
            </a:r>
          </a:p>
          <a:p>
            <a:pPr algn="just"/>
            <a:r>
              <a:rPr lang="en-US" sz="2800">
                <a:solidFill>
                  <a:srgbClr val="000000"/>
                </a:solidFill>
                <a:latin typeface="Nunito Black" pitchFamily="2" charset="0"/>
              </a:rPr>
              <a:t>c. Nêu ý kiến khác của em</a:t>
            </a:r>
          </a:p>
        </p:txBody>
      </p:sp>
      <p:pic>
        <p:nvPicPr>
          <p:cNvPr id="8" name="Picture 5">
            <a:extLst>
              <a:ext uri="{FF2B5EF4-FFF2-40B4-BE49-F238E27FC236}">
                <a16:creationId xmlns:a16="http://schemas.microsoft.com/office/drawing/2014/main" xmlns="" id="{CC59E1CB-EBF3-FDD6-7C4B-10F7BA5E5F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4015" y="2227048"/>
            <a:ext cx="5571308" cy="2821646"/>
          </a:xfrm>
          <a:prstGeom prst="rect">
            <a:avLst/>
          </a:prstGeom>
        </p:spPr>
      </p:pic>
      <p:sp>
        <p:nvSpPr>
          <p:cNvPr id="4" name="Flowchart: Connector 3"/>
          <p:cNvSpPr/>
          <p:nvPr/>
        </p:nvSpPr>
        <p:spPr>
          <a:xfrm>
            <a:off x="1417949" y="3396209"/>
            <a:ext cx="413658" cy="4833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xmlns="" id="{891A6D3D-C08F-0499-5B1B-B826F81EF9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390" y="-34272"/>
            <a:ext cx="11912238" cy="1542996"/>
          </a:xfrm>
          <a:prstGeom prst="rect">
            <a:avLst/>
          </a:prstGeom>
        </p:spPr>
      </p:pic>
      <p:sp>
        <p:nvSpPr>
          <p:cNvPr id="3" name="TextBox 2">
            <a:extLst>
              <a:ext uri="{FF2B5EF4-FFF2-40B4-BE49-F238E27FC236}">
                <a16:creationId xmlns:a16="http://schemas.microsoft.com/office/drawing/2014/main" xmlns="" id="{81D63790-68FE-32CA-6AFA-0C82DF8E3878}"/>
              </a:ext>
            </a:extLst>
          </p:cNvPr>
          <p:cNvSpPr txBox="1"/>
          <p:nvPr/>
        </p:nvSpPr>
        <p:spPr>
          <a:xfrm>
            <a:off x="463444" y="254750"/>
            <a:ext cx="11654075" cy="105560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Câu </a:t>
            </a:r>
            <a:r>
              <a:rPr lang="en-US"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3</a:t>
            </a:r>
            <a:r>
              <a:rPr lang="en-US"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 : </a:t>
            </a:r>
            <a:r>
              <a:rPr lang="vi-VN" sz="2800">
                <a:solidFill>
                  <a:schemeClr val="tx1">
                    <a:lumMod val="85000"/>
                    <a:lumOff val="15000"/>
                  </a:schemeClr>
                </a:solidFill>
                <a:latin typeface="Nunito Black" pitchFamily="2" charset="0"/>
              </a:rPr>
              <a:t>Theo em, 2 dòng thơ "Biết bao điều lạ/Từ bàn tay cô" muốn nói điều gì? Chọn câu trả lời hoặc nên ý kiến khác của em.</a:t>
            </a:r>
            <a:endParaRPr lang="vi-VN"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xmlns="" id="{0395B9F1-23B1-12A2-F173-733ABFC453F7}"/>
              </a:ext>
            </a:extLst>
          </p:cNvPr>
          <p:cNvPicPr>
            <a:picLocks noChangeAspect="1"/>
          </p:cNvPicPr>
          <p:nvPr/>
        </p:nvPicPr>
        <p:blipFill>
          <a:blip r:embed="rId6"/>
          <a:stretch>
            <a:fillRect/>
          </a:stretch>
        </p:blipFill>
        <p:spPr>
          <a:xfrm>
            <a:off x="9037239" y="1618675"/>
            <a:ext cx="2904389" cy="5105371"/>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xmlns="" id="{4963A5B1-8E89-737C-738B-B865B66158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390" y="-34272"/>
            <a:ext cx="11912238" cy="1542996"/>
          </a:xfrm>
          <a:prstGeom prst="rect">
            <a:avLst/>
          </a:prstGeom>
        </p:spPr>
      </p:pic>
      <p:sp>
        <p:nvSpPr>
          <p:cNvPr id="11" name="TextBox 10">
            <a:extLst>
              <a:ext uri="{FF2B5EF4-FFF2-40B4-BE49-F238E27FC236}">
                <a16:creationId xmlns:a16="http://schemas.microsoft.com/office/drawing/2014/main" xmlns="" id="{6BDA9B89-A731-203F-1497-338B8F95796E}"/>
              </a:ext>
            </a:extLst>
          </p:cNvPr>
          <p:cNvSpPr txBox="1"/>
          <p:nvPr/>
        </p:nvSpPr>
        <p:spPr>
          <a:xfrm>
            <a:off x="604911" y="304603"/>
            <a:ext cx="10874325" cy="954107"/>
          </a:xfrm>
          <a:prstGeom prst="rect">
            <a:avLst/>
          </a:prstGeom>
          <a:noFill/>
        </p:spPr>
        <p:txBody>
          <a:bodyPr wrap="square">
            <a:spAutoFit/>
          </a:bodyPr>
          <a:lstStyle/>
          <a:p>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4 : </a:t>
            </a:r>
            <a:r>
              <a:rPr lang="vi-VN" sz="2800" b="1">
                <a:latin typeface="Nunito Black" pitchFamily="2" charset="0"/>
              </a:rPr>
              <a:t>Tìm những câu thơ nói về sự khéo léo của cô giáo khi hướng dẫn học sinh làm thủ công.</a:t>
            </a:r>
            <a:endParaRPr lang="vi-VN" sz="2800" b="1">
              <a:latin typeface="Nunito Black" pitchFamily="2" charset="0"/>
              <a:ea typeface="Open Sans" panose="020B0606030504020204" pitchFamily="34" charset="0"/>
              <a:cs typeface="Open Sans" panose="020B0606030504020204" pitchFamily="34" charset="0"/>
            </a:endParaRPr>
          </a:p>
        </p:txBody>
      </p:sp>
      <p:pic>
        <p:nvPicPr>
          <p:cNvPr id="14" name="Picture 3">
            <a:extLst>
              <a:ext uri="{FF2B5EF4-FFF2-40B4-BE49-F238E27FC236}">
                <a16:creationId xmlns:a16="http://schemas.microsoft.com/office/drawing/2014/main" xmlns="" id="{9AC3B118-D732-B9ED-ED36-15EE7EE901ED}"/>
              </a:ext>
            </a:extLst>
          </p:cNvPr>
          <p:cNvPicPr>
            <a:picLocks noChangeAspect="1"/>
          </p:cNvPicPr>
          <p:nvPr/>
        </p:nvPicPr>
        <p:blipFill>
          <a:blip r:embed="rId4"/>
          <a:srcRect/>
          <a:stretch>
            <a:fillRect/>
          </a:stretch>
        </p:blipFill>
        <p:spPr>
          <a:xfrm>
            <a:off x="711200" y="1437102"/>
            <a:ext cx="9985829" cy="5420897"/>
          </a:xfrm>
          <a:prstGeom prst="rect">
            <a:avLst/>
          </a:prstGeom>
        </p:spPr>
      </p:pic>
      <p:sp>
        <p:nvSpPr>
          <p:cNvPr id="5" name="TextBox 4">
            <a:extLst>
              <a:ext uri="{FF2B5EF4-FFF2-40B4-BE49-F238E27FC236}">
                <a16:creationId xmlns:a16="http://schemas.microsoft.com/office/drawing/2014/main" xmlns="" id="{999C7461-5DB4-74E9-B3D5-A6AD0882DE90}"/>
              </a:ext>
            </a:extLst>
          </p:cNvPr>
          <p:cNvSpPr txBox="1"/>
          <p:nvPr/>
        </p:nvSpPr>
        <p:spPr>
          <a:xfrm>
            <a:off x="3950497" y="2325703"/>
            <a:ext cx="3851524" cy="1055608"/>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gấp cong cong</a:t>
            </a:r>
          </a:p>
          <a:p>
            <a:r>
              <a:rPr lang="en-US" sz="2800">
                <a:solidFill>
                  <a:schemeClr val="bg1"/>
                </a:solidFill>
                <a:latin typeface="Nunito Black" pitchFamily="2" charset="0"/>
              </a:rPr>
              <a:t> Thoắt cái đã xong</a:t>
            </a:r>
          </a:p>
        </p:txBody>
      </p:sp>
      <p:sp>
        <p:nvSpPr>
          <p:cNvPr id="6" name="TextBox 5">
            <a:extLst>
              <a:ext uri="{FF2B5EF4-FFF2-40B4-BE49-F238E27FC236}">
                <a16:creationId xmlns:a16="http://schemas.microsoft.com/office/drawing/2014/main" xmlns="" id="{7B2A38E4-705C-7B90-47F4-A9EBBF2D6210}"/>
              </a:ext>
            </a:extLst>
          </p:cNvPr>
          <p:cNvSpPr txBox="1"/>
          <p:nvPr/>
        </p:nvSpPr>
        <p:spPr>
          <a:xfrm>
            <a:off x="3950497" y="3168587"/>
            <a:ext cx="3833403"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Mềm mại tay cô</a:t>
            </a:r>
            <a:endParaRPr lang="en-US" sz="4000">
              <a:solidFill>
                <a:schemeClr val="bg1"/>
              </a:solidFill>
              <a:latin typeface="Nunito Black" pitchFamily="2" charset="0"/>
            </a:endParaRPr>
          </a:p>
        </p:txBody>
      </p:sp>
      <p:sp>
        <p:nvSpPr>
          <p:cNvPr id="7" name="TextBox 6">
            <a:extLst>
              <a:ext uri="{FF2B5EF4-FFF2-40B4-BE49-F238E27FC236}">
                <a16:creationId xmlns:a16="http://schemas.microsoft.com/office/drawing/2014/main" xmlns="" id="{02C03CB3-389D-379B-4D55-FAE8CB9196C1}"/>
              </a:ext>
            </a:extLst>
          </p:cNvPr>
          <p:cNvSpPr txBox="1"/>
          <p:nvPr/>
        </p:nvSpPr>
        <p:spPr>
          <a:xfrm>
            <a:off x="3950497" y="3590380"/>
            <a:ext cx="3851524"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cắt rất nhanh</a:t>
            </a:r>
            <a:endParaRPr lang="en-US" sz="4000">
              <a:solidFill>
                <a:schemeClr val="bg1"/>
              </a:solidFill>
              <a:latin typeface="Nunito Black" pitchFamily="2" charset="0"/>
            </a:endParaRPr>
          </a:p>
        </p:txBody>
      </p:sp>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164722" y="4626717"/>
            <a:ext cx="7637473" cy="2060823"/>
            <a:chOff x="0" y="180975"/>
            <a:chExt cx="15274946" cy="4121645"/>
          </a:xfrm>
        </p:grpSpPr>
        <p:sp>
          <p:nvSpPr>
            <p:cNvPr id="3" name="TextBox 3"/>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4" name="Picture 4"/>
            <p:cNvPicPr>
              <a:picLocks noChangeAspect="1"/>
            </p:cNvPicPr>
            <p:nvPr/>
          </p:nvPicPr>
          <p:blipFill>
            <a:blip r:embed="rId2"/>
            <a:srcRect/>
            <a:stretch>
              <a:fillRect/>
            </a:stretch>
          </p:blipFill>
          <p:spPr>
            <a:xfrm>
              <a:off x="5157066" y="2963200"/>
              <a:ext cx="4960814" cy="1339420"/>
            </a:xfrm>
            <a:prstGeom prst="rect">
              <a:avLst/>
            </a:prstGeom>
          </p:spPr>
        </p:pic>
      </p:grpSp>
      <p:pic>
        <p:nvPicPr>
          <p:cNvPr id="5" name="Picture 5"/>
          <p:cNvPicPr>
            <a:picLocks noChangeAspect="1"/>
          </p:cNvPicPr>
          <p:nvPr/>
        </p:nvPicPr>
        <p:blipFill>
          <a:blip r:embed="rId3"/>
          <a:srcRect/>
          <a:stretch>
            <a:fillRect/>
          </a:stretch>
        </p:blipFill>
        <p:spPr>
          <a:xfrm rot="-5784786">
            <a:off x="-553573" y="-893137"/>
            <a:ext cx="3727869" cy="3741902"/>
          </a:xfrm>
          <a:prstGeom prst="rect">
            <a:avLst/>
          </a:prstGeom>
        </p:spPr>
      </p:pic>
      <p:pic>
        <p:nvPicPr>
          <p:cNvPr id="6" name="Picture 6"/>
          <p:cNvPicPr>
            <a:picLocks noChangeAspect="1"/>
          </p:cNvPicPr>
          <p:nvPr/>
        </p:nvPicPr>
        <p:blipFill>
          <a:blip r:embed="rId3"/>
          <a:srcRect/>
          <a:stretch>
            <a:fillRect/>
          </a:stretch>
        </p:blipFill>
        <p:spPr>
          <a:xfrm rot="5400000">
            <a:off x="8795326" y="4301250"/>
            <a:ext cx="3727869" cy="37419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064" y="3944340"/>
            <a:ext cx="2814851" cy="27432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547" y="57743"/>
            <a:ext cx="1637714" cy="1572205"/>
          </a:xfrm>
          <a:prstGeom prst="rect">
            <a:avLst/>
          </a:prstGeom>
        </p:spPr>
      </p:pic>
      <p:pic>
        <p:nvPicPr>
          <p:cNvPr id="9" name="Picture 9"/>
          <p:cNvPicPr>
            <a:picLocks noChangeAspect="1"/>
          </p:cNvPicPr>
          <p:nvPr/>
        </p:nvPicPr>
        <p:blipFill>
          <a:blip r:embed="rId8"/>
          <a:srcRect/>
          <a:stretch>
            <a:fillRect/>
          </a:stretch>
        </p:blipFill>
        <p:spPr>
          <a:xfrm>
            <a:off x="-25692" y="1124885"/>
            <a:ext cx="2692000" cy="129889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761222" y="5040744"/>
            <a:ext cx="1582457" cy="1131457"/>
          </a:xfrm>
          <a:prstGeom prst="rect">
            <a:avLst/>
          </a:prstGeom>
        </p:spPr>
      </p:pic>
      <p:pic>
        <p:nvPicPr>
          <p:cNvPr id="11" name="Picture 4">
            <a:extLst>
              <a:ext uri="{FF2B5EF4-FFF2-40B4-BE49-F238E27FC236}">
                <a16:creationId xmlns:a16="http://schemas.microsoft.com/office/drawing/2014/main" xmlns="" id="{2ED64A31-CBCA-78C9-7C4F-E34D701A88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009348" y="57743"/>
            <a:ext cx="9334331" cy="1298890"/>
          </a:xfrm>
          <a:prstGeom prst="rect">
            <a:avLst/>
          </a:prstGeom>
        </p:spPr>
      </p:pic>
      <p:sp>
        <p:nvSpPr>
          <p:cNvPr id="12" name="TextBox 11">
            <a:extLst>
              <a:ext uri="{FF2B5EF4-FFF2-40B4-BE49-F238E27FC236}">
                <a16:creationId xmlns:a16="http://schemas.microsoft.com/office/drawing/2014/main" xmlns="" id="{826221FB-7D60-9E68-98F3-D7DA800B4D37}"/>
              </a:ext>
            </a:extLst>
          </p:cNvPr>
          <p:cNvSpPr txBox="1"/>
          <p:nvPr/>
        </p:nvSpPr>
        <p:spPr>
          <a:xfrm>
            <a:off x="3494997" y="208745"/>
            <a:ext cx="8363032" cy="954107"/>
          </a:xfrm>
          <a:prstGeom prst="rect">
            <a:avLst/>
          </a:prstGeom>
          <a:noFill/>
        </p:spPr>
        <p:txBody>
          <a:bodyPr wrap="square">
            <a:spAutoFit/>
          </a:bodyPr>
          <a:lstStyle/>
          <a:p>
            <a:pPr algn="ctr"/>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5</a:t>
            </a:r>
            <a:r>
              <a:rPr lang="en-US" sz="2800">
                <a:latin typeface="Nunito Black" pitchFamily="2" charset="0"/>
                <a:ea typeface="Open Sans" panose="020B0606030504020204" pitchFamily="34" charset="0"/>
                <a:cs typeface="Open Sans" panose="020B0606030504020204" pitchFamily="34" charset="0"/>
              </a:rPr>
              <a:t> </a:t>
            </a:r>
            <a:r>
              <a:rPr lang="en-US" sz="2800" b="1">
                <a:latin typeface="Nunito Black" pitchFamily="2" charset="0"/>
                <a:ea typeface="Open Sans" panose="020B0606030504020204" pitchFamily="34" charset="0"/>
                <a:cs typeface="Open Sans" panose="020B0606030504020204" pitchFamily="34" charset="0"/>
              </a:rPr>
              <a:t>: </a:t>
            </a:r>
            <a:r>
              <a:rPr lang="vi-VN" sz="2800" b="1">
                <a:latin typeface="Nunito Black" pitchFamily="2" charset="0"/>
              </a:rPr>
              <a:t>Dựa vào bài thơ, em hãy giới thiệu bức tranh mà cô giáo đã tạo ra.</a:t>
            </a:r>
            <a:endParaRPr lang="vi-VN" sz="2800" b="1">
              <a:latin typeface="Nunito Black" pitchFamily="2" charset="0"/>
              <a:ea typeface="Open Sans" panose="020B0606030504020204" pitchFamily="34" charset="0"/>
              <a:cs typeface="Open Sans" panose="020B0606030504020204" pitchFamily="34" charset="0"/>
            </a:endParaRPr>
          </a:p>
        </p:txBody>
      </p:sp>
      <p:grpSp>
        <p:nvGrpSpPr>
          <p:cNvPr id="13" name="Group 8">
            <a:extLst>
              <a:ext uri="{FF2B5EF4-FFF2-40B4-BE49-F238E27FC236}">
                <a16:creationId xmlns:a16="http://schemas.microsoft.com/office/drawing/2014/main" xmlns="" id="{B5B14A45-F543-FC90-E11E-F059A3A099D0}"/>
              </a:ext>
            </a:extLst>
          </p:cNvPr>
          <p:cNvGrpSpPr/>
          <p:nvPr/>
        </p:nvGrpSpPr>
        <p:grpSpPr>
          <a:xfrm>
            <a:off x="2389805" y="1325682"/>
            <a:ext cx="7949949" cy="4294927"/>
            <a:chOff x="30529" y="111036"/>
            <a:chExt cx="6820832" cy="1978041"/>
          </a:xfrm>
        </p:grpSpPr>
        <p:pic>
          <p:nvPicPr>
            <p:cNvPr id="14" name="Picture 9">
              <a:extLst>
                <a:ext uri="{FF2B5EF4-FFF2-40B4-BE49-F238E27FC236}">
                  <a16:creationId xmlns:a16="http://schemas.microsoft.com/office/drawing/2014/main" xmlns="" id="{D05764EB-39D8-7F13-E5D9-80AF86F344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2479">
              <a:off x="30529" y="111036"/>
              <a:ext cx="6820832" cy="1978041"/>
            </a:xfrm>
            <a:prstGeom prst="rect">
              <a:avLst/>
            </a:prstGeom>
          </p:spPr>
        </p:pic>
        <p:sp>
          <p:nvSpPr>
            <p:cNvPr id="15" name="TextBox 10">
              <a:extLst>
                <a:ext uri="{FF2B5EF4-FFF2-40B4-BE49-F238E27FC236}">
                  <a16:creationId xmlns:a16="http://schemas.microsoft.com/office/drawing/2014/main" xmlns="" id="{B1912054-7F2C-FE03-8D4F-724ABD100BB3}"/>
                </a:ext>
              </a:extLst>
            </p:cNvPr>
            <p:cNvSpPr txBox="1"/>
            <p:nvPr/>
          </p:nvSpPr>
          <p:spPr>
            <a:xfrm>
              <a:off x="1284577" y="670162"/>
              <a:ext cx="4312735" cy="678815"/>
            </a:xfrm>
            <a:prstGeom prst="rect">
              <a:avLst/>
            </a:prstGeom>
          </p:spPr>
          <p:txBody>
            <a:bodyPr lIns="0" tIns="0" rIns="0" bIns="0" rtlCol="0" anchor="t">
              <a:spAutoFit/>
            </a:bodyPr>
            <a:lstStyle/>
            <a:p>
              <a:pPr>
                <a:lnSpc>
                  <a:spcPts val="4160"/>
                </a:lnSpc>
              </a:pPr>
              <a:endParaRPr lang="en-US" sz="3200">
                <a:solidFill>
                  <a:srgbClr val="FFFEFE"/>
                </a:solidFill>
                <a:latin typeface="ไอติม Bold"/>
              </a:endParaRPr>
            </a:p>
          </p:txBody>
        </p:sp>
      </p:grpSp>
      <p:sp>
        <p:nvSpPr>
          <p:cNvPr id="17" name="TextBox 16">
            <a:extLst>
              <a:ext uri="{FF2B5EF4-FFF2-40B4-BE49-F238E27FC236}">
                <a16:creationId xmlns:a16="http://schemas.microsoft.com/office/drawing/2014/main" xmlns="" id="{0353487E-617D-6D85-6858-894ED0F00FDD}"/>
              </a:ext>
            </a:extLst>
          </p:cNvPr>
          <p:cNvSpPr txBox="1"/>
          <p:nvPr/>
        </p:nvSpPr>
        <p:spPr>
          <a:xfrm>
            <a:off x="3127782" y="2101458"/>
            <a:ext cx="6646984" cy="3108543"/>
          </a:xfrm>
          <a:prstGeom prst="rect">
            <a:avLst/>
          </a:prstGeom>
          <a:noFill/>
        </p:spPr>
        <p:txBody>
          <a:bodyPr wrap="square">
            <a:spAutoFit/>
          </a:bodyPr>
          <a:lstStyle/>
          <a:p>
            <a:pPr algn="just"/>
            <a:r>
              <a:rPr lang="en-US" sz="2800">
                <a:solidFill>
                  <a:schemeClr val="bg1"/>
                </a:solidFill>
                <a:latin typeface="Nunito Black" pitchFamily="2" charset="0"/>
              </a:rPr>
              <a:t>	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endParaRPr lang="en-US" sz="280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15123240"/>
              </p:ext>
            </p:extLst>
          </p:nvPr>
        </p:nvGraphicFramePr>
        <p:xfrm>
          <a:off x="2342320" y="1100471"/>
          <a:ext cx="10058400" cy="5638489"/>
        </p:xfrm>
        <a:graphic>
          <a:graphicData uri="http://schemas.openxmlformats.org/drawingml/2006/table">
            <a:tbl>
              <a:tblPr/>
              <a:tblGrid>
                <a:gridCol w="4951466">
                  <a:extLst>
                    <a:ext uri="{9D8B030D-6E8A-4147-A177-3AD203B41FA5}">
                      <a16:colId xmlns:a16="http://schemas.microsoft.com/office/drawing/2014/main" xmlns="" val="2954022573"/>
                    </a:ext>
                  </a:extLst>
                </a:gridCol>
                <a:gridCol w="5106934">
                  <a:extLst>
                    <a:ext uri="{9D8B030D-6E8A-4147-A177-3AD203B41FA5}">
                      <a16:colId xmlns:a16="http://schemas.microsoft.com/office/drawing/2014/main" xmlns=""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xmlns=""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solidFill>
                            <a:srgbClr val="FF0000"/>
                          </a:solidFill>
                          <a:effectLst/>
                          <a:latin typeface="Nunito Black" pitchFamily="2" charset="0"/>
                        </a:rPr>
                        <a:t>(Nguyễn Trọng Hoàn)</a:t>
                      </a:r>
                      <a:endParaRPr lang="vi-VN" sz="2000" b="0">
                        <a:solidFill>
                          <a:srgbClr val="FF000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xmlns="" val="3071006414"/>
                  </a:ext>
                </a:extLst>
              </a:tr>
            </a:tbl>
          </a:graphicData>
        </a:graphic>
      </p:graphicFrame>
      <p:sp>
        <p:nvSpPr>
          <p:cNvPr id="3" name="Rectangle 2"/>
          <p:cNvSpPr/>
          <p:nvPr/>
        </p:nvSpPr>
        <p:spPr>
          <a:xfrm>
            <a:off x="4602923" y="454140"/>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xmlns="" id="{CAE4F093-8EF5-FFBE-9B5C-4F6FEFDB5181}"/>
              </a:ext>
            </a:extLst>
          </p:cNvPr>
          <p:cNvSpPr txBox="1"/>
          <p:nvPr/>
        </p:nvSpPr>
        <p:spPr>
          <a:xfrm>
            <a:off x="984838" y="106681"/>
            <a:ext cx="2714965"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lại</a:t>
            </a:r>
          </a:p>
        </p:txBody>
      </p:sp>
      <p:pic>
        <p:nvPicPr>
          <p:cNvPr id="9" name="Picture 5">
            <a:extLst>
              <a:ext uri="{FF2B5EF4-FFF2-40B4-BE49-F238E27FC236}">
                <a16:creationId xmlns:a16="http://schemas.microsoft.com/office/drawing/2014/main" xmlns="" id="{6956740A-F6E3-2375-38C2-0BCF3E905BF5}"/>
              </a:ext>
            </a:extLst>
          </p:cNvPr>
          <p:cNvPicPr>
            <a:picLocks noChangeAspect="1"/>
          </p:cNvPicPr>
          <p:nvPr/>
        </p:nvPicPr>
        <p:blipFill>
          <a:blip r:embed="rId3"/>
          <a:srcRect/>
          <a:stretch>
            <a:fillRect/>
          </a:stretch>
        </p:blipFill>
        <p:spPr>
          <a:xfrm>
            <a:off x="0" y="5170652"/>
            <a:ext cx="3360420" cy="1793624"/>
          </a:xfrm>
          <a:prstGeom prst="rect">
            <a:avLst/>
          </a:prstGeom>
        </p:spPr>
      </p:pic>
      <p:grpSp>
        <p:nvGrpSpPr>
          <p:cNvPr id="11" name="Group 2">
            <a:extLst>
              <a:ext uri="{FF2B5EF4-FFF2-40B4-BE49-F238E27FC236}">
                <a16:creationId xmlns:a16="http://schemas.microsoft.com/office/drawing/2014/main" xmlns="" id="{99BB44F3-CD0F-9266-6645-73B09F172CDC}"/>
              </a:ext>
            </a:extLst>
          </p:cNvPr>
          <p:cNvGrpSpPr/>
          <p:nvPr/>
        </p:nvGrpSpPr>
        <p:grpSpPr>
          <a:xfrm>
            <a:off x="2164722" y="4626717"/>
            <a:ext cx="7637473" cy="2060823"/>
            <a:chOff x="0" y="180975"/>
            <a:chExt cx="15274946" cy="4121645"/>
          </a:xfrm>
        </p:grpSpPr>
        <p:sp>
          <p:nvSpPr>
            <p:cNvPr id="12" name="TextBox 3">
              <a:extLst>
                <a:ext uri="{FF2B5EF4-FFF2-40B4-BE49-F238E27FC236}">
                  <a16:creationId xmlns:a16="http://schemas.microsoft.com/office/drawing/2014/main" xmlns="" id="{86BFCD3E-EC75-4216-A64F-A27CA16345A6}"/>
                </a:ext>
              </a:extLst>
            </p:cNvPr>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13" name="Picture 4">
              <a:extLst>
                <a:ext uri="{FF2B5EF4-FFF2-40B4-BE49-F238E27FC236}">
                  <a16:creationId xmlns:a16="http://schemas.microsoft.com/office/drawing/2014/main" xmlns="" id="{C3918F31-B540-D6DF-A7C0-185672ADFBD0}"/>
                </a:ext>
              </a:extLst>
            </p:cNvPr>
            <p:cNvPicPr>
              <a:picLocks noChangeAspect="1"/>
            </p:cNvPicPr>
            <p:nvPr/>
          </p:nvPicPr>
          <p:blipFill>
            <a:blip r:embed="rId4"/>
            <a:srcRect/>
            <a:stretch>
              <a:fillRect/>
            </a:stretch>
          </p:blipFill>
          <p:spPr>
            <a:xfrm>
              <a:off x="5157066" y="2963200"/>
              <a:ext cx="4960814" cy="1339420"/>
            </a:xfrm>
            <a:prstGeom prst="rect">
              <a:avLst/>
            </a:prstGeom>
          </p:spPr>
        </p:pic>
      </p:grpSp>
      <p:pic>
        <p:nvPicPr>
          <p:cNvPr id="14" name="Picture 2">
            <a:extLst>
              <a:ext uri="{FF2B5EF4-FFF2-40B4-BE49-F238E27FC236}">
                <a16:creationId xmlns:a16="http://schemas.microsoft.com/office/drawing/2014/main" xmlns="" id="{33596D05-E4B5-CE59-B5F7-668CBD23C98C}"/>
              </a:ext>
            </a:extLst>
          </p:cNvPr>
          <p:cNvPicPr>
            <a:picLocks noChangeAspect="1"/>
          </p:cNvPicPr>
          <p:nvPr/>
        </p:nvPicPr>
        <p:blipFill>
          <a:blip r:embed="rId4"/>
          <a:srcRect/>
          <a:stretch>
            <a:fillRect/>
          </a:stretch>
        </p:blipFill>
        <p:spPr>
          <a:xfrm rot="497591">
            <a:off x="8255834" y="236541"/>
            <a:ext cx="4005663" cy="1081529"/>
          </a:xfrm>
          <a:prstGeom prst="rect">
            <a:avLst/>
          </a:prstGeom>
        </p:spPr>
      </p:pic>
    </p:spTree>
    <p:extLst>
      <p:ext uri="{BB962C8B-B14F-4D97-AF65-F5344CB8AC3E}">
        <p14:creationId xmlns:p14="http://schemas.microsoft.com/office/powerpoint/2010/main" val="35792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E6CC72-2A7B-0AC2-4A67-A0CD14198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F10AE89-1FF0-7252-2DCC-7EDD9118894F}"/>
              </a:ext>
            </a:extLst>
          </p:cNvPr>
          <p:cNvSpPr>
            <a:spLocks noGrp="1"/>
          </p:cNvSpPr>
          <p:nvPr>
            <p:ph idx="1"/>
          </p:nvPr>
        </p:nvSpPr>
        <p:spPr/>
        <p:txBody>
          <a:bodyPr/>
          <a:lstStyle/>
          <a:p>
            <a:endParaRPr lang="en-US"/>
          </a:p>
        </p:txBody>
      </p:sp>
      <p:pic>
        <p:nvPicPr>
          <p:cNvPr id="4" name="Picture 2" descr="Tranh thiếu nhi: Cuốn sách tuổi thần tiên vector 2024 ~ MrPixelVn - Chia sẻ  Đồ họa vector pixel miễn phí">
            <a:extLst>
              <a:ext uri="{FF2B5EF4-FFF2-40B4-BE49-F238E27FC236}">
                <a16:creationId xmlns:a16="http://schemas.microsoft.com/office/drawing/2014/main" xmlns="" id="{514FA628-403E-167F-CA79-71D7D74F80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75263" y="0"/>
            <a:ext cx="12542525" cy="68559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E34909A-732A-F6B4-148D-AD26D7818B55}"/>
              </a:ext>
            </a:extLst>
          </p:cNvPr>
          <p:cNvSpPr txBox="1"/>
          <p:nvPr/>
        </p:nvSpPr>
        <p:spPr>
          <a:xfrm>
            <a:off x="3369014" y="2172669"/>
            <a:ext cx="6060619" cy="20668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kern="1200">
                <a:solidFill>
                  <a:srgbClr val="FF0000"/>
                </a:solidFill>
                <a:latin typeface="Sigmar One" panose="00000500000000000000" pitchFamily="2" charset="0"/>
                <a:ea typeface="+mj-ea"/>
                <a:cs typeface="+mj-cs"/>
              </a:rPr>
              <a:t>Tiết 1+</a:t>
            </a:r>
            <a:r>
              <a:rPr lang="en-US" sz="6600" b="1">
                <a:solidFill>
                  <a:srgbClr val="FF0000"/>
                </a:solidFill>
                <a:latin typeface="Sigmar One" panose="00000500000000000000" pitchFamily="2" charset="0"/>
                <a:ea typeface="+mj-ea"/>
                <a:cs typeface="+mj-cs"/>
              </a:rPr>
              <a:t>2</a:t>
            </a:r>
          </a:p>
        </p:txBody>
      </p:sp>
    </p:spTree>
    <p:extLst>
      <p:ext uri="{BB962C8B-B14F-4D97-AF65-F5344CB8AC3E}">
        <p14:creationId xmlns:p14="http://schemas.microsoft.com/office/powerpoint/2010/main" val="821449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491" r="2035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blipFill dpi="0" rotWithShape="1">
            <a:blip r:embed="rId3"/>
            <a:srcRect/>
            <a:tile tx="6350" ty="0" sx="100000" sy="99000" flip="none" algn="tl"/>
          </a:blipFill>
        </p:spPr>
      </p:pic>
      <p:grpSp>
        <p:nvGrpSpPr>
          <p:cNvPr id="12" name="Group 11">
            <a:extLst>
              <a:ext uri="{FF2B5EF4-FFF2-40B4-BE49-F238E27FC236}">
                <a16:creationId xmlns:a16="http://schemas.microsoft.com/office/drawing/2014/main" xmlns="" id="{63737881-458F-40AD-B72B-B57D267DC42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xmlns="" id="{C2967126-346F-41EA-982D-63D8EBB60D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xmlns="" id="{1BCD9601-1F44-4E40-998C-1B256DAE946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xmlns="" id="{1A1CA4E9-12FA-47EB-8471-25E8D55152C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xmlns="" id="{E13A9BF0-334C-4457-A635-9CA4877EA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xmlns="" id="{FF05821A-8598-44E4-A18C-538D5331E4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xmlns="" id="{8A4ECC81-E17F-4F87-9A0B-398363A864A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7" name="Freeform: Shape 16">
                  <a:extLst>
                    <a:ext uri="{FF2B5EF4-FFF2-40B4-BE49-F238E27FC236}">
                      <a16:creationId xmlns:a16="http://schemas.microsoft.com/office/drawing/2014/main" xmlns="" id="{1FBBD7D8-A895-40D0-A53D-DEDF495B2F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xmlns="" id="{BA602493-BC70-48CF-BDBA-88A8662274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1" name="Rectangle 20">
            <a:extLst>
              <a:ext uri="{FF2B5EF4-FFF2-40B4-BE49-F238E27FC236}">
                <a16:creationId xmlns:a16="http://schemas.microsoft.com/office/drawing/2014/main" xmlns="" id="{C04B8856-E63A-5726-B954-73A401F82A65}"/>
              </a:ext>
            </a:extLst>
          </p:cNvPr>
          <p:cNvSpPr/>
          <p:nvPr/>
        </p:nvSpPr>
        <p:spPr>
          <a:xfrm>
            <a:off x="272415" y="1749146"/>
            <a:ext cx="3523025" cy="3108543"/>
          </a:xfrm>
          <a:prstGeom prst="rect">
            <a:avLst/>
          </a:prstGeom>
          <a:effectLst>
            <a:reflection blurRad="6350" stA="50000" endA="300" endPos="90000" dir="5400000" sy="-100000" algn="bl" rotWithShape="0"/>
          </a:effectLst>
        </p:spPr>
        <p:txBody>
          <a:bodyPr wrap="square">
            <a:spAutoFit/>
          </a:bodyPr>
          <a:lstStyle/>
          <a:p>
            <a:pPr algn="ctr"/>
            <a:r>
              <a:rPr lang="en-US" sz="2800" b="1">
                <a:solidFill>
                  <a:srgbClr val="FFC000"/>
                </a:solidFill>
                <a:latin typeface="Nunito Black" pitchFamily="2" charset="0"/>
              </a:rPr>
              <a:t>Nội dung: </a:t>
            </a:r>
            <a:r>
              <a:rPr lang="vi-VN" sz="2800">
                <a:solidFill>
                  <a:schemeClr val="bg1"/>
                </a:solidFill>
                <a:latin typeface="Nunito Black" pitchFamily="2" charset="0"/>
              </a:rPr>
              <a:t>Bài thơ ca ngợi bàn tay kì diệu của cô giáo. Cô đã tạo ra biết bao nhiêu điều lạ từ đôi bàn tay khéo léo của mình.</a:t>
            </a:r>
            <a:endParaRPr lang="en-US" sz="2800">
              <a:solidFill>
                <a:schemeClr val="bg1"/>
              </a:solidFill>
              <a:latin typeface="Nunito Black" pitchFamily="2" charset="0"/>
            </a:endParaRPr>
          </a:p>
        </p:txBody>
      </p:sp>
    </p:spTree>
    <p:extLst>
      <p:ext uri="{BB962C8B-B14F-4D97-AF65-F5344CB8AC3E}">
        <p14:creationId xmlns:p14="http://schemas.microsoft.com/office/powerpoint/2010/main" val="42033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BD07352-190E-90B0-58F1-9788600A3D17}"/>
              </a:ext>
            </a:extLst>
          </p:cNvPr>
          <p:cNvSpPr txBox="1"/>
          <p:nvPr/>
        </p:nvSpPr>
        <p:spPr>
          <a:xfrm>
            <a:off x="3526972" y="2662534"/>
            <a:ext cx="5863771" cy="1107996"/>
          </a:xfrm>
          <a:prstGeom prst="rect">
            <a:avLst/>
          </a:prstGeom>
          <a:noFill/>
        </p:spPr>
        <p:txBody>
          <a:bodyPr wrap="square" rtlCol="0">
            <a:spAutoFit/>
          </a:bodyPr>
          <a:lstStyle/>
          <a:p>
            <a:r>
              <a:rPr lang="en-US" sz="6600">
                <a:solidFill>
                  <a:srgbClr val="FF0000"/>
                </a:solidFill>
                <a:latin typeface="Sigmar One" panose="00000500000000000000" pitchFamily="2" charset="0"/>
              </a:rPr>
              <a:t>Nói - nghe</a:t>
            </a:r>
          </a:p>
        </p:txBody>
      </p:sp>
    </p:spTree>
    <p:extLst>
      <p:ext uri="{BB962C8B-B14F-4D97-AF65-F5344CB8AC3E}">
        <p14:creationId xmlns:p14="http://schemas.microsoft.com/office/powerpoint/2010/main" val="44972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xmlns="" id="{8F806BF8-1F4B-AB43-BFE4-4A549FDD810E}"/>
              </a:ext>
            </a:extLst>
          </p:cNvPr>
          <p:cNvSpPr>
            <a:spLocks noChangeArrowheads="1"/>
          </p:cNvSpPr>
          <p:nvPr/>
        </p:nvSpPr>
        <p:spPr bwMode="auto">
          <a:xfrm>
            <a:off x="2442681" y="129770"/>
            <a:ext cx="8184393"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Nunito Black" pitchFamily="2" charset="0"/>
              </a:rPr>
              <a:t>Một giờ học thú vị</a:t>
            </a:r>
            <a:endParaRPr kumimoji="0" lang="en-US" altLang="en-US" sz="3200" b="0" i="0" u="none" strike="noStrike" cap="none" normalizeH="0" baseline="0">
              <a:ln>
                <a:noFill/>
              </a:ln>
              <a:solidFill>
                <a:srgbClr val="FF0000"/>
              </a:solidFill>
              <a:effectLst/>
              <a:latin typeface="Nunito Black" pitchFamily="2" charset="0"/>
            </a:endParaRPr>
          </a:p>
        </p:txBody>
      </p:sp>
      <p:sp>
        <p:nvSpPr>
          <p:cNvPr id="8" name="TextBox 7">
            <a:extLst>
              <a:ext uri="{FF2B5EF4-FFF2-40B4-BE49-F238E27FC236}">
                <a16:creationId xmlns:a16="http://schemas.microsoft.com/office/drawing/2014/main" xmlns="" id="{CC48F25C-C0F4-284C-5ED2-5D4DD0662E87}"/>
              </a:ext>
            </a:extLst>
          </p:cNvPr>
          <p:cNvSpPr txBox="1"/>
          <p:nvPr/>
        </p:nvSpPr>
        <p:spPr>
          <a:xfrm>
            <a:off x="366305" y="560963"/>
            <a:ext cx="10679067"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1. Kể về một giờ học em thấy thú vị.</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Gợi ý: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Đó là giờ học môn nào?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Trong giờ học, em được tham gia những hoạt động nào?</a:t>
            </a:r>
          </a:p>
        </p:txBody>
      </p:sp>
      <p:pic>
        <p:nvPicPr>
          <p:cNvPr id="12" name="Picture 15">
            <a:extLst>
              <a:ext uri="{FF2B5EF4-FFF2-40B4-BE49-F238E27FC236}">
                <a16:creationId xmlns:a16="http://schemas.microsoft.com/office/drawing/2014/main" xmlns="" id="{12EA7889-8820-50E6-6C97-D235D5DF36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2479">
            <a:off x="415966" y="2909960"/>
            <a:ext cx="11733995" cy="3228155"/>
          </a:xfrm>
          <a:prstGeom prst="rect">
            <a:avLst/>
          </a:prstGeom>
        </p:spPr>
      </p:pic>
      <p:sp>
        <p:nvSpPr>
          <p:cNvPr id="11" name="TextBox 10">
            <a:extLst>
              <a:ext uri="{FF2B5EF4-FFF2-40B4-BE49-F238E27FC236}">
                <a16:creationId xmlns:a16="http://schemas.microsoft.com/office/drawing/2014/main" xmlns="" id="{457C2386-0B8C-9539-18EA-82973808D1C3}"/>
              </a:ext>
            </a:extLst>
          </p:cNvPr>
          <p:cNvSpPr txBox="1"/>
          <p:nvPr/>
        </p:nvSpPr>
        <p:spPr>
          <a:xfrm>
            <a:off x="1027442" y="3573215"/>
            <a:ext cx="10346070" cy="1815882"/>
          </a:xfrm>
          <a:prstGeom prst="rect">
            <a:avLst/>
          </a:prstGeom>
          <a:noFill/>
        </p:spPr>
        <p:txBody>
          <a:bodyPr wrap="square">
            <a:spAutoFit/>
          </a:bodyPr>
          <a:lstStyle/>
          <a:p>
            <a:pPr algn="just"/>
            <a:r>
              <a:rPr lang="en-US" sz="2800">
                <a:latin typeface="Nunito Black" pitchFamily="2" charset="0"/>
              </a:rPr>
              <a:t>	</a:t>
            </a:r>
            <a:r>
              <a:rPr lang="vi-VN" sz="2800">
                <a:latin typeface="Nunito Black" pitchFamily="2" charset="0"/>
              </a:rPr>
              <a:t>Sáng nay</a:t>
            </a:r>
            <a:r>
              <a:rPr lang="en-US" sz="2800">
                <a:latin typeface="Nunito Black" pitchFamily="2" charset="0"/>
              </a:rPr>
              <a:t>, </a:t>
            </a:r>
            <a:r>
              <a:rPr lang="vi-VN" sz="2800">
                <a:latin typeface="Nunito Black" pitchFamily="2" charset="0"/>
              </a:rPr>
              <a:t> em vừa có một giờ học rất thú vị, đó là giờ học môn Tiếng Việt. Cô giáo cho cả lớp chia thành các nhóm, phân vai và diễn lại câu</a:t>
            </a:r>
            <a:r>
              <a:rPr lang="en-US" sz="2800">
                <a:latin typeface="Nunito Black" pitchFamily="2" charset="0"/>
              </a:rPr>
              <a:t> </a:t>
            </a:r>
            <a:r>
              <a:rPr lang="vi-VN" sz="2800">
                <a:latin typeface="Nunito Black" pitchFamily="2" charset="0"/>
              </a:rPr>
              <a:t>chuyện thỏ và rùa. Em đã được</a:t>
            </a:r>
            <a:r>
              <a:rPr lang="en-US" sz="2800">
                <a:latin typeface="Nunito Black" pitchFamily="2" charset="0"/>
              </a:rPr>
              <a:t> </a:t>
            </a:r>
            <a:r>
              <a:rPr lang="vi-VN" sz="2800">
                <a:latin typeface="Nunito Black" pitchFamily="2" charset="0"/>
              </a:rPr>
              <a:t>tham gia đóng vai chú rùa trong câu chuyện đó.</a:t>
            </a:r>
            <a:endParaRPr lang="en-US" sz="2800">
              <a:latin typeface="Nunito Black" pitchFamily="2" charset="0"/>
            </a:endParaRPr>
          </a:p>
        </p:txBody>
      </p:sp>
    </p:spTree>
    <p:extLst>
      <p:ext uri="{BB962C8B-B14F-4D97-AF65-F5344CB8AC3E}">
        <p14:creationId xmlns:p14="http://schemas.microsoft.com/office/powerpoint/2010/main" val="942978269"/>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xmlns="" id="{74D1BC89-577E-9E2E-6242-3C98CE5CD5AB}"/>
              </a:ext>
            </a:extLst>
          </p:cNvPr>
          <p:cNvSpPr txBox="1"/>
          <p:nvPr/>
        </p:nvSpPr>
        <p:spPr>
          <a:xfrm>
            <a:off x="4541520" y="448721"/>
            <a:ext cx="7178040" cy="1225650"/>
          </a:xfrm>
          <a:prstGeom prst="rect">
            <a:avLst/>
          </a:prstGeom>
        </p:spPr>
        <p:txBody>
          <a:bodyPr vert="horz" lIns="91440" tIns="45720" rIns="91440" bIns="45720" rtlCol="0" anchor="b">
            <a:normAutofit/>
          </a:bodyPr>
          <a:lstStyle/>
          <a:p>
            <a:pPr marL="0" marR="0" lvl="0" indent="0" algn="ctr" fontAlgn="base">
              <a:lnSpc>
                <a:spcPct val="90000"/>
              </a:lnSpc>
              <a:spcBef>
                <a:spcPct val="0"/>
              </a:spcBef>
              <a:spcAft>
                <a:spcPts val="600"/>
              </a:spcAft>
              <a:buClrTx/>
              <a:buSzTx/>
              <a:tabLst/>
            </a:pPr>
            <a:r>
              <a:rPr kumimoji="0" lang="en-US" altLang="en-US" sz="3800" b="0" i="0" u="none" strike="noStrike" kern="1200" cap="none" normalizeH="0" baseline="0">
                <a:ln>
                  <a:noFill/>
                </a:ln>
                <a:solidFill>
                  <a:srgbClr val="FFC000"/>
                </a:solidFill>
                <a:effectLst/>
                <a:latin typeface="Nunito Black" pitchFamily="2" charset="0"/>
                <a:ea typeface="+mj-ea"/>
                <a:cs typeface="+mj-cs"/>
              </a:rPr>
              <a:t>2. Em cảm nhận thế nào về giờ học đó?</a:t>
            </a:r>
          </a:p>
        </p:txBody>
      </p:sp>
      <p:pic>
        <p:nvPicPr>
          <p:cNvPr id="6" name="Picture 6">
            <a:extLst>
              <a:ext uri="{FF2B5EF4-FFF2-40B4-BE49-F238E27FC236}">
                <a16:creationId xmlns:a16="http://schemas.microsoft.com/office/drawing/2014/main" xmlns="" id="{F5E71432-6AF8-7D52-3BDA-D18904EA8E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346" y="1354388"/>
            <a:ext cx="5666547" cy="4149223"/>
          </a:xfrm>
          <a:prstGeom prst="rect">
            <a:avLst/>
          </a:prstGeom>
        </p:spPr>
      </p:pic>
      <p:cxnSp>
        <p:nvCxnSpPr>
          <p:cNvPr id="27" name="Straight Connector 26">
            <a:extLst>
              <a:ext uri="{FF2B5EF4-FFF2-40B4-BE49-F238E27FC236}">
                <a16:creationId xmlns:a16="http://schemas.microsoft.com/office/drawing/2014/main" xmlns=""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11838562-B5BF-909D-E80D-74F1AF865C29}"/>
              </a:ext>
            </a:extLst>
          </p:cNvPr>
          <p:cNvSpPr txBox="1"/>
          <p:nvPr/>
        </p:nvSpPr>
        <p:spPr>
          <a:xfrm>
            <a:off x="6527800" y="1909192"/>
            <a:ext cx="4713997" cy="3647710"/>
          </a:xfrm>
          <a:prstGeom prst="roundRect">
            <a:avLst/>
          </a:prstGeom>
          <a:scene3d>
            <a:camera prst="orthographicFront">
              <a:rot lat="0" lon="0" rev="0"/>
            </a:camera>
            <a:lightRig rig="soft" dir="t">
              <a:rot lat="0" lon="0" rev="0"/>
            </a:lightRig>
          </a:scene3d>
        </p:spPr>
        <p:txBody>
          <a:bodyPr vert="horz" lIns="91440" tIns="45720" rIns="91440" bIns="45720" rtlCol="0">
            <a:normAutofit fontScale="92500" lnSpcReduction="10000"/>
          </a:bodyPr>
          <a:lstStyle/>
          <a:p>
            <a:pPr algn="just">
              <a:lnSpc>
                <a:spcPct val="90000"/>
              </a:lnSpc>
              <a:spcAft>
                <a:spcPts val="600"/>
              </a:spcAft>
            </a:pPr>
            <a:r>
              <a:rPr lang="en-US" sz="2800">
                <a:solidFill>
                  <a:schemeClr val="bg1"/>
                </a:solidFill>
                <a:latin typeface="Nunito Black" pitchFamily="2" charset="0"/>
              </a:rPr>
              <a:t>	Giờ học ấy diễn ra vô cùng vui vẻ, thú vị. Em cảm thấy rất thích thú với những giờ học như vậy. Em mong cô giáo sẽ cho chúng em tham gia nhiều hoạt động vui như thế để dễ dàng học và ghi nhớ các câu chuyện.</a:t>
            </a:r>
          </a:p>
        </p:txBody>
      </p:sp>
      <p:cxnSp>
        <p:nvCxnSpPr>
          <p:cNvPr id="29" name="Straight Connector 28">
            <a:extLst>
              <a:ext uri="{FF2B5EF4-FFF2-40B4-BE49-F238E27FC236}">
                <a16:creationId xmlns:a16="http://schemas.microsoft.com/office/drawing/2014/main" xmlns=""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749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nh thiếu nhi: Cuốn sách tuổi thần tiên vector 2024 ~ MrPixelVn - Chia sẻ  Đồ họa vector pixel miễn phí">
            <a:extLst>
              <a:ext uri="{FF2B5EF4-FFF2-40B4-BE49-F238E27FC236}">
                <a16:creationId xmlns:a16="http://schemas.microsoft.com/office/drawing/2014/main" xmlns=""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5" y="-30"/>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775BEB2-DD79-A8F3-CE64-9ECC2ECDD691}"/>
              </a:ext>
            </a:extLst>
          </p:cNvPr>
          <p:cNvSpPr txBox="1"/>
          <p:nvPr/>
        </p:nvSpPr>
        <p:spPr>
          <a:xfrm>
            <a:off x="1602924" y="2012436"/>
            <a:ext cx="3555692" cy="204271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Tiết 3</a:t>
            </a:r>
          </a:p>
        </p:txBody>
      </p:sp>
      <p:pic>
        <p:nvPicPr>
          <p:cNvPr id="3" name="Picture 2">
            <a:extLst>
              <a:ext uri="{FF2B5EF4-FFF2-40B4-BE49-F238E27FC236}">
                <a16:creationId xmlns:a16="http://schemas.microsoft.com/office/drawing/2014/main" xmlns="" id="{CA003F2C-FE44-D68A-97DF-EE9C0B12FB37}"/>
              </a:ext>
            </a:extLst>
          </p:cNvPr>
          <p:cNvPicPr>
            <a:picLocks noChangeAspect="1"/>
          </p:cNvPicPr>
          <p:nvPr/>
        </p:nvPicPr>
        <p:blipFill rotWithShape="1">
          <a:blip r:embed="rId3"/>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41039453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2EF5252-6B92-0F6F-0AE9-B6F4DDCD5C9C}"/>
              </a:ext>
            </a:extLst>
          </p:cNvPr>
          <p:cNvSpPr txBox="1"/>
          <p:nvPr/>
        </p:nvSpPr>
        <p:spPr>
          <a:xfrm>
            <a:off x="5584217" y="88987"/>
            <a:ext cx="6332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B050"/>
                </a:solidFill>
                <a:effectLst/>
                <a:uLnTx/>
                <a:uFillTx/>
                <a:latin typeface="Sigmar One" panose="00000500000000000000" pitchFamily="2" charset="0"/>
                <a:cs typeface="+mn-cs"/>
              </a:rPr>
              <a:t>Viết </a:t>
            </a:r>
          </a:p>
        </p:txBody>
      </p:sp>
      <p:graphicFrame>
        <p:nvGraphicFramePr>
          <p:cNvPr id="5" name="Table 4">
            <a:extLst>
              <a:ext uri="{FF2B5EF4-FFF2-40B4-BE49-F238E27FC236}">
                <a16:creationId xmlns:a16="http://schemas.microsoft.com/office/drawing/2014/main" xmlns="" id="{B83DB25E-6D92-28F8-F53D-9F1B904B92E3}"/>
              </a:ext>
            </a:extLst>
          </p:cNvPr>
          <p:cNvGraphicFramePr>
            <a:graphicFrameLocks noGrp="1"/>
          </p:cNvGraphicFramePr>
          <p:nvPr/>
        </p:nvGraphicFramePr>
        <p:xfrm>
          <a:off x="2909580" y="1995660"/>
          <a:ext cx="7697459" cy="4556760"/>
        </p:xfrm>
        <a:graphic>
          <a:graphicData uri="http://schemas.openxmlformats.org/drawingml/2006/table">
            <a:tbl>
              <a:tblPr/>
              <a:tblGrid>
                <a:gridCol w="7697459">
                  <a:extLst>
                    <a:ext uri="{9D8B030D-6E8A-4147-A177-3AD203B41FA5}">
                      <a16:colId xmlns:a16="http://schemas.microsoft.com/office/drawing/2014/main" xmlns="" val="2772057543"/>
                    </a:ext>
                  </a:extLst>
                </a:gridCol>
              </a:tblGrid>
              <a:tr h="3625100">
                <a:tc>
                  <a:txBody>
                    <a:bodyPr/>
                    <a:lstStyle/>
                    <a:p>
                      <a:pPr algn="ctr"/>
                      <a:r>
                        <a:rPr lang="vi-VN" sz="2800" b="0" i="0" kern="1200">
                          <a:solidFill>
                            <a:schemeClr val="tx1"/>
                          </a:solidFill>
                          <a:effectLst/>
                          <a:latin typeface="Nunito "/>
                          <a:ea typeface="+mn-ea"/>
                          <a:cs typeface="+mn-cs"/>
                        </a:rPr>
                        <a:t>Em nghe thầy đọc bao ngày</a:t>
                      </a:r>
                    </a:p>
                    <a:p>
                      <a:pPr algn="ctr"/>
                      <a:r>
                        <a:rPr lang="vi-VN" sz="2800" b="0" i="0" kern="1200">
                          <a:solidFill>
                            <a:schemeClr val="tx1"/>
                          </a:solidFill>
                          <a:effectLst/>
                          <a:latin typeface="Nunito "/>
                          <a:ea typeface="+mn-ea"/>
                          <a:cs typeface="+mn-cs"/>
                        </a:rPr>
                        <a:t>Tiếng thơ đỏ nắng, xanh cây quanh nhà</a:t>
                      </a:r>
                    </a:p>
                    <a:p>
                      <a:pPr algn="ctr"/>
                      <a:r>
                        <a:rPr lang="vi-VN" sz="2800" b="0" i="0" kern="1200">
                          <a:solidFill>
                            <a:schemeClr val="tx1"/>
                          </a:solidFill>
                          <a:effectLst/>
                          <a:latin typeface="Nunito "/>
                          <a:ea typeface="+mn-ea"/>
                          <a:cs typeface="+mn-cs"/>
                        </a:rPr>
                        <a:t>Mới chèo nghiêng mặt sông xa</a:t>
                      </a:r>
                    </a:p>
                    <a:p>
                      <a:pPr algn="ctr"/>
                      <a:r>
                        <a:rPr lang="vi-VN" sz="2800" b="0" i="0" kern="1200">
                          <a:solidFill>
                            <a:schemeClr val="tx1"/>
                          </a:solidFill>
                          <a:effectLst/>
                          <a:latin typeface="Nunito "/>
                          <a:ea typeface="+mn-ea"/>
                          <a:cs typeface="+mn-cs"/>
                        </a:rPr>
                        <a:t>Bâng khuâng nghe vọng tiếng bà năm xưa</a:t>
                      </a:r>
                    </a:p>
                    <a:p>
                      <a:pPr algn="ctr"/>
                      <a:r>
                        <a:rPr lang="vi-VN" sz="2800" b="0" i="0" kern="1200">
                          <a:solidFill>
                            <a:schemeClr val="tx1"/>
                          </a:solidFill>
                          <a:effectLst/>
                          <a:latin typeface="Nunito "/>
                          <a:ea typeface="+mn-ea"/>
                          <a:cs typeface="+mn-cs"/>
                        </a:rPr>
                        <a:t>Nghe trăng thở động tàu dừa</a:t>
                      </a:r>
                    </a:p>
                    <a:p>
                      <a:pPr algn="ctr"/>
                      <a:r>
                        <a:rPr lang="vi-VN" sz="2800" b="0" i="0" kern="1200">
                          <a:solidFill>
                            <a:schemeClr val="tx1"/>
                          </a:solidFill>
                          <a:effectLst/>
                          <a:latin typeface="Nunito "/>
                          <a:ea typeface="+mn-ea"/>
                          <a:cs typeface="+mn-cs"/>
                        </a:rPr>
                        <a:t>Rào rào nghe chuyển cơn mưa giữa trời…</a:t>
                      </a:r>
                    </a:p>
                    <a:p>
                      <a:pPr algn="ctr"/>
                      <a:r>
                        <a:rPr lang="vi-VN" sz="2800" b="0" i="0" kern="1200">
                          <a:solidFill>
                            <a:schemeClr val="tx1"/>
                          </a:solidFill>
                          <a:effectLst/>
                          <a:latin typeface="Nunito "/>
                          <a:ea typeface="+mn-ea"/>
                          <a:cs typeface="+mn-cs"/>
                        </a:rPr>
                        <a:t>Thêm yêu tiếng hát nụ cười</a:t>
                      </a:r>
                    </a:p>
                    <a:p>
                      <a:pPr algn="ctr"/>
                      <a:r>
                        <a:rPr lang="vi-VN" sz="2800" b="0" i="0" kern="1200">
                          <a:solidFill>
                            <a:schemeClr val="tx1"/>
                          </a:solidFill>
                          <a:effectLst/>
                          <a:latin typeface="Nunito "/>
                          <a:ea typeface="+mn-ea"/>
                          <a:cs typeface="+mn-cs"/>
                        </a:rPr>
                        <a:t>Nghe thơ em thấy đất trời đẹp ra.</a:t>
                      </a:r>
                    </a:p>
                    <a:p>
                      <a:pPr algn="ctr"/>
                      <a:r>
                        <a:rPr lang="en-US" sz="2800" b="0" i="0" kern="1200">
                          <a:solidFill>
                            <a:schemeClr val="tx1"/>
                          </a:solidFill>
                          <a:effectLst/>
                          <a:latin typeface="Nunito "/>
                          <a:ea typeface="+mn-ea"/>
                          <a:cs typeface="+mn-cs"/>
                        </a:rPr>
                        <a:t>                                    </a:t>
                      </a:r>
                      <a:r>
                        <a:rPr lang="vi-VN" sz="2800" b="0" i="0" kern="1200">
                          <a:solidFill>
                            <a:schemeClr val="tx1"/>
                          </a:solidFill>
                          <a:effectLst/>
                          <a:latin typeface="Nunito "/>
                          <a:ea typeface="+mn-ea"/>
                          <a:cs typeface="+mn-cs"/>
                        </a:rPr>
                        <a:t>(Trần Đăng Khoa)</a:t>
                      </a:r>
                      <a:endParaRPr lang="vi-VN" sz="2800" b="1">
                        <a:solidFill>
                          <a:srgbClr val="0070C0"/>
                        </a:solidFill>
                        <a:effectLst/>
                        <a:latin typeface="Nunito "/>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extLst>
                  <a:ext uri="{0D108BD9-81ED-4DB2-BD59-A6C34878D82A}">
                    <a16:rowId xmlns:a16="http://schemas.microsoft.com/office/drawing/2014/main" xmlns="" val="196278310"/>
                  </a:ext>
                </a:extLst>
              </a:tr>
              <a:tr h="571034">
                <a:tc>
                  <a:txBody>
                    <a:bodyPr/>
                    <a:lstStyle/>
                    <a:p>
                      <a:pPr algn="ctr" fontAlgn="t">
                        <a:lnSpc>
                          <a:spcPct val="150000"/>
                        </a:lnSpc>
                      </a:pPr>
                      <a:endParaRPr lang="en-US" sz="2800" b="1">
                        <a:solidFill>
                          <a:srgbClr val="0070C0"/>
                        </a:solidFill>
                        <a:effectLst/>
                        <a:latin typeface="Nunito "/>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extLst>
                  <a:ext uri="{0D108BD9-81ED-4DB2-BD59-A6C34878D82A}">
                    <a16:rowId xmlns:a16="http://schemas.microsoft.com/office/drawing/2014/main" xmlns="" val="4095491175"/>
                  </a:ext>
                </a:extLst>
              </a:tr>
            </a:tbl>
          </a:graphicData>
        </a:graphic>
      </p:graphicFrame>
      <p:sp>
        <p:nvSpPr>
          <p:cNvPr id="6" name="TextBox 5">
            <a:extLst>
              <a:ext uri="{FF2B5EF4-FFF2-40B4-BE49-F238E27FC236}">
                <a16:creationId xmlns:a16="http://schemas.microsoft.com/office/drawing/2014/main" xmlns="" id="{97460D74-B50C-6EB4-ED24-D5A56D5EDBA9}"/>
              </a:ext>
            </a:extLst>
          </p:cNvPr>
          <p:cNvSpPr txBox="1"/>
          <p:nvPr/>
        </p:nvSpPr>
        <p:spPr>
          <a:xfrm>
            <a:off x="4235884" y="1334551"/>
            <a:ext cx="5053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Nunito" pitchFamily="2" charset="0"/>
              </a:rPr>
              <a:t>Nghe thầy</a:t>
            </a:r>
            <a:r>
              <a:rPr kumimoji="0" lang="en-US" sz="4000" b="1" i="0" u="none" strike="noStrike" kern="1200" cap="none" spc="0" normalizeH="0" noProof="0">
                <a:ln>
                  <a:noFill/>
                </a:ln>
                <a:solidFill>
                  <a:srgbClr val="FF0000"/>
                </a:solidFill>
                <a:effectLst/>
                <a:uLnTx/>
                <a:uFillTx/>
                <a:latin typeface="Nunito" pitchFamily="2" charset="0"/>
              </a:rPr>
              <a:t> đọc thơ</a:t>
            </a:r>
            <a:endParaRPr kumimoji="0" lang="en-US" sz="4000" b="1" i="0" u="none" strike="noStrike" kern="1200" cap="none" spc="0" normalizeH="0" baseline="0" noProof="0">
              <a:ln>
                <a:noFill/>
              </a:ln>
              <a:solidFill>
                <a:srgbClr val="FF0000"/>
              </a:solidFill>
              <a:effectLst/>
              <a:uLnTx/>
              <a:uFillTx/>
              <a:latin typeface="Nunito" pitchFamily="2" charset="0"/>
            </a:endParaRPr>
          </a:p>
        </p:txBody>
      </p:sp>
      <p:sp>
        <p:nvSpPr>
          <p:cNvPr id="7" name="Rectangle: Rounded Corners 6">
            <a:extLst>
              <a:ext uri="{FF2B5EF4-FFF2-40B4-BE49-F238E27FC236}">
                <a16:creationId xmlns:a16="http://schemas.microsoft.com/office/drawing/2014/main" xmlns="" id="{16DEB987-E30B-81F5-837A-D9136048C3A4}"/>
              </a:ext>
            </a:extLst>
          </p:cNvPr>
          <p:cNvSpPr/>
          <p:nvPr/>
        </p:nvSpPr>
        <p:spPr>
          <a:xfrm>
            <a:off x="708813" y="689152"/>
            <a:ext cx="3667243"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TextBox 7">
            <a:extLst>
              <a:ext uri="{FF2B5EF4-FFF2-40B4-BE49-F238E27FC236}">
                <a16:creationId xmlns:a16="http://schemas.microsoft.com/office/drawing/2014/main" xmlns="" id="{6BCAD962-79AA-8B37-4F39-E759B28BAB42}"/>
              </a:ext>
            </a:extLst>
          </p:cNvPr>
          <p:cNvSpPr txBox="1"/>
          <p:nvPr/>
        </p:nvSpPr>
        <p:spPr>
          <a:xfrm>
            <a:off x="854833" y="796553"/>
            <a:ext cx="4011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schemeClr val="bg1"/>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schemeClr val="bg1"/>
                </a:solidFill>
                <a:effectLst/>
                <a:uLnTx/>
                <a:uFillTx/>
                <a:latin typeface="Nunito Black" panose="00000A00000000000000" pitchFamily="2" charset="0"/>
                <a:ea typeface="Open Sans" panose="020B0606030504020204" pitchFamily="34" charset="0"/>
                <a:cs typeface="Open Sans" panose="020B0606030504020204" pitchFamily="34" charset="0"/>
              </a:rPr>
              <a:t>Nghe – viết</a:t>
            </a:r>
          </a:p>
        </p:txBody>
      </p:sp>
    </p:spTree>
    <p:extLst>
      <p:ext uri="{BB962C8B-B14F-4D97-AF65-F5344CB8AC3E}">
        <p14:creationId xmlns:p14="http://schemas.microsoft.com/office/powerpoint/2010/main" val="215113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xmlns="" id="{C959B51E-B266-3FDB-C3E5-0B00B6EFC0E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9" r="1" b="11469"/>
          <a:stretch/>
        </p:blipFill>
        <p:spPr bwMode="auto">
          <a:xfrm>
            <a:off x="7850990" y="-600973"/>
            <a:ext cx="4884684" cy="43211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1E8E6806-0FCF-0218-CB8B-65DAB865CAF9}"/>
              </a:ext>
            </a:extLst>
          </p:cNvPr>
          <p:cNvSpPr/>
          <p:nvPr/>
        </p:nvSpPr>
        <p:spPr>
          <a:xfrm>
            <a:off x="816389" y="352697"/>
            <a:ext cx="4683073" cy="107871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微软雅黑" panose="020F0502020204030204"/>
              <a:cs typeface="+mn-cs"/>
            </a:endParaRPr>
          </a:p>
        </p:txBody>
      </p:sp>
      <p:sp>
        <p:nvSpPr>
          <p:cNvPr id="7" name="TextBox 6">
            <a:extLst>
              <a:ext uri="{FF2B5EF4-FFF2-40B4-BE49-F238E27FC236}">
                <a16:creationId xmlns:a16="http://schemas.microsoft.com/office/drawing/2014/main" xmlns="" id="{67D69C05-1631-43AA-D660-34FE01B2C07C}"/>
              </a:ext>
            </a:extLst>
          </p:cNvPr>
          <p:cNvSpPr txBox="1"/>
          <p:nvPr/>
        </p:nvSpPr>
        <p:spPr>
          <a:xfrm>
            <a:off x="1163218" y="507333"/>
            <a:ext cx="46889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Cách trình bày</a:t>
            </a:r>
          </a:p>
        </p:txBody>
      </p:sp>
      <p:sp>
        <p:nvSpPr>
          <p:cNvPr id="8" name="Speech Bubble: Rectangle with Corners Rounded 7">
            <a:extLst>
              <a:ext uri="{FF2B5EF4-FFF2-40B4-BE49-F238E27FC236}">
                <a16:creationId xmlns:a16="http://schemas.microsoft.com/office/drawing/2014/main" xmlns="" id="{71F5DE69-3E49-23C9-64D5-38174C5465FD}"/>
              </a:ext>
            </a:extLst>
          </p:cNvPr>
          <p:cNvSpPr/>
          <p:nvPr/>
        </p:nvSpPr>
        <p:spPr>
          <a:xfrm flipH="1">
            <a:off x="248404" y="2906628"/>
            <a:ext cx="8250136" cy="3487208"/>
          </a:xfrm>
          <a:prstGeom prst="wedgeRoundRectCallout">
            <a:avLst>
              <a:gd name="adj1" fmla="val -52420"/>
              <a:gd name="adj2" fmla="val -71197"/>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3" name="TextBox 12">
            <a:extLst>
              <a:ext uri="{FF2B5EF4-FFF2-40B4-BE49-F238E27FC236}">
                <a16:creationId xmlns:a16="http://schemas.microsoft.com/office/drawing/2014/main" xmlns="" id="{56EF082A-5ED0-7523-9180-DF6E94CD9345}"/>
              </a:ext>
            </a:extLst>
          </p:cNvPr>
          <p:cNvSpPr txBox="1"/>
          <p:nvPr/>
        </p:nvSpPr>
        <p:spPr>
          <a:xfrm>
            <a:off x="555384" y="3136916"/>
            <a:ext cx="8104522" cy="27853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Viết hoa tên bài và các chữ đầu mỗi dòng thơ.</a:t>
            </a:r>
          </a:p>
          <a:p>
            <a:pPr marL="285750" indent="-285750">
              <a:buFont typeface="Wingdings" panose="05000000000000000000" pitchFamily="2" charset="2"/>
              <a:buChar char="Ø"/>
              <a:defRPr/>
            </a:pPr>
            <a:r>
              <a:rPr lang="vi-VN" sz="2500" b="1">
                <a:solidFill>
                  <a:srgbClr val="00B0F0"/>
                </a:solidFill>
                <a:latin typeface="Nunito "/>
              </a:rPr>
              <a:t>Đây là thể thơ lục bát, với câu có 6 tiếng thì lùi vào 3 – 4 ô li, câu có 8 tiếng thì lùi vào 1 – 2 ô li</a:t>
            </a:r>
            <a:endParaRPr lang="en-US" sz="2500" b="1">
              <a:solidFill>
                <a:srgbClr val="00B0F0"/>
              </a:solidFill>
              <a:latin typeface="Nunito "/>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Chú ý dấu chấm và dấu chấm than cuối câu.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Nghe GV đọc từng cụm từ hoặc từng dòng thơ, ghi nhớ và viết vào vở.</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Lắng nghe GV nhận xét bài của một số bạn.</a:t>
            </a:r>
          </a:p>
        </p:txBody>
      </p:sp>
    </p:spTree>
    <p:extLst>
      <p:ext uri="{BB962C8B-B14F-4D97-AF65-F5344CB8AC3E}">
        <p14:creationId xmlns:p14="http://schemas.microsoft.com/office/powerpoint/2010/main" val="33358742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0AD7BD0-0FE5-D1F7-0E2B-E835DCCB9B1F}"/>
              </a:ext>
            </a:extLst>
          </p:cNvPr>
          <p:cNvPicPr>
            <a:picLocks noChangeAspect="1"/>
          </p:cNvPicPr>
          <p:nvPr/>
        </p:nvPicPr>
        <p:blipFill rotWithShape="1">
          <a:blip r:embed="rId2"/>
          <a:srcRect r="872" b="1"/>
          <a:stretch/>
        </p:blipFill>
        <p:spPr>
          <a:xfrm>
            <a:off x="-217524" y="64291"/>
            <a:ext cx="12191980" cy="6856718"/>
          </a:xfrm>
          <a:prstGeom prst="rect">
            <a:avLst/>
          </a:prstGeom>
        </p:spPr>
      </p:pic>
      <p:sp>
        <p:nvSpPr>
          <p:cNvPr id="5" name="Rectangle: Rounded Corners 4">
            <a:extLst>
              <a:ext uri="{FF2B5EF4-FFF2-40B4-BE49-F238E27FC236}">
                <a16:creationId xmlns:a16="http://schemas.microsoft.com/office/drawing/2014/main" xmlns="" id="{1365ABB8-A300-5991-B1BF-CE0317F5E509}"/>
              </a:ext>
            </a:extLst>
          </p:cNvPr>
          <p:cNvSpPr/>
          <p:nvPr/>
        </p:nvSpPr>
        <p:spPr>
          <a:xfrm>
            <a:off x="524056" y="426842"/>
            <a:ext cx="5197476"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2</a:t>
            </a:r>
            <a:r>
              <a:rPr lang="en-US" altLang="en-US" sz="2200" b="1">
                <a:solidFill>
                  <a:prstClr val="white"/>
                </a:solidFill>
                <a:latin typeface="Nunito Black" panose="00000A00000000000000" pitchFamily="2" charset="0"/>
              </a:rPr>
              <a:t>.</a:t>
            </a: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 </a:t>
            </a:r>
            <a:r>
              <a:rPr lang="en-US" sz="3200" b="1">
                <a:latin typeface="Nunito Black" pitchFamily="2" charset="0"/>
              </a:rPr>
              <a:t>Làm bài tập a hoặc b.</a:t>
            </a: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2" name="Picture 1"/>
          <p:cNvPicPr>
            <a:picLocks noChangeAspect="1"/>
          </p:cNvPicPr>
          <p:nvPr/>
        </p:nvPicPr>
        <p:blipFill>
          <a:blip r:embed="rId3"/>
          <a:stretch>
            <a:fillRect/>
          </a:stretch>
        </p:blipFill>
        <p:spPr>
          <a:xfrm>
            <a:off x="1339880" y="1821869"/>
            <a:ext cx="10664886" cy="4675505"/>
          </a:xfrm>
          <a:prstGeom prst="rect">
            <a:avLst/>
          </a:prstGeom>
        </p:spPr>
      </p:pic>
      <p:pic>
        <p:nvPicPr>
          <p:cNvPr id="3" name="Picture 2"/>
          <p:cNvPicPr>
            <a:picLocks noChangeAspect="1"/>
          </p:cNvPicPr>
          <p:nvPr/>
        </p:nvPicPr>
        <p:blipFill>
          <a:blip r:embed="rId4"/>
          <a:stretch>
            <a:fillRect/>
          </a:stretch>
        </p:blipFill>
        <p:spPr>
          <a:xfrm>
            <a:off x="7203632" y="562814"/>
            <a:ext cx="4004299" cy="2977220"/>
          </a:xfrm>
          <a:prstGeom prst="rect">
            <a:avLst/>
          </a:prstGeom>
          <a:blipFill>
            <a:blip r:embed="rId5"/>
            <a:tile tx="6350" ty="0" sx="100000" sy="99000" flip="none" algn="tl"/>
          </a:blipFill>
        </p:spPr>
      </p:pic>
    </p:spTree>
    <p:extLst>
      <p:ext uri="{BB962C8B-B14F-4D97-AF65-F5344CB8AC3E}">
        <p14:creationId xmlns:p14="http://schemas.microsoft.com/office/powerpoint/2010/main" val="3576246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0AD7BD0-0FE5-D1F7-0E2B-E835DCCB9B1F}"/>
              </a:ext>
            </a:extLst>
          </p:cNvPr>
          <p:cNvPicPr>
            <a:picLocks noChangeAspect="1"/>
          </p:cNvPicPr>
          <p:nvPr/>
        </p:nvPicPr>
        <p:blipFill rotWithShape="1">
          <a:blip r:embed="rId2"/>
          <a:srcRect r="872" b="1"/>
          <a:stretch/>
        </p:blipFill>
        <p:spPr>
          <a:xfrm>
            <a:off x="-50780" y="1282"/>
            <a:ext cx="12191980" cy="6856718"/>
          </a:xfrm>
          <a:prstGeom prst="rect">
            <a:avLst/>
          </a:prstGeom>
        </p:spPr>
      </p:pic>
      <p:sp>
        <p:nvSpPr>
          <p:cNvPr id="5" name="Rectangle: Rounded Corners 4">
            <a:extLst>
              <a:ext uri="{FF2B5EF4-FFF2-40B4-BE49-F238E27FC236}">
                <a16:creationId xmlns:a16="http://schemas.microsoft.com/office/drawing/2014/main" xmlns="" id="{1365ABB8-A300-5991-B1BF-CE0317F5E509}"/>
              </a:ext>
            </a:extLst>
          </p:cNvPr>
          <p:cNvSpPr/>
          <p:nvPr/>
        </p:nvSpPr>
        <p:spPr>
          <a:xfrm>
            <a:off x="524056" y="426842"/>
            <a:ext cx="5197476"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2</a:t>
            </a:r>
            <a:r>
              <a:rPr lang="en-US" altLang="en-US" sz="2200" b="1">
                <a:solidFill>
                  <a:prstClr val="white"/>
                </a:solidFill>
                <a:latin typeface="Nunito Black" panose="00000A00000000000000" pitchFamily="2" charset="0"/>
              </a:rPr>
              <a:t>.</a:t>
            </a: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 </a:t>
            </a:r>
            <a:r>
              <a:rPr lang="en-US" sz="3200" b="1">
                <a:latin typeface="Nunito Black" pitchFamily="2" charset="0"/>
              </a:rPr>
              <a:t>Làm bài tập a hoặc b.</a:t>
            </a: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2" name="Picture 1"/>
          <p:cNvPicPr>
            <a:picLocks noChangeAspect="1"/>
          </p:cNvPicPr>
          <p:nvPr/>
        </p:nvPicPr>
        <p:blipFill>
          <a:blip r:embed="rId3"/>
          <a:stretch>
            <a:fillRect/>
          </a:stretch>
        </p:blipFill>
        <p:spPr>
          <a:xfrm>
            <a:off x="1339880" y="1808806"/>
            <a:ext cx="10664886" cy="4675505"/>
          </a:xfrm>
          <a:prstGeom prst="rect">
            <a:avLst/>
          </a:prstGeom>
        </p:spPr>
      </p:pic>
      <p:pic>
        <p:nvPicPr>
          <p:cNvPr id="3" name="Picture 2"/>
          <p:cNvPicPr>
            <a:picLocks noChangeAspect="1"/>
          </p:cNvPicPr>
          <p:nvPr/>
        </p:nvPicPr>
        <p:blipFill>
          <a:blip r:embed="rId4"/>
          <a:stretch>
            <a:fillRect/>
          </a:stretch>
        </p:blipFill>
        <p:spPr>
          <a:xfrm>
            <a:off x="7203632" y="562814"/>
            <a:ext cx="4004299" cy="2977220"/>
          </a:xfrm>
          <a:prstGeom prst="rect">
            <a:avLst/>
          </a:prstGeom>
        </p:spPr>
      </p:pic>
      <p:sp>
        <p:nvSpPr>
          <p:cNvPr id="4" name="TextBox 3"/>
          <p:cNvSpPr txBox="1"/>
          <p:nvPr/>
        </p:nvSpPr>
        <p:spPr>
          <a:xfrm>
            <a:off x="3656946" y="2782390"/>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8" name="TextBox 7"/>
          <p:cNvSpPr txBox="1"/>
          <p:nvPr/>
        </p:nvSpPr>
        <p:spPr>
          <a:xfrm>
            <a:off x="4179787" y="2782389"/>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9" name="TextBox 8"/>
          <p:cNvSpPr txBox="1"/>
          <p:nvPr/>
        </p:nvSpPr>
        <p:spPr>
          <a:xfrm>
            <a:off x="9029105" y="3506338"/>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0" name="TextBox 9"/>
          <p:cNvSpPr txBox="1"/>
          <p:nvPr/>
        </p:nvSpPr>
        <p:spPr>
          <a:xfrm>
            <a:off x="7926630" y="4064987"/>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1" name="TextBox 10"/>
          <p:cNvSpPr txBox="1"/>
          <p:nvPr/>
        </p:nvSpPr>
        <p:spPr>
          <a:xfrm>
            <a:off x="7519198" y="4791631"/>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2" name="TextBox 11"/>
          <p:cNvSpPr txBox="1"/>
          <p:nvPr/>
        </p:nvSpPr>
        <p:spPr>
          <a:xfrm>
            <a:off x="8142005" y="5295306"/>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3" name="TextBox 12"/>
          <p:cNvSpPr txBox="1"/>
          <p:nvPr/>
        </p:nvSpPr>
        <p:spPr>
          <a:xfrm>
            <a:off x="7504120" y="3525340"/>
            <a:ext cx="301100" cy="584775"/>
          </a:xfrm>
          <a:prstGeom prst="rect">
            <a:avLst/>
          </a:prstGeom>
          <a:solidFill>
            <a:srgbClr val="FAAEB0"/>
          </a:solidFill>
        </p:spPr>
        <p:txBody>
          <a:bodyPr wrap="square" rtlCol="0">
            <a:spAutoFit/>
          </a:bodyPr>
          <a:lstStyle/>
          <a:p>
            <a:r>
              <a:rPr lang="en-US" sz="3200" i="1">
                <a:solidFill>
                  <a:srgbClr val="FF0000"/>
                </a:solidFill>
              </a:rPr>
              <a:t>n</a:t>
            </a:r>
          </a:p>
        </p:txBody>
      </p:sp>
      <p:sp>
        <p:nvSpPr>
          <p:cNvPr id="14" name="TextBox 13"/>
          <p:cNvSpPr txBox="1"/>
          <p:nvPr/>
        </p:nvSpPr>
        <p:spPr>
          <a:xfrm>
            <a:off x="3624143" y="3495332"/>
            <a:ext cx="301100" cy="584775"/>
          </a:xfrm>
          <a:prstGeom prst="rect">
            <a:avLst/>
          </a:prstGeom>
          <a:solidFill>
            <a:srgbClr val="FAAEB0"/>
          </a:solidFill>
        </p:spPr>
        <p:txBody>
          <a:bodyPr wrap="square" rtlCol="0">
            <a:spAutoFit/>
          </a:bodyPr>
          <a:lstStyle/>
          <a:p>
            <a:r>
              <a:rPr lang="en-US" sz="3200" i="1">
                <a:solidFill>
                  <a:srgbClr val="FF0000"/>
                </a:solidFill>
              </a:rPr>
              <a:t>n</a:t>
            </a:r>
          </a:p>
        </p:txBody>
      </p:sp>
      <p:sp>
        <p:nvSpPr>
          <p:cNvPr id="15" name="TextBox 14"/>
          <p:cNvSpPr txBox="1"/>
          <p:nvPr/>
        </p:nvSpPr>
        <p:spPr>
          <a:xfrm>
            <a:off x="3637026" y="4776936"/>
            <a:ext cx="301100" cy="584775"/>
          </a:xfrm>
          <a:prstGeom prst="rect">
            <a:avLst/>
          </a:prstGeom>
          <a:solidFill>
            <a:srgbClr val="FAAEB0"/>
          </a:solidFill>
        </p:spPr>
        <p:txBody>
          <a:bodyPr wrap="square" rtlCol="0">
            <a:spAutoFit/>
          </a:bodyPr>
          <a:lstStyle/>
          <a:p>
            <a:r>
              <a:rPr lang="en-US" sz="3200" i="1">
                <a:solidFill>
                  <a:srgbClr val="FF0000"/>
                </a:solidFill>
              </a:rPr>
              <a:t>n</a:t>
            </a:r>
          </a:p>
        </p:txBody>
      </p:sp>
    </p:spTree>
    <p:extLst>
      <p:ext uri="{BB962C8B-B14F-4D97-AF65-F5344CB8AC3E}">
        <p14:creationId xmlns:p14="http://schemas.microsoft.com/office/powerpoint/2010/main" val="733444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0AD7BD0-0FE5-D1F7-0E2B-E835DCCB9B1F}"/>
              </a:ext>
            </a:extLst>
          </p:cNvPr>
          <p:cNvPicPr>
            <a:picLocks noChangeAspect="1"/>
          </p:cNvPicPr>
          <p:nvPr/>
        </p:nvPicPr>
        <p:blipFill rotWithShape="1">
          <a:blip r:embed="rId2"/>
          <a:srcRect r="872" b="1"/>
          <a:stretch/>
        </p:blipFill>
        <p:spPr>
          <a:xfrm>
            <a:off x="0" y="0"/>
            <a:ext cx="12191980" cy="6856718"/>
          </a:xfrm>
          <a:prstGeom prst="rect">
            <a:avLst/>
          </a:prstGeom>
        </p:spPr>
      </p:pic>
      <p:sp>
        <p:nvSpPr>
          <p:cNvPr id="5" name="Rectangle: Rounded Corners 4">
            <a:extLst>
              <a:ext uri="{FF2B5EF4-FFF2-40B4-BE49-F238E27FC236}">
                <a16:creationId xmlns:a16="http://schemas.microsoft.com/office/drawing/2014/main" xmlns="" id="{1365ABB8-A300-5991-B1BF-CE0317F5E509}"/>
              </a:ext>
            </a:extLst>
          </p:cNvPr>
          <p:cNvSpPr/>
          <p:nvPr/>
        </p:nvSpPr>
        <p:spPr>
          <a:xfrm>
            <a:off x="524056" y="426842"/>
            <a:ext cx="5197476"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2</a:t>
            </a:r>
            <a:r>
              <a:rPr lang="en-US" altLang="en-US" sz="2200" b="1">
                <a:solidFill>
                  <a:prstClr val="white"/>
                </a:solidFill>
                <a:latin typeface="Nunito Black" panose="00000A00000000000000" pitchFamily="2" charset="0"/>
              </a:rPr>
              <a:t>.</a:t>
            </a: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 </a:t>
            </a:r>
            <a:r>
              <a:rPr lang="en-US" sz="3200" b="1">
                <a:latin typeface="Nunito Black" pitchFamily="2" charset="0"/>
              </a:rPr>
              <a:t>Làm bài tập a hoặc b.</a:t>
            </a: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6" name="Picture 5"/>
          <p:cNvPicPr>
            <a:picLocks noChangeAspect="1"/>
          </p:cNvPicPr>
          <p:nvPr/>
        </p:nvPicPr>
        <p:blipFill>
          <a:blip r:embed="rId3"/>
          <a:stretch>
            <a:fillRect/>
          </a:stretch>
        </p:blipFill>
        <p:spPr>
          <a:xfrm>
            <a:off x="182880" y="1207912"/>
            <a:ext cx="11782697" cy="3017521"/>
          </a:xfrm>
          <a:prstGeom prst="rect">
            <a:avLst/>
          </a:prstGeom>
        </p:spPr>
        <p:style>
          <a:lnRef idx="1">
            <a:schemeClr val="accent3"/>
          </a:lnRef>
          <a:fillRef idx="2">
            <a:schemeClr val="accent3"/>
          </a:fillRef>
          <a:effectRef idx="1">
            <a:schemeClr val="accent3"/>
          </a:effectRef>
          <a:fontRef idx="minor">
            <a:schemeClr val="dk1"/>
          </a:fontRef>
        </p:style>
      </p:pic>
      <p:sp>
        <p:nvSpPr>
          <p:cNvPr id="10" name="Rounded Rectangle 9"/>
          <p:cNvSpPr/>
          <p:nvPr/>
        </p:nvSpPr>
        <p:spPr>
          <a:xfrm>
            <a:off x="1842248" y="4225433"/>
            <a:ext cx="10349752" cy="22467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noFill/>
            </a:endParaRPr>
          </a:p>
        </p:txBody>
      </p:sp>
      <p:sp>
        <p:nvSpPr>
          <p:cNvPr id="11" name="Rectangle 10"/>
          <p:cNvSpPr/>
          <p:nvPr/>
        </p:nvSpPr>
        <p:spPr>
          <a:xfrm>
            <a:off x="1963271" y="4311355"/>
            <a:ext cx="10002306" cy="2246769"/>
          </a:xfrm>
          <a:prstGeom prst="rect">
            <a:avLst/>
          </a:prstGeom>
        </p:spPr>
        <p:txBody>
          <a:bodyPr wrap="square">
            <a:spAutoFit/>
          </a:bodyPr>
          <a:lstStyle/>
          <a:p>
            <a:pPr algn="just"/>
            <a:r>
              <a:rPr lang="en-US" sz="2800">
                <a:latin typeface="Nunito" pitchFamily="2" charset="0"/>
              </a:rPr>
              <a:t>     </a:t>
            </a:r>
            <a:r>
              <a:rPr lang="vi-VN" sz="2800">
                <a:latin typeface="Nunito" pitchFamily="2" charset="0"/>
              </a:rPr>
              <a:t>Đêm đã về khuya, cảnh vật </a:t>
            </a:r>
            <a:r>
              <a:rPr lang="vi-VN" sz="2800" b="1">
                <a:solidFill>
                  <a:srgbClr val="C00000"/>
                </a:solidFill>
                <a:latin typeface="Nunito" pitchFamily="2" charset="0"/>
              </a:rPr>
              <a:t>vắng</a:t>
            </a:r>
            <a:r>
              <a:rPr lang="vi-VN" sz="2800">
                <a:latin typeface="Nunito" pitchFamily="2" charset="0"/>
              </a:rPr>
              <a:t> vẻ, yên tĩnh.</a:t>
            </a:r>
            <a:r>
              <a:rPr lang="en-US" sz="2800">
                <a:latin typeface="Nunito" pitchFamily="2" charset="0"/>
              </a:rPr>
              <a:t> </a:t>
            </a:r>
            <a:r>
              <a:rPr lang="vi-VN" sz="2800">
                <a:latin typeface="Nunito" pitchFamily="2" charset="0"/>
              </a:rPr>
              <a:t>Mặt</a:t>
            </a:r>
            <a:r>
              <a:rPr lang="en-US" sz="2800">
                <a:latin typeface="Nunito" pitchFamily="2" charset="0"/>
              </a:rPr>
              <a:t> </a:t>
            </a:r>
            <a:r>
              <a:rPr lang="vi-VN" sz="2800" b="1">
                <a:solidFill>
                  <a:srgbClr val="C00000"/>
                </a:solidFill>
                <a:latin typeface="Nunito" pitchFamily="2" charset="0"/>
              </a:rPr>
              <a:t>trăng</a:t>
            </a:r>
            <a:r>
              <a:rPr lang="vi-VN" sz="2800">
                <a:latin typeface="Nunito" pitchFamily="2" charset="0"/>
              </a:rPr>
              <a:t> đã lên cao, tròn vành vạnh.</a:t>
            </a:r>
            <a:r>
              <a:rPr lang="en-US" sz="2800">
                <a:latin typeface="Nunito" pitchFamily="2" charset="0"/>
              </a:rPr>
              <a:t> </a:t>
            </a:r>
            <a:r>
              <a:rPr lang="vi-VN" sz="2800">
                <a:latin typeface="Nunito" pitchFamily="2" charset="0"/>
              </a:rPr>
              <a:t>Ánh</a:t>
            </a:r>
            <a:r>
              <a:rPr lang="vi-VN" sz="2800">
                <a:solidFill>
                  <a:srgbClr val="C00000"/>
                </a:solidFill>
                <a:latin typeface="Nunito" pitchFamily="2" charset="0"/>
              </a:rPr>
              <a:t> </a:t>
            </a:r>
            <a:r>
              <a:rPr lang="vi-VN" sz="2800" b="1">
                <a:solidFill>
                  <a:srgbClr val="C00000"/>
                </a:solidFill>
                <a:latin typeface="Nunito" pitchFamily="2" charset="0"/>
              </a:rPr>
              <a:t>trăng</a:t>
            </a:r>
            <a:r>
              <a:rPr lang="vi-VN" sz="2800">
                <a:latin typeface="Nunito" pitchFamily="2" charset="0"/>
              </a:rPr>
              <a:t> sáng </a:t>
            </a:r>
            <a:r>
              <a:rPr lang="vi-VN" sz="2800" b="1">
                <a:solidFill>
                  <a:srgbClr val="C00000"/>
                </a:solidFill>
                <a:latin typeface="Nunito" pitchFamily="2" charset="0"/>
              </a:rPr>
              <a:t>vằng</a:t>
            </a:r>
            <a:r>
              <a:rPr lang="vi-VN" sz="2800" b="1">
                <a:latin typeface="Nunito" pitchFamily="2" charset="0"/>
              </a:rPr>
              <a:t> </a:t>
            </a:r>
            <a:r>
              <a:rPr lang="vi-VN" sz="2800">
                <a:latin typeface="Nunito" pitchFamily="2" charset="0"/>
              </a:rPr>
              <a:t>vặc, chiếu xuống mặt hồ. Những gợn sóng lăn </a:t>
            </a:r>
            <a:r>
              <a:rPr lang="vi-VN" sz="2800" b="1">
                <a:solidFill>
                  <a:srgbClr val="C00000"/>
                </a:solidFill>
                <a:latin typeface="Nunito" pitchFamily="2" charset="0"/>
              </a:rPr>
              <a:t>tăn</a:t>
            </a:r>
            <a:r>
              <a:rPr lang="vi-VN" sz="2800">
                <a:latin typeface="Nunito" pitchFamily="2" charset="0"/>
              </a:rPr>
              <a:t> phản chiếu ánh sáng lóng lánh như ánh bạc.</a:t>
            </a:r>
          </a:p>
          <a:p>
            <a:pPr algn="r"/>
            <a:r>
              <a:rPr lang="vi-VN" sz="2800">
                <a:latin typeface="Nunito" pitchFamily="2" charset="0"/>
              </a:rPr>
              <a:t>(Theo Bảo Khuê)</a:t>
            </a:r>
          </a:p>
        </p:txBody>
      </p:sp>
    </p:spTree>
    <p:extLst>
      <p:ext uri="{BB962C8B-B14F-4D97-AF65-F5344CB8AC3E}">
        <p14:creationId xmlns:p14="http://schemas.microsoft.com/office/powerpoint/2010/main" val="23953057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564C7B8-7FA9-6F33-6B69-4BCF74C17164}"/>
              </a:ext>
            </a:extLst>
          </p:cNvPr>
          <p:cNvSpPr txBox="1"/>
          <p:nvPr/>
        </p:nvSpPr>
        <p:spPr>
          <a:xfrm>
            <a:off x="4898629" y="2512145"/>
            <a:ext cx="3258517" cy="1446550"/>
          </a:xfrm>
          <a:prstGeom prst="rect">
            <a:avLst/>
          </a:prstGeom>
          <a:noFill/>
        </p:spPr>
        <p:txBody>
          <a:bodyPr wrap="square" rtlCol="0">
            <a:spAutoFit/>
          </a:bodyPr>
          <a:lstStyle/>
          <a:p>
            <a:r>
              <a:rPr lang="en-US" sz="8800" b="1">
                <a:solidFill>
                  <a:srgbClr val="FF0000"/>
                </a:solidFill>
                <a:latin typeface="Sigmar One" panose="00000500000000000000" pitchFamily="2" charset="0"/>
              </a:rPr>
              <a:t>Đọc</a:t>
            </a:r>
          </a:p>
        </p:txBody>
      </p:sp>
    </p:spTree>
    <p:extLst>
      <p:ext uri="{BB962C8B-B14F-4D97-AF65-F5344CB8AC3E}">
        <p14:creationId xmlns:p14="http://schemas.microsoft.com/office/powerpoint/2010/main" val="2803055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83A9DF9-AA5D-434F-9087-499C472B4A8D}"/>
              </a:ext>
            </a:extLst>
          </p:cNvPr>
          <p:cNvPicPr>
            <a:picLocks noChangeAspect="1"/>
          </p:cNvPicPr>
          <p:nvPr/>
        </p:nvPicPr>
        <p:blipFill>
          <a:blip r:embed="rId3"/>
          <a:stretch>
            <a:fillRect/>
          </a:stretch>
        </p:blipFill>
        <p:spPr>
          <a:xfrm>
            <a:off x="2608786" y="2541955"/>
            <a:ext cx="6974428" cy="1774090"/>
          </a:xfrm>
          <a:prstGeom prst="rect">
            <a:avLst/>
          </a:prstGeom>
        </p:spPr>
      </p:pic>
    </p:spTree>
    <p:extLst>
      <p:ext uri="{BB962C8B-B14F-4D97-AF65-F5344CB8AC3E}">
        <p14:creationId xmlns:p14="http://schemas.microsoft.com/office/powerpoint/2010/main" val="682865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FE1112-4B48-3A98-EFD3-5DFD40AACF9E}"/>
              </a:ext>
            </a:extLst>
          </p:cNvPr>
          <p:cNvSpPr>
            <a:spLocks noGrp="1"/>
          </p:cNvSpPr>
          <p:nvPr>
            <p:ph type="title"/>
          </p:nvPr>
        </p:nvSpPr>
        <p:spPr>
          <a:xfrm>
            <a:off x="263575" y="-137028"/>
            <a:ext cx="14043656" cy="1342754"/>
          </a:xfrm>
        </p:spPr>
        <p:txBody>
          <a:bodyPr>
            <a:noAutofit/>
          </a:bodyPr>
          <a:lstStyle/>
          <a:p>
            <a:r>
              <a:rPr lang="en-US" altLang="en-US" sz="3200">
                <a:solidFill>
                  <a:srgbClr val="FF0000"/>
                </a:solidFill>
                <a:latin typeface="Nunito Black" pitchFamily="2" charset="0"/>
              </a:rPr>
              <a:t/>
            </a:r>
            <a:br>
              <a:rPr lang="en-US" altLang="en-US" sz="3200">
                <a:solidFill>
                  <a:srgbClr val="FF0000"/>
                </a:solidFill>
                <a:latin typeface="Nunito Black" pitchFamily="2" charset="0"/>
              </a:rPr>
            </a:br>
            <a:r>
              <a:rPr lang="en-US" altLang="en-US" sz="3200">
                <a:solidFill>
                  <a:srgbClr val="FF0000"/>
                </a:solidFill>
                <a:latin typeface="Nunito Black" pitchFamily="2" charset="0"/>
              </a:rPr>
              <a:t/>
            </a:r>
            <a:br>
              <a:rPr lang="en-US" altLang="en-US" sz="3200">
                <a:solidFill>
                  <a:srgbClr val="FF0000"/>
                </a:solidFill>
                <a:latin typeface="Nunito Black" pitchFamily="2" charset="0"/>
              </a:rPr>
            </a:br>
            <a:r>
              <a:rPr lang="en-US" altLang="en-US" sz="3200">
                <a:solidFill>
                  <a:srgbClr val="FF0000"/>
                </a:solidFill>
                <a:latin typeface="Nunito Black" pitchFamily="2" charset="0"/>
              </a:rPr>
              <a:t/>
            </a:r>
            <a:br>
              <a:rPr lang="en-US" altLang="en-US" sz="3200">
                <a:solidFill>
                  <a:srgbClr val="FF0000"/>
                </a:solidFill>
                <a:latin typeface="Nunito Black" pitchFamily="2" charset="0"/>
              </a:rPr>
            </a:br>
            <a:r>
              <a:rPr lang="vi-VN" sz="3200" b="1">
                <a:solidFill>
                  <a:srgbClr val="FF0000"/>
                </a:solidFill>
                <a:latin typeface="Nunito Black" pitchFamily="2" charset="0"/>
              </a:rPr>
              <a:t>Kể với người thân về một giờ học em thấy vui vẻ, thú vị.</a:t>
            </a:r>
            <a:r>
              <a:rPr lang="vi-VN" sz="3200">
                <a:solidFill>
                  <a:srgbClr val="FF0000"/>
                </a:solidFill>
                <a:latin typeface="Nunito Black" pitchFamily="2" charset="0"/>
              </a:rPr>
              <a:t/>
            </a:r>
            <a:br>
              <a:rPr lang="vi-VN" sz="3200">
                <a:solidFill>
                  <a:srgbClr val="FF0000"/>
                </a:solidFill>
                <a:latin typeface="Nunito Black" pitchFamily="2" charset="0"/>
              </a:rPr>
            </a:br>
            <a:r>
              <a:rPr lang="vi-VN" sz="3200" i="0">
                <a:solidFill>
                  <a:srgbClr val="FF0000"/>
                </a:solidFill>
                <a:effectLst/>
                <a:latin typeface="Nunito Black" pitchFamily="2" charset="0"/>
              </a:rPr>
              <a:t/>
            </a:r>
            <a:br>
              <a:rPr lang="vi-VN" sz="3200" i="0">
                <a:solidFill>
                  <a:srgbClr val="FF0000"/>
                </a:solidFill>
                <a:effectLst/>
                <a:latin typeface="Nunito Black" pitchFamily="2" charset="0"/>
              </a:rPr>
            </a:br>
            <a:r>
              <a:rPr lang="vi-VN" sz="3200" i="0">
                <a:solidFill>
                  <a:srgbClr val="FF0000"/>
                </a:solidFill>
                <a:effectLst/>
                <a:latin typeface="Nunito Black" pitchFamily="2" charset="0"/>
              </a:rPr>
              <a:t/>
            </a:r>
            <a:br>
              <a:rPr lang="vi-VN" sz="3200" i="0">
                <a:solidFill>
                  <a:srgbClr val="FF0000"/>
                </a:solidFill>
                <a:effectLst/>
                <a:latin typeface="Nunito Black" pitchFamily="2" charset="0"/>
              </a:rPr>
            </a:br>
            <a:endParaRPr lang="en-US" altLang="en-US" sz="3200">
              <a:solidFill>
                <a:srgbClr val="FF0000"/>
              </a:solidFill>
              <a:latin typeface="Nunito Black" pitchFamily="2" charset="0"/>
            </a:endParaRPr>
          </a:p>
        </p:txBody>
      </p:sp>
      <p:pic>
        <p:nvPicPr>
          <p:cNvPr id="6" name="Picture 3">
            <a:extLst>
              <a:ext uri="{FF2B5EF4-FFF2-40B4-BE49-F238E27FC236}">
                <a16:creationId xmlns:a16="http://schemas.microsoft.com/office/drawing/2014/main" xmlns="" id="{AA7906A6-76A8-034F-F4ED-4A58111DF3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79955"/>
            <a:ext cx="7430994" cy="4735158"/>
          </a:xfrm>
          <a:prstGeom prst="rect">
            <a:avLst/>
          </a:prstGeom>
        </p:spPr>
      </p:pic>
      <p:sp>
        <p:nvSpPr>
          <p:cNvPr id="3" name="Content Placeholder 2">
            <a:extLst>
              <a:ext uri="{FF2B5EF4-FFF2-40B4-BE49-F238E27FC236}">
                <a16:creationId xmlns:a16="http://schemas.microsoft.com/office/drawing/2014/main" xmlns="" id="{FBD2F6BB-2387-4C5F-95E5-3E22A543B16D}"/>
              </a:ext>
            </a:extLst>
          </p:cNvPr>
          <p:cNvSpPr>
            <a:spLocks noGrp="1"/>
          </p:cNvSpPr>
          <p:nvPr>
            <p:ph idx="1"/>
          </p:nvPr>
        </p:nvSpPr>
        <p:spPr>
          <a:xfrm>
            <a:off x="316972" y="1342887"/>
            <a:ext cx="7114022" cy="4036834"/>
          </a:xfrm>
        </p:spPr>
        <p:txBody>
          <a:bodyPr anchor="ctr">
            <a:noAutofit/>
          </a:bodyPr>
          <a:lstStyle/>
          <a:p>
            <a:pPr marL="0" indent="0">
              <a:buNone/>
            </a:pPr>
            <a:r>
              <a:rPr lang="en-US" sz="2800" b="1">
                <a:latin typeface="Nunito Black" pitchFamily="2" charset="0"/>
                <a:ea typeface="Open Sans" panose="020B0606030504020204" pitchFamily="34" charset="0"/>
                <a:cs typeface="Open Sans" panose="020B0606030504020204" pitchFamily="34" charset="0"/>
              </a:rPr>
              <a:t>Gợi ý: </a:t>
            </a:r>
          </a:p>
          <a:p>
            <a:pPr marL="0" indent="0">
              <a:buNone/>
            </a:pPr>
            <a:r>
              <a:rPr lang="vi-VN" sz="2800">
                <a:latin typeface="Nunito Black" pitchFamily="2" charset="0"/>
              </a:rPr>
              <a:t>- Giờ học mà em muốn kể là giờ học môn gì?</a:t>
            </a:r>
          </a:p>
          <a:p>
            <a:pPr marL="0" indent="0">
              <a:buNone/>
            </a:pPr>
            <a:r>
              <a:rPr lang="vi-VN" sz="2800">
                <a:latin typeface="Nunito Black" pitchFamily="2" charset="0"/>
              </a:rPr>
              <a:t>- Trong giờ học đó đã có hoạt động gì?</a:t>
            </a:r>
          </a:p>
          <a:p>
            <a:pPr marL="0" indent="0">
              <a:buNone/>
            </a:pPr>
            <a:r>
              <a:rPr lang="vi-VN" sz="2800">
                <a:latin typeface="Nunito Black" pitchFamily="2" charset="0"/>
              </a:rPr>
              <a:t>- Em tham gia hoạt động đó như thế nào?</a:t>
            </a:r>
          </a:p>
          <a:p>
            <a:pPr marL="0" indent="0">
              <a:buNone/>
            </a:pPr>
            <a:r>
              <a:rPr lang="vi-VN" sz="2800">
                <a:latin typeface="Nunito Black" pitchFamily="2" charset="0"/>
              </a:rPr>
              <a:t>- Cảm nhận của em sau khi tham gia hoạt động đó là gì?</a:t>
            </a:r>
            <a:br>
              <a:rPr lang="vi-VN" sz="2800">
                <a:latin typeface="Nunito Black" pitchFamily="2" charset="0"/>
              </a:rPr>
            </a:br>
            <a:r>
              <a:rPr lang="vi-VN" sz="2800">
                <a:latin typeface="Nunito Black" pitchFamily="2" charset="0"/>
              </a:rPr>
              <a:t/>
            </a:r>
            <a:br>
              <a:rPr lang="vi-VN" sz="2800">
                <a:latin typeface="Nunito Black" pitchFamily="2" charset="0"/>
              </a:rPr>
            </a:br>
            <a:r>
              <a:rPr lang="vi-VN" sz="2800" b="1" i="0">
                <a:effectLst/>
                <a:latin typeface="Nunito Black" pitchFamily="2" charset="0"/>
                <a:ea typeface="Open Sans" panose="020B0606030504020204" pitchFamily="34" charset="0"/>
                <a:cs typeface="Open Sans" panose="020B0606030504020204" pitchFamily="34" charset="0"/>
              </a:rPr>
              <a:t/>
            </a:r>
            <a:br>
              <a:rPr lang="vi-VN" sz="2800" b="1" i="0">
                <a:effectLst/>
                <a:latin typeface="Nunito Black" pitchFamily="2" charset="0"/>
                <a:ea typeface="Open Sans" panose="020B0606030504020204" pitchFamily="34" charset="0"/>
                <a:cs typeface="Open Sans" panose="020B0606030504020204" pitchFamily="34" charset="0"/>
              </a:rPr>
            </a:br>
            <a:endParaRPr lang="en-US" sz="2800" b="1">
              <a:latin typeface="Nunito Black" pitchFamily="2" charset="0"/>
              <a:ea typeface="Open Sans" panose="020B0606030504020204" pitchFamily="34" charset="0"/>
              <a:cs typeface="Open Sans" panose="020B0606030504020204" pitchFamily="34" charset="0"/>
            </a:endParaRPr>
          </a:p>
        </p:txBody>
      </p:sp>
      <p:pic>
        <p:nvPicPr>
          <p:cNvPr id="7" name="Picture 4">
            <a:extLst>
              <a:ext uri="{FF2B5EF4-FFF2-40B4-BE49-F238E27FC236}">
                <a16:creationId xmlns:a16="http://schemas.microsoft.com/office/drawing/2014/main" xmlns="" id="{7ACC7435-B4A7-FCCE-FFF2-B0E205223B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99621" y="2610537"/>
            <a:ext cx="4796930" cy="4247463"/>
          </a:xfrm>
          <a:prstGeom prst="rect">
            <a:avLst/>
          </a:prstGeom>
        </p:spPr>
      </p:pic>
    </p:spTree>
    <p:extLst>
      <p:ext uri="{BB962C8B-B14F-4D97-AF65-F5344CB8AC3E}">
        <p14:creationId xmlns:p14="http://schemas.microsoft.com/office/powerpoint/2010/main" val="715670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79BCA98-2B8F-FA67-E804-B06E6B98E858}"/>
              </a:ext>
            </a:extLst>
          </p:cNvPr>
          <p:cNvSpPr txBox="1"/>
          <p:nvPr/>
        </p:nvSpPr>
        <p:spPr>
          <a:xfrm>
            <a:off x="3507699" y="2716063"/>
            <a:ext cx="4916773" cy="1425873"/>
          </a:xfrm>
          <a:prstGeom prst="rect">
            <a:avLst/>
          </a:prstGeom>
        </p:spPr>
        <p:txBody>
          <a:bodyPr vert="horz" lIns="91440" tIns="45720" rIns="91440" bIns="45720" rtlCol="0" anchor="b">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Củng cố</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        Dặn dò</a:t>
            </a:r>
          </a:p>
        </p:txBody>
      </p:sp>
    </p:spTree>
    <p:extLst>
      <p:ext uri="{BB962C8B-B14F-4D97-AF65-F5344CB8AC3E}">
        <p14:creationId xmlns:p14="http://schemas.microsoft.com/office/powerpoint/2010/main" val="1919143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矩形 26">
            <a:extLst>
              <a:ext uri="{FF2B5EF4-FFF2-40B4-BE49-F238E27FC236}">
                <a16:creationId xmlns:a16="http://schemas.microsoft.com/office/drawing/2014/main" xmlns="" id="{A1B238DF-8EB8-49A5-6FE8-1AF1950ABA28}"/>
              </a:ext>
            </a:extLst>
          </p:cNvPr>
          <p:cNvSpPr/>
          <p:nvPr/>
        </p:nvSpPr>
        <p:spPr>
          <a:xfrm>
            <a:off x="2346342" y="2782669"/>
            <a:ext cx="6887599"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4000">
                <a:solidFill>
                  <a:srgbClr val="FF0000"/>
                </a:solidFill>
                <a:latin typeface="Sigmar One" panose="00000500000000000000" pitchFamily="2" charset="0"/>
                <a:sym typeface="+mn-lt"/>
              </a:rPr>
              <a:t>Hẹn gặp lại các em!</a:t>
            </a:r>
            <a:endParaRPr lang="zh-CN" altLang="en-US" sz="4000" dirty="0">
              <a:solidFill>
                <a:srgbClr val="FF0000"/>
              </a:solidFill>
              <a:latin typeface="Sigmar One" panose="00000500000000000000" pitchFamily="2" charset="0"/>
              <a:sym typeface="+mn-lt"/>
            </a:endParaRPr>
          </a:p>
        </p:txBody>
      </p:sp>
    </p:spTree>
    <p:extLst>
      <p:ext uri="{BB962C8B-B14F-4D97-AF65-F5344CB8AC3E}">
        <p14:creationId xmlns:p14="http://schemas.microsoft.com/office/powerpoint/2010/main" val="1504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589A98-EA9D-2B43-6494-8A3E82C42B73}"/>
              </a:ext>
            </a:extLst>
          </p:cNvPr>
          <p:cNvSpPr txBox="1"/>
          <p:nvPr/>
        </p:nvSpPr>
        <p:spPr>
          <a:xfrm>
            <a:off x="2820000" y="2676689"/>
            <a:ext cx="6552000" cy="1107996"/>
          </a:xfrm>
          <a:prstGeom prst="rect">
            <a:avLst/>
          </a:prstGeom>
          <a:noFill/>
        </p:spPr>
        <p:txBody>
          <a:bodyPr wrap="square" rtlCol="0">
            <a:spAutoFit/>
          </a:bodyPr>
          <a:lstStyle/>
          <a:p>
            <a:pPr algn="ctr"/>
            <a:r>
              <a:rPr lang="en-US" sz="6600" b="1">
                <a:solidFill>
                  <a:srgbClr val="FF0000"/>
                </a:solidFill>
                <a:latin typeface="Sigmar One" panose="00000500000000000000" pitchFamily="2" charset="0"/>
              </a:rPr>
              <a:t>Khởi động</a:t>
            </a:r>
          </a:p>
        </p:txBody>
      </p:sp>
    </p:spTree>
    <p:extLst>
      <p:ext uri="{BB962C8B-B14F-4D97-AF65-F5344CB8AC3E}">
        <p14:creationId xmlns:p14="http://schemas.microsoft.com/office/powerpoint/2010/main" val="299849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C0509B-C71F-3B54-5442-8BAB03929595}"/>
              </a:ext>
            </a:extLst>
          </p:cNvPr>
          <p:cNvPicPr>
            <a:picLocks noChangeAspect="1"/>
          </p:cNvPicPr>
          <p:nvPr/>
        </p:nvPicPr>
        <p:blipFill>
          <a:blip r:embed="rId2"/>
          <a:stretch>
            <a:fillRect/>
          </a:stretch>
        </p:blipFill>
        <p:spPr>
          <a:xfrm>
            <a:off x="5293387" y="1070830"/>
            <a:ext cx="6515100" cy="3590925"/>
          </a:xfrm>
          <a:prstGeom prst="rect">
            <a:avLst/>
          </a:prstGeom>
        </p:spPr>
      </p:pic>
      <p:pic>
        <p:nvPicPr>
          <p:cNvPr id="7" name="Picture 2">
            <a:extLst>
              <a:ext uri="{FF2B5EF4-FFF2-40B4-BE49-F238E27FC236}">
                <a16:creationId xmlns:a16="http://schemas.microsoft.com/office/drawing/2014/main" xmlns="" id="{55F488A4-7C37-9016-FF1B-302C21ACA5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797" y="5499970"/>
            <a:ext cx="1769603" cy="1229070"/>
          </a:xfrm>
          <a:prstGeom prst="rect">
            <a:avLst/>
          </a:prstGeom>
        </p:spPr>
      </p:pic>
      <p:pic>
        <p:nvPicPr>
          <p:cNvPr id="8" name="Picture 4">
            <a:extLst>
              <a:ext uri="{FF2B5EF4-FFF2-40B4-BE49-F238E27FC236}">
                <a16:creationId xmlns:a16="http://schemas.microsoft.com/office/drawing/2014/main" xmlns="" id="{E71EC008-F504-D0AD-D92C-DF6F102791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73041" y="4968766"/>
            <a:ext cx="9897604" cy="1636808"/>
          </a:xfrm>
          <a:prstGeom prst="rect">
            <a:avLst/>
          </a:prstGeom>
        </p:spPr>
      </p:pic>
      <p:sp>
        <p:nvSpPr>
          <p:cNvPr id="5" name="Rectangle 4">
            <a:extLst>
              <a:ext uri="{FF2B5EF4-FFF2-40B4-BE49-F238E27FC236}">
                <a16:creationId xmlns:a16="http://schemas.microsoft.com/office/drawing/2014/main" xmlns="" id="{BE98DEF1-E81A-A0A1-EC2A-9014ED23DFAF}"/>
              </a:ext>
            </a:extLst>
          </p:cNvPr>
          <p:cNvSpPr/>
          <p:nvPr/>
        </p:nvSpPr>
        <p:spPr>
          <a:xfrm>
            <a:off x="2235200" y="5332983"/>
            <a:ext cx="9573287" cy="954107"/>
          </a:xfrm>
          <a:prstGeom prst="rect">
            <a:avLst/>
          </a:prstGeom>
          <a:noFill/>
          <a:ln>
            <a:noFill/>
          </a:ln>
        </p:spPr>
        <p:txBody>
          <a:bodyPr wrap="square">
            <a:spAutoFit/>
          </a:bodyPr>
          <a:lstStyle/>
          <a:p>
            <a:pPr algn="ctr"/>
            <a:r>
              <a:rPr lang="en-US" sz="2800">
                <a:latin typeface="Nunito Black" pitchFamily="2" charset="0"/>
              </a:rPr>
              <a:t>Gợi ý: Em nghĩ về những thầy cô giáo đã dạy mình và nêu ra những điều em nhớ nhất.</a:t>
            </a:r>
            <a:endParaRPr lang="en-US" sz="2800">
              <a:solidFill>
                <a:srgbClr val="FF0000"/>
              </a:solidFill>
              <a:latin typeface="Nunito Black" pitchFamily="2" charset="0"/>
            </a:endParaRPr>
          </a:p>
        </p:txBody>
      </p:sp>
      <p:pic>
        <p:nvPicPr>
          <p:cNvPr id="9" name="Picture 2">
            <a:extLst>
              <a:ext uri="{FF2B5EF4-FFF2-40B4-BE49-F238E27FC236}">
                <a16:creationId xmlns:a16="http://schemas.microsoft.com/office/drawing/2014/main" xmlns="" id="{CE9CDAD8-5159-AF51-C0C0-1DFC735F25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4504" y="-130629"/>
            <a:ext cx="5800903" cy="3879353"/>
          </a:xfrm>
          <a:prstGeom prst="rect">
            <a:avLst/>
          </a:prstGeom>
        </p:spPr>
      </p:pic>
      <p:sp>
        <p:nvSpPr>
          <p:cNvPr id="11" name="TextBox 10">
            <a:extLst>
              <a:ext uri="{FF2B5EF4-FFF2-40B4-BE49-F238E27FC236}">
                <a16:creationId xmlns:a16="http://schemas.microsoft.com/office/drawing/2014/main" xmlns="" id="{ACF6BA09-A426-0022-9F9F-7A93577892CF}"/>
              </a:ext>
            </a:extLst>
          </p:cNvPr>
          <p:cNvSpPr txBox="1"/>
          <p:nvPr/>
        </p:nvSpPr>
        <p:spPr>
          <a:xfrm>
            <a:off x="833456" y="1242200"/>
            <a:ext cx="4144944" cy="1384995"/>
          </a:xfrm>
          <a:prstGeom prst="rect">
            <a:avLst/>
          </a:prstGeom>
          <a:noFill/>
        </p:spPr>
        <p:txBody>
          <a:bodyPr wrap="square">
            <a:spAutoFit/>
          </a:bodyPr>
          <a:lstStyle/>
          <a:p>
            <a:pPr algn="ctr"/>
            <a:r>
              <a:rPr lang="en-US" sz="2800">
                <a:latin typeface="Nunito Black" pitchFamily="2" charset="0"/>
              </a:rPr>
              <a:t>Nói với bạn những điều em nhớ nhất về thầy cô giáo cũ của mình.</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29688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AC910B-2C37-9EEB-5D3A-B147749797F1}"/>
              </a:ext>
            </a:extLst>
          </p:cNvPr>
          <p:cNvPicPr>
            <a:picLocks noChangeAspect="1"/>
          </p:cNvPicPr>
          <p:nvPr/>
        </p:nvPicPr>
        <p:blipFill>
          <a:blip r:embed="rId3"/>
          <a:stretch>
            <a:fillRect/>
          </a:stretch>
        </p:blipFill>
        <p:spPr>
          <a:xfrm>
            <a:off x="130572" y="1364566"/>
            <a:ext cx="7106638" cy="3916963"/>
          </a:xfrm>
          <a:prstGeom prst="rect">
            <a:avLst/>
          </a:prstGeom>
        </p:spPr>
      </p:pic>
      <p:pic>
        <p:nvPicPr>
          <p:cNvPr id="11" name="Picture 4">
            <a:extLst>
              <a:ext uri="{FF2B5EF4-FFF2-40B4-BE49-F238E27FC236}">
                <a16:creationId xmlns:a16="http://schemas.microsoft.com/office/drawing/2014/main" xmlns="" id="{E26CEBD8-F00A-98CF-CC98-98FD3B348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4765" y="5281530"/>
            <a:ext cx="7534814" cy="1576470"/>
          </a:xfrm>
          <a:prstGeom prst="rect">
            <a:avLst/>
          </a:prstGeom>
        </p:spPr>
      </p:pic>
      <p:sp>
        <p:nvSpPr>
          <p:cNvPr id="8" name="TextBox 7">
            <a:extLst>
              <a:ext uri="{FF2B5EF4-FFF2-40B4-BE49-F238E27FC236}">
                <a16:creationId xmlns:a16="http://schemas.microsoft.com/office/drawing/2014/main" xmlns="" id="{0DA400CD-8E6E-F8E4-0BDA-7ED55B6AE9EA}"/>
              </a:ext>
            </a:extLst>
          </p:cNvPr>
          <p:cNvSpPr txBox="1"/>
          <p:nvPr/>
        </p:nvSpPr>
        <p:spPr>
          <a:xfrm>
            <a:off x="1028700" y="5654266"/>
            <a:ext cx="6328228" cy="830997"/>
          </a:xfrm>
          <a:prstGeom prst="rect">
            <a:avLst/>
          </a:prstGeom>
          <a:noFill/>
        </p:spPr>
        <p:txBody>
          <a:bodyPr wrap="square">
            <a:spAutoFit/>
          </a:bodyPr>
          <a:lstStyle/>
          <a:p>
            <a:pPr algn="ctr"/>
            <a:r>
              <a:rPr lang="en-US" sz="2400">
                <a:latin typeface="Nunito Black" pitchFamily="2" charset="0"/>
              </a:rPr>
              <a:t>Nói với bạn những điều em nhớ nhất về thầy cô giáo cũ của mình.</a:t>
            </a:r>
            <a:endParaRPr lang="en-US" sz="2400">
              <a:solidFill>
                <a:srgbClr val="FF0000"/>
              </a:solidFill>
              <a:latin typeface="Nunito Black" pitchFamily="2" charset="0"/>
            </a:endParaRPr>
          </a:p>
        </p:txBody>
      </p:sp>
      <p:pic>
        <p:nvPicPr>
          <p:cNvPr id="12" name="Picture 4">
            <a:extLst>
              <a:ext uri="{FF2B5EF4-FFF2-40B4-BE49-F238E27FC236}">
                <a16:creationId xmlns:a16="http://schemas.microsoft.com/office/drawing/2014/main" xmlns="" id="{D737DC16-4344-D22A-8DCC-09C58A80DA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77853" y="802738"/>
            <a:ext cx="5714147" cy="3439453"/>
          </a:xfrm>
          <a:prstGeom prst="rect">
            <a:avLst/>
          </a:prstGeom>
        </p:spPr>
      </p:pic>
      <p:sp>
        <p:nvSpPr>
          <p:cNvPr id="10" name="TextBox 9">
            <a:extLst>
              <a:ext uri="{FF2B5EF4-FFF2-40B4-BE49-F238E27FC236}">
                <a16:creationId xmlns:a16="http://schemas.microsoft.com/office/drawing/2014/main" xmlns="" id="{447AFA04-9A78-BA30-2119-C1E3B8A1D1B4}"/>
              </a:ext>
            </a:extLst>
          </p:cNvPr>
          <p:cNvSpPr txBox="1"/>
          <p:nvPr/>
        </p:nvSpPr>
        <p:spPr>
          <a:xfrm>
            <a:off x="7286128" y="1318175"/>
            <a:ext cx="4526000" cy="1938992"/>
          </a:xfrm>
          <a:prstGeom prst="rect">
            <a:avLst/>
          </a:prstGeom>
          <a:noFill/>
        </p:spPr>
        <p:txBody>
          <a:bodyPr wrap="square">
            <a:spAutoFit/>
          </a:bodyPr>
          <a:lstStyle/>
          <a:p>
            <a:pPr algn="just"/>
            <a:r>
              <a:rPr lang="en-US" sz="2400">
                <a:solidFill>
                  <a:srgbClr val="00B050"/>
                </a:solidFill>
                <a:latin typeface="Nunito Black" pitchFamily="2" charset="0"/>
              </a:rPr>
              <a:t>- Tớ rất quý cô Thảo – cô giáo dạy tớ năm lớp 1. Cô Thảo rất nhẹ nhàng với học sinh, cô luôn ân cần chỉ dạy chúng tớ.</a:t>
            </a:r>
          </a:p>
        </p:txBody>
      </p:sp>
    </p:spTree>
    <p:extLst>
      <p:ext uri="{BB962C8B-B14F-4D97-AF65-F5344CB8AC3E}">
        <p14:creationId xmlns:p14="http://schemas.microsoft.com/office/powerpoint/2010/main" val="37435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3C76EF-0F62-D408-8AAC-DE7AC3E3D12A}"/>
              </a:ext>
            </a:extLst>
          </p:cNvPr>
          <p:cNvSpPr txBox="1"/>
          <p:nvPr/>
        </p:nvSpPr>
        <p:spPr>
          <a:xfrm>
            <a:off x="2532682" y="2739101"/>
            <a:ext cx="6552000" cy="923330"/>
          </a:xfrm>
          <a:prstGeom prst="rect">
            <a:avLst/>
          </a:prstGeom>
          <a:noFill/>
        </p:spPr>
        <p:txBody>
          <a:bodyPr wrap="square" rtlCol="0">
            <a:spAutoFit/>
          </a:bodyPr>
          <a:lstStyle/>
          <a:p>
            <a:r>
              <a:rPr lang="en-US" sz="5400" b="1">
                <a:solidFill>
                  <a:srgbClr val="FF0000"/>
                </a:solidFill>
                <a:latin typeface="Sigmar One" panose="00000500000000000000"/>
              </a:rPr>
              <a:t>ĐỌC VĂN BẢN</a:t>
            </a:r>
          </a:p>
        </p:txBody>
      </p:sp>
    </p:spTree>
    <p:extLst>
      <p:ext uri="{BB962C8B-B14F-4D97-AF65-F5344CB8AC3E}">
        <p14:creationId xmlns:p14="http://schemas.microsoft.com/office/powerpoint/2010/main" val="155605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graphicFrame>
        <p:nvGraphicFramePr>
          <p:cNvPr id="8" name="Table 7">
            <a:extLst>
              <a:ext uri="{FF2B5EF4-FFF2-40B4-BE49-F238E27FC236}">
                <a16:creationId xmlns:a16="http://schemas.microsoft.com/office/drawing/2014/main" xmlns="" id="{E9EF2C52-B0F6-BE96-7B74-F0055E5D217C}"/>
              </a:ext>
            </a:extLst>
          </p:cNvPr>
          <p:cNvGraphicFramePr>
            <a:graphicFrameLocks noGrp="1"/>
          </p:cNvGraphicFramePr>
          <p:nvPr>
            <p:extLst>
              <p:ext uri="{D42A27DB-BD31-4B8C-83A1-F6EECF244321}">
                <p14:modId xmlns:p14="http://schemas.microsoft.com/office/powerpoint/2010/main" val="200871551"/>
              </p:ext>
            </p:extLst>
          </p:nvPr>
        </p:nvGraphicFramePr>
        <p:xfrm>
          <a:off x="1723654" y="777306"/>
          <a:ext cx="10058400" cy="5638489"/>
        </p:xfrm>
        <a:graphic>
          <a:graphicData uri="http://schemas.openxmlformats.org/drawingml/2006/table">
            <a:tbl>
              <a:tblPr/>
              <a:tblGrid>
                <a:gridCol w="4951466">
                  <a:extLst>
                    <a:ext uri="{9D8B030D-6E8A-4147-A177-3AD203B41FA5}">
                      <a16:colId xmlns:a16="http://schemas.microsoft.com/office/drawing/2014/main" xmlns="" val="2954022573"/>
                    </a:ext>
                  </a:extLst>
                </a:gridCol>
                <a:gridCol w="5106934">
                  <a:extLst>
                    <a:ext uri="{9D8B030D-6E8A-4147-A177-3AD203B41FA5}">
                      <a16:colId xmlns:a16="http://schemas.microsoft.com/office/drawing/2014/main" xmlns="" val="793779562"/>
                    </a:ext>
                  </a:extLst>
                </a:gridCol>
              </a:tblGrid>
              <a:tr h="2273691">
                <a:tc>
                  <a:txBody>
                    <a:bodyPr/>
                    <a:lstStyle/>
                    <a:p>
                      <a:pPr algn="just" fontAlgn="t"/>
                      <a:r>
                        <a:rPr lang="en-US" sz="2700" b="0">
                          <a:solidFill>
                            <a:srgbClr val="002060"/>
                          </a:solidFill>
                          <a:effectLst/>
                          <a:latin typeface="Nunito Black" pitchFamily="2" charset="0"/>
                        </a:rPr>
                        <a:t>Một tờ giấy trắng</a:t>
                      </a:r>
                    </a:p>
                    <a:p>
                      <a:pPr algn="just" fontAlgn="t"/>
                      <a:r>
                        <a:rPr lang="en-US" sz="2700" b="0">
                          <a:solidFill>
                            <a:srgbClr val="002060"/>
                          </a:solidFill>
                          <a:effectLst/>
                          <a:latin typeface="Nunito Black" pitchFamily="2" charset="0"/>
                        </a:rPr>
                        <a:t>Cô gấp cong cong</a:t>
                      </a:r>
                    </a:p>
                    <a:p>
                      <a:pPr algn="just" fontAlgn="t"/>
                      <a:r>
                        <a:rPr lang="en-US" sz="2700" b="0">
                          <a:solidFill>
                            <a:srgbClr val="002060"/>
                          </a:solidFill>
                          <a:effectLst/>
                          <a:latin typeface="Nunito Black" pitchFamily="2" charset="0"/>
                        </a:rPr>
                        <a:t>Thoắt cái đã xong</a:t>
                      </a:r>
                    </a:p>
                    <a:p>
                      <a:pPr algn="just" fontAlgn="t"/>
                      <a:r>
                        <a:rPr lang="en-US" sz="2700" b="0">
                          <a:solidFill>
                            <a:srgbClr val="002060"/>
                          </a:solidFill>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Nunito Black" pitchFamily="2" charset="0"/>
                        </a:rPr>
                        <a:t>Một tờ giấy đỏ</a:t>
                      </a:r>
                    </a:p>
                    <a:p>
                      <a:pPr algn="just" fontAlgn="t"/>
                      <a:r>
                        <a:rPr lang="en-US" sz="2700" b="0">
                          <a:solidFill>
                            <a:srgbClr val="002060"/>
                          </a:solidFill>
                          <a:effectLst/>
                          <a:latin typeface="Nunito Black" pitchFamily="2" charset="0"/>
                        </a:rPr>
                        <a:t>Mềm mại tay cô</a:t>
                      </a:r>
                    </a:p>
                    <a:p>
                      <a:pPr algn="just" fontAlgn="t"/>
                      <a:r>
                        <a:rPr lang="en-US" sz="2700" b="0">
                          <a:solidFill>
                            <a:srgbClr val="002060"/>
                          </a:solidFill>
                          <a:effectLst/>
                          <a:latin typeface="Nunito Black" pitchFamily="2" charset="0"/>
                        </a:rPr>
                        <a:t>Mặt trời đã phô</a:t>
                      </a:r>
                    </a:p>
                    <a:p>
                      <a:pPr algn="just" fontAlgn="t"/>
                      <a:r>
                        <a:rPr lang="en-US" sz="2700" b="0">
                          <a:solidFill>
                            <a:srgbClr val="002060"/>
                          </a:solidFill>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xmlns="" val="789121385"/>
                  </a:ext>
                </a:extLst>
              </a:tr>
              <a:tr h="3175253">
                <a:tc>
                  <a:txBody>
                    <a:bodyPr/>
                    <a:lstStyle/>
                    <a:p>
                      <a:pPr fontAlgn="t"/>
                      <a:r>
                        <a:rPr lang="vi-VN" sz="2700" b="0">
                          <a:solidFill>
                            <a:srgbClr val="002060"/>
                          </a:solidFill>
                          <a:effectLst/>
                          <a:latin typeface="Nunito Black" pitchFamily="2" charset="0"/>
                        </a:rPr>
                        <a:t>Thêm tờ xanh nữa</a:t>
                      </a:r>
                    </a:p>
                    <a:p>
                      <a:pPr fontAlgn="t"/>
                      <a:r>
                        <a:rPr lang="vi-VN" sz="2700" b="0">
                          <a:solidFill>
                            <a:srgbClr val="002060"/>
                          </a:solidFill>
                          <a:effectLst/>
                          <a:latin typeface="Nunito Black" pitchFamily="2" charset="0"/>
                        </a:rPr>
                        <a:t>Cô cắt rất nhanh</a:t>
                      </a:r>
                    </a:p>
                    <a:p>
                      <a:pPr fontAlgn="t"/>
                      <a:r>
                        <a:rPr lang="vi-VN" sz="2700" b="0">
                          <a:solidFill>
                            <a:srgbClr val="002060"/>
                          </a:solidFill>
                          <a:effectLst/>
                          <a:latin typeface="Nunito Black" pitchFamily="2" charset="0"/>
                        </a:rPr>
                        <a:t>Mặt nước dập dềnh</a:t>
                      </a:r>
                    </a:p>
                    <a:p>
                      <a:pPr fontAlgn="t"/>
                      <a:r>
                        <a:rPr lang="vi-VN" sz="2700" b="0">
                          <a:solidFill>
                            <a:srgbClr val="002060"/>
                          </a:solidFill>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Nunito Black" pitchFamily="2" charset="0"/>
                        </a:rPr>
                        <a:t> Như phép mầu nhiệm</a:t>
                      </a:r>
                    </a:p>
                    <a:p>
                      <a:pPr fontAlgn="t"/>
                      <a:r>
                        <a:rPr lang="vi-VN" sz="2700" b="0">
                          <a:solidFill>
                            <a:srgbClr val="002060"/>
                          </a:solidFill>
                          <a:effectLst/>
                          <a:latin typeface="Nunito Black" pitchFamily="2" charset="0"/>
                        </a:rPr>
                        <a:t>Hiện trước mắt em:</a:t>
                      </a:r>
                    </a:p>
                    <a:p>
                      <a:pPr fontAlgn="t"/>
                      <a:r>
                        <a:rPr lang="vi-VN" sz="2700" b="0">
                          <a:solidFill>
                            <a:srgbClr val="002060"/>
                          </a:solidFill>
                          <a:effectLst/>
                          <a:latin typeface="Nunito Black" pitchFamily="2" charset="0"/>
                        </a:rPr>
                        <a:t>Biển biếc bình minh</a:t>
                      </a:r>
                    </a:p>
                    <a:p>
                      <a:pPr fontAlgn="t"/>
                      <a:r>
                        <a:rPr lang="vi-VN" sz="2700" b="0">
                          <a:solidFill>
                            <a:srgbClr val="002060"/>
                          </a:solidFill>
                          <a:effectLst/>
                          <a:latin typeface="Nunito Black" pitchFamily="2" charset="0"/>
                        </a:rPr>
                        <a:t>Rì rào sóng vỗ…</a:t>
                      </a:r>
                      <a:endParaRPr lang="en-US" sz="2700" b="0">
                        <a:solidFill>
                          <a:srgbClr val="002060"/>
                        </a:solidFill>
                        <a:effectLst/>
                        <a:latin typeface="Nunito Black" pitchFamily="2" charset="0"/>
                      </a:endParaRPr>
                    </a:p>
                    <a:p>
                      <a:pPr fontAlgn="t"/>
                      <a:r>
                        <a:rPr lang="en-US" sz="2700" b="0">
                          <a:solidFill>
                            <a:srgbClr val="002060"/>
                          </a:solidFill>
                          <a:effectLst/>
                          <a:latin typeface="Nunito Black" pitchFamily="2" charset="0"/>
                        </a:rPr>
                        <a:t> </a:t>
                      </a:r>
                    </a:p>
                    <a:p>
                      <a:pPr fontAlgn="t"/>
                      <a:r>
                        <a:rPr lang="en-US" sz="2700" b="0">
                          <a:solidFill>
                            <a:srgbClr val="002060"/>
                          </a:solidFill>
                          <a:effectLst/>
                          <a:latin typeface="Nunito Black" pitchFamily="2" charset="0"/>
                        </a:rPr>
                        <a:t>Biết</a:t>
                      </a:r>
                      <a:r>
                        <a:rPr lang="en-US" sz="2700" b="0" baseline="0">
                          <a:solidFill>
                            <a:srgbClr val="002060"/>
                          </a:solidFill>
                          <a:effectLst/>
                          <a:latin typeface="Nunito Black" pitchFamily="2" charset="0"/>
                        </a:rPr>
                        <a:t> bao điều lạ</a:t>
                      </a:r>
                    </a:p>
                    <a:p>
                      <a:pPr fontAlgn="t"/>
                      <a:r>
                        <a:rPr lang="en-US" sz="2700" b="0" baseline="0">
                          <a:solidFill>
                            <a:srgbClr val="002060"/>
                          </a:solidFill>
                          <a:effectLst/>
                          <a:latin typeface="Nunito Black" pitchFamily="2" charset="0"/>
                        </a:rPr>
                        <a:t>Từ bàn tay cô</a:t>
                      </a:r>
                    </a:p>
                    <a:p>
                      <a:pPr fontAlgn="t"/>
                      <a:r>
                        <a:rPr lang="en-US" sz="2700" b="0" baseline="0">
                          <a:solidFill>
                            <a:srgbClr val="002060"/>
                          </a:solidFill>
                          <a:effectLst/>
                          <a:latin typeface="Nunito Black" pitchFamily="2" charset="0"/>
                        </a:rPr>
                        <a:t>           </a:t>
                      </a:r>
                      <a:r>
                        <a:rPr lang="en-US" sz="2700" b="0" baseline="0">
                          <a:solidFill>
                            <a:srgbClr val="FF0000"/>
                          </a:solidFill>
                          <a:effectLst/>
                          <a:latin typeface="Nunito Black" pitchFamily="2" charset="0"/>
                        </a:rPr>
                        <a:t> </a:t>
                      </a:r>
                      <a:r>
                        <a:rPr lang="en-US" sz="2000" b="0" baseline="0">
                          <a:solidFill>
                            <a:srgbClr val="FF0000"/>
                          </a:solidFill>
                          <a:effectLst/>
                          <a:latin typeface="Nunito Black" pitchFamily="2" charset="0"/>
                        </a:rPr>
                        <a:t>(Nguyễn Trọng Hoàn)</a:t>
                      </a:r>
                      <a:endParaRPr lang="vi-VN" sz="2000" b="0">
                        <a:solidFill>
                          <a:srgbClr val="FF000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xmlns="" val="3071006414"/>
                  </a:ext>
                </a:extLst>
              </a:tr>
            </a:tbl>
          </a:graphicData>
        </a:graphic>
      </p:graphicFrame>
      <p:pic>
        <p:nvPicPr>
          <p:cNvPr id="9" name="Picture 7">
            <a:extLst>
              <a:ext uri="{FF2B5EF4-FFF2-40B4-BE49-F238E27FC236}">
                <a16:creationId xmlns:a16="http://schemas.microsoft.com/office/drawing/2014/main" xmlns="" id="{7AAB13A3-676C-6758-B1BF-7CF80B494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873755"/>
            <a:ext cx="2394857" cy="2984245"/>
          </a:xfrm>
          <a:prstGeom prst="rect">
            <a:avLst/>
          </a:prstGeom>
        </p:spPr>
      </p:pic>
    </p:spTree>
    <p:extLst>
      <p:ext uri="{BB962C8B-B14F-4D97-AF65-F5344CB8AC3E}">
        <p14:creationId xmlns:p14="http://schemas.microsoft.com/office/powerpoint/2010/main" val="17692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2"/>
          <a:srcRect l="5188" t="4509" r="28428" b="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CAE4F093-8EF5-FFBE-9B5C-4F6FEFDB5181}"/>
              </a:ext>
            </a:extLst>
          </p:cNvPr>
          <p:cNvSpPr txBox="1"/>
          <p:nvPr/>
        </p:nvSpPr>
        <p:spPr>
          <a:xfrm>
            <a:off x="1480833" y="286512"/>
            <a:ext cx="2859579" cy="688914"/>
          </a:xfrm>
          <a:prstGeom prst="roundRect">
            <a:avLst/>
          </a:prstGeom>
        </p:spPr>
        <p:txBody>
          <a:bodyPr vert="horz" lIns="91440" tIns="45720" rIns="91440" bIns="45720" rtlCol="0" anchor="b">
            <a:normAutofit fontScale="92500"/>
          </a:bodyPr>
          <a:lstStyle/>
          <a:p>
            <a:pPr>
              <a:lnSpc>
                <a:spcPct val="90000"/>
              </a:lnSpc>
              <a:spcBef>
                <a:spcPct val="0"/>
              </a:spcBef>
              <a:spcAft>
                <a:spcPts val="600"/>
              </a:spcAft>
            </a:pPr>
            <a:r>
              <a:rPr lang="en-US" sz="2800">
                <a:latin typeface="Nunito Black" pitchFamily="2" charset="0"/>
                <a:ea typeface="+mj-ea"/>
                <a:cs typeface="+mj-cs"/>
              </a:rPr>
              <a:t>Luyện đọc từ khó</a:t>
            </a:r>
          </a:p>
        </p:txBody>
      </p:sp>
      <p:sp>
        <p:nvSpPr>
          <p:cNvPr id="26" name="Rectangle 25">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2" name="TextBox 11">
            <a:extLst>
              <a:ext uri="{FF2B5EF4-FFF2-40B4-BE49-F238E27FC236}">
                <a16:creationId xmlns:a16="http://schemas.microsoft.com/office/drawing/2014/main" xmlns="" id="{C8D65F38-C0CD-3B7B-C55F-B763E70510F3}"/>
              </a:ext>
            </a:extLst>
          </p:cNvPr>
          <p:cNvSpPr txBox="1"/>
          <p:nvPr/>
        </p:nvSpPr>
        <p:spPr>
          <a:xfrm>
            <a:off x="1491788" y="1405137"/>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nắng tỏa</a:t>
            </a:r>
          </a:p>
        </p:txBody>
      </p:sp>
      <p:sp>
        <p:nvSpPr>
          <p:cNvPr id="13" name="TextBox 12">
            <a:extLst>
              <a:ext uri="{FF2B5EF4-FFF2-40B4-BE49-F238E27FC236}">
                <a16:creationId xmlns:a16="http://schemas.microsoft.com/office/drawing/2014/main" xmlns="" id="{CC828A6E-7DC9-D6FD-CDC5-6C5684CBAE74}"/>
              </a:ext>
            </a:extLst>
          </p:cNvPr>
          <p:cNvSpPr txBox="1"/>
          <p:nvPr/>
        </p:nvSpPr>
        <p:spPr>
          <a:xfrm>
            <a:off x="1491788" y="3192284"/>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vỗ</a:t>
            </a:r>
          </a:p>
        </p:txBody>
      </p:sp>
      <p:sp>
        <p:nvSpPr>
          <p:cNvPr id="14" name="TextBox 13">
            <a:extLst>
              <a:ext uri="{FF2B5EF4-FFF2-40B4-BE49-F238E27FC236}">
                <a16:creationId xmlns:a16="http://schemas.microsoft.com/office/drawing/2014/main" xmlns="" id="{D796A05C-4BD8-14DF-5C04-9FFA611CFCD2}"/>
              </a:ext>
            </a:extLst>
          </p:cNvPr>
          <p:cNvSpPr txBox="1"/>
          <p:nvPr/>
        </p:nvSpPr>
        <p:spPr>
          <a:xfrm>
            <a:off x="1491788" y="2295670"/>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lượn</a:t>
            </a:r>
          </a:p>
        </p:txBody>
      </p:sp>
    </p:spTree>
    <p:extLst>
      <p:ext uri="{BB962C8B-B14F-4D97-AF65-F5344CB8AC3E}">
        <p14:creationId xmlns:p14="http://schemas.microsoft.com/office/powerpoint/2010/main" val="39152001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899</Words>
  <Application>Microsoft Office PowerPoint</Application>
  <PresentationFormat>Custom</PresentationFormat>
  <Paragraphs>182</Paragraphs>
  <Slides>33</Slides>
  <Notes>0</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Kể với người thân về một giờ học em thấy vui vẻ, thú vị.   </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haihungmediamart@outlook.com</cp:lastModifiedBy>
  <cp:revision>5</cp:revision>
  <dcterms:created xsi:type="dcterms:W3CDTF">2022-07-23T09:44:17Z</dcterms:created>
  <dcterms:modified xsi:type="dcterms:W3CDTF">2022-11-20T06:15:51Z</dcterms:modified>
</cp:coreProperties>
</file>