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3" r:id="rId2"/>
    <p:sldId id="283" r:id="rId3"/>
    <p:sldId id="281" r:id="rId4"/>
    <p:sldId id="257" r:id="rId5"/>
    <p:sldId id="279" r:id="rId6"/>
    <p:sldId id="258" r:id="rId7"/>
    <p:sldId id="282" r:id="rId8"/>
    <p:sldId id="259" r:id="rId9"/>
    <p:sldId id="280" r:id="rId10"/>
    <p:sldId id="264" r:id="rId11"/>
    <p:sldId id="277" r:id="rId12"/>
    <p:sldId id="278" r:id="rId13"/>
    <p:sldId id="271" r:id="rId14"/>
    <p:sldId id="272" r:id="rId15"/>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F8E2FA"/>
    <a:srgbClr val="EEB8F2"/>
    <a:srgbClr val="EBAAF0"/>
    <a:srgbClr val="CC27D9"/>
    <a:srgbClr val="A71FB1"/>
    <a:srgbClr val="E590EC"/>
    <a:srgbClr val="E824B5"/>
    <a:srgbClr val="F6BB00"/>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3/11/2022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gif"/><Relationship Id="rId3" Type="http://schemas.openxmlformats.org/officeDocument/2006/relationships/slideLayout" Target="../slideLayouts/slideLayout6.xml"/><Relationship Id="rId7" Type="http://schemas.openxmlformats.org/officeDocument/2006/relationships/image" Target="../media/image19.jpeg"/><Relationship Id="rId12" Type="http://schemas.openxmlformats.org/officeDocument/2006/relationships/image" Target="../media/image24.gi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8.png"/><Relationship Id="rId11" Type="http://schemas.openxmlformats.org/officeDocument/2006/relationships/image" Target="../media/image23.gif"/><Relationship Id="rId5" Type="http://schemas.openxmlformats.org/officeDocument/2006/relationships/image" Target="../media/image17.png"/><Relationship Id="rId10" Type="http://schemas.openxmlformats.org/officeDocument/2006/relationships/image" Target="../media/image22.gif"/><Relationship Id="rId4" Type="http://schemas.openxmlformats.org/officeDocument/2006/relationships/audio" Target="../media/audio2.wav"/><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16.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5.png"/><Relationship Id="rId5" Type="http://schemas.openxmlformats.org/officeDocument/2006/relationships/slideLayout" Target="../slideLayouts/slideLayout5.xml"/><Relationship Id="rId4" Type="http://schemas.openxmlformats.org/officeDocument/2006/relationships/video" Target="../media/media4.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2" y="1766982"/>
            <a:ext cx="7892268" cy="630942"/>
          </a:xfrm>
          <a:prstGeom prst="rect">
            <a:avLst/>
          </a:prstGeom>
        </p:spPr>
        <p:txBody>
          <a:bodyPr wrap="square">
            <a:spAutoFit/>
          </a:bodyPr>
          <a:lstStyle/>
          <a:p>
            <a:pPr algn="just"/>
            <a:r>
              <a:rPr lang="vi-VN" sz="3500" b="1">
                <a:solidFill>
                  <a:srgbClr val="7030A0"/>
                </a:solidFill>
                <a:latin typeface="HP001 4 hàng" pitchFamily="34" charset="0"/>
              </a:rPr>
              <a:t>Lúc </a:t>
            </a:r>
            <a:r>
              <a:rPr lang="el-GR" sz="3500" b="1">
                <a:solidFill>
                  <a:srgbClr val="7030A0"/>
                </a:solidFill>
                <a:latin typeface="HP001 4 hàng" pitchFamily="34" charset="0"/>
              </a:rPr>
              <a:t>Ύ</a:t>
            </a:r>
            <a:r>
              <a:rPr lang="vi-VN" sz="3500" b="1">
                <a:solidFill>
                  <a:srgbClr val="7030A0"/>
                </a:solidFill>
                <a:latin typeface="HP001 4 hàng" pitchFamily="34" charset="0"/>
              </a:rPr>
              <a:t>ł </a:t>
            </a:r>
            <a:r>
              <a:rPr lang="el-GR" sz="3500" b="1">
                <a:solidFill>
                  <a:srgbClr val="7030A0"/>
                </a:solidFill>
                <a:latin typeface="HP001 4 hàng" pitchFamily="34" charset="0"/>
              </a:rPr>
              <a:t>Ε− ν</a:t>
            </a:r>
            <a:r>
              <a:rPr lang="vi-VN" sz="3500" b="1">
                <a:solidFill>
                  <a:srgbClr val="7030A0"/>
                </a:solidFill>
                <a:latin typeface="HP001 4 hàng" pitchFamily="34" charset="0"/>
              </a:rPr>
              <a:t>Ẃa đi, sĀ </a:t>
            </a:r>
            <a:r>
              <a:rPr lang="el-GR" sz="3500" b="1">
                <a:solidFill>
                  <a:srgbClr val="7030A0"/>
                </a:solidFill>
                <a:latin typeface="HP001 4 hàng" pitchFamily="34" charset="0"/>
              </a:rPr>
              <a:t>Α</a:t>
            </a:r>
            <a:r>
              <a:rPr lang="vi-VN" sz="3500" b="1">
                <a:solidFill>
                  <a:srgbClr val="7030A0"/>
                </a:solidFill>
                <a:latin typeface="HP001 4 hàng" pitchFamily="34" charset="0"/>
              </a:rPr>
              <a:t>Ğn gĊ </a:t>
            </a:r>
            <a:r>
              <a:rPr lang="vi-VN" sz="3500" b="1" smtClean="0">
                <a:solidFill>
                  <a:srgbClr val="7030A0"/>
                </a:solidFill>
                <a:latin typeface="HP001 4 hàng" pitchFamily="34" charset="0"/>
              </a:rPr>
              <a:t>cửa. Đàn </a:t>
            </a:r>
            <a:endParaRPr lang="en-US" sz="3500" b="1">
              <a:solidFill>
                <a:srgbClr val="7030A0"/>
              </a:solidFill>
              <a:latin typeface="HP001 4 hàng" pitchFamily="34" charset="0"/>
            </a:endParaRPr>
          </a:p>
        </p:txBody>
      </p:sp>
      <p:sp>
        <p:nvSpPr>
          <p:cNvPr id="14" name="Rectangle 13"/>
          <p:cNvSpPr/>
          <p:nvPr/>
        </p:nvSpPr>
        <p:spPr>
          <a:xfrm>
            <a:off x="202087" y="2467102"/>
            <a:ext cx="8332313" cy="630942"/>
          </a:xfrm>
          <a:prstGeom prst="rect">
            <a:avLst/>
          </a:prstGeom>
        </p:spPr>
        <p:txBody>
          <a:bodyPr wrap="square">
            <a:spAutoFit/>
          </a:bodyPr>
          <a:lstStyle/>
          <a:p>
            <a:pPr algn="just"/>
            <a:r>
              <a:rPr lang="el-GR" sz="3500" b="1" smtClean="0">
                <a:solidFill>
                  <a:srgbClr val="7030A0"/>
                </a:solidFill>
                <a:latin typeface="HP001 4 hàng" pitchFamily="34" charset="0"/>
              </a:rPr>
              <a:t>Ύ</a:t>
            </a:r>
            <a:r>
              <a:rPr lang="vi-VN" sz="3500" b="1">
                <a:solidFill>
                  <a:srgbClr val="7030A0"/>
                </a:solidFill>
                <a:latin typeface="HP001 4 hàng" pitchFamily="34" charset="0"/>
              </a:rPr>
              <a:t>ł c</a:t>
            </a:r>
            <a:r>
              <a:rPr lang="el-GR" sz="3500" b="1">
                <a:solidFill>
                  <a:srgbClr val="7030A0"/>
                </a:solidFill>
                <a:latin typeface="HP001 4 hàng" pitchFamily="34" charset="0"/>
              </a:rPr>
              <a:t>Ϊ λμ</a:t>
            </a:r>
            <a:r>
              <a:rPr lang="en-US" sz="3500" b="1">
                <a:solidFill>
                  <a:srgbClr val="7030A0"/>
                </a:solidFill>
                <a:latin typeface="HP001 4 hàng" pitchFamily="34" charset="0"/>
              </a:rPr>
              <a:t>Ğt sĀ giả giŧg </a:t>
            </a:r>
            <a:r>
              <a:rPr lang="el-GR" sz="3500" b="1">
                <a:solidFill>
                  <a:srgbClr val="7030A0"/>
                </a:solidFill>
                <a:latin typeface="HP001 4 hàng" pitchFamily="34" charset="0"/>
              </a:rPr>
              <a:t>Ε− Ζ</a:t>
            </a:r>
            <a:r>
              <a:rPr lang="en-US" sz="3500" b="1">
                <a:solidFill>
                  <a:srgbClr val="7030A0"/>
                </a:solidFill>
                <a:latin typeface="HP001 4 hàng" pitchFamily="34" charset="0"/>
              </a:rPr>
              <a:t>łn </a:t>
            </a:r>
            <a:r>
              <a:rPr lang="el-GR" sz="3500" b="1">
                <a:solidFill>
                  <a:srgbClr val="7030A0"/>
                </a:solidFill>
                <a:latin typeface="HP001 4 hàng" pitchFamily="34" charset="0"/>
              </a:rPr>
              <a:t>δ</a:t>
            </a:r>
            <a:r>
              <a:rPr lang="en-US" sz="3500" b="1">
                <a:solidFill>
                  <a:srgbClr val="7030A0"/>
                </a:solidFill>
                <a:latin typeface="HP001 4 hàng" pitchFamily="34" charset="0"/>
              </a:rPr>
              <a:t>Ūg </a:t>
            </a:r>
            <a:r>
              <a:rPr lang="en-US" sz="3500" b="1" smtClean="0">
                <a:solidFill>
                  <a:srgbClr val="7030A0"/>
                </a:solidFill>
                <a:latin typeface="HP001 4 hàng" pitchFamily="34" charset="0"/>
              </a:rPr>
              <a:t>jở </a:t>
            </a:r>
            <a:endParaRPr lang="en-US" sz="3500" b="1">
              <a:solidFill>
                <a:srgbClr val="7030A0"/>
              </a:solidFill>
              <a:latin typeface="HP001 4 hàng" pitchFamily="34" charset="0"/>
            </a:endParaRPr>
          </a:p>
        </p:txBody>
      </p:sp>
      <p:sp>
        <p:nvSpPr>
          <p:cNvPr id="8" name="Rectangle 7"/>
          <p:cNvSpPr/>
          <p:nvPr/>
        </p:nvSpPr>
        <p:spPr>
          <a:xfrm>
            <a:off x="189387" y="3161544"/>
            <a:ext cx="9067800" cy="630942"/>
          </a:xfrm>
          <a:prstGeom prst="rect">
            <a:avLst/>
          </a:prstGeom>
        </p:spPr>
        <p:txBody>
          <a:bodyPr wrap="square">
            <a:spAutoFit/>
          </a:bodyPr>
          <a:lstStyle/>
          <a:p>
            <a:pPr algn="just"/>
            <a:r>
              <a:rPr lang="vi-VN" sz="3500" b="1" smtClean="0">
                <a:solidFill>
                  <a:srgbClr val="7030A0"/>
                </a:solidFill>
                <a:latin typeface="HP001 4 hàng" pitchFamily="34" charset="0"/>
              </a:rPr>
              <a:t>cửa</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594079" y="1653726"/>
            <a:ext cx="587521" cy="584775"/>
          </a:xfrm>
          <a:prstGeom prst="rect">
            <a:avLst/>
          </a:prstGeom>
          <a:noFill/>
        </p:spPr>
        <p:txBody>
          <a:bodyPr wrap="square" rtlCol="0">
            <a:spAutoFit/>
          </a:bodyPr>
          <a:lstStyle/>
          <a:p>
            <a:pPr algn="ctr"/>
            <a:r>
              <a:rPr lang="en-US" sz="3200" smtClean="0">
                <a:latin typeface="Arial" pitchFamily="34" charset="0"/>
                <a:cs typeface="Arial" pitchFamily="34" charset="0"/>
              </a:rPr>
              <a:t>d</a:t>
            </a:r>
            <a:endParaRPr lang="en-US" sz="3200">
              <a:latin typeface="Arial" pitchFamily="34" charset="0"/>
              <a:cs typeface="Arial" pitchFamily="34" charset="0"/>
            </a:endParaRPr>
          </a:p>
        </p:txBody>
      </p:sp>
      <p:sp>
        <p:nvSpPr>
          <p:cNvPr id="31" name="TextBox 30"/>
          <p:cNvSpPr txBox="1"/>
          <p:nvPr/>
        </p:nvSpPr>
        <p:spPr>
          <a:xfrm>
            <a:off x="6466322" y="1660088"/>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v</a:t>
            </a:r>
            <a:endParaRPr lang="en-US" sz="3200">
              <a:latin typeface="Arial" pitchFamily="34" charset="0"/>
              <a:cs typeface="Arial" pitchFamily="34" charset="0"/>
            </a:endParaRPr>
          </a:p>
        </p:txBody>
      </p:sp>
      <p:sp>
        <p:nvSpPr>
          <p:cNvPr id="17" name="TextBox 16"/>
          <p:cNvSpPr txBox="1"/>
          <p:nvPr/>
        </p:nvSpPr>
        <p:spPr>
          <a:xfrm>
            <a:off x="6177687" y="1654933"/>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ội vã</a:t>
            </a:r>
            <a:endParaRPr lang="en-US" sz="3200">
              <a:latin typeface="Arial" pitchFamily="34" charset="0"/>
              <a:cs typeface="Arial" pitchFamily="34" charset="0"/>
            </a:endParaRPr>
          </a:p>
        </p:txBody>
      </p:sp>
      <p:sp>
        <p:nvSpPr>
          <p:cNvPr id="29" name="TextBox 28"/>
          <p:cNvSpPr txBox="1"/>
          <p:nvPr/>
        </p:nvSpPr>
        <p:spPr>
          <a:xfrm>
            <a:off x="2600035" y="1647731"/>
            <a:ext cx="728519" cy="584775"/>
          </a:xfrm>
          <a:prstGeom prst="rect">
            <a:avLst/>
          </a:prstGeom>
          <a:noFill/>
        </p:spPr>
        <p:txBody>
          <a:bodyPr wrap="square" rtlCol="0">
            <a:spAutoFit/>
          </a:bodyPr>
          <a:lstStyle/>
          <a:p>
            <a:pPr algn="ctr"/>
            <a:r>
              <a:rPr lang="en-US" sz="3200" smtClean="0">
                <a:latin typeface="Arial" pitchFamily="34" charset="0"/>
                <a:cs typeface="Arial" pitchFamily="34" charset="0"/>
              </a:rPr>
              <a:t>v</a:t>
            </a:r>
            <a:endParaRPr lang="en-US" sz="3200">
              <a:latin typeface="Arial" pitchFamily="34" charset="0"/>
              <a:cs typeface="Arial" pitchFamily="34" charset="0"/>
            </a:endParaRPr>
          </a:p>
        </p:txBody>
      </p:sp>
      <p:sp>
        <p:nvSpPr>
          <p:cNvPr id="28" name="TextBox 27"/>
          <p:cNvSpPr txBox="1"/>
          <p:nvPr/>
        </p:nvSpPr>
        <p:spPr>
          <a:xfrm>
            <a:off x="6398780" y="815526"/>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k</a:t>
            </a:r>
            <a:endParaRPr lang="en-US" sz="3200">
              <a:latin typeface="Arial" pitchFamily="34" charset="0"/>
              <a:cs typeface="Arial" pitchFamily="34" charset="0"/>
            </a:endParaRPr>
          </a:p>
        </p:txBody>
      </p:sp>
      <p:sp>
        <p:nvSpPr>
          <p:cNvPr id="12" name="TextBox 11"/>
          <p:cNvSpPr txBox="1"/>
          <p:nvPr/>
        </p:nvSpPr>
        <p:spPr>
          <a:xfrm>
            <a:off x="6324600" y="817394"/>
            <a:ext cx="2938895" cy="584775"/>
          </a:xfrm>
          <a:prstGeom prst="rect">
            <a:avLst/>
          </a:prstGeom>
          <a:noFill/>
        </p:spPr>
        <p:txBody>
          <a:bodyPr wrap="square" rtlCol="0">
            <a:spAutoFit/>
          </a:bodyPr>
          <a:lstStyle/>
          <a:p>
            <a:pPr algn="ctr"/>
            <a:r>
              <a:rPr lang="en-US" sz="3200" smtClean="0">
                <a:latin typeface="Arial" pitchFamily="34" charset="0"/>
                <a:cs typeface="Arial" pitchFamily="34" charset="0"/>
              </a:rPr>
              <a:t>ể chuyện</a:t>
            </a:r>
            <a:endParaRPr lang="en-US" sz="3200">
              <a:latin typeface="Arial" pitchFamily="34" charset="0"/>
              <a:cs typeface="Arial" pitchFamily="34" charset="0"/>
            </a:endParaRPr>
          </a:p>
        </p:txBody>
      </p:sp>
      <p:sp>
        <p:nvSpPr>
          <p:cNvPr id="27" name="TextBox 26"/>
          <p:cNvSpPr txBox="1"/>
          <p:nvPr/>
        </p:nvSpPr>
        <p:spPr>
          <a:xfrm>
            <a:off x="4384966" y="807718"/>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c</a:t>
            </a:r>
            <a:endParaRPr lang="en-US" sz="3200">
              <a:latin typeface="Arial" pitchFamily="34" charset="0"/>
              <a:cs typeface="Arial" pitchFamily="34" charset="0"/>
            </a:endParaRPr>
          </a:p>
        </p:txBody>
      </p:sp>
      <p:sp>
        <p:nvSpPr>
          <p:cNvPr id="26" name="TextBox 25"/>
          <p:cNvSpPr txBox="1"/>
          <p:nvPr/>
        </p:nvSpPr>
        <p:spPr>
          <a:xfrm>
            <a:off x="2651702" y="815526"/>
            <a:ext cx="585643" cy="584775"/>
          </a:xfrm>
          <a:prstGeom prst="rect">
            <a:avLst/>
          </a:prstGeom>
          <a:noFill/>
        </p:spPr>
        <p:txBody>
          <a:bodyPr wrap="square" rtlCol="0">
            <a:spAutoFit/>
          </a:bodyPr>
          <a:lstStyle/>
          <a:p>
            <a:pPr algn="ctr"/>
            <a:r>
              <a:rPr lang="en-US" sz="3200" smtClean="0">
                <a:latin typeface="Arial" pitchFamily="34" charset="0"/>
                <a:cs typeface="Arial" pitchFamily="34" charset="0"/>
              </a:rPr>
              <a:t>k</a:t>
            </a:r>
            <a:endParaRPr lang="en-US" sz="3200">
              <a:latin typeface="Arial" pitchFamily="34" charset="0"/>
              <a:cs typeface="Arial" pitchFamily="34" charset="0"/>
            </a:endParaRPr>
          </a:p>
        </p:txBody>
      </p:sp>
      <p:sp>
        <p:nvSpPr>
          <p:cNvPr id="9" name="TextBox 8"/>
          <p:cNvSpPr txBox="1"/>
          <p:nvPr/>
        </p:nvSpPr>
        <p:spPr>
          <a:xfrm>
            <a:off x="2971800" y="817394"/>
            <a:ext cx="1447800" cy="584775"/>
          </a:xfrm>
          <a:prstGeom prst="rect">
            <a:avLst/>
          </a:prstGeom>
          <a:noFill/>
        </p:spPr>
        <p:txBody>
          <a:bodyPr wrap="square" rtlCol="0">
            <a:spAutoFit/>
          </a:bodyPr>
          <a:lstStyle/>
          <a:p>
            <a:r>
              <a:rPr lang="en-US" sz="3200" smtClean="0">
                <a:latin typeface="Arial" pitchFamily="34" charset="0"/>
                <a:cs typeface="Arial" pitchFamily="34" charset="0"/>
              </a:rPr>
              <a:t>ì lạ</a:t>
            </a:r>
            <a:endParaRPr lang="en-US" sz="3200">
              <a:latin typeface="Arial" pitchFamily="34" charset="0"/>
              <a:cs typeface="Arial" pitchFamily="34" charset="0"/>
            </a:endParaRPr>
          </a:p>
        </p:txBody>
      </p:sp>
      <p:sp>
        <p:nvSpPr>
          <p:cNvPr id="11" name="TextBox 10"/>
          <p:cNvSpPr txBox="1"/>
          <p:nvPr/>
        </p:nvSpPr>
        <p:spPr>
          <a:xfrm>
            <a:off x="4504459" y="817394"/>
            <a:ext cx="1946564" cy="584775"/>
          </a:xfrm>
          <a:prstGeom prst="rect">
            <a:avLst/>
          </a:prstGeom>
          <a:noFill/>
        </p:spPr>
        <p:txBody>
          <a:bodyPr wrap="square" rtlCol="0">
            <a:spAutoFit/>
          </a:bodyPr>
          <a:lstStyle/>
          <a:p>
            <a:pPr algn="ctr"/>
            <a:r>
              <a:rPr lang="en-US" sz="3200" smtClean="0">
                <a:latin typeface="Arial" pitchFamily="34" charset="0"/>
                <a:cs typeface="Arial" pitchFamily="34" charset="0"/>
              </a:rPr>
              <a:t>ỏ non</a:t>
            </a:r>
            <a:endParaRPr lang="en-US" sz="3200">
              <a:latin typeface="Arial" pitchFamily="34" charset="0"/>
              <a:cs typeface="Arial" pitchFamily="34" charset="0"/>
            </a:endParaRPr>
          </a:p>
        </p:txBody>
      </p:sp>
      <p:sp>
        <p:nvSpPr>
          <p:cNvPr id="7" name="TextBox 6"/>
          <p:cNvSpPr txBox="1"/>
          <p:nvPr/>
        </p:nvSpPr>
        <p:spPr>
          <a:xfrm>
            <a:off x="25977" y="1678563"/>
            <a:ext cx="2971800"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b. </a:t>
            </a:r>
            <a:r>
              <a:rPr lang="en-US" sz="3200" i="1">
                <a:latin typeface="Arial" pitchFamily="34" charset="0"/>
                <a:ea typeface="Arial-Rounded" pitchFamily="34" charset="0"/>
                <a:cs typeface="Arial" pitchFamily="34" charset="0"/>
              </a:rPr>
              <a:t>v</a:t>
            </a:r>
            <a:r>
              <a:rPr lang="en-US" sz="3200" smtClean="0">
                <a:latin typeface="Arial" pitchFamily="34" charset="0"/>
                <a:ea typeface="Arial-Rounded" pitchFamily="34" charset="0"/>
                <a:cs typeface="Arial" pitchFamily="34" charset="0"/>
              </a:rPr>
              <a:t> hay </a:t>
            </a:r>
            <a:r>
              <a:rPr lang="en-US" sz="3200" i="1" smtClean="0">
                <a:latin typeface="Arial" pitchFamily="34" charset="0"/>
                <a:ea typeface="Arial-Rounded" pitchFamily="34" charset="0"/>
                <a:cs typeface="Arial" pitchFamily="34" charset="0"/>
              </a:rPr>
              <a:t>d?</a:t>
            </a:r>
            <a:endParaRPr lang="en-US" sz="3200" i="1">
              <a:latin typeface="Arial" pitchFamily="34" charset="0"/>
              <a:ea typeface="Arial-Rounded" pitchFamily="34" charset="0"/>
              <a:cs typeface="Arial" pitchFamily="34" charset="0"/>
            </a:endParaRPr>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7102" y="94177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0" y="12046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5" name="TextBox 4"/>
          <p:cNvSpPr txBox="1"/>
          <p:nvPr/>
        </p:nvSpPr>
        <p:spPr>
          <a:xfrm>
            <a:off x="609600" y="190714"/>
            <a:ext cx="8451273"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Chọn chữ phù hợp thay cho bông hoa</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25977" y="822162"/>
            <a:ext cx="2306493"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a. </a:t>
            </a:r>
            <a:r>
              <a:rPr lang="en-US" sz="3200" i="1" smtClean="0">
                <a:latin typeface="Arial" pitchFamily="34" charset="0"/>
                <a:ea typeface="Arial-Rounded" pitchFamily="34" charset="0"/>
                <a:cs typeface="Arial" pitchFamily="34" charset="0"/>
              </a:rPr>
              <a:t>c</a:t>
            </a:r>
            <a:r>
              <a:rPr lang="en-US" sz="3200" smtClean="0">
                <a:latin typeface="Arial" pitchFamily="34" charset="0"/>
                <a:ea typeface="Arial-Rounded" pitchFamily="34" charset="0"/>
                <a:cs typeface="Arial" pitchFamily="34" charset="0"/>
              </a:rPr>
              <a:t> hay </a:t>
            </a:r>
            <a:r>
              <a:rPr lang="en-US" sz="3200" i="1">
                <a:latin typeface="Arial" pitchFamily="34" charset="0"/>
                <a:ea typeface="Arial-Rounded" pitchFamily="34" charset="0"/>
                <a:cs typeface="Arial" pitchFamily="34" charset="0"/>
              </a:rPr>
              <a:t>k</a:t>
            </a:r>
            <a:r>
              <a:rPr lang="en-US" sz="3200" i="1" smtClean="0">
                <a:latin typeface="Arial" pitchFamily="34" charset="0"/>
                <a:ea typeface="Arial-Rounded" pitchFamily="34" charset="0"/>
                <a:cs typeface="Arial" pitchFamily="34" charset="0"/>
              </a:rPr>
              <a:t>?</a:t>
            </a:r>
            <a:endParaRPr lang="en-US" sz="3200" i="1">
              <a:latin typeface="Arial" pitchFamily="34" charset="0"/>
              <a:ea typeface="Arial-Rounded" pitchFamily="34" charset="0"/>
              <a:cs typeface="Arial" pitchFamily="34" charset="0"/>
            </a:endParaRPr>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2348" y="92862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0452" y="92862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332470" y="1654935"/>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ề nhà</a:t>
            </a:r>
            <a:endParaRPr lang="en-US" sz="3200">
              <a:latin typeface="Arial" pitchFamily="34" charset="0"/>
              <a:cs typeface="Arial" pitchFamily="34" charset="0"/>
            </a:endParaRPr>
          </a:p>
        </p:txBody>
      </p:sp>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173" y="176105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39492" y="1654934"/>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ê con</a:t>
            </a:r>
            <a:endParaRPr lang="en-US" sz="3200">
              <a:latin typeface="Arial" pitchFamily="34" charset="0"/>
              <a:cs typeface="Arial" pitchFamily="34" charset="0"/>
            </a:endParaRPr>
          </a:p>
        </p:txBody>
      </p:sp>
      <p:pic>
        <p:nvPicPr>
          <p:cNvPr id="2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5932" y="176343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895" y="176343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06.9942"/>
                </p14:media>
              </p:ext>
            </p:extLst>
          </p:nvPr>
        </p:nvPicPr>
        <p:blipFill>
          <a:blip r:embed="rId6"/>
          <a:stretch>
            <a:fillRect/>
          </a:stretch>
        </p:blipFill>
        <p:spPr>
          <a:xfrm>
            <a:off x="9677400" y="1187564"/>
            <a:ext cx="609600" cy="609600"/>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13897" t="6330" r="17903" b="16480"/>
          <a:stretch/>
        </p:blipFill>
        <p:spPr>
          <a:xfrm>
            <a:off x="-1" y="3397648"/>
            <a:ext cx="840913" cy="1027905"/>
          </a:xfrm>
          <a:prstGeom prst="rect">
            <a:avLst/>
          </a:prstGeom>
        </p:spPr>
      </p:pic>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7807"/>
          <a:stretch/>
        </p:blipFill>
        <p:spPr bwMode="auto">
          <a:xfrm flipH="1">
            <a:off x="2249343" y="3397648"/>
            <a:ext cx="847012" cy="15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3245" y="3086100"/>
            <a:ext cx="957263" cy="185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6410">
            <a:off x="6902091" y="2370822"/>
            <a:ext cx="2178482" cy="2178482"/>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27323" y="3673329"/>
            <a:ext cx="1938195" cy="1453647"/>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936566" y="2370822"/>
            <a:ext cx="1560226" cy="1560226"/>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5490441" y="2263326"/>
            <a:ext cx="1518805" cy="1518805"/>
          </a:xfrm>
          <a:prstGeom prst="rect">
            <a:avLst/>
          </a:prstGeom>
        </p:spPr>
      </p:pic>
    </p:spTree>
    <p:extLst>
      <p:ext uri="{BB962C8B-B14F-4D97-AF65-F5344CB8AC3E}">
        <p14:creationId xmlns:p14="http://schemas.microsoft.com/office/powerpoint/2010/main" val="1413716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0-ppt_w/2"/>
                                          </p:val>
                                        </p:tav>
                                      </p:tavLst>
                                    </p:anim>
                                    <p:anim calcmode="lin" valueType="num">
                                      <p:cBhvr additive="base">
                                        <p:cTn id="7" dur="500"/>
                                        <p:tgtEl>
                                          <p:spTgt spid="3"/>
                                        </p:tgtEl>
                                        <p:attrNameLst>
                                          <p:attrName>ppt_y</p:attrName>
                                        </p:attrNameLst>
                                      </p:cBhvr>
                                      <p:tavLst>
                                        <p:tav tm="0">
                                          <p:val>
                                            <p:strVal val="ppt_y"/>
                                          </p:val>
                                        </p:tav>
                                        <p:tav tm="100000">
                                          <p:val>
                                            <p:strVal val="0-ppt_h/2"/>
                                          </p:val>
                                        </p:tav>
                                      </p:tavLst>
                                    </p:anim>
                                    <p:set>
                                      <p:cBhvr>
                                        <p:cTn id="8" dur="1" fill="hold">
                                          <p:stCondLst>
                                            <p:cond delay="499"/>
                                          </p:stCondLst>
                                        </p:cTn>
                                        <p:tgtEl>
                                          <p:spTgt spid="3"/>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
                                        <p:tgtEl>
                                          <p:spTgt spid="26"/>
                                        </p:tgtEl>
                                      </p:cBhvr>
                                    </p:animEffect>
                                  </p:childTnLst>
                                </p:cTn>
                              </p:par>
                            </p:childTnLst>
                          </p:cTn>
                        </p:par>
                        <p:par>
                          <p:cTn id="13" fill="hold">
                            <p:stCondLst>
                              <p:cond delay="510"/>
                            </p:stCondLst>
                            <p:childTnLst>
                              <p:par>
                                <p:cTn id="14" presetID="2" presetClass="entr" presetSubtype="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1750" fill="hold"/>
                                        <p:tgtEl>
                                          <p:spTgt spid="23"/>
                                        </p:tgtEl>
                                        <p:attrNameLst>
                                          <p:attrName>ppt_x</p:attrName>
                                        </p:attrNameLst>
                                      </p:cBhvr>
                                      <p:tavLst>
                                        <p:tav tm="0">
                                          <p:val>
                                            <p:strVal val="1+#ppt_w/2"/>
                                          </p:val>
                                        </p:tav>
                                        <p:tav tm="100000">
                                          <p:val>
                                            <p:strVal val="#ppt_x"/>
                                          </p:val>
                                        </p:tav>
                                      </p:tavLst>
                                    </p:anim>
                                    <p:anim calcmode="lin" valueType="num">
                                      <p:cBhvr additive="base">
                                        <p:cTn id="17" dur="1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exit" presetSubtype="9" fill="hold" nodeType="clickEffect">
                                  <p:stCondLst>
                                    <p:cond delay="0"/>
                                  </p:stCondLst>
                                  <p:childTnLst>
                                    <p:anim calcmode="lin" valueType="num">
                                      <p:cBhvr additive="base">
                                        <p:cTn id="22" dur="500"/>
                                        <p:tgtEl>
                                          <p:spTgt spid="10"/>
                                        </p:tgtEl>
                                        <p:attrNameLst>
                                          <p:attrName>ppt_x</p:attrName>
                                        </p:attrNameLst>
                                      </p:cBhvr>
                                      <p:tavLst>
                                        <p:tav tm="0">
                                          <p:val>
                                            <p:strVal val="ppt_x"/>
                                          </p:val>
                                        </p:tav>
                                        <p:tav tm="100000">
                                          <p:val>
                                            <p:strVal val="0-ppt_w/2"/>
                                          </p:val>
                                        </p:tav>
                                      </p:tavLst>
                                    </p:anim>
                                    <p:anim calcmode="lin" valueType="num">
                                      <p:cBhvr additive="base">
                                        <p:cTn id="23" dur="500"/>
                                        <p:tgtEl>
                                          <p:spTgt spid="10"/>
                                        </p:tgtEl>
                                        <p:attrNameLst>
                                          <p:attrName>ppt_y</p:attrName>
                                        </p:attrNameLst>
                                      </p:cBhvr>
                                      <p:tavLst>
                                        <p:tav tm="0">
                                          <p:val>
                                            <p:strVal val="ppt_y"/>
                                          </p:val>
                                        </p:tav>
                                        <p:tav tm="100000">
                                          <p:val>
                                            <p:strVal val="0-ppt_h/2"/>
                                          </p:val>
                                        </p:tav>
                                      </p:tavLst>
                                    </p:anim>
                                    <p:set>
                                      <p:cBhvr>
                                        <p:cTn id="24" dur="1" fill="hold">
                                          <p:stCondLst>
                                            <p:cond delay="499"/>
                                          </p:stCondLst>
                                        </p:cTn>
                                        <p:tgtEl>
                                          <p:spTgt spid="10"/>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
                                        <p:tgtEl>
                                          <p:spTgt spid="27"/>
                                        </p:tgtEl>
                                      </p:cBhvr>
                                    </p:animEffect>
                                  </p:childTnLst>
                                </p:cTn>
                              </p:par>
                            </p:childTnLst>
                          </p:cTn>
                        </p:par>
                        <p:par>
                          <p:cTn id="29" fill="hold">
                            <p:stCondLst>
                              <p:cond delay="510"/>
                            </p:stCondLst>
                            <p:childTnLst>
                              <p:par>
                                <p:cTn id="30" presetID="2" presetClass="entr" presetSubtype="3"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500" fill="hold"/>
                                        <p:tgtEl>
                                          <p:spTgt spid="24"/>
                                        </p:tgtEl>
                                        <p:attrNameLst>
                                          <p:attrName>ppt_x</p:attrName>
                                        </p:attrNameLst>
                                      </p:cBhvr>
                                      <p:tavLst>
                                        <p:tav tm="0">
                                          <p:val>
                                            <p:strVal val="1+#ppt_w/2"/>
                                          </p:val>
                                        </p:tav>
                                        <p:tav tm="100000">
                                          <p:val>
                                            <p:strVal val="#ppt_x"/>
                                          </p:val>
                                        </p:tav>
                                      </p:tavLst>
                                    </p:anim>
                                    <p:anim calcmode="lin" valueType="num">
                                      <p:cBhvr additive="base">
                                        <p:cTn id="33" dur="1500" fill="hold"/>
                                        <p:tgtEl>
                                          <p:spTgt spid="2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2" presetClass="exit" presetSubtype="9" fill="hold" nodeType="clickEffect">
                                  <p:stCondLst>
                                    <p:cond delay="0"/>
                                  </p:stCondLst>
                                  <p:childTnLst>
                                    <p:anim calcmode="lin" valueType="num">
                                      <p:cBhvr additive="base">
                                        <p:cTn id="38" dur="500"/>
                                        <p:tgtEl>
                                          <p:spTgt spid="13"/>
                                        </p:tgtEl>
                                        <p:attrNameLst>
                                          <p:attrName>ppt_x</p:attrName>
                                        </p:attrNameLst>
                                      </p:cBhvr>
                                      <p:tavLst>
                                        <p:tav tm="0">
                                          <p:val>
                                            <p:strVal val="ppt_x"/>
                                          </p:val>
                                        </p:tav>
                                        <p:tav tm="100000">
                                          <p:val>
                                            <p:strVal val="0-ppt_w/2"/>
                                          </p:val>
                                        </p:tav>
                                      </p:tavLst>
                                    </p:anim>
                                    <p:anim calcmode="lin" valueType="num">
                                      <p:cBhvr additive="base">
                                        <p:cTn id="39" dur="500"/>
                                        <p:tgtEl>
                                          <p:spTgt spid="13"/>
                                        </p:tgtEl>
                                        <p:attrNameLst>
                                          <p:attrName>ppt_y</p:attrName>
                                        </p:attrNameLst>
                                      </p:cBhvr>
                                      <p:tavLst>
                                        <p:tav tm="0">
                                          <p:val>
                                            <p:strVal val="ppt_y"/>
                                          </p:val>
                                        </p:tav>
                                        <p:tav tm="100000">
                                          <p:val>
                                            <p:strVal val="0-ppt_h/2"/>
                                          </p:val>
                                        </p:tav>
                                      </p:tavLst>
                                    </p:anim>
                                    <p:set>
                                      <p:cBhvr>
                                        <p:cTn id="40" dur="1" fill="hold">
                                          <p:stCondLst>
                                            <p:cond delay="499"/>
                                          </p:stCondLst>
                                        </p:cTn>
                                        <p:tgtEl>
                                          <p:spTgt spid="13"/>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
                                        <p:tgtEl>
                                          <p:spTgt spid="28"/>
                                        </p:tgtEl>
                                      </p:cBhvr>
                                    </p:animEffect>
                                  </p:childTnLst>
                                </p:cTn>
                              </p:par>
                              <p:par>
                                <p:cTn id="45" presetID="1" presetClass="mediacall" presetSubtype="0" fill="hold" nodeType="withEffect">
                                  <p:stCondLst>
                                    <p:cond delay="0"/>
                                  </p:stCondLst>
                                  <p:childTnLst>
                                    <p:cmd type="call" cmd="playFrom(0.0)">
                                      <p:cBhvr>
                                        <p:cTn id="46" dur="1666" fill="hold"/>
                                        <p:tgtEl>
                                          <p:spTgt spid="47"/>
                                        </p:tgtEl>
                                      </p:cBhvr>
                                    </p:cmd>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2" presetClass="exit" presetSubtype="9" fill="hold" nodeType="clickEffect">
                                  <p:stCondLst>
                                    <p:cond delay="0"/>
                                  </p:stCondLst>
                                  <p:childTnLst>
                                    <p:anim calcmode="lin" valueType="num">
                                      <p:cBhvr additive="base">
                                        <p:cTn id="51" dur="500"/>
                                        <p:tgtEl>
                                          <p:spTgt spid="15"/>
                                        </p:tgtEl>
                                        <p:attrNameLst>
                                          <p:attrName>ppt_x</p:attrName>
                                        </p:attrNameLst>
                                      </p:cBhvr>
                                      <p:tavLst>
                                        <p:tav tm="0">
                                          <p:val>
                                            <p:strVal val="ppt_x"/>
                                          </p:val>
                                        </p:tav>
                                        <p:tav tm="100000">
                                          <p:val>
                                            <p:strVal val="0-ppt_w/2"/>
                                          </p:val>
                                        </p:tav>
                                      </p:tavLst>
                                    </p:anim>
                                    <p:anim calcmode="lin" valueType="num">
                                      <p:cBhvr additive="base">
                                        <p:cTn id="52" dur="500"/>
                                        <p:tgtEl>
                                          <p:spTgt spid="15"/>
                                        </p:tgtEl>
                                        <p:attrNameLst>
                                          <p:attrName>ppt_y</p:attrName>
                                        </p:attrNameLst>
                                      </p:cBhvr>
                                      <p:tavLst>
                                        <p:tav tm="0">
                                          <p:val>
                                            <p:strVal val="ppt_y"/>
                                          </p:val>
                                        </p:tav>
                                        <p:tav tm="100000">
                                          <p:val>
                                            <p:strVal val="0-ppt_h/2"/>
                                          </p:val>
                                        </p:tav>
                                      </p:tavLst>
                                    </p:anim>
                                    <p:set>
                                      <p:cBhvr>
                                        <p:cTn id="53" dur="1" fill="hold">
                                          <p:stCondLst>
                                            <p:cond delay="499"/>
                                          </p:stCondLst>
                                        </p:cTn>
                                        <p:tgtEl>
                                          <p:spTgt spid="15"/>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
                                        <p:tgtEl>
                                          <p:spTgt spid="29"/>
                                        </p:tgtEl>
                                      </p:cBhvr>
                                    </p:animEffect>
                                  </p:childTnLst>
                                </p:cTn>
                              </p:par>
                            </p:childTnLst>
                          </p:cTn>
                        </p:par>
                        <p:par>
                          <p:cTn id="58" fill="hold">
                            <p:stCondLst>
                              <p:cond delay="510"/>
                            </p:stCondLst>
                            <p:childTnLst>
                              <p:par>
                                <p:cTn id="59" presetID="2" presetClass="entr" presetSubtype="2"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2000" fill="hold"/>
                                        <p:tgtEl>
                                          <p:spTgt spid="20"/>
                                        </p:tgtEl>
                                        <p:attrNameLst>
                                          <p:attrName>ppt_x</p:attrName>
                                        </p:attrNameLst>
                                      </p:cBhvr>
                                      <p:tavLst>
                                        <p:tav tm="0">
                                          <p:val>
                                            <p:strVal val="1+#ppt_w/2"/>
                                          </p:val>
                                        </p:tav>
                                        <p:tav tm="100000">
                                          <p:val>
                                            <p:strVal val="#ppt_x"/>
                                          </p:val>
                                        </p:tav>
                                      </p:tavLst>
                                    </p:anim>
                                    <p:anim calcmode="lin" valueType="num">
                                      <p:cBhvr additive="base">
                                        <p:cTn id="62" dur="20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5"/>
                  </p:tgtEl>
                </p:cond>
              </p:nextCondLst>
            </p:seq>
            <p:seq concurrent="1" nextAc="seek">
              <p:cTn id="63" restart="whenNotActive" fill="hold" evtFilter="cancelBubble" nodeType="interactiveSeq">
                <p:stCondLst>
                  <p:cond evt="onClick" delay="0">
                    <p:tgtEl>
                      <p:spTgt spid="21"/>
                    </p:tgtEl>
                  </p:cond>
                </p:stCondLst>
                <p:endSync evt="end" delay="0">
                  <p:rtn val="all"/>
                </p:endSync>
                <p:childTnLst>
                  <p:par>
                    <p:cTn id="64" fill="hold">
                      <p:stCondLst>
                        <p:cond delay="0"/>
                      </p:stCondLst>
                      <p:childTnLst>
                        <p:par>
                          <p:cTn id="65" fill="hold">
                            <p:stCondLst>
                              <p:cond delay="0"/>
                            </p:stCondLst>
                            <p:childTnLst>
                              <p:par>
                                <p:cTn id="66" presetID="2" presetClass="exit" presetSubtype="9" fill="hold" nodeType="clickEffect">
                                  <p:stCondLst>
                                    <p:cond delay="0"/>
                                  </p:stCondLst>
                                  <p:childTnLst>
                                    <p:anim calcmode="lin" valueType="num">
                                      <p:cBhvr additive="base">
                                        <p:cTn id="67" dur="500"/>
                                        <p:tgtEl>
                                          <p:spTgt spid="21"/>
                                        </p:tgtEl>
                                        <p:attrNameLst>
                                          <p:attrName>ppt_x</p:attrName>
                                        </p:attrNameLst>
                                      </p:cBhvr>
                                      <p:tavLst>
                                        <p:tav tm="0">
                                          <p:val>
                                            <p:strVal val="ppt_x"/>
                                          </p:val>
                                        </p:tav>
                                        <p:tav tm="100000">
                                          <p:val>
                                            <p:strVal val="0-ppt_w/2"/>
                                          </p:val>
                                        </p:tav>
                                      </p:tavLst>
                                    </p:anim>
                                    <p:anim calcmode="lin" valueType="num">
                                      <p:cBhvr additive="base">
                                        <p:cTn id="68" dur="500"/>
                                        <p:tgtEl>
                                          <p:spTgt spid="21"/>
                                        </p:tgtEl>
                                        <p:attrNameLst>
                                          <p:attrName>ppt_y</p:attrName>
                                        </p:attrNameLst>
                                      </p:cBhvr>
                                      <p:tavLst>
                                        <p:tav tm="0">
                                          <p:val>
                                            <p:strVal val="ppt_y"/>
                                          </p:val>
                                        </p:tav>
                                        <p:tav tm="100000">
                                          <p:val>
                                            <p:strVal val="0-ppt_h/2"/>
                                          </p:val>
                                        </p:tav>
                                      </p:tavLst>
                                    </p:anim>
                                    <p:set>
                                      <p:cBhvr>
                                        <p:cTn id="69" dur="1" fill="hold">
                                          <p:stCondLst>
                                            <p:cond delay="499"/>
                                          </p:stCondLst>
                                        </p:cTn>
                                        <p:tgtEl>
                                          <p:spTgt spid="21"/>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mediacall" presetSubtype="0" fill="hold" nodeType="clickEffect">
                                  <p:stCondLst>
                                    <p:cond delay="0"/>
                                  </p:stCondLst>
                                  <p:childTnLst>
                                    <p:cmd type="call" cmd="playFrom(0.0)">
                                      <p:cBhvr>
                                        <p:cTn id="77" dur="1666" fill="hold"/>
                                        <p:tgtEl>
                                          <p:spTgt spid="47"/>
                                        </p:tgtEl>
                                      </p:cBhvr>
                                    </p:cmd>
                                  </p:childTnLst>
                                </p:cTn>
                              </p:par>
                            </p:childTnLst>
                          </p:cTn>
                        </p:par>
                      </p:childTnLst>
                    </p:cTn>
                  </p:par>
                </p:childTnLst>
              </p:cTn>
              <p:nextCondLst>
                <p:cond evt="onClick" delay="0">
                  <p:tgtEl>
                    <p:spTgt spid="21"/>
                  </p:tgtEl>
                </p:cond>
              </p:nextCondLst>
            </p:seq>
            <p:seq concurrent="1" nextAc="seek">
              <p:cTn id="78" restart="whenNotActive" fill="hold" evtFilter="cancelBubble" nodeType="interactiveSeq">
                <p:stCondLst>
                  <p:cond evt="onClick" delay="0">
                    <p:tgtEl>
                      <p:spTgt spid="22"/>
                    </p:tgtEl>
                  </p:cond>
                </p:stCondLst>
                <p:endSync evt="end" delay="0">
                  <p:rtn val="all"/>
                </p:endSync>
                <p:childTnLst>
                  <p:par>
                    <p:cTn id="79" fill="hold">
                      <p:stCondLst>
                        <p:cond delay="0"/>
                      </p:stCondLst>
                      <p:childTnLst>
                        <p:par>
                          <p:cTn id="80" fill="hold">
                            <p:stCondLst>
                              <p:cond delay="0"/>
                            </p:stCondLst>
                            <p:childTnLst>
                              <p:par>
                                <p:cTn id="81" presetID="2" presetClass="exit" presetSubtype="9" fill="hold" nodeType="clickEffect">
                                  <p:stCondLst>
                                    <p:cond delay="0"/>
                                  </p:stCondLst>
                                  <p:childTnLst>
                                    <p:anim calcmode="lin" valueType="num">
                                      <p:cBhvr additive="base">
                                        <p:cTn id="82" dur="500"/>
                                        <p:tgtEl>
                                          <p:spTgt spid="22"/>
                                        </p:tgtEl>
                                        <p:attrNameLst>
                                          <p:attrName>ppt_x</p:attrName>
                                        </p:attrNameLst>
                                      </p:cBhvr>
                                      <p:tavLst>
                                        <p:tav tm="0">
                                          <p:val>
                                            <p:strVal val="ppt_x"/>
                                          </p:val>
                                        </p:tav>
                                        <p:tav tm="100000">
                                          <p:val>
                                            <p:strVal val="0-ppt_w/2"/>
                                          </p:val>
                                        </p:tav>
                                      </p:tavLst>
                                    </p:anim>
                                    <p:anim calcmode="lin" valueType="num">
                                      <p:cBhvr additive="base">
                                        <p:cTn id="83" dur="500"/>
                                        <p:tgtEl>
                                          <p:spTgt spid="22"/>
                                        </p:tgtEl>
                                        <p:attrNameLst>
                                          <p:attrName>ppt_y</p:attrName>
                                        </p:attrNameLst>
                                      </p:cBhvr>
                                      <p:tavLst>
                                        <p:tav tm="0">
                                          <p:val>
                                            <p:strVal val="ppt_y"/>
                                          </p:val>
                                        </p:tav>
                                        <p:tav tm="100000">
                                          <p:val>
                                            <p:strVal val="0-ppt_h/2"/>
                                          </p:val>
                                        </p:tav>
                                      </p:tavLst>
                                    </p:anim>
                                    <p:set>
                                      <p:cBhvr>
                                        <p:cTn id="84" dur="1" fill="hold">
                                          <p:stCondLst>
                                            <p:cond delay="499"/>
                                          </p:stCondLst>
                                        </p:cTn>
                                        <p:tgtEl>
                                          <p:spTgt spid="22"/>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
                                        <p:tgtEl>
                                          <p:spTgt spid="31"/>
                                        </p:tgtEl>
                                      </p:cBhvr>
                                    </p:animEffect>
                                  </p:childTnLst>
                                </p:cTn>
                              </p:par>
                            </p:childTnLst>
                          </p:cTn>
                        </p:par>
                        <p:par>
                          <p:cTn id="89" fill="hold">
                            <p:stCondLst>
                              <p:cond delay="510"/>
                            </p:stCondLst>
                            <p:childTnLst>
                              <p:par>
                                <p:cTn id="90" presetID="2" presetClass="entr" presetSubtype="1"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1750" fill="hold"/>
                                        <p:tgtEl>
                                          <p:spTgt spid="19"/>
                                        </p:tgtEl>
                                        <p:attrNameLst>
                                          <p:attrName>ppt_x</p:attrName>
                                        </p:attrNameLst>
                                      </p:cBhvr>
                                      <p:tavLst>
                                        <p:tav tm="0">
                                          <p:val>
                                            <p:strVal val="#ppt_x"/>
                                          </p:val>
                                        </p:tav>
                                        <p:tav tm="100000">
                                          <p:val>
                                            <p:strVal val="#ppt_x"/>
                                          </p:val>
                                        </p:tav>
                                      </p:tavLst>
                                    </p:anim>
                                    <p:anim calcmode="lin" valueType="num">
                                      <p:cBhvr additive="base">
                                        <p:cTn id="93" dur="1750" fill="hold"/>
                                        <p:tgtEl>
                                          <p:spTgt spid="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par>
                          <p:cTn id="94" fill="hold">
                            <p:stCondLst>
                              <p:cond delay="2260"/>
                            </p:stCondLst>
                            <p:childTnLst>
                              <p:par>
                                <p:cTn id="95" presetID="0" presetClass="path" presetSubtype="0" accel="50000" decel="50000" fill="hold" nodeType="afterEffect">
                                  <p:stCondLst>
                                    <p:cond delay="0"/>
                                  </p:stCondLst>
                                  <p:childTnLst>
                                    <p:animMotion origin="layout" path="M 0 0 C -0.00121 -0.01759 -0.00191 -0.05618 -0.01094 -0.06667 C -0.01215 -0.06821 -0.01996 -0.0713 -0.02083 -0.07161 C -0.02847 -0.07562 -0.03611 -0.0784 -0.04288 -0.08642 C -0.04323 -0.08611 -0.05173 -0.08272 -0.0526 -0.08148 C -0.05416 -0.07963 -0.05416 -0.07624 -0.05538 -0.07408 C -0.05677 -0.07192 -0.05816 -0.07068 -0.05955 -0.06914 C -0.06163 -0.05432 -0.06041 -0.06235 -0.06389 -0.04445 C -0.06475 -0.03951 -0.06666 -0.02963 -0.06666 -0.02963 C -0.06701 -0.02377 -0.06493 -0.01358 -0.06788 -0.01235 C -0.06857 -0.01204 -0.07691 -0.03735 -0.0776 -0.03951 C -0.07847 -0.04198 -0.07934 -0.04476 -0.08038 -0.04692 C -0.08854 -0.0642 -0.09653 -0.06914 -0.10816 -0.07161 C -0.1309 -0.06821 -0.11979 -0.07253 -0.13333 -0.05679 C -0.13819 -0.02963 -0.13021 -0.07068 -0.13732 -0.04198 C -0.13993 -0.03179 -0.14097 -0.02037 -0.14305 -0.00988 C -0.14757 -0.03364 -0.1658 -0.06605 -0.17916 -0.07408 C -0.19288 -0.0713 -0.18958 -0.07037 -0.2 -0.0642 C -0.20625 -0.04722 -0.20903 -0.0321 -0.21094 -0.01235 C -0.22274 -0.03334 -0.23229 -0.07192 -0.24844 -0.08148 C -0.25035 -0.08056 -0.25208 -0.07994 -0.25399 -0.07901 C -0.25677 -0.07747 -0.26232 -0.07408 -0.26232 -0.07408 C -0.27083 -0.05155 -0.27274 -0.0429 -0.2776 -0.01729 C -0.28351 -0.02068 -0.28437 -0.02932 -0.28871 -0.03704 C -0.29201 -0.05463 -0.28732 -0.03334 -0.29427 -0.05185 C -0.29514 -0.05401 -0.29496 -0.05679 -0.29566 -0.05926 C -0.29705 -0.06389 -0.3033 -0.0784 -0.30538 -0.08148 C -0.30625 -0.08272 -0.31476 -0.08611 -0.3151 -0.08642 C -0.31701 -0.0855 -0.31892 -0.0855 -0.32066 -0.08395 C -0.32361 -0.08118 -0.32899 -0.07408 -0.32899 -0.07408 C -0.33576 -0.05587 -0.33802 -0.03889 -0.3401 -0.01729 C -0.34462 -0.02809 -0.3493 -0.03889 -0.35399 -0.04939 C -0.35607 -0.05401 -0.35677 -0.0608 -0.35955 -0.0642 C -0.36371 -0.06914 -0.36458 -0.06945 -0.36788 -0.07655 C -0.36892 -0.07871 -0.36944 -0.0821 -0.37066 -0.08395 C -0.37326 -0.08797 -0.38316 -0.10124 -0.38732 -0.10371 C -0.3901 -0.10525 -0.39566 -0.10864 -0.39566 -0.10864 C -0.40573 -0.10278 -0.40399 -0.10124 -0.41232 -0.09136 C -0.41406 -0.08241 -0.41649 -0.0642 -0.41649 -0.0642 C -0.41701 -0.05679 -0.41736 -0.04939 -0.41788 -0.04198 C -0.4184 -0.03364 -0.41719 -0.02469 -0.41927 -0.01729 C -0.42014 -0.01389 -0.42101 -0.02408 -0.42205 -0.02716 C -0.42726 -0.04259 -0.42482 -0.03951 -0.43038 -0.04445 L -0.4401 -0.01235 L -0.48177 -0.01729 " pathEditMode="relative" ptsTypes="ffffffffffffffffffffffffffffffffffffffffffAAA">
                                      <p:cBhvr>
                                        <p:cTn id="96" dur="2250" fill="hold"/>
                                        <p:tgtEl>
                                          <p:spTgt spid="2050"/>
                                        </p:tgtEl>
                                        <p:attrNameLst>
                                          <p:attrName>ppt_x</p:attrName>
                                          <p:attrName>ppt_y</p:attrName>
                                        </p:attrNameLst>
                                      </p:cBhvr>
                                    </p:animMotion>
                                  </p:childTnLst>
                                </p:cTn>
                              </p:par>
                              <p:par>
                                <p:cTn id="97" presetID="0" presetClass="path" presetSubtype="0" accel="50000" decel="50000" fill="hold" nodeType="withEffect">
                                  <p:stCondLst>
                                    <p:cond delay="0"/>
                                  </p:stCondLst>
                                  <p:childTnLst>
                                    <p:animMotion origin="layout" path="M 0 0 C -0.00121 -0.01759 -0.00191 -0.05618 -0.01094 -0.06667 C -0.01215 -0.06821 -0.01996 -0.0713 -0.02083 -0.07161 C -0.02847 -0.07562 -0.03611 -0.0784 -0.04288 -0.08642 C -0.04323 -0.08611 -0.05173 -0.08272 -0.0526 -0.08148 C -0.05416 -0.07963 -0.05416 -0.07624 -0.05538 -0.07408 C -0.05677 -0.07192 -0.05816 -0.07068 -0.05955 -0.06914 C -0.06163 -0.05432 -0.06041 -0.06235 -0.06389 -0.04445 C -0.06475 -0.03951 -0.06666 -0.02963 -0.06666 -0.02963 C -0.06701 -0.02377 -0.06493 -0.01358 -0.06788 -0.01235 C -0.06857 -0.01204 -0.07691 -0.03735 -0.0776 -0.03951 C -0.07847 -0.04198 -0.07934 -0.04476 -0.08038 -0.04692 C -0.08854 -0.0642 -0.09653 -0.06914 -0.10816 -0.07161 C -0.1309 -0.06821 -0.11979 -0.07253 -0.13333 -0.05679 C -0.13819 -0.02963 -0.13021 -0.07068 -0.13732 -0.04198 C -0.13993 -0.03179 -0.14097 -0.02037 -0.14305 -0.00988 C -0.14757 -0.03364 -0.1658 -0.06605 -0.17916 -0.07408 C -0.19288 -0.0713 -0.18958 -0.07037 -0.2 -0.0642 C -0.20625 -0.04722 -0.20903 -0.0321 -0.21094 -0.01235 C -0.22274 -0.03334 -0.23229 -0.07192 -0.24844 -0.08148 C -0.25035 -0.08056 -0.25208 -0.07994 -0.25399 -0.07901 C -0.25677 -0.07747 -0.26232 -0.07408 -0.26232 -0.07408 C -0.27083 -0.05155 -0.27274 -0.0429 -0.2776 -0.01729 C -0.28351 -0.02068 -0.28437 -0.02932 -0.28871 -0.03704 C -0.29201 -0.05463 -0.28732 -0.03334 -0.29427 -0.05185 C -0.29514 -0.05401 -0.29496 -0.05679 -0.29566 -0.05926 C -0.29705 -0.06389 -0.3033 -0.0784 -0.30538 -0.08148 C -0.30625 -0.08272 -0.31476 -0.08611 -0.3151 -0.08642 C -0.31701 -0.0855 -0.31892 -0.0855 -0.32066 -0.08395 C -0.32361 -0.08118 -0.32899 -0.07408 -0.32899 -0.07408 C -0.33576 -0.05587 -0.33802 -0.03889 -0.3401 -0.01729 C -0.34462 -0.02809 -0.3493 -0.03889 -0.35399 -0.04939 C -0.35607 -0.05401 -0.35677 -0.0608 -0.35955 -0.0642 C -0.36371 -0.06914 -0.36458 -0.06945 -0.36788 -0.07655 C -0.36892 -0.07871 -0.36944 -0.0821 -0.37066 -0.08395 C -0.37326 -0.08797 -0.38316 -0.10124 -0.38732 -0.10371 C -0.3901 -0.10525 -0.39566 -0.10864 -0.39566 -0.10864 C -0.40573 -0.10278 -0.40399 -0.10124 -0.41232 -0.09136 C -0.41406 -0.08241 -0.41649 -0.0642 -0.41649 -0.0642 C -0.41701 -0.05679 -0.41736 -0.04939 -0.41788 -0.04198 C -0.4184 -0.03364 -0.41719 -0.02469 -0.41927 -0.01729 C -0.42014 -0.01389 -0.42101 -0.02408 -0.42205 -0.02716 C -0.42726 -0.04259 -0.42482 -0.03951 -0.43038 -0.04445 L -0.4401 -0.01235 L -0.48177 -0.01729 " pathEditMode="relative" ptsTypes="ffffffffffffffffffffffffffffffffffffffffffAAA">
                                      <p:cBhvr>
                                        <p:cTn id="98" dur="2250" fill="hold"/>
                                        <p:tgtEl>
                                          <p:spTgt spid="2051"/>
                                        </p:tgtEl>
                                        <p:attrNameLst>
                                          <p:attrName>ppt_x</p:attrName>
                                          <p:attrName>ppt_y</p:attrName>
                                        </p:attrNameLst>
                                      </p:cBhvr>
                                    </p:animMotion>
                                  </p:childTnLst>
                                </p:cTn>
                              </p:par>
                              <p:par>
                                <p:cTn id="99" presetID="0" presetClass="path" presetSubtype="0" accel="50000" decel="50000" fill="hold" nodeType="withEffect">
                                  <p:stCondLst>
                                    <p:cond delay="0"/>
                                  </p:stCondLst>
                                  <p:childTnLst>
                                    <p:animMotion origin="layout" path="M 0 0 C -0.00121 -0.01759 -0.00191 -0.05618 -0.01094 -0.06667 C -0.01215 -0.06821 -0.01996 -0.0713 -0.02083 -0.07161 C -0.02847 -0.07562 -0.03611 -0.0784 -0.04288 -0.08642 C -0.04323 -0.08611 -0.05173 -0.08272 -0.0526 -0.08148 C -0.05416 -0.07963 -0.05416 -0.07624 -0.05538 -0.07408 C -0.05677 -0.07192 -0.05816 -0.07068 -0.05955 -0.06914 C -0.06163 -0.05432 -0.06041 -0.06235 -0.06389 -0.04445 C -0.06475 -0.03951 -0.06666 -0.02963 -0.06666 -0.02963 C -0.06701 -0.02377 -0.06493 -0.01358 -0.06788 -0.01235 C -0.06857 -0.01204 -0.07691 -0.03735 -0.0776 -0.03951 C -0.07847 -0.04198 -0.07934 -0.04476 -0.08038 -0.04692 C -0.08854 -0.0642 -0.09653 -0.06914 -0.10816 -0.07161 C -0.1309 -0.06821 -0.11979 -0.07253 -0.13333 -0.05679 C -0.13819 -0.02963 -0.13021 -0.07068 -0.13732 -0.04198 C -0.13993 -0.03179 -0.14097 -0.02037 -0.14305 -0.00988 C -0.14757 -0.03364 -0.1658 -0.06605 -0.17916 -0.07408 C -0.19288 -0.0713 -0.18958 -0.07037 -0.2 -0.0642 C -0.20625 -0.04722 -0.20903 -0.0321 -0.21094 -0.01235 C -0.22274 -0.03334 -0.23229 -0.07192 -0.24844 -0.08148 C -0.25035 -0.08056 -0.25208 -0.07994 -0.25399 -0.07901 C -0.25677 -0.07747 -0.26232 -0.07408 -0.26232 -0.07408 C -0.27083 -0.05155 -0.27274 -0.0429 -0.2776 -0.01729 C -0.28351 -0.02068 -0.28437 -0.02932 -0.28871 -0.03704 C -0.29201 -0.05463 -0.28732 -0.03334 -0.29427 -0.05185 C -0.29514 -0.05401 -0.29496 -0.05679 -0.29566 -0.05926 C -0.29705 -0.06389 -0.3033 -0.0784 -0.30538 -0.08148 C -0.30625 -0.08272 -0.31476 -0.08611 -0.3151 -0.08642 C -0.31701 -0.0855 -0.31892 -0.0855 -0.32066 -0.08395 C -0.32361 -0.08118 -0.32899 -0.07408 -0.32899 -0.07408 C -0.33576 -0.05587 -0.33802 -0.03889 -0.3401 -0.01729 C -0.34462 -0.02809 -0.3493 -0.03889 -0.35399 -0.04939 C -0.35607 -0.05401 -0.35677 -0.0608 -0.35955 -0.0642 C -0.36371 -0.06914 -0.36458 -0.06945 -0.36788 -0.07655 C -0.36892 -0.07871 -0.36944 -0.0821 -0.37066 -0.08395 C -0.37326 -0.08797 -0.38316 -0.10124 -0.38732 -0.10371 C -0.3901 -0.10525 -0.39566 -0.10864 -0.39566 -0.10864 C -0.40573 -0.10278 -0.40399 -0.10124 -0.41232 -0.09136 C -0.41406 -0.08241 -0.41649 -0.0642 -0.41649 -0.0642 C -0.41701 -0.05679 -0.41736 -0.04939 -0.41788 -0.04198 C -0.4184 -0.03364 -0.41719 -0.02469 -0.41927 -0.01729 C -0.42014 -0.01389 -0.42101 -0.02408 -0.42205 -0.02716 C -0.42726 -0.04259 -0.42482 -0.03951 -0.43038 -0.04445 L -0.4401 -0.01235 L -0.48177 -0.01729 " pathEditMode="relative" ptsTypes="ffffffffffffffffffffffffffffffffffffffffffAAA">
                                      <p:cBhvr>
                                        <p:cTn id="100" dur="2250" fill="hold"/>
                                        <p:tgtEl>
                                          <p:spTgt spid="18"/>
                                        </p:tgtEl>
                                        <p:attrNameLst>
                                          <p:attrName>ppt_x</p:attrName>
                                          <p:attrName>ppt_y</p:attrName>
                                        </p:attrNameLst>
                                      </p:cBhvr>
                                    </p:animMotion>
                                  </p:childTnLst>
                                </p:cTn>
                              </p:par>
                            </p:childTnLst>
                          </p:cTn>
                        </p:par>
                      </p:childTnLst>
                    </p:cTn>
                  </p:par>
                </p:childTnLst>
              </p:cTn>
              <p:nextCondLst>
                <p:cond evt="onClick" delay="0">
                  <p:tgtEl>
                    <p:spTgt spid="22"/>
                  </p:tgtEl>
                </p:cond>
              </p:nextCondLst>
            </p:seq>
            <p:audio>
              <p:cMediaNode vol="100000">
                <p:cTn id="101" fill="hold" display="0">
                  <p:stCondLst>
                    <p:cond delay="indefinite"/>
                  </p:stCondLst>
                  <p:endCondLst>
                    <p:cond evt="onStopAudio" delay="0">
                      <p:tgtEl>
                        <p:sldTgt/>
                      </p:tgtEl>
                    </p:cond>
                  </p:endCondLst>
                </p:cTn>
                <p:tgtEl>
                  <p:spTgt spid="47"/>
                </p:tgtEl>
              </p:cMediaNode>
            </p:audio>
          </p:childTnLst>
        </p:cTn>
      </p:par>
    </p:tnLst>
    <p:bldLst>
      <p:bldP spid="30" grpId="0"/>
      <p:bldP spid="31" grpId="0"/>
      <p:bldP spid="29" grpId="0"/>
      <p:bldP spid="28" grpId="0"/>
      <p:bldP spid="27"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463" y="17160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74916" y="187542"/>
            <a:ext cx="8153400" cy="1200280"/>
          </a:xfrm>
          <a:prstGeom prst="rect">
            <a:avLst/>
          </a:prstGeom>
          <a:noFill/>
          <a:ln>
            <a:noFill/>
          </a:ln>
        </p:spPr>
        <p:txBody>
          <a:bodyPr wrap="square" lIns="91391" tIns="45696" rIns="91391" bIns="45696" rtlCol="0">
            <a:spAutoFit/>
          </a:bodyPr>
          <a:lstStyle/>
          <a:p>
            <a:pPr algn="just"/>
            <a:r>
              <a:rPr lang="en-US" sz="2400" b="1" smtClean="0">
                <a:latin typeface="Arial" pitchFamily="34" charset="0"/>
                <a:ea typeface="Arial-Rounded" pitchFamily="34" charset="0"/>
                <a:cs typeface="Arial" pitchFamily="34" charset="0"/>
              </a:rPr>
              <a:t>Quan sát tranh và dùng từ ngữ trong khung để nói theo tranh: Những gì em cần phải tự làm? Những gì em không được tự ý làm?</a:t>
            </a:r>
            <a:endParaRPr lang="en-US" sz="24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666" t="27778" r="26597" b="22222"/>
          <a:stretch/>
        </p:blipFill>
        <p:spPr bwMode="auto">
          <a:xfrm>
            <a:off x="2133600" y="2038350"/>
            <a:ext cx="4633685" cy="284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90600" y="1387822"/>
            <a:ext cx="7332518" cy="48292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378849"/>
            <a:ext cx="2362200" cy="461653"/>
          </a:xfrm>
          <a:prstGeom prst="rect">
            <a:avLst/>
          </a:prstGeom>
          <a:noFill/>
          <a:ln>
            <a:noFill/>
          </a:ln>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m</a:t>
            </a:r>
            <a:r>
              <a:rPr lang="en-US" sz="2400" smtClean="0">
                <a:latin typeface="Arial" pitchFamily="34" charset="0"/>
                <a:ea typeface="Arial-Rounded" pitchFamily="34" charset="0"/>
                <a:cs typeface="Arial" pitchFamily="34" charset="0"/>
              </a:rPr>
              <a:t>ặc quần áo</a:t>
            </a:r>
            <a:endParaRPr lang="en-US" sz="2400">
              <a:latin typeface="Arial" pitchFamily="34" charset="0"/>
              <a:ea typeface="Arial-Rounded" pitchFamily="34" charset="0"/>
              <a:cs typeface="Arial" pitchFamily="34" charset="0"/>
            </a:endParaRPr>
          </a:p>
        </p:txBody>
      </p:sp>
      <p:sp>
        <p:nvSpPr>
          <p:cNvPr id="7" name="TextBox 6"/>
          <p:cNvSpPr txBox="1"/>
          <p:nvPr/>
        </p:nvSpPr>
        <p:spPr>
          <a:xfrm>
            <a:off x="4656858" y="1387822"/>
            <a:ext cx="3267941" cy="461653"/>
          </a:xfrm>
          <a:prstGeom prst="rect">
            <a:avLst/>
          </a:prstGeom>
          <a:noFill/>
          <a:ln>
            <a:noFill/>
          </a:ln>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l</a:t>
            </a:r>
            <a:r>
              <a:rPr lang="en-US" sz="2400" smtClean="0">
                <a:latin typeface="Arial" pitchFamily="34" charset="0"/>
                <a:ea typeface="Arial-Rounded" pitchFamily="34" charset="0"/>
                <a:cs typeface="Arial" pitchFamily="34" charset="0"/>
              </a:rPr>
              <a:t>ấy đồ vật trên cao</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07034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4.32099E-6 L 0.10868 0.34135 " pathEditMode="relative" rAng="0" ptsTypes="AA">
                                      <p:cBhvr>
                                        <p:cTn id="6" dur="2000" fill="hold"/>
                                        <p:tgtEl>
                                          <p:spTgt spid="6"/>
                                        </p:tgtEl>
                                        <p:attrNameLst>
                                          <p:attrName>ppt_x</p:attrName>
                                          <p:attrName>ppt_y</p:attrName>
                                        </p:attrNameLst>
                                      </p:cBhvr>
                                      <p:rCtr x="5434" y="17068"/>
                                    </p:animMotion>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5.55556E-7 4.32099E-6 L 0.10868 0.34135 " pathEditMode="relative" rAng="0" ptsTypes="AA">
                                      <p:cBhvr>
                                        <p:cTn id="11" dur="2000" fill="hold"/>
                                        <p:tgtEl>
                                          <p:spTgt spid="7"/>
                                        </p:tgtEl>
                                        <p:attrNameLst>
                                          <p:attrName>ppt_x</p:attrName>
                                          <p:attrName>ppt_y</p:attrName>
                                        </p:attrNameLst>
                                      </p:cBhvr>
                                      <p:rCtr x="5434" y="17068"/>
                                    </p:animMotion>
                                  </p:childTnLst>
                                </p:cTn>
                              </p:par>
                            </p:childTnLst>
                          </p:cTn>
                        </p:par>
                      </p:childTnLst>
                    </p:cTn>
                  </p:par>
                </p:childTnLst>
              </p:cTn>
              <p:nextCondLst>
                <p:cond evt="onClick" delay="0">
                  <p:tgtEl>
                    <p:spTgt spid="7"/>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4800" y="209549"/>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105465"/>
            <a:ext cx="7162800" cy="2246769"/>
          </a:xfrm>
          <a:prstGeom prst="rect">
            <a:avLst/>
          </a:prstGeom>
          <a:noFill/>
        </p:spPr>
        <p:txBody>
          <a:bodyPr wrap="square" rtlCol="0">
            <a:spAutoFit/>
          </a:bodyPr>
          <a:lstStyle/>
          <a:p>
            <a:pPr algn="ctr"/>
            <a:r>
              <a:rPr lang="en-US" sz="2800" b="1" smtClean="0">
                <a:latin typeface="Arial" pitchFamily="34" charset="0"/>
                <a:ea typeface="Arial-Rounded" pitchFamily="34" charset="0"/>
                <a:cs typeface="Arial" pitchFamily="34" charset="0"/>
              </a:rPr>
              <a:t>Dặn dò:</a:t>
            </a:r>
          </a:p>
          <a:p>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 + Xem lại bài trang 70 đến trang 73</a:t>
            </a:r>
          </a:p>
          <a:p>
            <a:r>
              <a:rPr lang="en-US" sz="2800" b="1" smtClean="0">
                <a:latin typeface="Arial" pitchFamily="34" charset="0"/>
                <a:ea typeface="Arial-Rounded" pitchFamily="34" charset="0"/>
                <a:cs typeface="Arial" pitchFamily="34" charset="0"/>
              </a:rPr>
              <a:t>  + Hoàn thành vở bài tập TV</a:t>
            </a:r>
          </a:p>
          <a:p>
            <a:r>
              <a:rPr lang="en-US" sz="2800" b="1" smtClean="0">
                <a:latin typeface="Arial" pitchFamily="34" charset="0"/>
                <a:ea typeface="Arial-Rounded" pitchFamily="34" charset="0"/>
                <a:cs typeface="Arial" pitchFamily="34" charset="0"/>
              </a:rPr>
              <a:t>  + </a:t>
            </a:r>
            <a:r>
              <a:rPr lang="en-US" sz="2800" b="1">
                <a:latin typeface="Arial" pitchFamily="34" charset="0"/>
                <a:ea typeface="Arial-Rounded" pitchFamily="34" charset="0"/>
                <a:cs typeface="Arial" pitchFamily="34" charset="0"/>
              </a:rPr>
              <a:t>Xem bài </a:t>
            </a:r>
            <a:r>
              <a:rPr lang="en-US" sz="2800" b="1" i="1" smtClean="0">
                <a:latin typeface="Arial" pitchFamily="34" charset="0"/>
                <a:ea typeface="Arial-Rounded" pitchFamily="34" charset="0"/>
                <a:cs typeface="Arial" pitchFamily="34" charset="0"/>
              </a:rPr>
              <a:t>Nếu không may bị lạc </a:t>
            </a:r>
            <a:r>
              <a:rPr lang="en-US" sz="2800" b="1" smtClean="0">
                <a:latin typeface="Arial" pitchFamily="34" charset="0"/>
                <a:ea typeface="Arial-Rounded" pitchFamily="34" charset="0"/>
                <a:cs typeface="Arial" pitchFamily="34" charset="0"/>
              </a:rPr>
              <a:t>(trang 74 </a:t>
            </a:r>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75)</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17959"/>
            <a:ext cx="3204690" cy="399988"/>
          </a:xfrm>
          <a:prstGeom prst="rect">
            <a:avLst/>
          </a:prstGeom>
          <a:noFill/>
        </p:spPr>
        <p:txBody>
          <a:bodyPr wrap="square" lIns="91317" tIns="45660" rIns="91317" bIns="45660" rtlCol="0">
            <a:spAutoFit/>
          </a:bodyPr>
          <a:lstStyle/>
          <a:p>
            <a:pPr algn="just"/>
            <a:r>
              <a:rPr lang="en-US" sz="2000" b="1" smtClean="0">
                <a:latin typeface="Arial" pitchFamily="34" charset="0"/>
                <a:ea typeface="Arial-Rounded" pitchFamily="34" charset="0"/>
                <a:cs typeface="Arial" pitchFamily="34" charset="0"/>
              </a:rPr>
              <a:t>Đọc lại và TLCH</a:t>
            </a:r>
            <a:endParaRPr lang="en-US" sz="2000" b="1">
              <a:latin typeface="Arial" pitchFamily="34" charset="0"/>
              <a:ea typeface="Arial-Rounded" pitchFamily="34" charset="0"/>
              <a:cs typeface="Arial" pitchFamily="34" charset="0"/>
            </a:endParaRP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046273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KHI MẸ VẮNG NHÀ</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181" y="2028710"/>
            <a:ext cx="6171286" cy="12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844" y="2054427"/>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042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738" y="306496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Arial" pitchFamily="34" charset="0"/>
              </a:rPr>
              <a:t>5</a:t>
            </a:r>
            <a:endParaRPr lang="en-US" sz="2800" b="1">
              <a:solidFill>
                <a:schemeClr val="bg1"/>
              </a:solidFill>
              <a:latin typeface="Arial Rounded MT Bold" pitchFamily="34" charset="0"/>
              <a:cs typeface="Arial" pitchFamily="34" charset="0"/>
            </a:endParaRPr>
          </a:p>
        </p:txBody>
      </p:sp>
      <p:sp>
        <p:nvSpPr>
          <p:cNvPr id="17" name="TextBox 16"/>
          <p:cNvSpPr txBox="1"/>
          <p:nvPr/>
        </p:nvSpPr>
        <p:spPr>
          <a:xfrm>
            <a:off x="876300" y="375046"/>
            <a:ext cx="8083550" cy="492430"/>
          </a:xfrm>
          <a:prstGeom prst="rect">
            <a:avLst/>
          </a:prstGeom>
          <a:noFill/>
        </p:spPr>
        <p:txBody>
          <a:bodyPr wrap="square" lIns="91428" tIns="45714" rIns="91428" bIns="45714" rtlCol="0">
            <a:spAutoFit/>
          </a:bodyPr>
          <a:lstStyle/>
          <a:p>
            <a:pPr algn="just"/>
            <a:r>
              <a:rPr lang="en-US" sz="2600" b="1" smtClean="0">
                <a:latin typeface="Arial" pitchFamily="34" charset="0"/>
                <a:ea typeface="Arial-Rounded" pitchFamily="34" charset="0"/>
                <a:cs typeface="Arial" pitchFamily="34" charset="0"/>
              </a:rPr>
              <a:t>Chọn từ ngữ để hoàn thiện câu và viết câu vào vở</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893618" y="1145106"/>
            <a:ext cx="6781800" cy="584763"/>
          </a:xfrm>
          <a:prstGeom prst="rect">
            <a:avLst/>
          </a:prstGeom>
          <a:solidFill>
            <a:srgbClr val="B9EDFF"/>
          </a:solid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bổ ích				</a:t>
            </a:r>
            <a:endParaRPr lang="en-US" sz="3200" b="1">
              <a:latin typeface="Arial" pitchFamily="34" charset="0"/>
              <a:ea typeface="Arial-Rounded" pitchFamily="34" charset="0"/>
              <a:cs typeface="Arial" pitchFamily="34" charset="0"/>
            </a:endParaRPr>
          </a:p>
        </p:txBody>
      </p:sp>
      <p:sp>
        <p:nvSpPr>
          <p:cNvPr id="11" name="TextBox 10"/>
          <p:cNvSpPr txBox="1"/>
          <p:nvPr/>
        </p:nvSpPr>
        <p:spPr>
          <a:xfrm>
            <a:off x="264888" y="1885950"/>
            <a:ext cx="8610600" cy="1077206"/>
          </a:xfrm>
          <a:prstGeom prst="rect">
            <a:avLst/>
          </a:prstGeom>
          <a:no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	Khi ở nhà một mình, em không được (………..) cho người lạ.</a:t>
            </a:r>
            <a:endParaRPr lang="en-US" sz="3200" b="1">
              <a:latin typeface="Arial" pitchFamily="34" charset="0"/>
              <a:ea typeface="Arial-Rounded" pitchFamily="34" charset="0"/>
              <a:cs typeface="Arial" pitchFamily="34" charset="0"/>
            </a:endParaRPr>
          </a:p>
        </p:txBody>
      </p:sp>
      <p:sp>
        <p:nvSpPr>
          <p:cNvPr id="12" name="TextBox 11"/>
          <p:cNvSpPr txBox="1"/>
          <p:nvPr/>
        </p:nvSpPr>
        <p:spPr>
          <a:xfrm>
            <a:off x="5674335"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nghe lời</a:t>
            </a:r>
            <a:endParaRPr lang="en-US" sz="3200" b="1">
              <a:latin typeface="Arial" pitchFamily="34" charset="0"/>
              <a:ea typeface="Arial-Rounded" pitchFamily="34" charset="0"/>
              <a:cs typeface="Arial" pitchFamily="34" charset="0"/>
            </a:endParaRPr>
          </a:p>
        </p:txBody>
      </p:sp>
      <p:sp>
        <p:nvSpPr>
          <p:cNvPr id="13" name="TextBox 12"/>
          <p:cNvSpPr txBox="1"/>
          <p:nvPr/>
        </p:nvSpPr>
        <p:spPr>
          <a:xfrm>
            <a:off x="893618"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mời</a:t>
            </a:r>
            <a:endParaRPr lang="en-US" sz="3200" b="1">
              <a:latin typeface="Arial" pitchFamily="34" charset="0"/>
              <a:ea typeface="Arial-Rounded" pitchFamily="34" charset="0"/>
              <a:cs typeface="Arial" pitchFamily="34" charset="0"/>
            </a:endParaRPr>
          </a:p>
        </p:txBody>
      </p:sp>
      <p:sp>
        <p:nvSpPr>
          <p:cNvPr id="10" name="TextBox 9"/>
          <p:cNvSpPr txBox="1"/>
          <p:nvPr/>
        </p:nvSpPr>
        <p:spPr>
          <a:xfrm>
            <a:off x="3429280" y="1145106"/>
            <a:ext cx="1822211"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mở cửa</a:t>
            </a:r>
            <a:endParaRPr lang="en-US" sz="3200" b="1">
              <a:latin typeface="Arial" pitchFamily="34" charset="0"/>
              <a:ea typeface="Arial-Rounded" pitchFamily="34" charset="0"/>
              <a:cs typeface="Arial" pitchFamily="34" charset="0"/>
            </a:endParaRPr>
          </a:p>
        </p:txBody>
      </p:sp>
      <p:sp>
        <p:nvSpPr>
          <p:cNvPr id="15" name="Rectangle 14"/>
          <p:cNvSpPr/>
          <p:nvPr/>
        </p:nvSpPr>
        <p:spPr>
          <a:xfrm>
            <a:off x="838200" y="3540577"/>
            <a:ext cx="9067800" cy="630942"/>
          </a:xfrm>
          <a:prstGeom prst="rect">
            <a:avLst/>
          </a:prstGeom>
        </p:spPr>
        <p:txBody>
          <a:bodyPr wrap="square">
            <a:spAutoFit/>
          </a:bodyPr>
          <a:lstStyle/>
          <a:p>
            <a:pPr algn="just"/>
            <a:r>
              <a:rPr lang="vi-VN" sz="3500" b="1">
                <a:solidFill>
                  <a:srgbClr val="7030A0"/>
                </a:solidFill>
                <a:latin typeface="HP001 5 hàng" pitchFamily="34" charset="0"/>
              </a:rPr>
              <a:t>Khi ở </a:t>
            </a:r>
            <a:r>
              <a:rPr lang="el-GR" sz="3500" b="1">
                <a:solidFill>
                  <a:srgbClr val="7030A0"/>
                </a:solidFill>
                <a:latin typeface="HP001 5 hàng" pitchFamily="34" charset="0"/>
              </a:rPr>
              <a:t>η</a:t>
            </a:r>
            <a:r>
              <a:rPr lang="vi-VN" sz="3500" b="1">
                <a:solidFill>
                  <a:srgbClr val="7030A0"/>
                </a:solidFill>
                <a:latin typeface="HP001 5 hàng" pitchFamily="34" charset="0"/>
              </a:rPr>
              <a:t>à jŎ jì</a:t>
            </a:r>
            <a:r>
              <a:rPr lang="el-GR" sz="3500" b="1">
                <a:solidFill>
                  <a:srgbClr val="7030A0"/>
                </a:solidFill>
                <a:latin typeface="HP001 5 hàng" pitchFamily="34" charset="0"/>
              </a:rPr>
              <a:t>ζ, </a:t>
            </a:r>
            <a:r>
              <a:rPr lang="vi-VN" sz="3500" b="1">
                <a:solidFill>
                  <a:srgbClr val="7030A0"/>
                </a:solidFill>
                <a:latin typeface="HP001 5 hàng" pitchFamily="34" charset="0"/>
              </a:rPr>
              <a:t>em </a:t>
            </a:r>
            <a:r>
              <a:rPr lang="el-GR" sz="3500" b="1">
                <a:solidFill>
                  <a:srgbClr val="7030A0"/>
                </a:solidFill>
                <a:latin typeface="HP001 5 hàng" pitchFamily="34" charset="0"/>
              </a:rPr>
              <a:t>δ</a:t>
            </a:r>
            <a:r>
              <a:rPr lang="vi-VN" sz="3500" b="1">
                <a:solidFill>
                  <a:srgbClr val="7030A0"/>
                </a:solidFill>
                <a:latin typeface="HP001 5 hàng" pitchFamily="34" charset="0"/>
              </a:rPr>
              <a:t>Ūg đư</a:t>
            </a:r>
            <a:r>
              <a:rPr lang="el-GR" sz="3500" b="1" smtClean="0">
                <a:solidFill>
                  <a:srgbClr val="7030A0"/>
                </a:solidFill>
                <a:latin typeface="HP001 5 hàng" pitchFamily="34" charset="0"/>
              </a:rPr>
              <a:t>ϑ</a:t>
            </a:r>
            <a:endParaRPr lang="en-US" sz="3500" b="1">
              <a:solidFill>
                <a:srgbClr val="7030A0"/>
              </a:solidFill>
              <a:latin typeface="HP001 4 hàng" pitchFamily="34" charset="0"/>
            </a:endParaRP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8"/>
          <a:stretch>
            <a:fillRect/>
          </a:stretch>
        </p:blipFill>
        <p:spPr>
          <a:xfrm>
            <a:off x="9906000" y="898071"/>
            <a:ext cx="609600" cy="609600"/>
          </a:xfrm>
          <a:prstGeom prst="rect">
            <a:avLst/>
          </a:prstGeom>
        </p:spPr>
      </p:pic>
      <p:sp>
        <p:nvSpPr>
          <p:cNvPr id="18" name="Rectangle 17"/>
          <p:cNvSpPr/>
          <p:nvPr/>
        </p:nvSpPr>
        <p:spPr>
          <a:xfrm>
            <a:off x="214086" y="4244088"/>
            <a:ext cx="9067800" cy="630942"/>
          </a:xfrm>
          <a:prstGeom prst="rect">
            <a:avLst/>
          </a:prstGeom>
        </p:spPr>
        <p:txBody>
          <a:bodyPr wrap="square">
            <a:spAutoFit/>
          </a:bodyPr>
          <a:lstStyle/>
          <a:p>
            <a:pPr algn="just"/>
            <a:r>
              <a:rPr lang="vi-VN" sz="3500" b="1">
                <a:solidFill>
                  <a:srgbClr val="7030A0"/>
                </a:solidFill>
                <a:latin typeface="HP001 5 hàng" pitchFamily="34" charset="0"/>
              </a:rPr>
              <a:t>jở cửa </a:t>
            </a:r>
            <a:r>
              <a:rPr lang="el-GR" sz="3500" b="1">
                <a:solidFill>
                  <a:srgbClr val="7030A0"/>
                </a:solidFill>
                <a:latin typeface="HP001 5 hàng" pitchFamily="34" charset="0"/>
              </a:rPr>
              <a:t>ε</a:t>
            </a:r>
            <a:r>
              <a:rPr lang="vi-VN" sz="3500" b="1">
                <a:solidFill>
                  <a:srgbClr val="7030A0"/>
                </a:solidFill>
                <a:latin typeface="HP001 5 hàng" pitchFamily="34" charset="0"/>
              </a:rPr>
              <a:t>o wgưƟ </a:t>
            </a:r>
            <a:r>
              <a:rPr lang="vi-VN" sz="3500" b="1" smtClean="0">
                <a:solidFill>
                  <a:srgbClr val="7030A0"/>
                </a:solidFill>
                <a:latin typeface="HP001 5 hàng" pitchFamily="34" charset="0"/>
              </a:rPr>
              <a:t>lạ</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5" name="hammer.wav"/>
                                        </p:tgtEl>
                                      </p:cMediaNode>
                                    </p:audio>
                                  </p:subTnLst>
                                </p:cTn>
                              </p:par>
                              <p:par>
                                <p:cTn id="23" presetID="1" presetClass="mediacall" presetSubtype="0" fill="hold" nodeType="withEffect">
                                  <p:stCondLst>
                                    <p:cond delay="0"/>
                                  </p:stCondLst>
                                  <p:childTnLst>
                                    <p:cmd type="call" cmd="playFrom(0.0)">
                                      <p:cBhvr>
                                        <p:cTn id="24" dur="1659" fill="hold"/>
                                        <p:tgtEl>
                                          <p:spTgt spid="2"/>
                                        </p:tgtEl>
                                      </p:cBhvr>
                                    </p:cmd>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12"/>
                                        </p:tgtEl>
                                        <p:attrNameLst>
                                          <p:attrName>r</p:attrName>
                                        </p:attrNameLst>
                                      </p:cBhvr>
                                    </p:animRot>
                                    <p:animRot by="-240000">
                                      <p:cBhvr>
                                        <p:cTn id="30" dur="200" fill="hold">
                                          <p:stCondLst>
                                            <p:cond delay="200"/>
                                          </p:stCondLst>
                                        </p:cTn>
                                        <p:tgtEl>
                                          <p:spTgt spid="12"/>
                                        </p:tgtEl>
                                        <p:attrNameLst>
                                          <p:attrName>r</p:attrName>
                                        </p:attrNameLst>
                                      </p:cBhvr>
                                    </p:animRot>
                                    <p:animRot by="240000">
                                      <p:cBhvr>
                                        <p:cTn id="31" dur="200" fill="hold">
                                          <p:stCondLst>
                                            <p:cond delay="400"/>
                                          </p:stCondLst>
                                        </p:cTn>
                                        <p:tgtEl>
                                          <p:spTgt spid="12"/>
                                        </p:tgtEl>
                                        <p:attrNameLst>
                                          <p:attrName>r</p:attrName>
                                        </p:attrNameLst>
                                      </p:cBhvr>
                                    </p:animRot>
                                    <p:animRot by="-240000">
                                      <p:cBhvr>
                                        <p:cTn id="32" dur="200" fill="hold">
                                          <p:stCondLst>
                                            <p:cond delay="600"/>
                                          </p:stCondLst>
                                        </p:cTn>
                                        <p:tgtEl>
                                          <p:spTgt spid="12"/>
                                        </p:tgtEl>
                                        <p:attrNameLst>
                                          <p:attrName>r</p:attrName>
                                        </p:attrNameLst>
                                      </p:cBhvr>
                                    </p:animRot>
                                    <p:animRot by="120000">
                                      <p:cBhvr>
                                        <p:cTn id="33" dur="200" fill="hold">
                                          <p:stCondLst>
                                            <p:cond delay="800"/>
                                          </p:stCondLst>
                                        </p:cTn>
                                        <p:tgtEl>
                                          <p:spTgt spid="12"/>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5" name="hammer.wav"/>
                                        </p:tgtEl>
                                      </p:cMediaNode>
                                    </p:audio>
                                  </p:subTnLst>
                                </p:cTn>
                              </p:par>
                              <p:par>
                                <p:cTn id="34" presetID="1" presetClass="mediacall" presetSubtype="0" fill="hold" nodeType="withEffect">
                                  <p:stCondLst>
                                    <p:cond delay="0"/>
                                  </p:stCondLst>
                                  <p:childTnLst>
                                    <p:cmd type="call" cmd="playFrom(0.0)">
                                      <p:cBhvr>
                                        <p:cTn id="35" dur="1659" fill="hold"/>
                                        <p:tgtEl>
                                          <p:spTgt spid="2"/>
                                        </p:tgtEl>
                                      </p:cBhvr>
                                    </p:cmd>
                                  </p:childTnLst>
                                </p:cTn>
                              </p:par>
                            </p:childTnLst>
                          </p:cTn>
                        </p:par>
                      </p:childTnLst>
                    </p:cTn>
                  </p:par>
                </p:childTnLst>
              </p:cTn>
              <p:nextCondLst>
                <p:cond evt="onClick" delay="0">
                  <p:tgtEl>
                    <p:spTgt spid="12"/>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2.77778E-6 1.42107E-7 L -0.34132 0.23571 " pathEditMode="relative" rAng="0" ptsTypes="AA">
                                      <p:cBhvr>
                                        <p:cTn id="40" dur="2000" fill="hold"/>
                                        <p:tgtEl>
                                          <p:spTgt spid="10"/>
                                        </p:tgtEl>
                                        <p:attrNameLst>
                                          <p:attrName>ppt_x</p:attrName>
                                          <p:attrName>ppt_y</p:attrName>
                                        </p:attrNameLst>
                                      </p:cBhvr>
                                      <p:rCtr x="-17066" y="11770"/>
                                    </p:animMotion>
                                  </p:childTnLst>
                                  <p:subTnLst>
                                    <p:audio>
                                      <p:cMediaNode vol="100000">
                                        <p:cTn display="0" masterRel="sameClick">
                                          <p:stCondLst>
                                            <p:cond evt="begin" delay="0">
                                              <p:tn val="39"/>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0"/>
                  </p:tgtEl>
                </p:cond>
              </p:nextCondLst>
            </p:seq>
            <p:audio>
              <p:cMediaNode vol="100000">
                <p:cTn id="41"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0" grpId="0" animBg="1"/>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81200" y="140605"/>
            <a:ext cx="5257800" cy="5257800"/>
          </a:xfrm>
        </p:spPr>
      </p:pic>
    </p:spTree>
    <p:extLst>
      <p:ext uri="{BB962C8B-B14F-4D97-AF65-F5344CB8AC3E}">
        <p14:creationId xmlns:p14="http://schemas.microsoft.com/office/powerpoint/2010/main" val="2603075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kể lại câu chuyện </a:t>
            </a:r>
            <a:r>
              <a:rPr lang="en-US" sz="2800" b="1" i="1" smtClean="0">
                <a:latin typeface="Arial" pitchFamily="34" charset="0"/>
                <a:ea typeface="Arial-Rounded" pitchFamily="34" charset="0"/>
                <a:cs typeface="Arial" pitchFamily="34" charset="0"/>
              </a:rPr>
              <a:t>Khi mẹ vắng nhà</a:t>
            </a:r>
            <a:endParaRPr lang="en-US" sz="28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119" t="32540" r="29722" b="29687"/>
          <a:stretch/>
        </p:blipFill>
        <p:spPr bwMode="auto">
          <a:xfrm>
            <a:off x="1295400" y="1088611"/>
            <a:ext cx="6539074" cy="345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38200" y="4556792"/>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Trong khu rừng nọ (…)</a:t>
            </a:r>
            <a:endParaRPr lang="en-US" sz="2400">
              <a:latin typeface="Arial" pitchFamily="34" charset="0"/>
              <a:ea typeface="Arial-Rounded" pitchFamily="34" charset="0"/>
              <a:cs typeface="Arial" pitchFamily="34" charset="0"/>
            </a:endParaRPr>
          </a:p>
        </p:txBody>
      </p:sp>
      <p:sp>
        <p:nvSpPr>
          <p:cNvPr id="19" name="TextBox 18"/>
          <p:cNvSpPr txBox="1"/>
          <p:nvPr/>
        </p:nvSpPr>
        <p:spPr>
          <a:xfrm>
            <a:off x="4152323" y="4556791"/>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Một con sói (…)</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kể lại câu chuyện </a:t>
            </a:r>
            <a:r>
              <a:rPr lang="en-US" sz="2800" b="1" i="1" smtClean="0">
                <a:latin typeface="Arial" pitchFamily="34" charset="0"/>
                <a:ea typeface="Arial-Rounded" pitchFamily="34" charset="0"/>
                <a:cs typeface="Arial" pitchFamily="34" charset="0"/>
              </a:rPr>
              <a:t>Khi mẹ vắng nhà</a:t>
            </a:r>
            <a:endParaRPr lang="en-US" sz="2800" b="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590" t="25101" r="30143" b="35751"/>
          <a:stretch/>
        </p:blipFill>
        <p:spPr bwMode="auto">
          <a:xfrm>
            <a:off x="1371600" y="1063210"/>
            <a:ext cx="6429832" cy="360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4556792"/>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Nhớ lời mẹ (…)</a:t>
            </a:r>
            <a:endParaRPr lang="en-US" sz="2400">
              <a:latin typeface="Arial" pitchFamily="34" charset="0"/>
              <a:ea typeface="Arial-Rounded" pitchFamily="34" charset="0"/>
              <a:cs typeface="Arial" pitchFamily="34" charset="0"/>
            </a:endParaRPr>
          </a:p>
        </p:txBody>
      </p:sp>
      <p:sp>
        <p:nvSpPr>
          <p:cNvPr id="7" name="TextBox 6"/>
          <p:cNvSpPr txBox="1"/>
          <p:nvPr/>
        </p:nvSpPr>
        <p:spPr>
          <a:xfrm>
            <a:off x="4228523" y="4556791"/>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Nghe đúng tiếng mẹ (…)</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586107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2" name="Group 1"/>
          <p:cNvGrpSpPr/>
          <p:nvPr/>
        </p:nvGrpSpPr>
        <p:grpSpPr>
          <a:xfrm>
            <a:off x="117764" y="1353355"/>
            <a:ext cx="8873836" cy="258999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1407884" y="2078799"/>
            <a:ext cx="7736116" cy="461653"/>
          </a:xfrm>
          <a:prstGeom prst="rect">
            <a:avLst/>
          </a:prstGeom>
          <a:noFill/>
        </p:spPr>
        <p:txBody>
          <a:bodyPr wrap="square" lIns="91428" tIns="45714" rIns="91428" bIns="45714" rtlCol="0">
            <a:spAutoFit/>
          </a:bodyPr>
          <a:lstStyle/>
          <a:p>
            <a:pPr algn="just"/>
            <a:r>
              <a:rPr lang="en-US" sz="2400" smtClean="0">
                <a:latin typeface="Arial" pitchFamily="34" charset="0"/>
                <a:ea typeface="Arial-Rounded" pitchFamily="34" charset="0"/>
                <a:cs typeface="Arial" pitchFamily="34" charset="0"/>
              </a:rPr>
              <a:t>Lúc dê mẹ vừa đi, sói đến gọi cửa. Đàn dê con</a:t>
            </a:r>
            <a:endParaRPr lang="en-US" sz="2400">
              <a:latin typeface="Arial" pitchFamily="34" charset="0"/>
              <a:ea typeface="Arial-Rounded" pitchFamily="34" charset="0"/>
              <a:cs typeface="Arial" pitchFamily="34" charset="0"/>
            </a:endParaRPr>
          </a:p>
        </p:txBody>
      </p:sp>
      <p:sp>
        <p:nvSpPr>
          <p:cNvPr id="7" name="TextBox 6"/>
          <p:cNvSpPr txBox="1"/>
          <p:nvPr/>
        </p:nvSpPr>
        <p:spPr>
          <a:xfrm>
            <a:off x="1018310" y="2567297"/>
            <a:ext cx="6677890" cy="461653"/>
          </a:xfrm>
          <a:prstGeom prst="rect">
            <a:avLst/>
          </a:prstGeom>
          <a:noFill/>
        </p:spPr>
        <p:txBody>
          <a:bodyPr wrap="square" lIns="91428" tIns="45714" rIns="91428" bIns="45714" rtlCol="0">
            <a:spAutoFit/>
          </a:bodyPr>
          <a:lstStyle/>
          <a:p>
            <a:pPr algn="just"/>
            <a:r>
              <a:rPr lang="en-US" sz="2400" smtClean="0">
                <a:latin typeface="Arial" pitchFamily="34" charset="0"/>
                <a:ea typeface="Arial-Rounded" pitchFamily="34" charset="0"/>
                <a:cs typeface="Arial" pitchFamily="34" charset="0"/>
              </a:rPr>
              <a:t>biết sói giả giọng mẹ nên không mở cửa.</a:t>
            </a:r>
            <a:endParaRPr lang="en-US" sz="2400">
              <a:latin typeface="Arial" pitchFamily="34" charset="0"/>
              <a:ea typeface="Arial-Rounded" pitchFamily="34" charset="0"/>
              <a:cs typeface="Arial"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5" name="Right Arrow 4"/>
          <p:cNvSpPr/>
          <p:nvPr/>
        </p:nvSpPr>
        <p:spPr>
          <a:xfrm>
            <a:off x="1037358" y="221487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9" name="Straight Connector 8"/>
          <p:cNvCxnSpPr/>
          <p:nvPr/>
        </p:nvCxnSpPr>
        <p:spPr>
          <a:xfrm>
            <a:off x="1462519" y="2502105"/>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61101" y="247658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0" name="Oval 19"/>
          <p:cNvSpPr/>
          <p:nvPr/>
        </p:nvSpPr>
        <p:spPr>
          <a:xfrm>
            <a:off x="6146800" y="2260687"/>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6" name="Oval 25"/>
          <p:cNvSpPr/>
          <p:nvPr/>
        </p:nvSpPr>
        <p:spPr>
          <a:xfrm>
            <a:off x="6591300" y="273433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Đ.mp4">
            <a:hlinkClick r:id="" action="ppaction://media"/>
          </p:cNvPr>
          <p:cNvPicPr>
            <a:picLocks noGrp="1" noChangeAspect="1"/>
          </p:cNvPicPr>
          <p:nvPr>
            <p:ph sz="quarter" idx="4"/>
            <a:videoFile r:link="rId2"/>
            <p:extLst>
              <p:ext uri="{DAA4B4D4-6D71-4841-9C94-3DE7FCFB9230}">
                <p14:media xmlns:p14="http://schemas.microsoft.com/office/powerpoint/2010/main" r:embed="rId1"/>
              </p:ext>
            </p:extLst>
          </p:nvPr>
        </p:nvPicPr>
        <p:blipFill>
          <a:blip r:embed="rId6"/>
          <a:stretch>
            <a:fillRect/>
          </a:stretch>
        </p:blipFill>
        <p:spPr>
          <a:xfrm>
            <a:off x="4267200" y="438150"/>
            <a:ext cx="5136848" cy="5136848"/>
          </a:xfrm>
        </p:spPr>
      </p:pic>
      <p:pic>
        <p:nvPicPr>
          <p:cNvPr id="11" name="L.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190500" y="361950"/>
            <a:ext cx="5219700" cy="5219700"/>
          </a:xfrm>
        </p:spPr>
      </p:pic>
    </p:spTree>
    <p:extLst>
      <p:ext uri="{BB962C8B-B14F-4D97-AF65-F5344CB8AC3E}">
        <p14:creationId xmlns:p14="http://schemas.microsoft.com/office/powerpoint/2010/main" val="1901953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video>
              <p:cMediaNode vol="80000">
                <p:cTn id="13" fill="hold" display="0">
                  <p:stCondLst>
                    <p:cond delay="indefinite"/>
                  </p:stCondLst>
                </p:cTn>
                <p:tgtEl>
                  <p:spTgt spid="11"/>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TotalTime>
  <Words>460</Words>
  <Application>Microsoft Office PowerPoint</Application>
  <PresentationFormat>On-screen Show (16:9)</PresentationFormat>
  <Paragraphs>83</Paragraphs>
  <Slides>14</Slides>
  <Notes>6</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Rounded MT Bold</vt:lpstr>
      <vt:lpstr>Arial-Rounded</vt:lpstr>
      <vt:lpstr>Calibri</vt:lpstr>
      <vt:lpstr>HP001 4 hàng</vt:lpstr>
      <vt:lpstr>HP001 5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LanHuong</cp:lastModifiedBy>
  <cp:revision>206</cp:revision>
  <dcterms:created xsi:type="dcterms:W3CDTF">2020-12-08T15:48:47Z</dcterms:created>
  <dcterms:modified xsi:type="dcterms:W3CDTF">2022-03-11T11:30:24Z</dcterms:modified>
</cp:coreProperties>
</file>