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1" r:id="rId3"/>
    <p:sldId id="293" r:id="rId4"/>
    <p:sldId id="302" r:id="rId5"/>
    <p:sldId id="303" r:id="rId6"/>
    <p:sldId id="288" r:id="rId7"/>
    <p:sldId id="298" r:id="rId8"/>
    <p:sldId id="299" r:id="rId9"/>
    <p:sldId id="300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D153"/>
    <a:srgbClr val="A9DA74"/>
    <a:srgbClr val="A6D86E"/>
    <a:srgbClr val="FFD757"/>
    <a:srgbClr val="1DC4FF"/>
    <a:srgbClr val="FF2525"/>
    <a:srgbClr val="FFCC29"/>
    <a:srgbClr val="BFE1EB"/>
    <a:srgbClr val="E3D8F8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82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làm bảng lớp hoặc bảng con, sau đó đổi chiếu kết quả trên màn hìn</a:t>
            </a:r>
            <a:r>
              <a:rPr lang="vi-VN" baseline="0" smtClean="0"/>
              <a:t>h.Bai nay k phu hop khi hd tren man hinh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25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 31: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Phép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trừ số có hai chữ số cho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số có một chữ số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52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CỘNG SỐ CÓ HAI CHỮ SỐ VỚI 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LUYỆN TẬP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50/SGK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" y="-154214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Đặt tính rồi tính.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2400" y="1120321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+ 47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62200" y="1152071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 + 54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59084" y="1202211"/>
            <a:ext cx="211094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61 + 35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05171" y="1205674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58 + 41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E19EEB-E552-4009-88DA-E967396C0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"/>
            <a:ext cx="9003575" cy="51435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113075" y="0"/>
            <a:ext cx="1" cy="5143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96296" y="209550"/>
            <a:ext cx="63398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2700" b="1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sáu</a:t>
            </a:r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2700" b="1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18 </a:t>
            </a:r>
            <a:r>
              <a:rPr lang="en-US" sz="2700" b="1" dirty="0">
                <a:solidFill>
                  <a:prstClr val="black"/>
                </a:solidFill>
                <a:latin typeface="HP001 4 hàng" panose="020B0603050302020204" pitchFamily="34" charset="0"/>
              </a:rPr>
              <a:t>- 3  - 2022.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7037" y="720507"/>
            <a:ext cx="19408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Toán</a:t>
            </a:r>
            <a:endParaRPr lang="en-US" sz="27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2571" y="1246576"/>
            <a:ext cx="38580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err="1">
                <a:solidFill>
                  <a:prstClr val="black"/>
                </a:solidFill>
                <a:latin typeface="HP001 4 hàng" panose="020B0603050302020204" pitchFamily="34" charset="0"/>
              </a:rPr>
              <a:t>Bài</a:t>
            </a:r>
            <a:r>
              <a:rPr lang="en-US" sz="2700" b="1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30 </a:t>
            </a:r>
            <a:r>
              <a:rPr lang="en-US" sz="2700" b="1" dirty="0">
                <a:solidFill>
                  <a:prstClr val="black"/>
                </a:solidFill>
                <a:latin typeface="HP001 4 hàng" panose="020B0603050302020204" pitchFamily="34" charset="0"/>
              </a:rPr>
              <a:t>– </a:t>
            </a:r>
            <a:r>
              <a:rPr lang="en-US" sz="2700" b="1" err="1">
                <a:solidFill>
                  <a:prstClr val="black"/>
                </a:solidFill>
                <a:latin typeface="HP001 4 hàng" panose="020B0603050302020204" pitchFamily="34" charset="0"/>
              </a:rPr>
              <a:t>trang</a:t>
            </a:r>
            <a:r>
              <a:rPr lang="en-US" sz="2700" b="1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50</a:t>
            </a:r>
            <a:endParaRPr lang="en-US" sz="27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9495" y="1753372"/>
            <a:ext cx="30771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err="1">
                <a:solidFill>
                  <a:prstClr val="black"/>
                </a:solidFill>
                <a:latin typeface="HP001 4 hàng" panose="020B0603050302020204" pitchFamily="34" charset="0"/>
              </a:rPr>
              <a:t>Bài</a:t>
            </a:r>
            <a:r>
              <a:rPr lang="en-US" sz="2700" b="1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1</a:t>
            </a:r>
            <a:endParaRPr lang="en-US" sz="27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3738" y="2262942"/>
            <a:ext cx="8479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10</a:t>
            </a:r>
            <a:endParaRPr lang="en-US" sz="27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61C55E-8379-4262-AE04-7932C4284CAC}"/>
              </a:ext>
            </a:extLst>
          </p:cNvPr>
          <p:cNvSpPr txBox="1"/>
          <p:nvPr/>
        </p:nvSpPr>
        <p:spPr>
          <a:xfrm>
            <a:off x="1707767" y="2760048"/>
            <a:ext cx="6870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47</a:t>
            </a:r>
            <a:endParaRPr lang="en-US" sz="27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51819E-9236-4B1E-B771-9CDBFD040CE7}"/>
              </a:ext>
            </a:extLst>
          </p:cNvPr>
          <p:cNvSpPr txBox="1"/>
          <p:nvPr/>
        </p:nvSpPr>
        <p:spPr>
          <a:xfrm>
            <a:off x="3368537" y="2261203"/>
            <a:ext cx="7449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23</a:t>
            </a:r>
            <a:endParaRPr lang="en-US" sz="27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A63B00-D28C-4DA0-B0B9-5CC71EDDED44}"/>
              </a:ext>
            </a:extLst>
          </p:cNvPr>
          <p:cNvSpPr txBox="1"/>
          <p:nvPr/>
        </p:nvSpPr>
        <p:spPr>
          <a:xfrm>
            <a:off x="3399903" y="2344549"/>
            <a:ext cx="713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54</a:t>
            </a:r>
            <a:endParaRPr lang="en-US" sz="27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E792A6-155C-44F7-9794-49B0776F94EB}"/>
              </a:ext>
            </a:extLst>
          </p:cNvPr>
          <p:cNvSpPr txBox="1"/>
          <p:nvPr/>
        </p:nvSpPr>
        <p:spPr>
          <a:xfrm>
            <a:off x="5043391" y="2266408"/>
            <a:ext cx="6487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61</a:t>
            </a:r>
            <a:endParaRPr lang="en-US" sz="27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AC0A07-9371-4ADF-A9A8-9EF27787ABCB}"/>
              </a:ext>
            </a:extLst>
          </p:cNvPr>
          <p:cNvSpPr txBox="1"/>
          <p:nvPr/>
        </p:nvSpPr>
        <p:spPr>
          <a:xfrm>
            <a:off x="5058631" y="3283119"/>
            <a:ext cx="7630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96</a:t>
            </a:r>
            <a:endParaRPr lang="en-US" sz="27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62C48C-BF93-4CA1-A9E4-2CB4FFC37F4A}"/>
              </a:ext>
            </a:extLst>
          </p:cNvPr>
          <p:cNvSpPr txBox="1"/>
          <p:nvPr/>
        </p:nvSpPr>
        <p:spPr>
          <a:xfrm>
            <a:off x="3402933" y="3275830"/>
            <a:ext cx="7075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77</a:t>
            </a:r>
            <a:endParaRPr lang="en-US" sz="27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12D808-6C5D-4EA0-8984-D1620278B244}"/>
              </a:ext>
            </a:extLst>
          </p:cNvPr>
          <p:cNvSpPr txBox="1"/>
          <p:nvPr/>
        </p:nvSpPr>
        <p:spPr>
          <a:xfrm>
            <a:off x="1686728" y="3298607"/>
            <a:ext cx="9042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57</a:t>
            </a:r>
            <a:endParaRPr lang="en-US" sz="27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087AA5-B78C-4371-8166-0085C2F28209}"/>
              </a:ext>
            </a:extLst>
          </p:cNvPr>
          <p:cNvSpPr txBox="1"/>
          <p:nvPr/>
        </p:nvSpPr>
        <p:spPr>
          <a:xfrm>
            <a:off x="5046854" y="2359788"/>
            <a:ext cx="648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35</a:t>
            </a:r>
            <a:endParaRPr lang="en-US" sz="27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D95F3E-00CA-4907-B5A1-72C87F0D9B9B}"/>
              </a:ext>
            </a:extLst>
          </p:cNvPr>
          <p:cNvCxnSpPr/>
          <p:nvPr/>
        </p:nvCxnSpPr>
        <p:spPr>
          <a:xfrm>
            <a:off x="1700398" y="3192780"/>
            <a:ext cx="5486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754927-D443-4624-A0F5-BE7D3E4F6E1D}"/>
              </a:ext>
            </a:extLst>
          </p:cNvPr>
          <p:cNvCxnSpPr/>
          <p:nvPr/>
        </p:nvCxnSpPr>
        <p:spPr>
          <a:xfrm>
            <a:off x="3370454" y="3207756"/>
            <a:ext cx="5486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CC7F85-0274-45C4-829B-2E6C7D5800D9}"/>
              </a:ext>
            </a:extLst>
          </p:cNvPr>
          <p:cNvCxnSpPr/>
          <p:nvPr/>
        </p:nvCxnSpPr>
        <p:spPr>
          <a:xfrm>
            <a:off x="5046854" y="3192780"/>
            <a:ext cx="5486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B25392A-6E8A-4564-81E1-1F160FBAE8C5}"/>
              </a:ext>
            </a:extLst>
          </p:cNvPr>
          <p:cNvGrpSpPr/>
          <p:nvPr/>
        </p:nvGrpSpPr>
        <p:grpSpPr>
          <a:xfrm>
            <a:off x="1700398" y="2627999"/>
            <a:ext cx="113162" cy="108482"/>
            <a:chOff x="2267198" y="3503999"/>
            <a:chExt cx="150882" cy="14464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37A6A56-364F-4664-B1E9-891F0C1634AE}"/>
                </a:ext>
              </a:extLst>
            </p:cNvPr>
            <p:cNvCxnSpPr>
              <a:cxnSpLocks/>
            </p:cNvCxnSpPr>
            <p:nvPr/>
          </p:nvCxnSpPr>
          <p:spPr>
            <a:xfrm>
              <a:off x="2267198" y="3576320"/>
              <a:ext cx="1508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96B0937-E032-4C9B-9872-50231F4F36D5}"/>
                </a:ext>
              </a:extLst>
            </p:cNvPr>
            <p:cNvCxnSpPr/>
            <p:nvPr/>
          </p:nvCxnSpPr>
          <p:spPr>
            <a:xfrm>
              <a:off x="2338318" y="3503999"/>
              <a:ext cx="0" cy="1446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97DA79C-EF7A-4EF7-B4B5-606F59575030}"/>
              </a:ext>
            </a:extLst>
          </p:cNvPr>
          <p:cNvGrpSpPr/>
          <p:nvPr/>
        </p:nvGrpSpPr>
        <p:grpSpPr>
          <a:xfrm>
            <a:off x="3247755" y="2602404"/>
            <a:ext cx="113162" cy="108482"/>
            <a:chOff x="2267198" y="3503999"/>
            <a:chExt cx="150882" cy="14464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556C0BC-6CD5-4FCF-8941-1FE1E84CA3B2}"/>
                </a:ext>
              </a:extLst>
            </p:cNvPr>
            <p:cNvCxnSpPr>
              <a:cxnSpLocks/>
            </p:cNvCxnSpPr>
            <p:nvPr/>
          </p:nvCxnSpPr>
          <p:spPr>
            <a:xfrm>
              <a:off x="2267198" y="3576320"/>
              <a:ext cx="1508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363B049-FFBE-4BD8-92EA-DC8B6481464A}"/>
                </a:ext>
              </a:extLst>
            </p:cNvPr>
            <p:cNvCxnSpPr/>
            <p:nvPr/>
          </p:nvCxnSpPr>
          <p:spPr>
            <a:xfrm>
              <a:off x="2338318" y="3503999"/>
              <a:ext cx="0" cy="1446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FD4C0C8-38DB-49B6-8C3E-444EA40D2703}"/>
              </a:ext>
            </a:extLst>
          </p:cNvPr>
          <p:cNvGrpSpPr/>
          <p:nvPr/>
        </p:nvGrpSpPr>
        <p:grpSpPr>
          <a:xfrm>
            <a:off x="5068663" y="2621074"/>
            <a:ext cx="113162" cy="108482"/>
            <a:chOff x="2267198" y="3503999"/>
            <a:chExt cx="150882" cy="14464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23D9CC2-6CD3-463C-8919-43D63D449654}"/>
                </a:ext>
              </a:extLst>
            </p:cNvPr>
            <p:cNvCxnSpPr>
              <a:cxnSpLocks/>
            </p:cNvCxnSpPr>
            <p:nvPr/>
          </p:nvCxnSpPr>
          <p:spPr>
            <a:xfrm>
              <a:off x="2267198" y="3576320"/>
              <a:ext cx="1508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F90A766-2B7E-4952-B005-8369A466F8D6}"/>
                </a:ext>
              </a:extLst>
            </p:cNvPr>
            <p:cNvCxnSpPr/>
            <p:nvPr/>
          </p:nvCxnSpPr>
          <p:spPr>
            <a:xfrm>
              <a:off x="2338318" y="3503999"/>
              <a:ext cx="0" cy="1446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1A2999-8145-4487-B73D-16B209AA9838}"/>
              </a:ext>
            </a:extLst>
          </p:cNvPr>
          <p:cNvCxnSpPr>
            <a:cxnSpLocks/>
          </p:cNvCxnSpPr>
          <p:nvPr/>
        </p:nvCxnSpPr>
        <p:spPr>
          <a:xfrm>
            <a:off x="2819400" y="4099560"/>
            <a:ext cx="4457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A087AA5-B78C-4371-8166-0085C2F28209}"/>
              </a:ext>
            </a:extLst>
          </p:cNvPr>
          <p:cNvSpPr txBox="1"/>
          <p:nvPr/>
        </p:nvSpPr>
        <p:spPr>
          <a:xfrm>
            <a:off x="6528834" y="2780070"/>
            <a:ext cx="11856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41</a:t>
            </a:r>
            <a:endParaRPr lang="en-US" sz="27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E792A6-155C-44F7-9794-49B0776F94EB}"/>
              </a:ext>
            </a:extLst>
          </p:cNvPr>
          <p:cNvSpPr txBox="1"/>
          <p:nvPr/>
        </p:nvSpPr>
        <p:spPr>
          <a:xfrm>
            <a:off x="6662549" y="2252217"/>
            <a:ext cx="6487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58</a:t>
            </a:r>
            <a:endParaRPr lang="en-US" sz="27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BCC7F85-0274-45C4-829B-2E6C7D5800D9}"/>
              </a:ext>
            </a:extLst>
          </p:cNvPr>
          <p:cNvCxnSpPr/>
          <p:nvPr/>
        </p:nvCxnSpPr>
        <p:spPr>
          <a:xfrm>
            <a:off x="6728488" y="3192780"/>
            <a:ext cx="5486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7AC0A07-9371-4ADF-A9A8-9EF27787ABCB}"/>
              </a:ext>
            </a:extLst>
          </p:cNvPr>
          <p:cNvSpPr txBox="1"/>
          <p:nvPr/>
        </p:nvSpPr>
        <p:spPr>
          <a:xfrm>
            <a:off x="6678178" y="3283118"/>
            <a:ext cx="7630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99</a:t>
            </a:r>
            <a:endParaRPr lang="en-US" sz="27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FD4C0C8-38DB-49B6-8C3E-444EA40D2703}"/>
              </a:ext>
            </a:extLst>
          </p:cNvPr>
          <p:cNvGrpSpPr/>
          <p:nvPr/>
        </p:nvGrpSpPr>
        <p:grpSpPr>
          <a:xfrm>
            <a:off x="6621208" y="2630307"/>
            <a:ext cx="113162" cy="108482"/>
            <a:chOff x="2267198" y="3503999"/>
            <a:chExt cx="150882" cy="14464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23D9CC2-6CD3-463C-8919-43D63D449654}"/>
                </a:ext>
              </a:extLst>
            </p:cNvPr>
            <p:cNvCxnSpPr>
              <a:cxnSpLocks/>
            </p:cNvCxnSpPr>
            <p:nvPr/>
          </p:nvCxnSpPr>
          <p:spPr>
            <a:xfrm>
              <a:off x="2267198" y="3576320"/>
              <a:ext cx="1508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F90A766-2B7E-4952-B005-8369A466F8D6}"/>
                </a:ext>
              </a:extLst>
            </p:cNvPr>
            <p:cNvCxnSpPr/>
            <p:nvPr/>
          </p:nvCxnSpPr>
          <p:spPr>
            <a:xfrm>
              <a:off x="2338318" y="3503999"/>
              <a:ext cx="0" cy="1446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977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0" grpId="0"/>
      <p:bldP spid="39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623" y="2286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31200" y="57150"/>
            <a:ext cx="8184200" cy="1343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Quả xoài nào ghi phép tính có kết quả lớn nhất? Quả xoài nào ghi phép tính có kết quả bé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0" y="1276350"/>
            <a:ext cx="8474075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ounded Rectangle 54"/>
          <p:cNvSpPr/>
          <p:nvPr/>
        </p:nvSpPr>
        <p:spPr>
          <a:xfrm>
            <a:off x="1238611" y="3288799"/>
            <a:ext cx="977177" cy="572502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42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505200" y="3288799"/>
            <a:ext cx="977177" cy="572502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096000" y="3288799"/>
            <a:ext cx="977177" cy="572502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1699" y="390525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achen" pitchFamily="18" charset="0"/>
                <a:cs typeface="Arial" pitchFamily="34" charset="0"/>
              </a:rPr>
              <a:t>Bé nhất</a:t>
            </a:r>
            <a:endParaRPr lang="en-US" sz="3200" b="1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971636" y="3911887"/>
            <a:ext cx="2133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achen" pitchFamily="18" charset="0"/>
                <a:cs typeface="Arial" pitchFamily="34" charset="0"/>
              </a:rPr>
              <a:t>Lớn nhất</a:t>
            </a:r>
            <a:endParaRPr lang="en-US" sz="3200" b="1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2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-269094"/>
            <a:ext cx="8137668" cy="2064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Trên cây có 15 con chim. Lát sau có thêm 24 con chim bay đến đậu cùng. Hỏi lúc này trên cây có tất cả bao nhiêu con chim?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0" t="28335" r="29722" b="25199"/>
          <a:stretch/>
        </p:blipFill>
        <p:spPr bwMode="auto">
          <a:xfrm>
            <a:off x="-183994" y="1677839"/>
            <a:ext cx="5017251" cy="344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608239"/>
              </p:ext>
            </p:extLst>
          </p:nvPr>
        </p:nvGraphicFramePr>
        <p:xfrm>
          <a:off x="3886200" y="1581150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+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962400" y="1757944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0" y="1767921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153400" y="1806523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39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65884" y="-90939"/>
            <a:ext cx="83511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Tính nhẩm (theo mẫu).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3627" y="2495550"/>
            <a:ext cx="2667000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+ 50 =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 + 40 =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 + 30 =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337425"/>
              </p:ext>
            </p:extLst>
          </p:nvPr>
        </p:nvGraphicFramePr>
        <p:xfrm>
          <a:off x="407123" y="766311"/>
          <a:ext cx="6781800" cy="1119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7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96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 + 20 =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3 </a:t>
                      </a:r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r>
                        <a:rPr lang="en-US" sz="28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+ 2 </a:t>
                      </a:r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r>
                        <a:rPr lang="en-US" sz="28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= 5 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</a:p>
                    <a:p>
                      <a:pPr algn="l"/>
                      <a:r>
                        <a:rPr lang="en-US" sz="28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30 + 20 = 50</a:t>
                      </a:r>
                      <a:endParaRPr lang="en-US"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3245427" y="2495550"/>
            <a:ext cx="2667000" cy="20574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 + 40 =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 + 30 =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 + 50 =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17227" y="2495550"/>
            <a:ext cx="2667000" cy="205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+ 20 =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+ 30 =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+ 40 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01536" y="2668732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1536" y="3257550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1536" y="3867150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0" y="2678912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76800" y="3267730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76800" y="3877330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48600" y="2678912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48600" y="3267730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48600" y="3877330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40407"/>
            <a:ext cx="1978397" cy="189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65884" y="-106134"/>
            <a:ext cx="83511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Tìm số bị rơi mất trong mỗi chiếc lá có dấu “?”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82" y="396327"/>
            <a:ext cx="7098577" cy="474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400800" y="1123950"/>
            <a:ext cx="547437" cy="461665"/>
          </a:xfrm>
          <a:prstGeom prst="rect">
            <a:avLst/>
          </a:prstGeom>
          <a:solidFill>
            <a:srgbClr val="95D1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53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74518" y="4095750"/>
            <a:ext cx="547437" cy="461665"/>
          </a:xfrm>
          <a:prstGeom prst="rect">
            <a:avLst/>
          </a:prstGeom>
          <a:solidFill>
            <a:srgbClr val="95D1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64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8400" y="4095749"/>
            <a:ext cx="547437" cy="461665"/>
          </a:xfrm>
          <a:prstGeom prst="rect">
            <a:avLst/>
          </a:prstGeom>
          <a:solidFill>
            <a:srgbClr val="95D1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42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57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322</Words>
  <Application>Microsoft Office PowerPoint</Application>
  <PresentationFormat>On-screen Show (16:9)</PresentationFormat>
  <Paragraphs>86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.VnArial</vt:lpstr>
      <vt:lpstr>Aachen</vt:lpstr>
      <vt:lpstr>Arabia</vt:lpstr>
      <vt:lpstr>Arial</vt:lpstr>
      <vt:lpstr>Calibri</vt:lpstr>
      <vt:lpstr>HP001 4 hàng</vt:lpstr>
      <vt:lpstr>iCiel Cadena</vt:lpstr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LanHuong</cp:lastModifiedBy>
  <cp:revision>295</cp:revision>
  <dcterms:created xsi:type="dcterms:W3CDTF">2021-01-09T02:19:28Z</dcterms:created>
  <dcterms:modified xsi:type="dcterms:W3CDTF">2022-03-18T03:08:52Z</dcterms:modified>
</cp:coreProperties>
</file>