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6" r:id="rId2"/>
    <p:sldId id="307" r:id="rId3"/>
    <p:sldId id="308" r:id="rId4"/>
    <p:sldId id="309" r:id="rId5"/>
    <p:sldId id="310" r:id="rId6"/>
    <p:sldId id="311" r:id="rId7"/>
    <p:sldId id="312" r:id="rId8"/>
    <p:sldId id="313" r:id="rId9"/>
    <p:sldId id="256" r:id="rId10"/>
    <p:sldId id="273" r:id="rId11"/>
    <p:sldId id="295" r:id="rId12"/>
    <p:sldId id="296" r:id="rId13"/>
    <p:sldId id="297" r:id="rId14"/>
    <p:sldId id="298" r:id="rId15"/>
    <p:sldId id="258" r:id="rId16"/>
    <p:sldId id="299" r:id="rId17"/>
    <p:sldId id="270" r:id="rId18"/>
    <p:sldId id="300" r:id="rId19"/>
    <p:sldId id="271" r:id="rId20"/>
    <p:sldId id="302" r:id="rId21"/>
    <p:sldId id="303" r:id="rId22"/>
    <p:sldId id="304" r:id="rId23"/>
    <p:sldId id="305" r:id="rId24"/>
    <p:sldId id="272" r:id="rId25"/>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BFF"/>
    <a:srgbClr val="AFEAFF"/>
    <a:srgbClr val="B9EDFF"/>
    <a:srgbClr val="FFFF01"/>
    <a:srgbClr val="FFFF37"/>
    <a:srgbClr val="F3CEF6"/>
    <a:srgbClr val="ECB2F0"/>
    <a:srgbClr val="E496EA"/>
    <a:srgbClr val="A521AF"/>
    <a:srgbClr val="D24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81" autoAdjust="0"/>
  </p:normalViewPr>
  <p:slideViewPr>
    <p:cSldViewPr>
      <p:cViewPr varScale="1">
        <p:scale>
          <a:sx n="84" d="100"/>
          <a:sy n="84" d="100"/>
        </p:scale>
        <p:origin x="91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EE0CCFD5-E350-446A-A599-E26514AA59EC}" type="slidenum">
              <a:rPr lang="en-US" smtClean="0"/>
              <a:t>1</a:t>
            </a:fld>
            <a:endParaRPr lang="en-US"/>
          </a:p>
        </p:txBody>
      </p:sp>
    </p:spTree>
    <p:extLst>
      <p:ext uri="{BB962C8B-B14F-4D97-AF65-F5344CB8AC3E}">
        <p14:creationId xmlns:p14="http://schemas.microsoft.com/office/powerpoint/2010/main" val="37440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EE0CCFD5-E350-446A-A599-E26514AA59EC}" type="slidenum">
              <a:rPr lang="en-US" smtClean="0"/>
              <a:t>2</a:t>
            </a:fld>
            <a:endParaRPr lang="en-US"/>
          </a:p>
        </p:txBody>
      </p:sp>
    </p:spTree>
    <p:extLst>
      <p:ext uri="{BB962C8B-B14F-4D97-AF65-F5344CB8AC3E}">
        <p14:creationId xmlns:p14="http://schemas.microsoft.com/office/powerpoint/2010/main" val="277132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a:t>
            </a:r>
            <a:r>
              <a:rPr lang="en-US" baseline="0" smtClean="0"/>
              <a:t> chuột vào các ô xanh thì hiệu ứng nối xuất hiện nhé. Rê chuột sao cho thấy bàn tay thì mới đúng hiệu ứng nhé. Còn chuột là cái mũi tên thì click vào nó sẽ nhảy qua slide khác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5235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a:t>
            </a:r>
            <a:r>
              <a:rPr lang="en-US" baseline="0" smtClean="0"/>
              <a:t> chuột vào các ô xanh thì hiệu ứng nối xuất hiện nhé. Rê chuột sao cho thấy bàn tay thì mới đúng hiệu ứng nhé. Còn chuột là cái mũi tên thì click vào nó sẽ nhảy qua slide khác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5235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Thầy</a:t>
            </a:r>
            <a:r>
              <a:rPr lang="en-US" baseline="0" smtClean="0"/>
              <a:t> cô có thể bổ sung câu mẫu vào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tìm hiều trước và chuẩn bị sách giới thiệu cho hs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77715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image" Target="../media/image4.jpeg"/><Relationship Id="rId10" Type="http://schemas.openxmlformats.org/officeDocument/2006/relationships/slide" Target="slide9.xml"/><Relationship Id="rId4" Type="http://schemas.openxmlformats.org/officeDocument/2006/relationships/image" Target="../media/image3.jpeg"/><Relationship Id="rId9" Type="http://schemas.openxmlformats.org/officeDocument/2006/relationships/slide" Target="slide6.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0978" y="322812"/>
            <a:ext cx="2586522" cy="705889"/>
            <a:chOff x="63500" y="1429216"/>
            <a:chExt cx="2592937" cy="705889"/>
          </a:xfrm>
        </p:grpSpPr>
        <p:sp>
          <p:nvSpPr>
            <p:cNvPr id="14" name="Rounded Rectangle 13"/>
            <p:cNvSpPr/>
            <p:nvPr/>
          </p:nvSpPr>
          <p:spPr>
            <a:xfrm>
              <a:off x="384358" y="1429216"/>
              <a:ext cx="2272079"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75">
                  <a:latin typeface="Arial-Rounded" pitchFamily="34" charset="0"/>
                  <a:ea typeface="Arial-Rounded" pitchFamily="34" charset="0"/>
                  <a:cs typeface="Arial-Rounded" pitchFamily="34" charset="0"/>
                </a:rPr>
                <a:t>Khởi động</a:t>
              </a:r>
              <a:endParaRPr lang="en-US" sz="2775">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25">
                  <a:solidFill>
                    <a:schemeClr val="tx1"/>
                  </a:solidFill>
                  <a:latin typeface="Arial Rounded MT Bold" pitchFamily="34" charset="0"/>
                  <a:ea typeface="Arial-Rounded" pitchFamily="34" charset="0"/>
                  <a:cs typeface="Arial-Rounded" pitchFamily="34" charset="0"/>
                </a:rPr>
                <a:t>1</a:t>
              </a:r>
            </a:p>
          </p:txBody>
        </p:sp>
      </p:grpSp>
      <p:sp>
        <p:nvSpPr>
          <p:cNvPr id="2" name="TextBox 1"/>
          <p:cNvSpPr txBox="1"/>
          <p:nvPr/>
        </p:nvSpPr>
        <p:spPr>
          <a:xfrm>
            <a:off x="1483923" y="1723912"/>
            <a:ext cx="6216829" cy="2308324"/>
          </a:xfrm>
          <a:prstGeom prst="rect">
            <a:avLst/>
          </a:prstGeom>
          <a:solidFill>
            <a:schemeClr val="accent1">
              <a:lumMod val="20000"/>
              <a:lumOff val="80000"/>
            </a:schemeClr>
          </a:solidFill>
          <a:ln w="57150">
            <a:solidFill>
              <a:srgbClr val="FFC000"/>
            </a:solidFill>
          </a:ln>
        </p:spPr>
        <p:txBody>
          <a:bodyPr wrap="square" rtlCol="0">
            <a:spAutoFit/>
          </a:bodyPr>
          <a:lstStyle/>
          <a:p>
            <a:pPr algn="ctr"/>
            <a:r>
              <a:rPr lang="en-US" sz="7200">
                <a:solidFill>
                  <a:srgbClr val="FF0066"/>
                </a:solidFill>
                <a:latin typeface="Kids" pitchFamily="2" charset="0"/>
                <a:ea typeface="Kids" pitchFamily="2" charset="0"/>
                <a:cs typeface="Kids" pitchFamily="2" charset="0"/>
              </a:rPr>
              <a:t>HỘP QUÀ MAY MẮN</a:t>
            </a:r>
            <a:endParaRPr lang="en-US" sz="7200">
              <a:solidFill>
                <a:srgbClr val="FF0066"/>
              </a:solidFill>
              <a:latin typeface="Kids" pitchFamily="2" charset="0"/>
              <a:ea typeface="Kids" pitchFamily="2" charset="0"/>
              <a:cs typeface="Kids" pitchFamily="2" charset="0"/>
            </a:endParaRPr>
          </a:p>
        </p:txBody>
      </p:sp>
      <p:grpSp>
        <p:nvGrpSpPr>
          <p:cNvPr id="16" name="Google Shape;399;p20"/>
          <p:cNvGrpSpPr/>
          <p:nvPr/>
        </p:nvGrpSpPr>
        <p:grpSpPr>
          <a:xfrm rot="478072">
            <a:off x="982331" y="3318403"/>
            <a:ext cx="1321749" cy="1053524"/>
            <a:chOff x="1619858" y="3028726"/>
            <a:chExt cx="1762332" cy="1404699"/>
          </a:xfrm>
        </p:grpSpPr>
        <p:sp>
          <p:nvSpPr>
            <p:cNvPr id="17"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68569" tIns="68569" rIns="68569" bIns="68569" anchor="ctr" anchorCtr="0">
              <a:noAutofit/>
            </a:bodyPr>
            <a:lstStyle/>
            <a:p>
              <a:endParaRPr sz="1350"/>
            </a:p>
          </p:txBody>
        </p:sp>
        <p:sp>
          <p:nvSpPr>
            <p:cNvPr id="18"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92D050"/>
            </a:solidFill>
            <a:ln>
              <a:noFill/>
            </a:ln>
            <a:effectLst>
              <a:outerShdw blurRad="42863" dist="19050" dir="19200000" algn="bl" rotWithShape="0">
                <a:srgbClr val="000000">
                  <a:alpha val="22000"/>
                </a:srgbClr>
              </a:outerShdw>
            </a:effectLst>
          </p:spPr>
          <p:txBody>
            <a:bodyPr spcFirstLastPara="1" wrap="square" lIns="68569" tIns="68569" rIns="68569" bIns="68569" anchor="ctr" anchorCtr="0">
              <a:noAutofit/>
            </a:bodyPr>
            <a:lstStyle/>
            <a:p>
              <a:endParaRPr sz="1350"/>
            </a:p>
          </p:txBody>
        </p:sp>
        <p:sp>
          <p:nvSpPr>
            <p:cNvPr id="19"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0"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1"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2"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3"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4"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5"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6"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7"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8"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29"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0"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1"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2"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3"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4"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5"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6"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7"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38"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grpSp>
      <p:grpSp>
        <p:nvGrpSpPr>
          <p:cNvPr id="39" name="Google Shape;306;p20"/>
          <p:cNvGrpSpPr/>
          <p:nvPr/>
        </p:nvGrpSpPr>
        <p:grpSpPr>
          <a:xfrm rot="1742937">
            <a:off x="6851095" y="1537008"/>
            <a:ext cx="1434581" cy="757636"/>
            <a:chOff x="5862862" y="867279"/>
            <a:chExt cx="1912829" cy="1010210"/>
          </a:xfrm>
        </p:grpSpPr>
        <p:sp>
          <p:nvSpPr>
            <p:cNvPr id="40"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68569" tIns="68569" rIns="68569" bIns="68569" anchor="ctr" anchorCtr="0">
              <a:noAutofit/>
            </a:bodyPr>
            <a:lstStyle/>
            <a:p>
              <a:endParaRPr sz="1350"/>
            </a:p>
          </p:txBody>
        </p:sp>
        <p:sp>
          <p:nvSpPr>
            <p:cNvPr id="41"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FFC000"/>
            </a:solidFill>
            <a:ln>
              <a:noFill/>
            </a:ln>
            <a:effectLst>
              <a:outerShdw blurRad="42863" dist="19050" dir="19380000" algn="bl" rotWithShape="0">
                <a:srgbClr val="000000">
                  <a:alpha val="21000"/>
                </a:srgbClr>
              </a:outerShdw>
            </a:effectLst>
          </p:spPr>
          <p:txBody>
            <a:bodyPr spcFirstLastPara="1" wrap="square" lIns="68569" tIns="68569" rIns="68569" bIns="68569" anchor="ctr" anchorCtr="0">
              <a:noAutofit/>
            </a:bodyPr>
            <a:lstStyle/>
            <a:p>
              <a:endParaRPr sz="1350"/>
            </a:p>
          </p:txBody>
        </p:sp>
        <p:sp>
          <p:nvSpPr>
            <p:cNvPr id="42"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43"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44"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45"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46"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68569" tIns="68569" rIns="68569" bIns="68569" anchor="ctr" anchorCtr="0">
              <a:noAutofit/>
            </a:bodyPr>
            <a:lstStyle/>
            <a:p>
              <a:endParaRPr sz="1350"/>
            </a:p>
          </p:txBody>
        </p:sp>
        <p:sp>
          <p:nvSpPr>
            <p:cNvPr id="47"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68569" tIns="68569" rIns="68569" bIns="68569" anchor="ctr" anchorCtr="0">
              <a:noAutofit/>
            </a:bodyPr>
            <a:lstStyle/>
            <a:p>
              <a:endParaRPr sz="1350"/>
            </a:p>
          </p:txBody>
        </p:sp>
      </p:grpSp>
    </p:spTree>
    <p:extLst>
      <p:ext uri="{BB962C8B-B14F-4D97-AF65-F5344CB8AC3E}">
        <p14:creationId xmlns:p14="http://schemas.microsoft.com/office/powerpoint/2010/main" val="33887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341" fill="hold">
                                          <p:stCondLst>
                                            <p:cond delay="0"/>
                                          </p:stCondLst>
                                        </p:cTn>
                                        <p:tgtEl>
                                          <p:spTgt spid="2"/>
                                        </p:tgtEl>
                                        <p:attrNameLst>
                                          <p:attrName>style.rotation</p:attrName>
                                        </p:attrNameLst>
                                      </p:cBhvr>
                                      <p:to>
                                        <p:strVal val="-45.0"/>
                                      </p:to>
                                    </p:set>
                                    <p:anim calcmode="lin" valueType="num">
                                      <p:cBhvr>
                                        <p:cTn id="8" dur="341" fill="hold">
                                          <p:stCondLst>
                                            <p:cond delay="34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875"/>
                            </p:stCondLst>
                            <p:childTnLst>
                              <p:par>
                                <p:cTn id="13" presetID="52"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Scale>
                                      <p:cBhvr>
                                        <p:cTn id="15" dur="125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250" decel="50000" fill="hold">
                                          <p:stCondLst>
                                            <p:cond delay="0"/>
                                          </p:stCondLst>
                                        </p:cTn>
                                        <p:tgtEl>
                                          <p:spTgt spid="39"/>
                                        </p:tgtEl>
                                        <p:attrNameLst>
                                          <p:attrName>ppt_x</p:attrName>
                                          <p:attrName>ppt_y</p:attrName>
                                        </p:attrNameLst>
                                      </p:cBhvr>
                                    </p:animMotion>
                                    <p:animEffect transition="in" filter="fade">
                                      <p:cBhvr>
                                        <p:cTn id="17" dur="1250"/>
                                        <p:tgtEl>
                                          <p:spTgt spid="39"/>
                                        </p:tgtEl>
                                      </p:cBhvr>
                                    </p:animEffect>
                                  </p:childTnLst>
                                </p:cTn>
                              </p:par>
                            </p:childTnLst>
                          </p:cTn>
                        </p:par>
                        <p:par>
                          <p:cTn id="18" fill="hold">
                            <p:stCondLst>
                              <p:cond delay="6125"/>
                            </p:stCondLst>
                            <p:childTnLst>
                              <p:par>
                                <p:cTn id="19" presetID="5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Scale>
                                      <p:cBhvr>
                                        <p:cTn id="21"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250" decel="50000" fill="hold">
                                          <p:stCondLst>
                                            <p:cond delay="0"/>
                                          </p:stCondLst>
                                        </p:cTn>
                                        <p:tgtEl>
                                          <p:spTgt spid="16"/>
                                        </p:tgtEl>
                                        <p:attrNameLst>
                                          <p:attrName>ppt_x</p:attrName>
                                          <p:attrName>ppt_y</p:attrName>
                                        </p:attrNameLst>
                                      </p:cBhvr>
                                    </p:animMotion>
                                    <p:animEffect transition="in" filter="fade">
                                      <p:cBhvr>
                                        <p:cTn id="2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Tìm từ ngữ có tiếng chứa vần </a:t>
            </a:r>
            <a:r>
              <a:rPr lang="en-US" sz="2400" b="1" i="1" smtClean="0">
                <a:latin typeface="Arial" pitchFamily="34" charset="0"/>
                <a:ea typeface="Arial-Rounded" pitchFamily="34" charset="0"/>
                <a:cs typeface="Arial" pitchFamily="34" charset="0"/>
              </a:rPr>
              <a:t>oanh, uyt, iêu, iêm</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960087" y="1319369"/>
            <a:ext cx="1752600" cy="1498968"/>
            <a:chOff x="960087" y="1319369"/>
            <a:chExt cx="1752600" cy="1498968"/>
          </a:xfrm>
        </p:grpSpPr>
        <p:pic>
          <p:nvPicPr>
            <p:cNvPr id="13"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41087" y="1895743"/>
              <a:ext cx="9906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iêu</a:t>
              </a:r>
              <a:endParaRPr lang="en-US" sz="2800" b="1" i="1">
                <a:solidFill>
                  <a:srgbClr val="0070C0"/>
                </a:solidFill>
                <a:latin typeface="Arial-Rounded" pitchFamily="34" charset="0"/>
                <a:ea typeface="Arial-Rounded" pitchFamily="34" charset="0"/>
                <a:cs typeface="Arial-Rounded" pitchFamily="34" charset="0"/>
              </a:endParaRPr>
            </a:p>
          </p:txBody>
        </p:sp>
      </p:grpSp>
      <p:grpSp>
        <p:nvGrpSpPr>
          <p:cNvPr id="15" name="Group 14"/>
          <p:cNvGrpSpPr/>
          <p:nvPr/>
        </p:nvGrpSpPr>
        <p:grpSpPr>
          <a:xfrm>
            <a:off x="4777609" y="1319369"/>
            <a:ext cx="1905000" cy="1414634"/>
            <a:chOff x="6540500" y="1403703"/>
            <a:chExt cx="1905000" cy="1414634"/>
          </a:xfrm>
        </p:grpSpPr>
        <p:pic>
          <p:nvPicPr>
            <p:cNvPr id="16"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1798398"/>
              <a:ext cx="9906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uyt</a:t>
              </a:r>
              <a:endParaRPr lang="en-US" sz="2800" b="1" i="1">
                <a:solidFill>
                  <a:srgbClr val="0070C0"/>
                </a:solidFill>
                <a:latin typeface="Arial-Rounded" pitchFamily="34" charset="0"/>
                <a:ea typeface="Arial-Rounded" pitchFamily="34" charset="0"/>
                <a:cs typeface="Arial-Rounded" pitchFamily="34" charset="0"/>
              </a:endParaRPr>
            </a:p>
          </p:txBody>
        </p:sp>
      </p:grpSp>
      <p:grpSp>
        <p:nvGrpSpPr>
          <p:cNvPr id="2" name="Group 1"/>
          <p:cNvGrpSpPr/>
          <p:nvPr/>
        </p:nvGrpSpPr>
        <p:grpSpPr>
          <a:xfrm>
            <a:off x="5730109" y="3016214"/>
            <a:ext cx="2321691" cy="1460500"/>
            <a:chOff x="4631247" y="2994634"/>
            <a:chExt cx="2321691" cy="1460500"/>
          </a:xfrm>
        </p:grpSpPr>
        <p:pic>
          <p:nvPicPr>
            <p:cNvPr id="11" name="Picture 7"/>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34" b="96689" l="8364" r="100000">
                          <a14:backgroundMark x1="50545" y1="44371" x2="68727" y2="44371"/>
                          <a14:backgroundMark x1="36727" y1="65563" x2="73455" y2="58278"/>
                        </a14:backgroundRemoval>
                      </a14:imgEffect>
                    </a14:imgLayer>
                  </a14:imgProps>
                </a:ext>
                <a:ext uri="{28A0092B-C50C-407E-A947-70E740481C1C}">
                  <a14:useLocalDpi xmlns:a14="http://schemas.microsoft.com/office/drawing/2010/main" val="0"/>
                </a:ext>
              </a:extLst>
            </a:blip>
            <a:srcRect r="12689"/>
            <a:stretch/>
          </p:blipFill>
          <p:spPr bwMode="auto">
            <a:xfrm>
              <a:off x="4631247" y="2994634"/>
              <a:ext cx="2321691"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511800" y="3463280"/>
              <a:ext cx="9906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oanh</a:t>
              </a:r>
              <a:endParaRPr lang="en-US" sz="2800" b="1" i="1">
                <a:solidFill>
                  <a:srgbClr val="0070C0"/>
                </a:solidFill>
                <a:latin typeface="Arial-Rounded" pitchFamily="34" charset="0"/>
                <a:ea typeface="Arial-Rounded" pitchFamily="34" charset="0"/>
                <a:cs typeface="Arial-Rounded" pitchFamily="34" charset="0"/>
              </a:endParaRPr>
            </a:p>
          </p:txBody>
        </p:sp>
      </p:grpSp>
      <p:grpSp>
        <p:nvGrpSpPr>
          <p:cNvPr id="19" name="Group 18"/>
          <p:cNvGrpSpPr/>
          <p:nvPr/>
        </p:nvGrpSpPr>
        <p:grpSpPr>
          <a:xfrm>
            <a:off x="3002018" y="3081094"/>
            <a:ext cx="1905000" cy="1414634"/>
            <a:chOff x="6540500" y="1403703"/>
            <a:chExt cx="1905000" cy="1414634"/>
          </a:xfrm>
        </p:grpSpPr>
        <p:pic>
          <p:nvPicPr>
            <p:cNvPr id="20"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086600" y="1798398"/>
              <a:ext cx="9906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iêm</a:t>
              </a:r>
              <a:endParaRPr lang="en-US" sz="2800" b="1" i="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29181" y="2855964"/>
            <a:ext cx="2709417" cy="2317317"/>
            <a:chOff x="960086" y="1319368"/>
            <a:chExt cx="2709417" cy="2317317"/>
          </a:xfrm>
        </p:grpSpPr>
        <p:pic>
          <p:nvPicPr>
            <p:cNvPr id="5"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6" y="1319368"/>
              <a:ext cx="2709417" cy="23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65149" y="1949554"/>
              <a:ext cx="1462769" cy="1200316"/>
            </a:xfrm>
            <a:prstGeom prst="rect">
              <a:avLst/>
            </a:prstGeom>
            <a:noFill/>
          </p:spPr>
          <p:txBody>
            <a:bodyPr wrap="square" lIns="91428" tIns="45714" rIns="91428" bIns="45714" rtlCol="0">
              <a:spAutoFit/>
            </a:bodyPr>
            <a:lstStyle/>
            <a:p>
              <a:pPr algn="just"/>
              <a:r>
                <a:rPr lang="en-US" sz="3600" b="1">
                  <a:solidFill>
                    <a:srgbClr val="0070C0"/>
                  </a:solidFill>
                  <a:latin typeface="Arial-Rounded" pitchFamily="34" charset="0"/>
                  <a:ea typeface="Arial-Rounded" pitchFamily="34" charset="0"/>
                  <a:cs typeface="Arial-Rounded" pitchFamily="34" charset="0"/>
                </a:rPr>
                <a:t>c</a:t>
              </a:r>
              <a:r>
                <a:rPr lang="en-US" sz="3600" b="1" smtClean="0">
                  <a:solidFill>
                    <a:srgbClr val="0070C0"/>
                  </a:solidFill>
                  <a:latin typeface="Arial-Rounded" pitchFamily="34" charset="0"/>
                  <a:ea typeface="Arial-Rounded" pitchFamily="34" charset="0"/>
                  <a:cs typeface="Arial-Rounded" pitchFamily="34" charset="0"/>
                </a:rPr>
                <a:t>ánh diều</a:t>
              </a:r>
              <a:endParaRPr lang="en-US" sz="3600" b="1" i="1">
                <a:solidFill>
                  <a:srgbClr val="0070C0"/>
                </a:solidFill>
                <a:latin typeface="Arial-Rounded" pitchFamily="34" charset="0"/>
                <a:ea typeface="Arial-Rounded" pitchFamily="34" charset="0"/>
                <a:cs typeface="Arial-Rounded" pitchFamily="34" charset="0"/>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634" y="-400050"/>
            <a:ext cx="3276600" cy="279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038600" y="2609896"/>
            <a:ext cx="2514600" cy="2400484"/>
            <a:chOff x="960087" y="417853"/>
            <a:chExt cx="2514600" cy="2400484"/>
          </a:xfrm>
        </p:grpSpPr>
        <p:pic>
          <p:nvPicPr>
            <p:cNvPr id="9" name="Picture 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417853"/>
              <a:ext cx="2514600" cy="240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21621" y="1165092"/>
              <a:ext cx="1191531" cy="1200316"/>
            </a:xfrm>
            <a:prstGeom prst="rect">
              <a:avLst/>
            </a:prstGeom>
            <a:noFill/>
          </p:spPr>
          <p:txBody>
            <a:bodyPr wrap="square" lIns="91428" tIns="45714" rIns="91428" bIns="45714" rtlCol="0">
              <a:spAutoFit/>
            </a:bodyPr>
            <a:lstStyle/>
            <a:p>
              <a:pPr algn="just"/>
              <a:r>
                <a:rPr lang="en-US" sz="3600" b="1" smtClean="0">
                  <a:solidFill>
                    <a:srgbClr val="0070C0"/>
                  </a:solidFill>
                  <a:latin typeface="Arial-Rounded" pitchFamily="34" charset="0"/>
                  <a:ea typeface="Arial-Rounded" pitchFamily="34" charset="0"/>
                  <a:cs typeface="Arial-Rounded" pitchFamily="34" charset="0"/>
                </a:rPr>
                <a:t>hạt điều</a:t>
              </a:r>
              <a:endParaRPr lang="en-US" sz="3600" b="1" i="1">
                <a:solidFill>
                  <a:srgbClr val="0070C0"/>
                </a:solidFill>
                <a:latin typeface="Arial-Rounded" pitchFamily="34" charset="0"/>
                <a:ea typeface="Arial-Rounded" pitchFamily="34" charset="0"/>
                <a:cs typeface="Arial-Rounded" pitchFamily="34" charset="0"/>
              </a:endParaRPr>
            </a:p>
          </p:txBody>
        </p:sp>
      </p:grpSp>
      <p:grpSp>
        <p:nvGrpSpPr>
          <p:cNvPr id="11" name="Group 10"/>
          <p:cNvGrpSpPr/>
          <p:nvPr/>
        </p:nvGrpSpPr>
        <p:grpSpPr>
          <a:xfrm>
            <a:off x="6375400" y="1185739"/>
            <a:ext cx="2743200" cy="1944803"/>
            <a:chOff x="960087" y="1319369"/>
            <a:chExt cx="1752600" cy="1498968"/>
          </a:xfrm>
        </p:grpSpPr>
        <p:pic>
          <p:nvPicPr>
            <p:cNvPr id="12" name="Picture 1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61799" y="1965281"/>
              <a:ext cx="1316719" cy="646319"/>
            </a:xfrm>
            <a:prstGeom prst="rect">
              <a:avLst/>
            </a:prstGeom>
            <a:noFill/>
          </p:spPr>
          <p:txBody>
            <a:bodyPr wrap="square" lIns="91428" tIns="45714" rIns="91428" bIns="45714" rtlCol="0">
              <a:spAutoFit/>
            </a:bodyPr>
            <a:lstStyle/>
            <a:p>
              <a:pPr algn="just"/>
              <a:r>
                <a:rPr lang="en-US" sz="3600" b="1">
                  <a:solidFill>
                    <a:srgbClr val="0070C0"/>
                  </a:solidFill>
                  <a:latin typeface="Arial-Rounded" pitchFamily="34" charset="0"/>
                  <a:ea typeface="Arial-Rounded" pitchFamily="34" charset="0"/>
                  <a:cs typeface="Arial-Rounded" pitchFamily="34" charset="0"/>
                </a:rPr>
                <a:t>h</a:t>
              </a:r>
              <a:r>
                <a:rPr lang="en-US" sz="3600" b="1" smtClean="0">
                  <a:solidFill>
                    <a:srgbClr val="0070C0"/>
                  </a:solidFill>
                  <a:latin typeface="Arial-Rounded" pitchFamily="34" charset="0"/>
                  <a:ea typeface="Arial-Rounded" pitchFamily="34" charset="0"/>
                  <a:cs typeface="Arial-Rounded" pitchFamily="34" charset="0"/>
                </a:rPr>
                <a:t>iếu thảo</a:t>
              </a:r>
              <a:endParaRPr lang="en-US" sz="3600" b="1" i="1">
                <a:solidFill>
                  <a:srgbClr val="0070C0"/>
                </a:solidFill>
                <a:latin typeface="Arial-Rounded" pitchFamily="34" charset="0"/>
                <a:ea typeface="Arial-Rounded" pitchFamily="34" charset="0"/>
                <a:cs typeface="Arial-Rounded" pitchFamily="34" charset="0"/>
              </a:endParaRPr>
            </a:p>
          </p:txBody>
        </p:sp>
      </p:grpSp>
      <p:grpSp>
        <p:nvGrpSpPr>
          <p:cNvPr id="14" name="Group 13"/>
          <p:cNvGrpSpPr/>
          <p:nvPr/>
        </p:nvGrpSpPr>
        <p:grpSpPr>
          <a:xfrm>
            <a:off x="452882" y="742951"/>
            <a:ext cx="2290318" cy="2119364"/>
            <a:chOff x="960087" y="1319369"/>
            <a:chExt cx="1752600" cy="1498968"/>
          </a:xfrm>
        </p:grpSpPr>
        <p:pic>
          <p:nvPicPr>
            <p:cNvPr id="15" name="Picture 1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333482" y="1701429"/>
              <a:ext cx="986402" cy="920488"/>
            </a:xfrm>
            <a:prstGeom prst="rect">
              <a:avLst/>
            </a:prstGeom>
            <a:noFill/>
          </p:spPr>
          <p:txBody>
            <a:bodyPr wrap="square" lIns="91428" tIns="45714" rIns="91428" bIns="45714" rtlCol="0">
              <a:spAutoFit/>
            </a:bodyPr>
            <a:lstStyle/>
            <a:p>
              <a:pPr algn="just"/>
              <a:r>
                <a:rPr lang="en-US" sz="3600" b="1">
                  <a:solidFill>
                    <a:srgbClr val="0070C0"/>
                  </a:solidFill>
                  <a:latin typeface="Arial-Rounded" pitchFamily="34" charset="0"/>
                  <a:ea typeface="Arial-Rounded" pitchFamily="34" charset="0"/>
                  <a:cs typeface="Arial-Rounded" pitchFamily="34" charset="0"/>
                </a:rPr>
                <a:t>b</a:t>
              </a:r>
              <a:r>
                <a:rPr lang="en-US" sz="3600" b="1" smtClean="0">
                  <a:solidFill>
                    <a:srgbClr val="0070C0"/>
                  </a:solidFill>
                  <a:latin typeface="Arial-Rounded" pitchFamily="34" charset="0"/>
                  <a:ea typeface="Arial-Rounded" pitchFamily="34" charset="0"/>
                  <a:cs typeface="Arial-Rounded" pitchFamily="34" charset="0"/>
                </a:rPr>
                <a:t>iếu quà</a:t>
              </a:r>
              <a:endParaRPr lang="en-US" sz="3600" b="1" i="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9532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7980" y="2112577"/>
            <a:ext cx="2286000" cy="1414634"/>
            <a:chOff x="6540500" y="1403703"/>
            <a:chExt cx="1983828" cy="1414634"/>
          </a:xfrm>
        </p:grpSpPr>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60628" y="1811098"/>
              <a:ext cx="16637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tuýt còi</a:t>
              </a:r>
              <a:endParaRPr lang="en-US" sz="2800" b="1">
                <a:solidFill>
                  <a:srgbClr val="0070C0"/>
                </a:solidFill>
                <a:latin typeface="Arial-Rounded" pitchFamily="34" charset="0"/>
                <a:ea typeface="Arial-Rounded" pitchFamily="34" charset="0"/>
                <a:cs typeface="Arial-Rounded" pitchFamily="34" charset="0"/>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209128"/>
            <a:ext cx="3200400" cy="238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048000" y="3175574"/>
            <a:ext cx="2286000" cy="1414634"/>
            <a:chOff x="6540500" y="1403703"/>
            <a:chExt cx="1917700" cy="1414634"/>
          </a:xfrm>
        </p:grpSpPr>
        <p:pic>
          <p:nvPicPr>
            <p:cNvPr id="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94500" y="1811098"/>
              <a:ext cx="1663700" cy="523208"/>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huýt sáo</a:t>
              </a:r>
              <a:endParaRPr lang="en-US" sz="2800" b="1">
                <a:solidFill>
                  <a:srgbClr val="0070C0"/>
                </a:solidFill>
                <a:latin typeface="Arial-Rounded" pitchFamily="34" charset="0"/>
                <a:ea typeface="Arial-Rounded" pitchFamily="34" charset="0"/>
                <a:cs typeface="Arial-Rounded" pitchFamily="34" charset="0"/>
              </a:endParaRPr>
            </a:p>
          </p:txBody>
        </p:sp>
      </p:grpSp>
      <p:grpSp>
        <p:nvGrpSpPr>
          <p:cNvPr id="11" name="Group 10"/>
          <p:cNvGrpSpPr/>
          <p:nvPr/>
        </p:nvGrpSpPr>
        <p:grpSpPr>
          <a:xfrm>
            <a:off x="6149085" y="2378864"/>
            <a:ext cx="2274622" cy="1414634"/>
            <a:chOff x="6968572" y="1352628"/>
            <a:chExt cx="1908155" cy="1414634"/>
          </a:xfrm>
        </p:grpSpPr>
        <p:pic>
          <p:nvPicPr>
            <p:cNvPr id="12"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968572" y="1352628"/>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213027" y="1793658"/>
              <a:ext cx="1663700" cy="523208"/>
            </a:xfrm>
            <a:prstGeom prst="rect">
              <a:avLst/>
            </a:prstGeom>
            <a:noFill/>
          </p:spPr>
          <p:txBody>
            <a:bodyPr wrap="square" lIns="91428" tIns="45714" rIns="91428" bIns="45714" rtlCol="0">
              <a:spAutoFit/>
            </a:bodyPr>
            <a:lstStyle/>
            <a:p>
              <a:pPr algn="just"/>
              <a:r>
                <a:rPr lang="en-US" sz="2800" b="1">
                  <a:solidFill>
                    <a:srgbClr val="0070C0"/>
                  </a:solidFill>
                  <a:latin typeface="Arial-Rounded" pitchFamily="34" charset="0"/>
                  <a:ea typeface="Arial-Rounded" pitchFamily="34" charset="0"/>
                  <a:cs typeface="Arial-Rounded" pitchFamily="34" charset="0"/>
                </a:rPr>
                <a:t>q</a:t>
              </a:r>
              <a:r>
                <a:rPr lang="en-US" sz="2800" b="1" smtClean="0">
                  <a:solidFill>
                    <a:srgbClr val="0070C0"/>
                  </a:solidFill>
                  <a:latin typeface="Arial-Rounded" pitchFamily="34" charset="0"/>
                  <a:ea typeface="Arial-Rounded" pitchFamily="34" charset="0"/>
                  <a:cs typeface="Arial-Rounded" pitchFamily="34" charset="0"/>
                </a:rPr>
                <a:t>uả quýt</a:t>
              </a:r>
              <a:endParaRPr lang="en-US" sz="28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9441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9400" y="1657350"/>
            <a:ext cx="2304890" cy="1727500"/>
            <a:chOff x="6540500" y="1403703"/>
            <a:chExt cx="1905000" cy="1414634"/>
          </a:xfrm>
        </p:grpSpPr>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99470" y="1872502"/>
              <a:ext cx="1320800" cy="428450"/>
            </a:xfrm>
            <a:prstGeom prst="rect">
              <a:avLst/>
            </a:prstGeom>
            <a:noFill/>
          </p:spPr>
          <p:txBody>
            <a:bodyPr wrap="square" lIns="91428" tIns="45714" rIns="91428" bIns="45714" rtlCol="0">
              <a:spAutoFit/>
            </a:bodyPr>
            <a:lstStyle/>
            <a:p>
              <a:pPr algn="just"/>
              <a:r>
                <a:rPr lang="en-US" sz="2800" b="1">
                  <a:solidFill>
                    <a:srgbClr val="0070C0"/>
                  </a:solidFill>
                  <a:latin typeface="Arial-Rounded" pitchFamily="34" charset="0"/>
                  <a:ea typeface="Arial-Rounded" pitchFamily="34" charset="0"/>
                  <a:cs typeface="Arial-Rounded" pitchFamily="34" charset="0"/>
                </a:rPr>
                <a:t>q</a:t>
              </a:r>
              <a:r>
                <a:rPr lang="en-US" sz="2800" b="1" smtClean="0">
                  <a:solidFill>
                    <a:srgbClr val="0070C0"/>
                  </a:solidFill>
                  <a:latin typeface="Arial-Rounded" pitchFamily="34" charset="0"/>
                  <a:ea typeface="Arial-Rounded" pitchFamily="34" charset="0"/>
                  <a:cs typeface="Arial-Rounded" pitchFamily="34" charset="0"/>
                </a:rPr>
                <a:t>ue diêm</a:t>
              </a:r>
              <a:endParaRPr lang="en-US" sz="2800" b="1" i="1">
                <a:solidFill>
                  <a:srgbClr val="0070C0"/>
                </a:solidFill>
                <a:latin typeface="Arial-Rounded" pitchFamily="34" charset="0"/>
                <a:ea typeface="Arial-Rounded" pitchFamily="34" charset="0"/>
                <a:cs typeface="Arial-Rounded" pitchFamily="34" charset="0"/>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3350"/>
            <a:ext cx="2859087" cy="211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839242" y="2753039"/>
            <a:ext cx="2494757" cy="2074985"/>
            <a:chOff x="6540500" y="1403703"/>
            <a:chExt cx="1905000" cy="1668037"/>
          </a:xfrm>
        </p:grpSpPr>
        <p:pic>
          <p:nvPicPr>
            <p:cNvPr id="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49026" y="1686758"/>
              <a:ext cx="990600" cy="1384982"/>
            </a:xfrm>
            <a:prstGeom prst="rect">
              <a:avLst/>
            </a:prstGeom>
            <a:noFill/>
          </p:spPr>
          <p:txBody>
            <a:bodyPr wrap="square" lIns="91428" tIns="45714" rIns="91428" bIns="45714" rtlCol="0">
              <a:spAutoFit/>
            </a:bodyPr>
            <a:lstStyle/>
            <a:p>
              <a:pPr algn="just"/>
              <a:r>
                <a:rPr lang="en-US" sz="2800" b="1">
                  <a:solidFill>
                    <a:srgbClr val="0070C0"/>
                  </a:solidFill>
                  <a:latin typeface="Arial-Rounded" pitchFamily="34" charset="0"/>
                  <a:ea typeface="Arial-Rounded" pitchFamily="34" charset="0"/>
                  <a:cs typeface="Arial-Rounded" pitchFamily="34" charset="0"/>
                </a:rPr>
                <a:t>t</a:t>
              </a:r>
              <a:r>
                <a:rPr lang="en-US" sz="2800" b="1" smtClean="0">
                  <a:solidFill>
                    <a:srgbClr val="0070C0"/>
                  </a:solidFill>
                  <a:latin typeface="Arial-Rounded" pitchFamily="34" charset="0"/>
                  <a:ea typeface="Arial-Rounded" pitchFamily="34" charset="0"/>
                  <a:cs typeface="Arial-Rounded" pitchFamily="34" charset="0"/>
                </a:rPr>
                <a:t>iêm chủng</a:t>
              </a:r>
              <a:endParaRPr lang="en-US" sz="2800" b="1" i="1">
                <a:solidFill>
                  <a:srgbClr val="0070C0"/>
                </a:solidFill>
                <a:latin typeface="Arial-Rounded" pitchFamily="34" charset="0"/>
                <a:ea typeface="Arial-Rounded" pitchFamily="34" charset="0"/>
                <a:cs typeface="Arial-Rounded" pitchFamily="34" charset="0"/>
              </a:endParaRPr>
            </a:p>
          </p:txBody>
        </p:sp>
      </p:grpSp>
      <p:grpSp>
        <p:nvGrpSpPr>
          <p:cNvPr id="11" name="Group 10"/>
          <p:cNvGrpSpPr/>
          <p:nvPr/>
        </p:nvGrpSpPr>
        <p:grpSpPr>
          <a:xfrm>
            <a:off x="6466840" y="2252690"/>
            <a:ext cx="2286000" cy="1763971"/>
            <a:chOff x="6540500" y="1403703"/>
            <a:chExt cx="1905000" cy="1414634"/>
          </a:xfrm>
        </p:grpSpPr>
        <p:pic>
          <p:nvPicPr>
            <p:cNvPr id="12"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52733" y="1659576"/>
              <a:ext cx="990600" cy="954095"/>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viêm họng</a:t>
              </a:r>
              <a:endParaRPr lang="en-US" sz="2800" b="1" i="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9344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7017" y="2419350"/>
            <a:ext cx="2357947" cy="1808163"/>
            <a:chOff x="4631247" y="2646971"/>
            <a:chExt cx="2357947" cy="1808163"/>
          </a:xfrm>
        </p:grpSpPr>
        <p:pic>
          <p:nvPicPr>
            <p:cNvPr id="3" name="Picture 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34" b="96689" l="8364" r="100000">
                          <a14:backgroundMark x1="50545" y1="44371" x2="68727" y2="44371"/>
                          <a14:backgroundMark x1="36727" y1="65563" x2="73455" y2="58278"/>
                        </a14:backgroundRemoval>
                      </a14:imgEffect>
                    </a14:imgLayer>
                  </a14:imgProps>
                </a:ext>
                <a:ext uri="{28A0092B-C50C-407E-A947-70E740481C1C}">
                  <a14:useLocalDpi xmlns:a14="http://schemas.microsoft.com/office/drawing/2010/main" val="0"/>
                </a:ext>
              </a:extLst>
            </a:blip>
            <a:srcRect r="12689"/>
            <a:stretch/>
          </p:blipFill>
          <p:spPr bwMode="auto">
            <a:xfrm>
              <a:off x="4631247" y="2646971"/>
              <a:ext cx="2321691"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31347" y="3074004"/>
              <a:ext cx="1557847" cy="954095"/>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hoàng oanh</a:t>
              </a:r>
              <a:endParaRPr lang="en-US" sz="2800" b="1" i="1">
                <a:solidFill>
                  <a:srgbClr val="0070C0"/>
                </a:solidFill>
                <a:latin typeface="Arial-Rounded" pitchFamily="34" charset="0"/>
                <a:ea typeface="Arial-Rounded" pitchFamily="34" charset="0"/>
                <a:cs typeface="Arial-Rounded" pitchFamily="34" charset="0"/>
              </a:endParaRP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991" y="-95250"/>
            <a:ext cx="4318659"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950873" y="2614612"/>
            <a:ext cx="2357947" cy="1808163"/>
            <a:chOff x="4631247" y="2646971"/>
            <a:chExt cx="2357947" cy="1808163"/>
          </a:xfrm>
        </p:grpSpPr>
        <p:pic>
          <p:nvPicPr>
            <p:cNvPr id="7" name="Picture 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34" b="96689" l="8364" r="100000">
                          <a14:backgroundMark x1="50545" y1="44371" x2="68727" y2="44371"/>
                          <a14:backgroundMark x1="36727" y1="65563" x2="73455" y2="58278"/>
                        </a14:backgroundRemoval>
                      </a14:imgEffect>
                    </a14:imgLayer>
                  </a14:imgProps>
                </a:ext>
                <a:ext uri="{28A0092B-C50C-407E-A947-70E740481C1C}">
                  <a14:useLocalDpi xmlns:a14="http://schemas.microsoft.com/office/drawing/2010/main" val="0"/>
                </a:ext>
              </a:extLst>
            </a:blip>
            <a:srcRect r="12689"/>
            <a:stretch/>
          </p:blipFill>
          <p:spPr bwMode="auto">
            <a:xfrm>
              <a:off x="4631247" y="2646971"/>
              <a:ext cx="2321691"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31347" y="3074004"/>
              <a:ext cx="1557847" cy="954095"/>
            </a:xfrm>
            <a:prstGeom prst="rect">
              <a:avLst/>
            </a:prstGeom>
            <a:noFill/>
          </p:spPr>
          <p:txBody>
            <a:bodyPr wrap="square" lIns="91428" tIns="45714" rIns="91428" bIns="45714" rtlCol="0">
              <a:spAutoFit/>
            </a:bodyPr>
            <a:lstStyle/>
            <a:p>
              <a:pPr algn="just"/>
              <a:r>
                <a:rPr lang="en-US" sz="2800" b="1" smtClean="0">
                  <a:solidFill>
                    <a:srgbClr val="0070C0"/>
                  </a:solidFill>
                  <a:latin typeface="Arial-Rounded" pitchFamily="34" charset="0"/>
                  <a:ea typeface="Arial-Rounded" pitchFamily="34" charset="0"/>
                  <a:cs typeface="Arial-Rounded" pitchFamily="34" charset="0"/>
                </a:rPr>
                <a:t>loanh quanh</a:t>
              </a:r>
              <a:endParaRPr lang="en-US" sz="2800" b="1" i="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9083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11" idx="3"/>
            <a:endCxn id="16" idx="1"/>
          </p:cNvCxnSpPr>
          <p:nvPr/>
        </p:nvCxnSpPr>
        <p:spPr>
          <a:xfrm flipV="1">
            <a:off x="3191231" y="3862532"/>
            <a:ext cx="1336852" cy="9086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1"/>
          </p:cNvCxnSpPr>
          <p:nvPr/>
        </p:nvCxnSpPr>
        <p:spPr>
          <a:xfrm flipV="1">
            <a:off x="3178531" y="1631951"/>
            <a:ext cx="1331985" cy="15854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8531" y="2391352"/>
            <a:ext cx="1344685" cy="826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78531" y="1631950"/>
            <a:ext cx="1344685" cy="826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82550"/>
            <a:ext cx="8744030" cy="523099"/>
          </a:xfrm>
          <a:prstGeom prst="rect">
            <a:avLst/>
          </a:prstGeom>
          <a:noFill/>
        </p:spPr>
        <p:txBody>
          <a:bodyPr wrap="square" lIns="91317" tIns="45660" rIns="91317" bIns="45660" rtlCol="0">
            <a:spAutoFit/>
          </a:bodyPr>
          <a:lstStyle/>
          <a:p>
            <a:pPr algn="just"/>
            <a:r>
              <a:rPr lang="en-US" sz="2800" b="1" smtClean="0">
                <a:latin typeface="Arial" pitchFamily="34" charset="0"/>
                <a:ea typeface="Arial-Rounded" pitchFamily="34" charset="0"/>
                <a:cs typeface="Arial" pitchFamily="34" charset="0"/>
              </a:rPr>
              <a:t>Tìm lời khuyên phù hợp với mỗi bài mà em đã học </a:t>
            </a:r>
            <a:endParaRPr lang="en-US" sz="2800" b="1">
              <a:latin typeface="Arial" pitchFamily="34" charset="0"/>
              <a:ea typeface="Arial-Rounded" pitchFamily="34" charset="0"/>
              <a:cs typeface="Arial" pitchFamily="34" charset="0"/>
            </a:endParaRPr>
          </a:p>
        </p:txBody>
      </p:sp>
      <p:sp>
        <p:nvSpPr>
          <p:cNvPr id="4" name="TextBox 3"/>
          <p:cNvSpPr txBox="1"/>
          <p:nvPr/>
        </p:nvSpPr>
        <p:spPr>
          <a:xfrm>
            <a:off x="280112" y="590551"/>
            <a:ext cx="2730500" cy="523099"/>
          </a:xfrm>
          <a:prstGeom prst="rect">
            <a:avLst/>
          </a:prstGeom>
          <a:solidFill>
            <a:srgbClr val="75DBFF"/>
          </a:solidFill>
        </p:spPr>
        <p:txBody>
          <a:bodyPr wrap="square" lIns="91317" tIns="45660" rIns="91317" bIns="45660" rtlCol="0">
            <a:spAutoFit/>
          </a:bodyPr>
          <a:lstStyle/>
          <a:p>
            <a:pPr algn="ctr"/>
            <a:r>
              <a:rPr lang="en-US" sz="2800" b="1" smtClean="0">
                <a:solidFill>
                  <a:schemeClr val="bg1"/>
                </a:solidFill>
                <a:latin typeface="Arial" pitchFamily="34" charset="0"/>
                <a:ea typeface="Arial-Rounded" pitchFamily="34" charset="0"/>
                <a:cs typeface="Arial" pitchFamily="34" charset="0"/>
              </a:rPr>
              <a:t>Tên bài đọc</a:t>
            </a:r>
            <a:endParaRPr lang="en-US" sz="2800" b="1">
              <a:solidFill>
                <a:schemeClr val="bg1"/>
              </a:solidFill>
              <a:latin typeface="Arial" pitchFamily="34" charset="0"/>
              <a:ea typeface="Arial-Rounded" pitchFamily="34" charset="0"/>
              <a:cs typeface="Arial" pitchFamily="34" charset="0"/>
            </a:endParaRP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4" y="-515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43231" y="1354859"/>
            <a:ext cx="3048000" cy="5541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smtClean="0">
                <a:solidFill>
                  <a:schemeClr val="tx1"/>
                </a:solidFill>
                <a:latin typeface="Arial" pitchFamily="34" charset="0"/>
                <a:cs typeface="Arial" pitchFamily="34" charset="0"/>
              </a:rPr>
              <a:t>Rửa tay trước khi ăn</a:t>
            </a:r>
            <a:endParaRPr lang="en-US" sz="2000" i="1">
              <a:solidFill>
                <a:schemeClr val="tx1"/>
              </a:solidFill>
              <a:latin typeface="Arial" pitchFamily="34" charset="0"/>
              <a:cs typeface="Arial" pitchFamily="34" charset="0"/>
            </a:endParaRPr>
          </a:p>
        </p:txBody>
      </p:sp>
      <p:sp>
        <p:nvSpPr>
          <p:cNvPr id="9" name="Rounded Rectangle 8"/>
          <p:cNvSpPr/>
          <p:nvPr/>
        </p:nvSpPr>
        <p:spPr>
          <a:xfrm>
            <a:off x="143231" y="2134177"/>
            <a:ext cx="3048000" cy="5541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smtClean="0">
                <a:solidFill>
                  <a:schemeClr val="tx1"/>
                </a:solidFill>
                <a:latin typeface="Arial" pitchFamily="34" charset="0"/>
                <a:cs typeface="Arial" pitchFamily="34" charset="0"/>
              </a:rPr>
              <a:t>Lời chào</a:t>
            </a:r>
            <a:endParaRPr lang="en-US" sz="2000" i="1">
              <a:solidFill>
                <a:schemeClr val="tx1"/>
              </a:solidFill>
              <a:latin typeface="Arial" pitchFamily="34" charset="0"/>
              <a:cs typeface="Arial" pitchFamily="34" charset="0"/>
            </a:endParaRPr>
          </a:p>
        </p:txBody>
      </p:sp>
      <p:sp>
        <p:nvSpPr>
          <p:cNvPr id="10" name="Rounded Rectangle 9"/>
          <p:cNvSpPr/>
          <p:nvPr/>
        </p:nvSpPr>
        <p:spPr>
          <a:xfrm>
            <a:off x="143231" y="2929659"/>
            <a:ext cx="3048000" cy="5541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smtClean="0">
                <a:solidFill>
                  <a:schemeClr val="tx1"/>
                </a:solidFill>
                <a:latin typeface="Arial" pitchFamily="34" charset="0"/>
                <a:cs typeface="Arial" pitchFamily="34" charset="0"/>
              </a:rPr>
              <a:t>Khi mẹ vắng nhà</a:t>
            </a:r>
            <a:endParaRPr lang="en-US" sz="2000" i="1">
              <a:solidFill>
                <a:schemeClr val="tx1"/>
              </a:solidFill>
              <a:latin typeface="Arial" pitchFamily="34" charset="0"/>
              <a:cs typeface="Arial" pitchFamily="34" charset="0"/>
            </a:endParaRPr>
          </a:p>
        </p:txBody>
      </p:sp>
      <p:sp>
        <p:nvSpPr>
          <p:cNvPr id="11" name="Rounded Rectangle 10"/>
          <p:cNvSpPr/>
          <p:nvPr/>
        </p:nvSpPr>
        <p:spPr>
          <a:xfrm>
            <a:off x="143231" y="4494068"/>
            <a:ext cx="3048000" cy="5541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smtClean="0">
                <a:solidFill>
                  <a:schemeClr val="tx1"/>
                </a:solidFill>
                <a:latin typeface="Arial" pitchFamily="34" charset="0"/>
                <a:cs typeface="Arial" pitchFamily="34" charset="0"/>
              </a:rPr>
              <a:t>Đèn giao thông</a:t>
            </a:r>
            <a:endParaRPr lang="en-US" sz="2000" i="1">
              <a:solidFill>
                <a:schemeClr val="tx1"/>
              </a:solidFill>
              <a:latin typeface="Arial" pitchFamily="34" charset="0"/>
              <a:cs typeface="Arial" pitchFamily="34" charset="0"/>
            </a:endParaRPr>
          </a:p>
        </p:txBody>
      </p:sp>
      <p:sp>
        <p:nvSpPr>
          <p:cNvPr id="12" name="TextBox 11"/>
          <p:cNvSpPr txBox="1"/>
          <p:nvPr/>
        </p:nvSpPr>
        <p:spPr>
          <a:xfrm>
            <a:off x="5360674" y="590550"/>
            <a:ext cx="2730500" cy="523099"/>
          </a:xfrm>
          <a:prstGeom prst="rect">
            <a:avLst/>
          </a:prstGeom>
          <a:solidFill>
            <a:srgbClr val="FFC000"/>
          </a:solidFill>
        </p:spPr>
        <p:txBody>
          <a:bodyPr wrap="square" lIns="91317" tIns="45660" rIns="91317" bIns="45660" rtlCol="0">
            <a:spAutoFit/>
          </a:bodyPr>
          <a:lstStyle/>
          <a:p>
            <a:pPr algn="ctr"/>
            <a:r>
              <a:rPr lang="en-US" sz="2800" b="1" smtClean="0">
                <a:solidFill>
                  <a:schemeClr val="bg1"/>
                </a:solidFill>
                <a:latin typeface="Arial" pitchFamily="34" charset="0"/>
                <a:ea typeface="Arial-Rounded" pitchFamily="34" charset="0"/>
                <a:cs typeface="Arial" pitchFamily="34" charset="0"/>
              </a:rPr>
              <a:t>Lời khuyên</a:t>
            </a:r>
            <a:endParaRPr lang="en-US" sz="2800" b="1">
              <a:solidFill>
                <a:schemeClr val="bg1"/>
              </a:solidFill>
              <a:latin typeface="Arial" pitchFamily="34" charset="0"/>
              <a:ea typeface="Arial-Rounded" pitchFamily="34" charset="0"/>
              <a:cs typeface="Arial" pitchFamily="34" charset="0"/>
            </a:endParaRPr>
          </a:p>
        </p:txBody>
      </p:sp>
      <p:sp>
        <p:nvSpPr>
          <p:cNvPr id="13" name="Rounded Rectangle 12"/>
          <p:cNvSpPr/>
          <p:nvPr/>
        </p:nvSpPr>
        <p:spPr>
          <a:xfrm>
            <a:off x="4510516" y="1285587"/>
            <a:ext cx="4430816" cy="69272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Không mở cửa cho người lạ khi ở nhà một mình.</a:t>
            </a:r>
            <a:endParaRPr lang="en-US" sz="2000">
              <a:solidFill>
                <a:schemeClr val="tx1"/>
              </a:solidFill>
              <a:latin typeface="Arial" pitchFamily="34" charset="0"/>
              <a:cs typeface="Arial" pitchFamily="34" charset="0"/>
            </a:endParaRPr>
          </a:p>
        </p:txBody>
      </p:sp>
      <p:sp>
        <p:nvSpPr>
          <p:cNvPr id="14" name="Rounded Rectangle 13"/>
          <p:cNvSpPr/>
          <p:nvPr/>
        </p:nvSpPr>
        <p:spPr>
          <a:xfrm>
            <a:off x="4510516" y="2111664"/>
            <a:ext cx="4430816" cy="69272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Cần phải rửa tay sạch trước khi ăn để phòng bệnh.</a:t>
            </a:r>
            <a:endParaRPr lang="en-US" sz="2000">
              <a:solidFill>
                <a:schemeClr val="tx1"/>
              </a:solidFill>
              <a:latin typeface="Arial" pitchFamily="34" charset="0"/>
              <a:cs typeface="Arial" pitchFamily="34" charset="0"/>
            </a:endParaRPr>
          </a:p>
        </p:txBody>
      </p:sp>
      <p:sp>
        <p:nvSpPr>
          <p:cNvPr id="15" name="Rounded Rectangle 14"/>
          <p:cNvSpPr/>
          <p:nvPr/>
        </p:nvSpPr>
        <p:spPr>
          <a:xfrm>
            <a:off x="4510516" y="2934499"/>
            <a:ext cx="4430816" cy="47314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Nhớ chào hỏi khi gặp gỡ.</a:t>
            </a:r>
            <a:endParaRPr lang="en-US" sz="2000">
              <a:solidFill>
                <a:schemeClr val="tx1"/>
              </a:solidFill>
              <a:latin typeface="Arial" pitchFamily="34" charset="0"/>
              <a:cs typeface="Arial" pitchFamily="34" charset="0"/>
            </a:endParaRPr>
          </a:p>
        </p:txBody>
      </p:sp>
      <p:sp>
        <p:nvSpPr>
          <p:cNvPr id="16" name="Rounded Rectangle 15"/>
          <p:cNvSpPr/>
          <p:nvPr/>
        </p:nvSpPr>
        <p:spPr>
          <a:xfrm>
            <a:off x="4528083" y="3516168"/>
            <a:ext cx="4395683" cy="69272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Khi đi đường, cần phải tuân thủ sự điều khiển của đèn giao thông.</a:t>
            </a:r>
            <a:endParaRPr lang="en-US" sz="2000">
              <a:solidFill>
                <a:schemeClr val="tx1"/>
              </a:solidFill>
              <a:latin typeface="Arial" pitchFamily="34" charset="0"/>
              <a:cs typeface="Arial" pitchFamily="34" charset="0"/>
            </a:endParaRPr>
          </a:p>
        </p:txBody>
      </p:sp>
      <p:sp>
        <p:nvSpPr>
          <p:cNvPr id="17" name="Rounded Rectangle 16"/>
          <p:cNvSpPr/>
          <p:nvPr/>
        </p:nvSpPr>
        <p:spPr>
          <a:xfrm>
            <a:off x="143231" y="3712441"/>
            <a:ext cx="3048000" cy="5541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smtClean="0">
                <a:solidFill>
                  <a:schemeClr val="tx1"/>
                </a:solidFill>
                <a:latin typeface="Arial" pitchFamily="34" charset="0"/>
                <a:cs typeface="Arial" pitchFamily="34" charset="0"/>
              </a:rPr>
              <a:t>Nếu không may bị lạc</a:t>
            </a:r>
            <a:endParaRPr lang="en-US" sz="2000" i="1">
              <a:solidFill>
                <a:schemeClr val="tx1"/>
              </a:solidFill>
              <a:latin typeface="Arial" pitchFamily="34" charset="0"/>
              <a:cs typeface="Arial" pitchFamily="34" charset="0"/>
            </a:endParaRPr>
          </a:p>
        </p:txBody>
      </p:sp>
      <p:sp>
        <p:nvSpPr>
          <p:cNvPr id="18" name="Rounded Rectangle 17"/>
          <p:cNvSpPr/>
          <p:nvPr/>
        </p:nvSpPr>
        <p:spPr>
          <a:xfrm>
            <a:off x="4528083" y="4361610"/>
            <a:ext cx="4395683" cy="62975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Khi đi chơi chỗ đông người, phải chú ý đề phòng bị lạc.</a:t>
            </a:r>
            <a:endParaRPr lang="en-US" sz="2000">
              <a:solidFill>
                <a:schemeClr val="tx1"/>
              </a:solidFill>
              <a:latin typeface="Arial" pitchFamily="34" charset="0"/>
              <a:cs typeface="Arial" pitchFamily="34" charset="0"/>
            </a:endParaRPr>
          </a:p>
        </p:txBody>
      </p:sp>
      <p:cxnSp>
        <p:nvCxnSpPr>
          <p:cNvPr id="23" name="Straight Connector 22"/>
          <p:cNvCxnSpPr/>
          <p:nvPr/>
        </p:nvCxnSpPr>
        <p:spPr>
          <a:xfrm>
            <a:off x="3193471" y="3989532"/>
            <a:ext cx="1321912" cy="6869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nextCondLst>
                <p:cond evt="onClick" delay="0">
                  <p:tgtEl>
                    <p:spTgt spid="17"/>
                  </p:tgtEl>
                </p:cond>
              </p:nextCondLst>
            </p:seq>
          </p:childTnLst>
        </p:cTn>
      </p:par>
    </p:tnLst>
    <p:bldLst>
      <p:bldP spid="2" grpId="0" animBg="1"/>
      <p:bldP spid="9" grpId="0" animBg="1"/>
      <p:bldP spid="10" grpId="0" animBg="1"/>
      <p:bldP spid="11"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11" idx="3"/>
            <a:endCxn id="16" idx="1"/>
          </p:cNvCxnSpPr>
          <p:nvPr/>
        </p:nvCxnSpPr>
        <p:spPr>
          <a:xfrm flipV="1">
            <a:off x="3581399" y="3862532"/>
            <a:ext cx="2675017" cy="8638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4" idx="1"/>
          </p:cNvCxnSpPr>
          <p:nvPr/>
        </p:nvCxnSpPr>
        <p:spPr>
          <a:xfrm flipV="1">
            <a:off x="3583640" y="2458028"/>
            <a:ext cx="2664760" cy="7012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3" idx="1"/>
          </p:cNvCxnSpPr>
          <p:nvPr/>
        </p:nvCxnSpPr>
        <p:spPr>
          <a:xfrm flipV="1">
            <a:off x="3571335" y="1631951"/>
            <a:ext cx="2677065" cy="7528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5" idx="1"/>
          </p:cNvCxnSpPr>
          <p:nvPr/>
        </p:nvCxnSpPr>
        <p:spPr>
          <a:xfrm>
            <a:off x="3583640" y="1598613"/>
            <a:ext cx="2664760" cy="15724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28570" y="82550"/>
            <a:ext cx="8744030" cy="523099"/>
          </a:xfrm>
          <a:prstGeom prst="rect">
            <a:avLst/>
          </a:prstGeom>
          <a:noFill/>
        </p:spPr>
        <p:txBody>
          <a:bodyPr wrap="square" lIns="91317" tIns="45660" rIns="91317" bIns="45660" rtlCol="0">
            <a:spAutoFit/>
          </a:bodyPr>
          <a:lstStyle/>
          <a:p>
            <a:pPr algn="just"/>
            <a:r>
              <a:rPr lang="en-US" sz="2800" b="1" smtClean="0">
                <a:latin typeface="Arial" pitchFamily="34" charset="0"/>
                <a:ea typeface="Arial-Rounded" pitchFamily="34" charset="0"/>
                <a:cs typeface="Arial" pitchFamily="34" charset="0"/>
              </a:rPr>
              <a:t>Chọn việc làm ở B phù hợp với tình huống ở A</a:t>
            </a:r>
            <a:endParaRPr lang="en-US" sz="2800" b="1">
              <a:latin typeface="Arial" pitchFamily="34" charset="0"/>
              <a:ea typeface="Arial-Rounded" pitchFamily="34" charset="0"/>
              <a:cs typeface="Arial" pitchFamily="34" charset="0"/>
            </a:endParaRPr>
          </a:p>
        </p:txBody>
      </p:sp>
      <p:sp>
        <p:nvSpPr>
          <p:cNvPr id="4" name="TextBox 3"/>
          <p:cNvSpPr txBox="1"/>
          <p:nvPr/>
        </p:nvSpPr>
        <p:spPr>
          <a:xfrm>
            <a:off x="6739261" y="590549"/>
            <a:ext cx="1040126" cy="523099"/>
          </a:xfrm>
          <a:prstGeom prst="rect">
            <a:avLst/>
          </a:prstGeom>
          <a:solidFill>
            <a:srgbClr val="75DBFF"/>
          </a:solidFill>
        </p:spPr>
        <p:txBody>
          <a:bodyPr wrap="square" lIns="91317" tIns="45660" rIns="91317" bIns="45660" rtlCol="0">
            <a:spAutoFit/>
          </a:bodyPr>
          <a:lstStyle/>
          <a:p>
            <a:pPr algn="ctr"/>
            <a:r>
              <a:rPr lang="en-US" sz="2800" b="1" smtClean="0">
                <a:solidFill>
                  <a:schemeClr val="bg1"/>
                </a:solidFill>
                <a:latin typeface="Arial" pitchFamily="34" charset="0"/>
                <a:ea typeface="Arial-Rounded" pitchFamily="34" charset="0"/>
                <a:cs typeface="Arial" pitchFamily="34" charset="0"/>
              </a:rPr>
              <a:t>B</a:t>
            </a:r>
            <a:endParaRPr lang="en-US" sz="2800" b="1">
              <a:solidFill>
                <a:schemeClr val="bg1"/>
              </a:solidFill>
              <a:latin typeface="Arial" pitchFamily="34" charset="0"/>
              <a:ea typeface="Arial-Rounded" pitchFamily="34" charset="0"/>
              <a:cs typeface="Arial" pitchFamily="34" charset="0"/>
            </a:endParaRP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2" name="Rounded Rectangle 1"/>
          <p:cNvSpPr/>
          <p:nvPr/>
        </p:nvSpPr>
        <p:spPr>
          <a:xfrm>
            <a:off x="143230" y="1310094"/>
            <a:ext cx="3438169" cy="55418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Gặp gỡ ai đó lần đầu và em muốn người đó biết về em</a:t>
            </a:r>
            <a:endParaRPr lang="en-US" sz="2000">
              <a:solidFill>
                <a:schemeClr val="tx1"/>
              </a:solidFill>
              <a:latin typeface="Arial" pitchFamily="34" charset="0"/>
              <a:cs typeface="Arial" pitchFamily="34" charset="0"/>
            </a:endParaRPr>
          </a:p>
        </p:txBody>
      </p:sp>
      <p:sp>
        <p:nvSpPr>
          <p:cNvPr id="9" name="Rounded Rectangle 8"/>
          <p:cNvSpPr/>
          <p:nvPr/>
        </p:nvSpPr>
        <p:spPr>
          <a:xfrm>
            <a:off x="143230" y="2089412"/>
            <a:ext cx="3438169" cy="55418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Được ai đó giúp đỡ</a:t>
            </a:r>
            <a:endParaRPr lang="en-US" sz="2000">
              <a:solidFill>
                <a:schemeClr val="tx1"/>
              </a:solidFill>
              <a:latin typeface="Arial" pitchFamily="34" charset="0"/>
              <a:cs typeface="Arial" pitchFamily="34" charset="0"/>
            </a:endParaRPr>
          </a:p>
        </p:txBody>
      </p:sp>
      <p:sp>
        <p:nvSpPr>
          <p:cNvPr id="10" name="Rounded Rectangle 9"/>
          <p:cNvSpPr/>
          <p:nvPr/>
        </p:nvSpPr>
        <p:spPr>
          <a:xfrm>
            <a:off x="143230" y="2884894"/>
            <a:ext cx="3438169" cy="55418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Có lỗi với người khác</a:t>
            </a:r>
            <a:endParaRPr lang="en-US" sz="2000">
              <a:solidFill>
                <a:schemeClr val="tx1"/>
              </a:solidFill>
              <a:latin typeface="Arial" pitchFamily="34" charset="0"/>
              <a:cs typeface="Arial" pitchFamily="34" charset="0"/>
            </a:endParaRPr>
          </a:p>
        </p:txBody>
      </p:sp>
      <p:sp>
        <p:nvSpPr>
          <p:cNvPr id="11" name="Rounded Rectangle 10"/>
          <p:cNvSpPr/>
          <p:nvPr/>
        </p:nvSpPr>
        <p:spPr>
          <a:xfrm>
            <a:off x="143230" y="4449303"/>
            <a:ext cx="3438169" cy="55418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Khi bạn bè hoặc người thân có niềm vui</a:t>
            </a:r>
            <a:endParaRPr lang="en-US" sz="2000">
              <a:solidFill>
                <a:schemeClr val="tx1"/>
              </a:solidFill>
              <a:latin typeface="Arial" pitchFamily="34" charset="0"/>
              <a:cs typeface="Arial" pitchFamily="34" charset="0"/>
            </a:endParaRPr>
          </a:p>
        </p:txBody>
      </p:sp>
      <p:sp>
        <p:nvSpPr>
          <p:cNvPr id="12" name="TextBox 11"/>
          <p:cNvSpPr txBox="1"/>
          <p:nvPr/>
        </p:nvSpPr>
        <p:spPr>
          <a:xfrm>
            <a:off x="1219200" y="605649"/>
            <a:ext cx="1040126" cy="523099"/>
          </a:xfrm>
          <a:prstGeom prst="rect">
            <a:avLst/>
          </a:prstGeom>
          <a:solidFill>
            <a:srgbClr val="FFC000"/>
          </a:solidFill>
        </p:spPr>
        <p:txBody>
          <a:bodyPr wrap="square" lIns="91317" tIns="45660" rIns="91317" bIns="45660" rtlCol="0">
            <a:spAutoFit/>
          </a:bodyPr>
          <a:lstStyle/>
          <a:p>
            <a:pPr algn="ctr"/>
            <a:r>
              <a:rPr lang="en-US" sz="2800" b="1" smtClean="0">
                <a:solidFill>
                  <a:schemeClr val="bg1"/>
                </a:solidFill>
                <a:latin typeface="Arial" pitchFamily="34" charset="0"/>
                <a:ea typeface="Arial-Rounded" pitchFamily="34" charset="0"/>
                <a:cs typeface="Arial" pitchFamily="34" charset="0"/>
              </a:rPr>
              <a:t>A</a:t>
            </a:r>
            <a:endParaRPr lang="en-US" sz="2800" b="1">
              <a:solidFill>
                <a:schemeClr val="bg1"/>
              </a:solidFill>
              <a:latin typeface="Arial" pitchFamily="34" charset="0"/>
              <a:ea typeface="Arial-Rounded" pitchFamily="34" charset="0"/>
              <a:cs typeface="Arial" pitchFamily="34" charset="0"/>
            </a:endParaRPr>
          </a:p>
        </p:txBody>
      </p:sp>
      <p:sp>
        <p:nvSpPr>
          <p:cNvPr id="13" name="Rounded Rectangle 12"/>
          <p:cNvSpPr/>
          <p:nvPr/>
        </p:nvSpPr>
        <p:spPr>
          <a:xfrm>
            <a:off x="6248400" y="1285587"/>
            <a:ext cx="1981200" cy="692727"/>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 pitchFamily="34" charset="0"/>
                <a:cs typeface="Arial" pitchFamily="34" charset="0"/>
              </a:rPr>
              <a:t>cảm ơn</a:t>
            </a:r>
            <a:endParaRPr lang="en-US" sz="2400">
              <a:solidFill>
                <a:schemeClr val="tx1"/>
              </a:solidFill>
              <a:latin typeface="Arial" pitchFamily="34" charset="0"/>
              <a:cs typeface="Arial" pitchFamily="34" charset="0"/>
            </a:endParaRPr>
          </a:p>
        </p:txBody>
      </p:sp>
      <p:sp>
        <p:nvSpPr>
          <p:cNvPr id="14" name="Rounded Rectangle 13"/>
          <p:cNvSpPr/>
          <p:nvPr/>
        </p:nvSpPr>
        <p:spPr>
          <a:xfrm>
            <a:off x="6248400" y="2111664"/>
            <a:ext cx="1981200" cy="692727"/>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 pitchFamily="34" charset="0"/>
                <a:cs typeface="Arial" pitchFamily="34" charset="0"/>
              </a:rPr>
              <a:t>xin lỗi</a:t>
            </a:r>
            <a:endParaRPr lang="en-US" sz="2400">
              <a:solidFill>
                <a:schemeClr val="tx1"/>
              </a:solidFill>
              <a:latin typeface="Arial" pitchFamily="34" charset="0"/>
              <a:cs typeface="Arial" pitchFamily="34" charset="0"/>
            </a:endParaRPr>
          </a:p>
        </p:txBody>
      </p:sp>
      <p:sp>
        <p:nvSpPr>
          <p:cNvPr id="15" name="Rounded Rectangle 14"/>
          <p:cNvSpPr/>
          <p:nvPr/>
        </p:nvSpPr>
        <p:spPr>
          <a:xfrm>
            <a:off x="6248400" y="2934499"/>
            <a:ext cx="1981200" cy="47314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 pitchFamily="34" charset="0"/>
                <a:cs typeface="Arial" pitchFamily="34" charset="0"/>
              </a:rPr>
              <a:t>giới thiệu</a:t>
            </a:r>
            <a:endParaRPr lang="en-US" sz="2400">
              <a:solidFill>
                <a:schemeClr val="tx1"/>
              </a:solidFill>
              <a:latin typeface="Arial" pitchFamily="34" charset="0"/>
              <a:cs typeface="Arial" pitchFamily="34" charset="0"/>
            </a:endParaRPr>
          </a:p>
        </p:txBody>
      </p:sp>
      <p:sp>
        <p:nvSpPr>
          <p:cNvPr id="16" name="Rounded Rectangle 15"/>
          <p:cNvSpPr/>
          <p:nvPr/>
        </p:nvSpPr>
        <p:spPr>
          <a:xfrm>
            <a:off x="6256416" y="3516168"/>
            <a:ext cx="1965491" cy="692727"/>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 pitchFamily="34" charset="0"/>
                <a:cs typeface="Arial" pitchFamily="34" charset="0"/>
              </a:rPr>
              <a:t>chúc mừng</a:t>
            </a:r>
            <a:endParaRPr lang="en-US" sz="2400">
              <a:solidFill>
                <a:schemeClr val="tx1"/>
              </a:solidFill>
              <a:latin typeface="Arial" pitchFamily="34" charset="0"/>
              <a:cs typeface="Arial" pitchFamily="34" charset="0"/>
            </a:endParaRPr>
          </a:p>
        </p:txBody>
      </p:sp>
      <p:sp>
        <p:nvSpPr>
          <p:cNvPr id="17" name="Rounded Rectangle 16"/>
          <p:cNvSpPr/>
          <p:nvPr/>
        </p:nvSpPr>
        <p:spPr>
          <a:xfrm>
            <a:off x="143230" y="3667676"/>
            <a:ext cx="3438169" cy="55418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Arial" pitchFamily="34" charset="0"/>
                <a:cs typeface="Arial" pitchFamily="34" charset="0"/>
              </a:rPr>
              <a:t>Muốn người khác cho phép  làm gì đó</a:t>
            </a:r>
            <a:endParaRPr lang="en-US" sz="2000">
              <a:solidFill>
                <a:schemeClr val="tx1"/>
              </a:solidFill>
              <a:latin typeface="Arial" pitchFamily="34" charset="0"/>
              <a:cs typeface="Arial" pitchFamily="34" charset="0"/>
            </a:endParaRPr>
          </a:p>
        </p:txBody>
      </p:sp>
      <p:sp>
        <p:nvSpPr>
          <p:cNvPr id="18" name="Rounded Rectangle 17"/>
          <p:cNvSpPr/>
          <p:nvPr/>
        </p:nvSpPr>
        <p:spPr>
          <a:xfrm>
            <a:off x="6256416" y="4316845"/>
            <a:ext cx="1965491" cy="629752"/>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 pitchFamily="34" charset="0"/>
                <a:cs typeface="Arial" pitchFamily="34" charset="0"/>
              </a:rPr>
              <a:t>Xin phép</a:t>
            </a:r>
            <a:endParaRPr lang="en-US" sz="2400">
              <a:solidFill>
                <a:schemeClr val="tx1"/>
              </a:solidFill>
              <a:latin typeface="Arial" pitchFamily="34" charset="0"/>
              <a:cs typeface="Arial" pitchFamily="34" charset="0"/>
            </a:endParaRPr>
          </a:p>
        </p:txBody>
      </p:sp>
      <p:cxnSp>
        <p:nvCxnSpPr>
          <p:cNvPr id="23" name="Straight Connector 22"/>
          <p:cNvCxnSpPr>
            <a:endCxn id="18" idx="1"/>
          </p:cNvCxnSpPr>
          <p:nvPr/>
        </p:nvCxnSpPr>
        <p:spPr>
          <a:xfrm>
            <a:off x="3587955" y="3950986"/>
            <a:ext cx="2668461" cy="680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166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nextCondLst>
                <p:cond evt="onClick" delay="0">
                  <p:tgtEl>
                    <p:spTgt spid="17"/>
                  </p:tgtEl>
                </p:cond>
              </p:nextCondLst>
            </p:seq>
          </p:childTnLst>
        </p:cTn>
      </p:par>
    </p:tnLst>
    <p:bldLst>
      <p:bldP spid="2" grpId="0" animBg="1"/>
      <p:bldP spid="9" grpId="0" animBg="1"/>
      <p:bldP spid="10"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66800" y="531495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80030" y="179260"/>
            <a:ext cx="8451270" cy="830876"/>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Kể với bạn về một tình huống em đã nói lời cảm ơn hoặc xin lỗi</a:t>
            </a:r>
            <a:endParaRPr lang="en-US" sz="2400" b="1">
              <a:latin typeface="Arial" pitchFamily="34" charset="0"/>
              <a:ea typeface="Arial-Rounded"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4341"/>
          <a:stretch/>
        </p:blipFill>
        <p:spPr>
          <a:xfrm>
            <a:off x="1739900" y="978386"/>
            <a:ext cx="5715000" cy="406316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571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030" y="451598"/>
            <a:ext cx="845127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Viết một câu về điều em nên làm hoặc không nên làm </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0" y="297738"/>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1352550"/>
            <a:ext cx="6984521" cy="523099"/>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Em nên rửa tay bằng xà phòng.</a:t>
            </a:r>
            <a:endParaRPr lang="en-US" sz="2800">
              <a:latin typeface="Arial" pitchFamily="34" charset="0"/>
              <a:ea typeface="Arial-Rounded" pitchFamily="34" charset="0"/>
              <a:cs typeface="Arial" pitchFamily="34" charset="0"/>
            </a:endParaRPr>
          </a:p>
        </p:txBody>
      </p:sp>
      <p:sp>
        <p:nvSpPr>
          <p:cNvPr id="9" name="TextBox 8"/>
          <p:cNvSpPr txBox="1"/>
          <p:nvPr/>
        </p:nvSpPr>
        <p:spPr>
          <a:xfrm>
            <a:off x="685800" y="1917141"/>
            <a:ext cx="6984521" cy="523099"/>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Em nên đi bộ trên vỉa hè.</a:t>
            </a:r>
            <a:endParaRPr lang="en-US" sz="2800">
              <a:latin typeface="Arial" pitchFamily="34" charset="0"/>
              <a:ea typeface="Arial-Rounded" pitchFamily="34" charset="0"/>
              <a:cs typeface="Arial" pitchFamily="34" charset="0"/>
            </a:endParaRPr>
          </a:p>
        </p:txBody>
      </p:sp>
      <p:sp>
        <p:nvSpPr>
          <p:cNvPr id="10" name="TextBox 9"/>
          <p:cNvSpPr txBox="1"/>
          <p:nvPr/>
        </p:nvSpPr>
        <p:spPr>
          <a:xfrm>
            <a:off x="711798" y="2564034"/>
            <a:ext cx="6984521" cy="523099"/>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Em không nên tự ý đi ra khỏi lớp.</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737796" y="3210927"/>
            <a:ext cx="6984521" cy="523099"/>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Em không nên nói dối.</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601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030" y="451598"/>
            <a:ext cx="845127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Đọc mở rộng</a:t>
            </a:r>
            <a:endParaRPr lang="en-US" sz="2400" b="1">
              <a:latin typeface="Arial" pitchFamily="34" charset="0"/>
              <a:ea typeface="Arial-Rounded" pitchFamily="34" charset="0"/>
              <a:cs typeface="Arial" pitchFamily="34" charset="0"/>
            </a:endParaRPr>
          </a:p>
        </p:txBody>
      </p:sp>
      <p:sp>
        <p:nvSpPr>
          <p:cNvPr id="4" name="Oval 3"/>
          <p:cNvSpPr/>
          <p:nvPr/>
        </p:nvSpPr>
        <p:spPr>
          <a:xfrm>
            <a:off x="1066800" y="531495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smtClean="0">
                <a:solidFill>
                  <a:schemeClr val="bg1"/>
                </a:solidFill>
                <a:latin typeface="Arial" pitchFamily="34" charset="0"/>
                <a:cs typeface="Arial" pitchFamily="34" charset="0"/>
              </a:rPr>
              <a:t>6</a:t>
            </a:r>
            <a:endParaRPr lang="en-US" sz="2800" b="1">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72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1249804"/>
            <a:ext cx="4178300" cy="1384873"/>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a. Tìm một cuốn sách viết về những điều em cần biết trong cuộc sống.</a:t>
            </a:r>
            <a:endParaRPr lang="en-US" sz="2800">
              <a:latin typeface="Arial" pitchFamily="34" charset="0"/>
              <a:ea typeface="Arial-Rounded" pitchFamily="34" charset="0"/>
              <a:cs typeface="Arial" pitchFamily="34" charset="0"/>
            </a:endParaRPr>
          </a:p>
        </p:txBody>
      </p:sp>
      <p:sp>
        <p:nvSpPr>
          <p:cNvPr id="7" name="TextBox 6"/>
          <p:cNvSpPr txBox="1"/>
          <p:nvPr/>
        </p:nvSpPr>
        <p:spPr>
          <a:xfrm>
            <a:off x="76200" y="2939477"/>
            <a:ext cx="4178300" cy="1384873"/>
          </a:xfrm>
          <a:prstGeom prst="rect">
            <a:avLst/>
          </a:prstGeom>
          <a:noFill/>
        </p:spPr>
        <p:txBody>
          <a:bodyPr wrap="square" lIns="91317" tIns="45660" rIns="91317" bIns="45660" rtlCol="0">
            <a:spAutoFit/>
          </a:bodyPr>
          <a:lstStyle/>
          <a:p>
            <a:pPr algn="just"/>
            <a:r>
              <a:rPr lang="en-US" sz="2800" smtClean="0">
                <a:latin typeface="Arial" pitchFamily="34" charset="0"/>
                <a:ea typeface="Arial-Rounded" pitchFamily="34" charset="0"/>
                <a:cs typeface="Arial" pitchFamily="34" charset="0"/>
              </a:rPr>
              <a:t>b. Nói với bạn về điều em học được từ những nội dung đã đọc.</a:t>
            </a:r>
            <a:endParaRPr lang="en-US" sz="2800">
              <a:latin typeface="Arial" pitchFamily="34" charset="0"/>
              <a:ea typeface="Arial-Rounded" pitchFamily="34" charset="0"/>
              <a:cs typeface="Arial" pitchFamily="34" charset="0"/>
            </a:endParaRPr>
          </a:p>
        </p:txBody>
      </p:sp>
      <p:pic>
        <p:nvPicPr>
          <p:cNvPr id="3076" name="Picture 4" descr="https://cdn0.fahasa.com/media/catalog/product/cache/1/image/9df78eab33525d08d6e5fb8d27136e95/8/9/893610987078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67" t="4778" r="14889" b="8333"/>
          <a:stretch/>
        </p:blipFill>
        <p:spPr bwMode="auto">
          <a:xfrm>
            <a:off x="5219700" y="145528"/>
            <a:ext cx="1409700" cy="17895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ủ sách bé rèn kĩ năng sống cho trẻ Mầm non (Bộ 8cuốn) NXB Giáo dục | Sản  phẩm | mechipxinh.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10490"/>
            <a:ext cx="4267200" cy="31662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èn luyện kỹ năng sống cho Học sinh - Kỹ năng giao tiếp – MINH LONG B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08566"/>
            <a:ext cx="1276350" cy="166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245" y="3325664"/>
            <a:ext cx="1188639" cy="10858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9245" t="8123" r="7718" b="15278"/>
          <a:stretch/>
        </p:blipFill>
        <p:spPr>
          <a:xfrm>
            <a:off x="4114800" y="1085850"/>
            <a:ext cx="898814" cy="945573"/>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9001" b="16364"/>
          <a:stretch/>
        </p:blipFill>
        <p:spPr>
          <a:xfrm>
            <a:off x="971551" y="3071163"/>
            <a:ext cx="1512650" cy="1501487"/>
          </a:xfrm>
          <a:prstGeom prst="rect">
            <a:avLst/>
          </a:prstGeom>
        </p:spPr>
      </p:pic>
      <p:pic>
        <p:nvPicPr>
          <p:cNvPr id="4098" name="Picture 2" descr="C:\Users\PC\Downloads\23985312.jpg">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4933" b="68889"/>
          <a:stretch/>
        </p:blipFill>
        <p:spPr bwMode="auto">
          <a:xfrm>
            <a:off x="400050" y="121444"/>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C\Downloads\23985312.jpg">
            <a:hlinkClick r:id="rId8"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466" t="1759" r="32466" b="67130"/>
          <a:stretch/>
        </p:blipFill>
        <p:spPr bwMode="auto">
          <a:xfrm>
            <a:off x="3171230" y="250031"/>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C\Downloads\23985312.jpg">
            <a:hlinkClick r:id="rId9"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932" b="68889"/>
          <a:stretch/>
        </p:blipFill>
        <p:spPr bwMode="auto">
          <a:xfrm>
            <a:off x="6172200" y="250031"/>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C\Downloads\23985312.jpg">
            <a:hlinkClick r:id="rId10"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9690" t="31296" r="-4758" b="37593"/>
          <a:stretch/>
        </p:blipFill>
        <p:spPr bwMode="auto">
          <a:xfrm>
            <a:off x="6400800" y="2571750"/>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C\Downloads\23985312.jpg">
            <a:hlinkClick r:id="rId11"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08" t="31204" r="30524" b="37685"/>
          <a:stretch/>
        </p:blipFill>
        <p:spPr bwMode="auto">
          <a:xfrm>
            <a:off x="3226000" y="2571750"/>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C\Downloads\23985312.jpg">
            <a:hlinkClick r:id="rId12"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466" t="60926" r="32466" b="7963"/>
          <a:stretch/>
        </p:blipFill>
        <p:spPr bwMode="auto">
          <a:xfrm>
            <a:off x="333971" y="2621756"/>
            <a:ext cx="25050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3267" y="4385537"/>
            <a:ext cx="749423" cy="7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039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childTnLst>
              </p:cTn>
              <p:nextCondLst>
                <p:cond evt="onClick" delay="0">
                  <p:tgtEl>
                    <p:spTgt spid="409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7424305" y="4717473"/>
            <a:ext cx="342900" cy="2286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163" y="742950"/>
            <a:ext cx="1179368" cy="8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97068"/>
      </p:ext>
    </p:extLst>
  </p:cSld>
  <p:clrMapOvr>
    <a:masterClrMapping/>
  </p:clrMapOvr>
  <mc:AlternateContent xmlns:mc="http://schemas.openxmlformats.org/markup-compatibility/2006">
    <mc:Choice xmlns:p14="http://schemas.microsoft.com/office/powerpoint/2010/main" Requires="p14">
      <p:transition spd="slow" p14:dur="2000" advTm="6645"/>
    </mc:Choice>
    <mc:Fallback>
      <p:transition spd="slow" advTm="664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7424305" y="4717473"/>
            <a:ext cx="342900" cy="2286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1" y="588065"/>
            <a:ext cx="1179368" cy="8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928844"/>
      </p:ext>
    </p:extLst>
  </p:cSld>
  <p:clrMapOvr>
    <a:masterClrMapping/>
  </p:clrMapOvr>
  <mc:AlternateContent xmlns:mc="http://schemas.openxmlformats.org/markup-compatibility/2006">
    <mc:Choice xmlns:p14="http://schemas.microsoft.com/office/powerpoint/2010/main" Requires="p14">
      <p:transition spd="slow" p14:dur="2000" advTm="6645"/>
    </mc:Choice>
    <mc:Fallback>
      <p:transition spd="slow" advTm="66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7424305" y="4717473"/>
            <a:ext cx="342900" cy="2286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1" y="582870"/>
            <a:ext cx="638351" cy="10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7"/>
          <p:cNvSpPr txBox="1">
            <a:spLocks noChangeArrowheads="1"/>
          </p:cNvSpPr>
          <p:nvPr/>
        </p:nvSpPr>
        <p:spPr bwMode="auto">
          <a:xfrm>
            <a:off x="1257300" y="51955"/>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sz="3000" b="1">
                <a:solidFill>
                  <a:srgbClr val="00CC00"/>
                </a:solidFill>
              </a:rPr>
              <a:t>Đố vui !</a:t>
            </a:r>
            <a:endParaRPr lang="en-US" sz="3000" b="1" dirty="0">
              <a:solidFill>
                <a:srgbClr val="00CC00"/>
              </a:solidFill>
            </a:endParaRPr>
          </a:p>
        </p:txBody>
      </p:sp>
    </p:spTree>
    <p:extLst>
      <p:ext uri="{BB962C8B-B14F-4D97-AF65-F5344CB8AC3E}">
        <p14:creationId xmlns:p14="http://schemas.microsoft.com/office/powerpoint/2010/main" val="1761430116"/>
      </p:ext>
    </p:extLst>
  </p:cSld>
  <p:clrMapOvr>
    <a:masterClrMapping/>
  </p:clrMapOvr>
  <mc:AlternateContent xmlns:mc="http://schemas.openxmlformats.org/markup-compatibility/2006">
    <mc:Choice xmlns:p14="http://schemas.microsoft.com/office/powerpoint/2010/main" Requires="p14">
      <p:transition spd="slow" p14:dur="2000" advTm="6645"/>
    </mc:Choice>
    <mc:Fallback>
      <p:transition spd="slow" advTm="664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ome 5">
            <a:hlinkClick r:id="rId2" action="ppaction://hlinksldjump" highlightClick="1"/>
          </p:cNvPr>
          <p:cNvSpPr/>
          <p:nvPr/>
        </p:nvSpPr>
        <p:spPr bwMode="auto">
          <a:xfrm>
            <a:off x="7424305" y="4717473"/>
            <a:ext cx="342900" cy="2286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1" y="685800"/>
            <a:ext cx="923639" cy="84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54573"/>
      </p:ext>
    </p:extLst>
  </p:cSld>
  <p:clrMapOvr>
    <a:masterClrMapping/>
  </p:clrMapOvr>
  <mc:AlternateContent xmlns:mc="http://schemas.openxmlformats.org/markup-compatibility/2006">
    <mc:Choice xmlns:p14="http://schemas.microsoft.com/office/powerpoint/2010/main" Requires="p14">
      <p:transition spd="slow" p14:dur="2000" advTm="6645"/>
    </mc:Choice>
    <mc:Fallback>
      <p:transition spd="slow" advTm="664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Xem lại bài từ trang 64 đến trang 83.</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Kiến và chim bồ câu (trang 84, 85).</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933" b="68889"/>
          <a:stretch/>
        </p:blipFill>
        <p:spPr bwMode="auto">
          <a:xfrm>
            <a:off x="7795930" y="0"/>
            <a:ext cx="1312182"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685800" y="971550"/>
            <a:ext cx="6877050" cy="3505200"/>
          </a:xfrm>
          <a:prstGeom prst="cloud">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a:solidFill>
                    <a:schemeClr val="tx1"/>
                  </a:solidFill>
                </a:ln>
                <a:solidFill>
                  <a:schemeClr val="tx1"/>
                </a:solidFill>
                <a:latin typeface="Times New Roman" panose="02020603050405020304" pitchFamily="18" charset="0"/>
                <a:cs typeface="Times New Roman" panose="02020603050405020304" pitchFamily="18" charset="0"/>
              </a:rPr>
              <a:t>Kể tên những bài Tiếng việt đã học trong chủ đề 4: Điều em cần biết</a:t>
            </a:r>
            <a:r>
              <a:rPr lang="vi-VN" sz="4000">
                <a:ln>
                  <a:solidFill>
                    <a:schemeClr val="tx1"/>
                  </a:solidFill>
                </a:ln>
                <a:solidFill>
                  <a:schemeClr val="tx1"/>
                </a:solidFill>
                <a:latin typeface="Times New Roman" panose="02020603050405020304" pitchFamily="18" charset="0"/>
                <a:cs typeface="Times New Roman" panose="02020603050405020304" pitchFamily="18" charset="0"/>
              </a:rPr>
              <a:t>.</a:t>
            </a:r>
            <a:endParaRPr lang="en-US" sz="4000" u="sng">
              <a:ln>
                <a:solidFill>
                  <a:schemeClr val="tx1"/>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997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66" t="1759" r="32466" b="67130"/>
          <a:stretch/>
        </p:blipFill>
        <p:spPr bwMode="auto">
          <a:xfrm>
            <a:off x="7741784" y="28575"/>
            <a:ext cx="1386738" cy="1328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857250"/>
            <a:ext cx="3429000" cy="3429000"/>
          </a:xfrm>
          <a:prstGeom prst="rect">
            <a:avLst/>
          </a:prstGeom>
        </p:spPr>
      </p:pic>
    </p:spTree>
    <p:extLst>
      <p:ext uri="{BB962C8B-B14F-4D97-AF65-F5344CB8AC3E}">
        <p14:creationId xmlns:p14="http://schemas.microsoft.com/office/powerpoint/2010/main" val="271404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32" b="68889"/>
          <a:stretch/>
        </p:blipFill>
        <p:spPr bwMode="auto">
          <a:xfrm>
            <a:off x="7820506" y="0"/>
            <a:ext cx="131218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1652155" y="857250"/>
            <a:ext cx="4824845" cy="3086100"/>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rgbClr val="0033CC"/>
                </a:solidFill>
              </a:rPr>
              <a:t>Cần rửa tay như thế nào cho đúng?</a:t>
            </a:r>
            <a:endParaRPr lang="vi-VN" sz="4400" b="1">
              <a:solidFill>
                <a:srgbClr val="0033CC"/>
              </a:solidFill>
            </a:endParaRPr>
          </a:p>
        </p:txBody>
      </p:sp>
    </p:spTree>
    <p:extLst>
      <p:ext uri="{BB962C8B-B14F-4D97-AF65-F5344CB8AC3E}">
        <p14:creationId xmlns:p14="http://schemas.microsoft.com/office/powerpoint/2010/main" val="365644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66" t="60926" r="32466" b="7963"/>
          <a:stretch/>
        </p:blipFill>
        <p:spPr bwMode="auto">
          <a:xfrm>
            <a:off x="7829550" y="28575"/>
            <a:ext cx="1284684" cy="1230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857250"/>
            <a:ext cx="3429000" cy="3429000"/>
          </a:xfrm>
          <a:prstGeom prst="rect">
            <a:avLst/>
          </a:prstGeom>
        </p:spPr>
      </p:pic>
    </p:spTree>
    <p:extLst>
      <p:ext uri="{BB962C8B-B14F-4D97-AF65-F5344CB8AC3E}">
        <p14:creationId xmlns:p14="http://schemas.microsoft.com/office/powerpoint/2010/main" val="2959597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08" t="31204" r="30524" b="37685"/>
          <a:stretch/>
        </p:blipFill>
        <p:spPr bwMode="auto">
          <a:xfrm>
            <a:off x="7880152" y="0"/>
            <a:ext cx="1252538"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522" y="3859243"/>
            <a:ext cx="2032167" cy="1284257"/>
          </a:xfrm>
          <a:prstGeom prst="rect">
            <a:avLst/>
          </a:prstGeom>
        </p:spPr>
      </p:pic>
      <p:sp>
        <p:nvSpPr>
          <p:cNvPr id="6" name="Cloud 5"/>
          <p:cNvSpPr/>
          <p:nvPr/>
        </p:nvSpPr>
        <p:spPr>
          <a:xfrm>
            <a:off x="381000" y="457200"/>
            <a:ext cx="8382000" cy="417195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0033CC"/>
                </a:solidFill>
                <a:latin typeface="Times New Roman" pitchFamily="18" charset="0"/>
                <a:cs typeface="Times New Roman" pitchFamily="18" charset="0"/>
              </a:rPr>
              <a:t>      </a:t>
            </a:r>
            <a:r>
              <a:rPr lang="en-US" sz="2800" b="1" i="1">
                <a:solidFill>
                  <a:srgbClr val="0033CC"/>
                </a:solidFill>
                <a:latin typeface="Times New Roman" pitchFamily="18" charset="0"/>
                <a:cs typeface="Times New Roman" pitchFamily="18" charset="0"/>
              </a:rPr>
              <a:t>Nếu không may bị lạc, con sẽ làm gì?</a:t>
            </a:r>
          </a:p>
          <a:p>
            <a:pPr marL="385763" indent="-385763">
              <a:buAutoNum type="alphaUcPeriod"/>
            </a:pPr>
            <a:r>
              <a:rPr lang="en-US" sz="2800" b="1" i="1">
                <a:solidFill>
                  <a:srgbClr val="0033CC"/>
                </a:solidFill>
                <a:latin typeface="Times New Roman" pitchFamily="18" charset="0"/>
                <a:cs typeface="Times New Roman" pitchFamily="18" charset="0"/>
              </a:rPr>
              <a:t>Ra cổng bảo vệ chờ người đón</a:t>
            </a:r>
          </a:p>
          <a:p>
            <a:pPr marL="385763" indent="-385763">
              <a:buAutoNum type="alphaUcPeriod"/>
            </a:pPr>
            <a:r>
              <a:rPr lang="en-US" sz="2800" b="1" i="1">
                <a:solidFill>
                  <a:srgbClr val="0033CC"/>
                </a:solidFill>
                <a:latin typeface="Times New Roman" pitchFamily="18" charset="0"/>
                <a:cs typeface="Times New Roman" pitchFamily="18" charset="0"/>
              </a:rPr>
              <a:t>Nhờ người khác gọi điện cho bố mẹ</a:t>
            </a:r>
          </a:p>
          <a:p>
            <a:pPr marL="385763" indent="-385763">
              <a:buAutoNum type="alphaUcPeriod"/>
            </a:pPr>
            <a:r>
              <a:rPr lang="en-US" sz="2800" b="1" i="1">
                <a:solidFill>
                  <a:srgbClr val="0033CC"/>
                </a:solidFill>
                <a:latin typeface="Times New Roman" pitchFamily="18" charset="0"/>
                <a:cs typeface="Times New Roman" pitchFamily="18" charset="0"/>
              </a:rPr>
              <a:t>Gặp chú cảnh sát nhờ tìm bố mẹ</a:t>
            </a:r>
          </a:p>
          <a:p>
            <a:endParaRPr lang="vi-VN" sz="2400" b="1">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558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23985312.jp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690" t="31296" r="-4758" b="37593"/>
          <a:stretch/>
        </p:blipFill>
        <p:spPr bwMode="auto">
          <a:xfrm>
            <a:off x="7875389" y="-14287"/>
            <a:ext cx="1257300" cy="120471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1543050" y="800100"/>
            <a:ext cx="6115050" cy="3086100"/>
          </a:xfrm>
          <a:prstGeom prst="cloud">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a:solidFill>
                <a:srgbClr val="000099"/>
              </a:solidFill>
            </a:endParaRPr>
          </a:p>
        </p:txBody>
      </p:sp>
      <p:sp>
        <p:nvSpPr>
          <p:cNvPr id="5" name="Rectangle 4"/>
          <p:cNvSpPr/>
          <p:nvPr/>
        </p:nvSpPr>
        <p:spPr>
          <a:xfrm>
            <a:off x="2209800" y="1504950"/>
            <a:ext cx="4800600" cy="1015663"/>
          </a:xfrm>
          <a:prstGeom prst="rect">
            <a:avLst/>
          </a:prstGeom>
        </p:spPr>
        <p:txBody>
          <a:bodyPr wrap="square">
            <a:spAutoFit/>
          </a:bodyPr>
          <a:lstStyle/>
          <a:p>
            <a:pPr algn="ctr"/>
            <a:r>
              <a:rPr lang="en-US" sz="3000" b="1">
                <a:ln>
                  <a:solidFill>
                    <a:schemeClr val="tx1"/>
                  </a:solidFill>
                </a:ln>
                <a:solidFill>
                  <a:srgbClr val="000099"/>
                </a:solidFill>
                <a:latin typeface="Times New Roman" panose="02020603050405020304" pitchFamily="18" charset="0"/>
                <a:cs typeface="Times New Roman" panose="02020603050405020304" pitchFamily="18" charset="0"/>
              </a:rPr>
              <a:t>Đèn giao thông có mấy màu. Nêu tác dụng của chúng?</a:t>
            </a:r>
            <a:endParaRPr lang="vi-VN" sz="3000" b="1" u="sng">
              <a:ln>
                <a:solidFill>
                  <a:schemeClr val="tx1"/>
                </a:solidFill>
              </a:ln>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84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465487" y="2323945"/>
            <a:ext cx="6025191"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ÔN TẬP</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2181225"/>
            <a:ext cx="57483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5984">
            <a:off x="566187" y="1564079"/>
            <a:ext cx="1544150" cy="193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550</Words>
  <Application>Microsoft Office PowerPoint</Application>
  <PresentationFormat>On-screen Show (16:9)</PresentationFormat>
  <Paragraphs>87</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Rounded MT Bold</vt:lpstr>
      <vt:lpstr>Arial-Rounded</vt:lpstr>
      <vt:lpstr>Calibri</vt:lpstr>
      <vt:lpstr>Comic Sans MS</vt:lpstr>
      <vt:lpstr>Kids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282</cp:revision>
  <dcterms:created xsi:type="dcterms:W3CDTF">2020-12-08T15:48:47Z</dcterms:created>
  <dcterms:modified xsi:type="dcterms:W3CDTF">2022-03-18T01:58:35Z</dcterms:modified>
</cp:coreProperties>
</file>