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03" r:id="rId3"/>
    <p:sldId id="302" r:id="rId4"/>
    <p:sldId id="306" r:id="rId5"/>
    <p:sldId id="307" r:id="rId6"/>
    <p:sldId id="308" r:id="rId7"/>
    <p:sldId id="288" r:id="rId8"/>
    <p:sldId id="298" r:id="rId9"/>
    <p:sldId id="299" r:id="rId10"/>
    <p:sldId id="309" r:id="rId11"/>
    <p:sldId id="269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E33"/>
    <a:srgbClr val="FFD757"/>
    <a:srgbClr val="95D153"/>
    <a:srgbClr val="A9DA74"/>
    <a:srgbClr val="A6D86E"/>
    <a:srgbClr val="1DC4FF"/>
    <a:srgbClr val="FF2525"/>
    <a:srgbClr val="FFCC29"/>
    <a:srgbClr val="BFE1EB"/>
    <a:srgbClr val="E3D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96" y="-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hướng</a:t>
            </a:r>
            <a:r>
              <a:rPr lang="en-US" baseline="0" smtClean="0"/>
              <a:t> dẫn HS thứ tự viết khi trình bày đặt tính; phân tích mối quan hệ giữa phép công và phép trừ trên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49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GV hướng</a:t>
            </a:r>
            <a:r>
              <a:rPr lang="en-US" baseline="0" smtClean="0"/>
              <a:t> dẫn HS thứ tự viết khi trình bày đặt tính; phân tích mối quan hệ giữa phép công và phép trừ trên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05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GV hướng</a:t>
            </a:r>
            <a:r>
              <a:rPr lang="en-US" baseline="0" smtClean="0"/>
              <a:t> dẫn HS thứ tự viết khi trình bày đặt tính; phân tích mối quan hệ giữa phép công và phép trừ trên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61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tổ</a:t>
            </a:r>
            <a:r>
              <a:rPr lang="en-US" baseline="0" smtClean="0"/>
              <a:t> chức cho hs tính ra kết quả rồi mới chiếu kết quả ra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73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chia nhỏ</a:t>
            </a:r>
            <a:r>
              <a:rPr lang="en-US" baseline="0" smtClean="0"/>
              <a:t> câu hỏi để khai thác bài cho HS hiểu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9" t="21235" r="31841" b="14485"/>
          <a:stretch/>
        </p:blipFill>
        <p:spPr bwMode="auto">
          <a:xfrm>
            <a:off x="1890486" y="133350"/>
            <a:ext cx="4929212" cy="4959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55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Phép trừ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số có hai chữ số cho số có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hai chữ số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58, 59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8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6689" y="328301"/>
            <a:ext cx="7220884" cy="1031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(không nhớ) </a:t>
            </a:r>
          </a:p>
          <a:p>
            <a:pPr>
              <a:spcBef>
                <a:spcPts val="600"/>
              </a:spcBef>
            </a:pPr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28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74" y="1739496"/>
            <a:ext cx="737499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56/SGK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67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84028" y="894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Đặt tính rồi tính.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15339" y="208856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40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6857" y="1674586"/>
            <a:ext cx="2182091" cy="7447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53 + 4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09600" y="2876550"/>
            <a:ext cx="2182091" cy="7447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57 - 4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616366" y="1674586"/>
            <a:ext cx="2182091" cy="74476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65 + 3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609109" y="2876550"/>
            <a:ext cx="2182091" cy="74476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68 - 3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580909" y="1691822"/>
            <a:ext cx="2182091" cy="7447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95 + 2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573652" y="2893786"/>
            <a:ext cx="2182091" cy="7447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97 - 2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115339" y="985856"/>
            <a:ext cx="7990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a)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itle 4"/>
          <p:cNvSpPr txBox="1">
            <a:spLocks/>
          </p:cNvSpPr>
          <p:nvPr/>
        </p:nvSpPr>
        <p:spPr>
          <a:xfrm>
            <a:off x="3087139" y="985856"/>
            <a:ext cx="7990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b)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itle 4"/>
          <p:cNvSpPr txBox="1">
            <a:spLocks/>
          </p:cNvSpPr>
          <p:nvPr/>
        </p:nvSpPr>
        <p:spPr>
          <a:xfrm>
            <a:off x="6058939" y="985856"/>
            <a:ext cx="7990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c)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8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80309" y="779444"/>
            <a:ext cx="2182091" cy="7447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53 + 4</a:t>
            </a:r>
            <a:endParaRPr lang="en-US" sz="4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61709" y="779444"/>
            <a:ext cx="2182091" cy="7447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57 - 4</a:t>
            </a:r>
            <a:endParaRPr lang="en-US" sz="4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96339" y="666750"/>
            <a:ext cx="7990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a)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8850" y="188595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53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5700" y="276890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233235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078182" y="3586189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22950" y="1877315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2747878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70500" y="2323718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672282" y="3577554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97920" y="3530907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05050" y="3530907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72970" y="3509878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80100" y="3509878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63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51709" y="772433"/>
            <a:ext cx="2182091" cy="74476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65 + 3</a:t>
            </a:r>
            <a:endParaRPr lang="en-US" sz="4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150307" y="779236"/>
            <a:ext cx="2182091" cy="74476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68 - 3</a:t>
            </a:r>
            <a:endParaRPr lang="en-US" sz="4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502107" y="666750"/>
            <a:ext cx="7990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b)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8850" y="188595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5700" y="276890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233235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078182" y="3586189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22950" y="1877315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68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2747878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44935" y="2347615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672282" y="3577554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97920" y="3530907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05050" y="3530907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72970" y="3509878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80100" y="3509878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68061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52600" y="766083"/>
            <a:ext cx="2182091" cy="7447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95 + 2</a:t>
            </a:r>
            <a:endParaRPr lang="en-US" sz="4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257800" y="779236"/>
            <a:ext cx="2182091" cy="7447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97 - 2</a:t>
            </a:r>
            <a:endParaRPr lang="en-US" sz="4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685800" y="666750"/>
            <a:ext cx="7990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c)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8850" y="188595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5700" y="276890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233235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078182" y="3586189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22950" y="1877315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2747878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70500" y="2323718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672282" y="3577554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97920" y="3530907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05050" y="3530907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72970" y="3509878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80100" y="3509878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58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/>
          <p:cNvCxnSpPr/>
          <p:nvPr/>
        </p:nvCxnSpPr>
        <p:spPr>
          <a:xfrm>
            <a:off x="5058380" y="1623534"/>
            <a:ext cx="1268762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98061" y="1623534"/>
            <a:ext cx="1268762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189953" y="201930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40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914400" y="19640"/>
            <a:ext cx="9601200" cy="1009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smtClean="0">
                <a:latin typeface="Arial" pitchFamily="34" charset="0"/>
                <a:cs typeface="Arial" pitchFamily="34" charset="0"/>
              </a:rPr>
              <a:t>Số?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752532" y="1087061"/>
            <a:ext cx="1105447" cy="1009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smtClean="0">
                <a:latin typeface="Arial" pitchFamily="34" charset="0"/>
                <a:cs typeface="Arial" pitchFamily="34" charset="0"/>
              </a:rPr>
              <a:t>a)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76371" y="1040442"/>
            <a:ext cx="1166184" cy="1166184"/>
          </a:xfrm>
          <a:prstGeom prst="roundRect">
            <a:avLst/>
          </a:prstGeom>
          <a:solidFill>
            <a:srgbClr val="FFD757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59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866823" y="1015001"/>
            <a:ext cx="1217066" cy="1217066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8-Point Star 1"/>
          <p:cNvSpPr/>
          <p:nvPr/>
        </p:nvSpPr>
        <p:spPr>
          <a:xfrm>
            <a:off x="6333167" y="903917"/>
            <a:ext cx="1439233" cy="1439233"/>
          </a:xfrm>
          <a:prstGeom prst="star8">
            <a:avLst/>
          </a:prstGeom>
          <a:noFill/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051123" y="3680934"/>
            <a:ext cx="1268762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590804" y="3680934"/>
            <a:ext cx="1268762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4"/>
          <p:cNvSpPr txBox="1">
            <a:spLocks/>
          </p:cNvSpPr>
          <p:nvPr/>
        </p:nvSpPr>
        <p:spPr>
          <a:xfrm>
            <a:off x="745275" y="3144461"/>
            <a:ext cx="1105447" cy="1009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smtClean="0">
                <a:latin typeface="Arial" pitchFamily="34" charset="0"/>
                <a:cs typeface="Arial" pitchFamily="34" charset="0"/>
              </a:rPr>
              <a:t>b)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8-Point Star 20"/>
          <p:cNvSpPr/>
          <p:nvPr/>
        </p:nvSpPr>
        <p:spPr>
          <a:xfrm>
            <a:off x="6325910" y="2961317"/>
            <a:ext cx="1439233" cy="1439233"/>
          </a:xfrm>
          <a:prstGeom prst="star8">
            <a:avLst/>
          </a:prstGeom>
          <a:noFill/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859566" y="3058461"/>
            <a:ext cx="1166184" cy="1166184"/>
          </a:xfrm>
          <a:prstGeom prst="roundRect">
            <a:avLst/>
          </a:prstGeom>
          <a:solidFill>
            <a:schemeClr val="bg1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322199" y="3032221"/>
            <a:ext cx="1573401" cy="1292129"/>
            <a:chOff x="1322199" y="2946496"/>
            <a:chExt cx="1573401" cy="1292129"/>
          </a:xfrm>
        </p:grpSpPr>
        <p:sp>
          <p:nvSpPr>
            <p:cNvPr id="8" name="Flowchart: Extract 7"/>
            <p:cNvSpPr/>
            <p:nvPr/>
          </p:nvSpPr>
          <p:spPr>
            <a:xfrm>
              <a:off x="1322199" y="2946496"/>
              <a:ext cx="1573401" cy="1121615"/>
            </a:xfrm>
            <a:custGeom>
              <a:avLst/>
              <a:gdLst>
                <a:gd name="connsiteX0" fmla="*/ 0 w 10000"/>
                <a:gd name="connsiteY0" fmla="*/ 10000 h 10000"/>
                <a:gd name="connsiteX1" fmla="*/ 5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0" fmla="*/ 0 w 10000"/>
                <a:gd name="connsiteY0" fmla="*/ 6318 h 6318"/>
                <a:gd name="connsiteX1" fmla="*/ 5060 w 10000"/>
                <a:gd name="connsiteY1" fmla="*/ 0 h 6318"/>
                <a:gd name="connsiteX2" fmla="*/ 10000 w 10000"/>
                <a:gd name="connsiteY2" fmla="*/ 6318 h 6318"/>
                <a:gd name="connsiteX3" fmla="*/ 0 w 10000"/>
                <a:gd name="connsiteY3" fmla="*/ 6318 h 6318"/>
                <a:gd name="connsiteX0" fmla="*/ 0 w 10000"/>
                <a:gd name="connsiteY0" fmla="*/ 11283 h 11283"/>
                <a:gd name="connsiteX1" fmla="*/ 5207 w 10000"/>
                <a:gd name="connsiteY1" fmla="*/ 0 h 11283"/>
                <a:gd name="connsiteX2" fmla="*/ 10000 w 10000"/>
                <a:gd name="connsiteY2" fmla="*/ 11283 h 11283"/>
                <a:gd name="connsiteX3" fmla="*/ 0 w 10000"/>
                <a:gd name="connsiteY3" fmla="*/ 11283 h 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1283">
                  <a:moveTo>
                    <a:pt x="0" y="11283"/>
                  </a:moveTo>
                  <a:lnTo>
                    <a:pt x="5207" y="0"/>
                  </a:lnTo>
                  <a:lnTo>
                    <a:pt x="10000" y="11283"/>
                  </a:lnTo>
                  <a:lnTo>
                    <a:pt x="0" y="11283"/>
                  </a:lnTo>
                  <a:close/>
                </a:path>
              </a:pathLst>
            </a:custGeom>
            <a:solidFill>
              <a:srgbClr val="FFD757"/>
            </a:solidFill>
            <a:ln>
              <a:solidFill>
                <a:srgbClr val="FFCE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200"/>
                </a:spcBef>
              </a:pPr>
              <a:endPara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524000" y="3072441"/>
              <a:ext cx="1166184" cy="116618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200"/>
                </a:spcBef>
              </a:pPr>
              <a:r>
                <a:rPr lang="en-US" sz="44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43</a:t>
              </a: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2696975" y="1001644"/>
            <a:ext cx="1166184" cy="7084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- 2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66823" y="1015001"/>
            <a:ext cx="1217066" cy="1217066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57</a:t>
            </a:r>
            <a:endParaRPr lang="en-US" sz="4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8-Point Star 26"/>
          <p:cNvSpPr/>
          <p:nvPr/>
        </p:nvSpPr>
        <p:spPr>
          <a:xfrm>
            <a:off x="6324600" y="895350"/>
            <a:ext cx="1439233" cy="1439233"/>
          </a:xfrm>
          <a:prstGeom prst="star8">
            <a:avLst/>
          </a:prstGeom>
          <a:solidFill>
            <a:schemeClr val="bg1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53</a:t>
            </a:r>
            <a:endParaRPr lang="en-US" sz="4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096480" y="1001644"/>
            <a:ext cx="1166184" cy="7084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- 4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98061" y="3037365"/>
            <a:ext cx="1166184" cy="7084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+ 5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131908" y="3048936"/>
            <a:ext cx="1166184" cy="7084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- 7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859566" y="3066056"/>
            <a:ext cx="1166184" cy="1166184"/>
          </a:xfrm>
          <a:prstGeom prst="roundRect">
            <a:avLst/>
          </a:prstGeom>
          <a:solidFill>
            <a:schemeClr val="bg1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48</a:t>
            </a:r>
            <a:endParaRPr lang="en-US" sz="4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8-Point Star 31"/>
          <p:cNvSpPr/>
          <p:nvPr/>
        </p:nvSpPr>
        <p:spPr>
          <a:xfrm>
            <a:off x="6333167" y="2961317"/>
            <a:ext cx="1439233" cy="1439233"/>
          </a:xfrm>
          <a:prstGeom prst="star8">
            <a:avLst/>
          </a:prstGeom>
          <a:solidFill>
            <a:schemeClr val="bg1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41</a:t>
            </a:r>
            <a:endParaRPr lang="en-US" sz="4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8100" y="50002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40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533400" y="-117955"/>
            <a:ext cx="8747760" cy="963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Diều nào ghi phép tính có kết quả lớn hơn 55?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" y="742949"/>
            <a:ext cx="8001000" cy="4288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1981200" y="1047750"/>
            <a:ext cx="1295400" cy="917448"/>
          </a:xfrm>
          <a:prstGeom prst="cloudCallout">
            <a:avLst>
              <a:gd name="adj1" fmla="val -54396"/>
              <a:gd name="adj2" fmla="val 15700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57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6172200" y="3181350"/>
            <a:ext cx="1295400" cy="917448"/>
          </a:xfrm>
          <a:prstGeom prst="cloudCallout">
            <a:avLst>
              <a:gd name="adj1" fmla="val -148246"/>
              <a:gd name="adj2" fmla="val 1841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55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7010400" y="1627909"/>
            <a:ext cx="1295400" cy="917448"/>
          </a:xfrm>
          <a:prstGeom prst="cloudCallout">
            <a:avLst>
              <a:gd name="adj1" fmla="val -298246"/>
              <a:gd name="adj2" fmla="val 176260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5877791" y="589026"/>
            <a:ext cx="1295400" cy="917448"/>
          </a:xfrm>
          <a:prstGeom prst="cloudCallout">
            <a:avLst>
              <a:gd name="adj1" fmla="val -235679"/>
              <a:gd name="adj2" fmla="val 200044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53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1981200" y="1047750"/>
            <a:ext cx="1295400" cy="917448"/>
          </a:xfrm>
          <a:prstGeom prst="cloudCallout">
            <a:avLst>
              <a:gd name="adj1" fmla="val -54396"/>
              <a:gd name="adj2" fmla="val 15700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57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947229" y="1218724"/>
            <a:ext cx="5816600" cy="2944814"/>
            <a:chOff x="2646286" y="1118944"/>
            <a:chExt cx="5816600" cy="294481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087"/>
            <a:stretch/>
          </p:blipFill>
          <p:spPr bwMode="auto">
            <a:xfrm>
              <a:off x="2646286" y="1710466"/>
              <a:ext cx="5816600" cy="2353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53"/>
            <a:stretch/>
          </p:blipFill>
          <p:spPr bwMode="auto">
            <a:xfrm>
              <a:off x="3917372" y="1118944"/>
              <a:ext cx="4545514" cy="2944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Oval 4"/>
          <p:cNvSpPr/>
          <p:nvPr/>
        </p:nvSpPr>
        <p:spPr>
          <a:xfrm>
            <a:off x="126453" y="63817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6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713192" y="-234628"/>
            <a:ext cx="8376378" cy="22054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Cây dừa có 48 quả. Các bạn đã hái xuống 5 quả. Hỏi trên cây còn lại bao nhiêu quả 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dừa?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85760"/>
              </p:ext>
            </p:extLst>
          </p:nvPr>
        </p:nvGraphicFramePr>
        <p:xfrm>
          <a:off x="2514600" y="4144868"/>
          <a:ext cx="5181600" cy="93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20"/>
                <a:gridCol w="1036320"/>
                <a:gridCol w="1036320"/>
                <a:gridCol w="1036320"/>
                <a:gridCol w="1036320"/>
              </a:tblGrid>
              <a:tr h="930724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2" name="Rounded Rectangle 31"/>
          <p:cNvSpPr/>
          <p:nvPr/>
        </p:nvSpPr>
        <p:spPr>
          <a:xfrm>
            <a:off x="2611582" y="4321662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48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724400" y="4331639"/>
            <a:ext cx="7620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781800" y="4370241"/>
            <a:ext cx="838200" cy="5725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43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650672" y="4353316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58982" y="577191"/>
            <a:ext cx="42464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554586" y="577191"/>
            <a:ext cx="35094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38200" y="1123950"/>
            <a:ext cx="26366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10000" y="1123950"/>
            <a:ext cx="5105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13091" y="1657350"/>
            <a:ext cx="29969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9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2113</TotalTime>
  <Words>316</Words>
  <Application>Microsoft Office PowerPoint</Application>
  <PresentationFormat>On-screen Show (16:9)</PresentationFormat>
  <Paragraphs>110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Chủ đề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PC</cp:lastModifiedBy>
  <cp:revision>336</cp:revision>
  <dcterms:created xsi:type="dcterms:W3CDTF">2021-01-09T02:19:28Z</dcterms:created>
  <dcterms:modified xsi:type="dcterms:W3CDTF">2021-02-23T03:19:58Z</dcterms:modified>
</cp:coreProperties>
</file>