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307" r:id="rId3"/>
    <p:sldId id="308" r:id="rId4"/>
    <p:sldId id="306" r:id="rId5"/>
    <p:sldId id="288" r:id="rId6"/>
    <p:sldId id="298" r:id="rId7"/>
    <p:sldId id="269" r:id="rId8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BF79F"/>
    <a:srgbClr val="339966"/>
    <a:srgbClr val="FFEAA7"/>
    <a:srgbClr val="FFE285"/>
    <a:srgbClr val="AFDC7E"/>
    <a:srgbClr val="8BE1FF"/>
    <a:srgbClr val="FCD4F1"/>
    <a:srgbClr val="FAB8E7"/>
    <a:srgbClr val="FAFACA"/>
    <a:srgbClr val="0EBE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306" autoAdjust="0"/>
  </p:normalViewPr>
  <p:slideViewPr>
    <p:cSldViewPr>
      <p:cViewPr>
        <p:scale>
          <a:sx n="75" d="100"/>
          <a:sy n="75" d="100"/>
        </p:scale>
        <p:origin x="-696" y="-37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530B46-ED89-4F59-9F3D-AE0297600B29}" type="datetimeFigureOut">
              <a:rPr lang="en-US" smtClean="0"/>
              <a:t>4/14/2021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9462B-6CA1-48CF-A14A-7A4DFCCD98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9855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49462B-6CA1-48CF-A14A-7A4DFCCD989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2083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49462B-6CA1-48CF-A14A-7A4DFCCD989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1963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Tuỳ</a:t>
            </a:r>
            <a:r>
              <a:rPr lang="en-US" baseline="0" smtClean="0"/>
              <a:t> điều kiện lớp HS, GV có thể tổ chức cho hs làm nhóm hoặc cá nhân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49462B-6CA1-48CF-A14A-7A4DFCCD989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1963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GV HD HS hiểu</a:t>
            </a:r>
            <a:r>
              <a:rPr lang="en-US" baseline="0" smtClean="0"/>
              <a:t> quy luật điền số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49462B-6CA1-48CF-A14A-7A4DFCCD989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0933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2EA02-620F-402F-96EF-96676793A7B3}" type="datetimeFigureOut">
              <a:rPr lang="en-US" smtClean="0"/>
              <a:t>4/14/2021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408DA-F5E7-40B2-A2D2-82803FC11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8121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2EA02-620F-402F-96EF-96676793A7B3}" type="datetimeFigureOut">
              <a:rPr lang="en-US" smtClean="0"/>
              <a:t>4/14/2021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408DA-F5E7-40B2-A2D2-82803FC11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3166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2EA02-620F-402F-96EF-96676793A7B3}" type="datetimeFigureOut">
              <a:rPr lang="en-US" smtClean="0"/>
              <a:t>4/14/2021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408DA-F5E7-40B2-A2D2-82803FC11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3803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2EA02-620F-402F-96EF-96676793A7B3}" type="datetimeFigureOut">
              <a:rPr lang="en-US" smtClean="0"/>
              <a:t>4/14/2021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408DA-F5E7-40B2-A2D2-82803FC11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073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2EA02-620F-402F-96EF-96676793A7B3}" type="datetimeFigureOut">
              <a:rPr lang="en-US" smtClean="0"/>
              <a:t>4/14/2021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408DA-F5E7-40B2-A2D2-82803FC11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6819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2EA02-620F-402F-96EF-96676793A7B3}" type="datetimeFigureOut">
              <a:rPr lang="en-US" smtClean="0"/>
              <a:t>4/14/2021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408DA-F5E7-40B2-A2D2-82803FC11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9379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2EA02-620F-402F-96EF-96676793A7B3}" type="datetimeFigureOut">
              <a:rPr lang="en-US" smtClean="0"/>
              <a:t>4/14/2021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408DA-F5E7-40B2-A2D2-82803FC11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4136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2EA02-620F-402F-96EF-96676793A7B3}" type="datetimeFigureOut">
              <a:rPr lang="en-US" smtClean="0"/>
              <a:t>4/14/2021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408DA-F5E7-40B2-A2D2-82803FC11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5863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2EA02-620F-402F-96EF-96676793A7B3}" type="datetimeFigureOut">
              <a:rPr lang="en-US" smtClean="0"/>
              <a:t>4/14/2021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408DA-F5E7-40B2-A2D2-82803FC11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8121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2EA02-620F-402F-96EF-96676793A7B3}" type="datetimeFigureOut">
              <a:rPr lang="en-US" smtClean="0"/>
              <a:t>4/14/2021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408DA-F5E7-40B2-A2D2-82803FC11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86368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2EA02-620F-402F-96EF-96676793A7B3}" type="datetimeFigureOut">
              <a:rPr lang="en-US" smtClean="0"/>
              <a:t>4/14/2021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408DA-F5E7-40B2-A2D2-82803FC11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1051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52EA02-620F-402F-96EF-96676793A7B3}" type="datetimeFigureOut">
              <a:rPr lang="en-US" smtClean="0"/>
              <a:t>4/14/2021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F408DA-F5E7-40B2-A2D2-82803FC11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911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6"/>
          <p:cNvSpPr/>
          <p:nvPr/>
        </p:nvSpPr>
        <p:spPr>
          <a:xfrm>
            <a:off x="-228600" y="164523"/>
            <a:ext cx="9448800" cy="2615503"/>
          </a:xfrm>
          <a:custGeom>
            <a:avLst/>
            <a:gdLst>
              <a:gd name="connsiteX0" fmla="*/ 0 w 9144000"/>
              <a:gd name="connsiteY0" fmla="*/ 0 h 2343150"/>
              <a:gd name="connsiteX1" fmla="*/ 9144000 w 9144000"/>
              <a:gd name="connsiteY1" fmla="*/ 0 h 2343150"/>
              <a:gd name="connsiteX2" fmla="*/ 9144000 w 9144000"/>
              <a:gd name="connsiteY2" fmla="*/ 2343150 h 2343150"/>
              <a:gd name="connsiteX3" fmla="*/ 0 w 9144000"/>
              <a:gd name="connsiteY3" fmla="*/ 2343150 h 2343150"/>
              <a:gd name="connsiteX4" fmla="*/ 0 w 9144000"/>
              <a:gd name="connsiteY4" fmla="*/ 0 h 2343150"/>
              <a:gd name="connsiteX0" fmla="*/ 0 w 9144000"/>
              <a:gd name="connsiteY0" fmla="*/ 0 h 2343150"/>
              <a:gd name="connsiteX1" fmla="*/ 9144000 w 9144000"/>
              <a:gd name="connsiteY1" fmla="*/ 0 h 2343150"/>
              <a:gd name="connsiteX2" fmla="*/ 9144000 w 9144000"/>
              <a:gd name="connsiteY2" fmla="*/ 2343150 h 2343150"/>
              <a:gd name="connsiteX3" fmla="*/ 1340427 w 9144000"/>
              <a:gd name="connsiteY3" fmla="*/ 2192482 h 2343150"/>
              <a:gd name="connsiteX4" fmla="*/ 0 w 9144000"/>
              <a:gd name="connsiteY4" fmla="*/ 2343150 h 2343150"/>
              <a:gd name="connsiteX5" fmla="*/ 0 w 9144000"/>
              <a:gd name="connsiteY5" fmla="*/ 0 h 2343150"/>
              <a:gd name="connsiteX0" fmla="*/ 0 w 9144000"/>
              <a:gd name="connsiteY0" fmla="*/ 0 h 2343150"/>
              <a:gd name="connsiteX1" fmla="*/ 9144000 w 9144000"/>
              <a:gd name="connsiteY1" fmla="*/ 0 h 2343150"/>
              <a:gd name="connsiteX2" fmla="*/ 9144000 w 9144000"/>
              <a:gd name="connsiteY2" fmla="*/ 2343150 h 2343150"/>
              <a:gd name="connsiteX3" fmla="*/ 1340427 w 9144000"/>
              <a:gd name="connsiteY3" fmla="*/ 2192482 h 2343150"/>
              <a:gd name="connsiteX4" fmla="*/ 0 w 9144000"/>
              <a:gd name="connsiteY4" fmla="*/ 2343150 h 2343150"/>
              <a:gd name="connsiteX5" fmla="*/ 0 w 9144000"/>
              <a:gd name="connsiteY5" fmla="*/ 0 h 2343150"/>
              <a:gd name="connsiteX0" fmla="*/ 0 w 9144000"/>
              <a:gd name="connsiteY0" fmla="*/ 0 h 2343150"/>
              <a:gd name="connsiteX1" fmla="*/ 9144000 w 9144000"/>
              <a:gd name="connsiteY1" fmla="*/ 0 h 2343150"/>
              <a:gd name="connsiteX2" fmla="*/ 9144000 w 9144000"/>
              <a:gd name="connsiteY2" fmla="*/ 2343150 h 2343150"/>
              <a:gd name="connsiteX3" fmla="*/ 1340427 w 9144000"/>
              <a:gd name="connsiteY3" fmla="*/ 2192482 h 2343150"/>
              <a:gd name="connsiteX4" fmla="*/ 0 w 9144000"/>
              <a:gd name="connsiteY4" fmla="*/ 2343150 h 2343150"/>
              <a:gd name="connsiteX5" fmla="*/ 0 w 9144000"/>
              <a:gd name="connsiteY5" fmla="*/ 0 h 2343150"/>
              <a:gd name="connsiteX0" fmla="*/ 0 w 9144000"/>
              <a:gd name="connsiteY0" fmla="*/ 0 h 2548496"/>
              <a:gd name="connsiteX1" fmla="*/ 9144000 w 9144000"/>
              <a:gd name="connsiteY1" fmla="*/ 0 h 2548496"/>
              <a:gd name="connsiteX2" fmla="*/ 9144000 w 9144000"/>
              <a:gd name="connsiteY2" fmla="*/ 2343150 h 2548496"/>
              <a:gd name="connsiteX3" fmla="*/ 5340927 w 9144000"/>
              <a:gd name="connsiteY3" fmla="*/ 2441864 h 2548496"/>
              <a:gd name="connsiteX4" fmla="*/ 1340427 w 9144000"/>
              <a:gd name="connsiteY4" fmla="*/ 2192482 h 2548496"/>
              <a:gd name="connsiteX5" fmla="*/ 0 w 9144000"/>
              <a:gd name="connsiteY5" fmla="*/ 2343150 h 2548496"/>
              <a:gd name="connsiteX6" fmla="*/ 0 w 9144000"/>
              <a:gd name="connsiteY6" fmla="*/ 0 h 2548496"/>
              <a:gd name="connsiteX0" fmla="*/ 0 w 9144000"/>
              <a:gd name="connsiteY0" fmla="*/ 0 h 2579888"/>
              <a:gd name="connsiteX1" fmla="*/ 9144000 w 9144000"/>
              <a:gd name="connsiteY1" fmla="*/ 0 h 2579888"/>
              <a:gd name="connsiteX2" fmla="*/ 9144000 w 9144000"/>
              <a:gd name="connsiteY2" fmla="*/ 2343150 h 2579888"/>
              <a:gd name="connsiteX3" fmla="*/ 5340927 w 9144000"/>
              <a:gd name="connsiteY3" fmla="*/ 2514600 h 2579888"/>
              <a:gd name="connsiteX4" fmla="*/ 1340427 w 9144000"/>
              <a:gd name="connsiteY4" fmla="*/ 2192482 h 2579888"/>
              <a:gd name="connsiteX5" fmla="*/ 0 w 9144000"/>
              <a:gd name="connsiteY5" fmla="*/ 2343150 h 2579888"/>
              <a:gd name="connsiteX6" fmla="*/ 0 w 9144000"/>
              <a:gd name="connsiteY6" fmla="*/ 0 h 2579888"/>
              <a:gd name="connsiteX0" fmla="*/ 0 w 9144000"/>
              <a:gd name="connsiteY0" fmla="*/ 0 h 2591660"/>
              <a:gd name="connsiteX1" fmla="*/ 9144000 w 9144000"/>
              <a:gd name="connsiteY1" fmla="*/ 0 h 2591660"/>
              <a:gd name="connsiteX2" fmla="*/ 9144000 w 9144000"/>
              <a:gd name="connsiteY2" fmla="*/ 2343150 h 2591660"/>
              <a:gd name="connsiteX3" fmla="*/ 5340927 w 9144000"/>
              <a:gd name="connsiteY3" fmla="*/ 2514600 h 2591660"/>
              <a:gd name="connsiteX4" fmla="*/ 1340427 w 9144000"/>
              <a:gd name="connsiteY4" fmla="*/ 2192482 h 2591660"/>
              <a:gd name="connsiteX5" fmla="*/ 0 w 9144000"/>
              <a:gd name="connsiteY5" fmla="*/ 2343150 h 2591660"/>
              <a:gd name="connsiteX6" fmla="*/ 0 w 9144000"/>
              <a:gd name="connsiteY6" fmla="*/ 0 h 2591660"/>
              <a:gd name="connsiteX0" fmla="*/ 0 w 9144000"/>
              <a:gd name="connsiteY0" fmla="*/ 0 h 2602842"/>
              <a:gd name="connsiteX1" fmla="*/ 9144000 w 9144000"/>
              <a:gd name="connsiteY1" fmla="*/ 0 h 2602842"/>
              <a:gd name="connsiteX2" fmla="*/ 9144000 w 9144000"/>
              <a:gd name="connsiteY2" fmla="*/ 2343150 h 2602842"/>
              <a:gd name="connsiteX3" fmla="*/ 5401261 w 9144000"/>
              <a:gd name="connsiteY3" fmla="*/ 2535382 h 2602842"/>
              <a:gd name="connsiteX4" fmla="*/ 1340427 w 9144000"/>
              <a:gd name="connsiteY4" fmla="*/ 2192482 h 2602842"/>
              <a:gd name="connsiteX5" fmla="*/ 0 w 9144000"/>
              <a:gd name="connsiteY5" fmla="*/ 2343150 h 2602842"/>
              <a:gd name="connsiteX6" fmla="*/ 0 w 9144000"/>
              <a:gd name="connsiteY6" fmla="*/ 0 h 2602842"/>
              <a:gd name="connsiteX0" fmla="*/ 0 w 9144000"/>
              <a:gd name="connsiteY0" fmla="*/ 0 h 2602842"/>
              <a:gd name="connsiteX1" fmla="*/ 9144000 w 9144000"/>
              <a:gd name="connsiteY1" fmla="*/ 0 h 2602842"/>
              <a:gd name="connsiteX2" fmla="*/ 9144000 w 9144000"/>
              <a:gd name="connsiteY2" fmla="*/ 2343150 h 2602842"/>
              <a:gd name="connsiteX3" fmla="*/ 5401261 w 9144000"/>
              <a:gd name="connsiteY3" fmla="*/ 2535382 h 2602842"/>
              <a:gd name="connsiteX4" fmla="*/ 1340427 w 9144000"/>
              <a:gd name="connsiteY4" fmla="*/ 2192482 h 2602842"/>
              <a:gd name="connsiteX5" fmla="*/ 0 w 9144000"/>
              <a:gd name="connsiteY5" fmla="*/ 2343150 h 2602842"/>
              <a:gd name="connsiteX6" fmla="*/ 0 w 9144000"/>
              <a:gd name="connsiteY6" fmla="*/ 0 h 2602842"/>
              <a:gd name="connsiteX0" fmla="*/ 0 w 9144000"/>
              <a:gd name="connsiteY0" fmla="*/ 0 h 2602842"/>
              <a:gd name="connsiteX1" fmla="*/ 9144000 w 9144000"/>
              <a:gd name="connsiteY1" fmla="*/ 0 h 2602842"/>
              <a:gd name="connsiteX2" fmla="*/ 9144000 w 9144000"/>
              <a:gd name="connsiteY2" fmla="*/ 2343150 h 2602842"/>
              <a:gd name="connsiteX3" fmla="*/ 5401261 w 9144000"/>
              <a:gd name="connsiteY3" fmla="*/ 2535382 h 2602842"/>
              <a:gd name="connsiteX4" fmla="*/ 1340427 w 9144000"/>
              <a:gd name="connsiteY4" fmla="*/ 2192482 h 2602842"/>
              <a:gd name="connsiteX5" fmla="*/ 0 w 9144000"/>
              <a:gd name="connsiteY5" fmla="*/ 2343150 h 2602842"/>
              <a:gd name="connsiteX6" fmla="*/ 0 w 9144000"/>
              <a:gd name="connsiteY6" fmla="*/ 0 h 2602842"/>
              <a:gd name="connsiteX0" fmla="*/ 0 w 9144000"/>
              <a:gd name="connsiteY0" fmla="*/ 0 h 2615503"/>
              <a:gd name="connsiteX1" fmla="*/ 9144000 w 9144000"/>
              <a:gd name="connsiteY1" fmla="*/ 0 h 2615503"/>
              <a:gd name="connsiteX2" fmla="*/ 9144000 w 9144000"/>
              <a:gd name="connsiteY2" fmla="*/ 2343150 h 2615503"/>
              <a:gd name="connsiteX3" fmla="*/ 5401261 w 9144000"/>
              <a:gd name="connsiteY3" fmla="*/ 2535382 h 2615503"/>
              <a:gd name="connsiteX4" fmla="*/ 1340427 w 9144000"/>
              <a:gd name="connsiteY4" fmla="*/ 2192482 h 2615503"/>
              <a:gd name="connsiteX5" fmla="*/ 0 w 9144000"/>
              <a:gd name="connsiteY5" fmla="*/ 2343150 h 2615503"/>
              <a:gd name="connsiteX6" fmla="*/ 0 w 9144000"/>
              <a:gd name="connsiteY6" fmla="*/ 0 h 26155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00" h="2615503">
                <a:moveTo>
                  <a:pt x="0" y="0"/>
                </a:moveTo>
                <a:lnTo>
                  <a:pt x="9144000" y="0"/>
                </a:lnTo>
                <a:lnTo>
                  <a:pt x="9144000" y="2343150"/>
                </a:lnTo>
                <a:cubicBezTo>
                  <a:pt x="8504959" y="2720686"/>
                  <a:pt x="6712247" y="2622839"/>
                  <a:pt x="5401261" y="2535382"/>
                </a:cubicBezTo>
                <a:cubicBezTo>
                  <a:pt x="4090610" y="2468708"/>
                  <a:pt x="2225386" y="2179493"/>
                  <a:pt x="1340427" y="2192482"/>
                </a:cubicBezTo>
                <a:cubicBezTo>
                  <a:pt x="852055" y="2221923"/>
                  <a:pt x="446809" y="2292927"/>
                  <a:pt x="0" y="2343150"/>
                </a:cubicBezTo>
                <a:lnTo>
                  <a:pt x="0" y="0"/>
                </a:lnTo>
                <a:close/>
              </a:path>
            </a:pathLst>
          </a:custGeom>
          <a:solidFill>
            <a:srgbClr val="FFE4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7" name="Rectangle 6"/>
          <p:cNvSpPr/>
          <p:nvPr/>
        </p:nvSpPr>
        <p:spPr>
          <a:xfrm>
            <a:off x="-228600" y="0"/>
            <a:ext cx="9448800" cy="2548496"/>
          </a:xfrm>
          <a:custGeom>
            <a:avLst/>
            <a:gdLst>
              <a:gd name="connsiteX0" fmla="*/ 0 w 9144000"/>
              <a:gd name="connsiteY0" fmla="*/ 0 h 2343150"/>
              <a:gd name="connsiteX1" fmla="*/ 9144000 w 9144000"/>
              <a:gd name="connsiteY1" fmla="*/ 0 h 2343150"/>
              <a:gd name="connsiteX2" fmla="*/ 9144000 w 9144000"/>
              <a:gd name="connsiteY2" fmla="*/ 2343150 h 2343150"/>
              <a:gd name="connsiteX3" fmla="*/ 0 w 9144000"/>
              <a:gd name="connsiteY3" fmla="*/ 2343150 h 2343150"/>
              <a:gd name="connsiteX4" fmla="*/ 0 w 9144000"/>
              <a:gd name="connsiteY4" fmla="*/ 0 h 2343150"/>
              <a:gd name="connsiteX0" fmla="*/ 0 w 9144000"/>
              <a:gd name="connsiteY0" fmla="*/ 0 h 2343150"/>
              <a:gd name="connsiteX1" fmla="*/ 9144000 w 9144000"/>
              <a:gd name="connsiteY1" fmla="*/ 0 h 2343150"/>
              <a:gd name="connsiteX2" fmla="*/ 9144000 w 9144000"/>
              <a:gd name="connsiteY2" fmla="*/ 2343150 h 2343150"/>
              <a:gd name="connsiteX3" fmla="*/ 1340427 w 9144000"/>
              <a:gd name="connsiteY3" fmla="*/ 2192482 h 2343150"/>
              <a:gd name="connsiteX4" fmla="*/ 0 w 9144000"/>
              <a:gd name="connsiteY4" fmla="*/ 2343150 h 2343150"/>
              <a:gd name="connsiteX5" fmla="*/ 0 w 9144000"/>
              <a:gd name="connsiteY5" fmla="*/ 0 h 2343150"/>
              <a:gd name="connsiteX0" fmla="*/ 0 w 9144000"/>
              <a:gd name="connsiteY0" fmla="*/ 0 h 2343150"/>
              <a:gd name="connsiteX1" fmla="*/ 9144000 w 9144000"/>
              <a:gd name="connsiteY1" fmla="*/ 0 h 2343150"/>
              <a:gd name="connsiteX2" fmla="*/ 9144000 w 9144000"/>
              <a:gd name="connsiteY2" fmla="*/ 2343150 h 2343150"/>
              <a:gd name="connsiteX3" fmla="*/ 1340427 w 9144000"/>
              <a:gd name="connsiteY3" fmla="*/ 2192482 h 2343150"/>
              <a:gd name="connsiteX4" fmla="*/ 0 w 9144000"/>
              <a:gd name="connsiteY4" fmla="*/ 2343150 h 2343150"/>
              <a:gd name="connsiteX5" fmla="*/ 0 w 9144000"/>
              <a:gd name="connsiteY5" fmla="*/ 0 h 2343150"/>
              <a:gd name="connsiteX0" fmla="*/ 0 w 9144000"/>
              <a:gd name="connsiteY0" fmla="*/ 0 h 2343150"/>
              <a:gd name="connsiteX1" fmla="*/ 9144000 w 9144000"/>
              <a:gd name="connsiteY1" fmla="*/ 0 h 2343150"/>
              <a:gd name="connsiteX2" fmla="*/ 9144000 w 9144000"/>
              <a:gd name="connsiteY2" fmla="*/ 2343150 h 2343150"/>
              <a:gd name="connsiteX3" fmla="*/ 1340427 w 9144000"/>
              <a:gd name="connsiteY3" fmla="*/ 2192482 h 2343150"/>
              <a:gd name="connsiteX4" fmla="*/ 0 w 9144000"/>
              <a:gd name="connsiteY4" fmla="*/ 2343150 h 2343150"/>
              <a:gd name="connsiteX5" fmla="*/ 0 w 9144000"/>
              <a:gd name="connsiteY5" fmla="*/ 0 h 2343150"/>
              <a:gd name="connsiteX0" fmla="*/ 0 w 9144000"/>
              <a:gd name="connsiteY0" fmla="*/ 0 h 2548496"/>
              <a:gd name="connsiteX1" fmla="*/ 9144000 w 9144000"/>
              <a:gd name="connsiteY1" fmla="*/ 0 h 2548496"/>
              <a:gd name="connsiteX2" fmla="*/ 9144000 w 9144000"/>
              <a:gd name="connsiteY2" fmla="*/ 2343150 h 2548496"/>
              <a:gd name="connsiteX3" fmla="*/ 5340927 w 9144000"/>
              <a:gd name="connsiteY3" fmla="*/ 2441864 h 2548496"/>
              <a:gd name="connsiteX4" fmla="*/ 1340427 w 9144000"/>
              <a:gd name="connsiteY4" fmla="*/ 2192482 h 2548496"/>
              <a:gd name="connsiteX5" fmla="*/ 0 w 9144000"/>
              <a:gd name="connsiteY5" fmla="*/ 2343150 h 2548496"/>
              <a:gd name="connsiteX6" fmla="*/ 0 w 9144000"/>
              <a:gd name="connsiteY6" fmla="*/ 0 h 25484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00" h="2548496">
                <a:moveTo>
                  <a:pt x="0" y="0"/>
                </a:moveTo>
                <a:lnTo>
                  <a:pt x="9144000" y="0"/>
                </a:lnTo>
                <a:lnTo>
                  <a:pt x="9144000" y="2343150"/>
                </a:lnTo>
                <a:cubicBezTo>
                  <a:pt x="8504959" y="2720686"/>
                  <a:pt x="6641522" y="2466975"/>
                  <a:pt x="5340927" y="2441864"/>
                </a:cubicBezTo>
                <a:cubicBezTo>
                  <a:pt x="4040332" y="2416753"/>
                  <a:pt x="2225386" y="2179493"/>
                  <a:pt x="1340427" y="2192482"/>
                </a:cubicBezTo>
                <a:cubicBezTo>
                  <a:pt x="852055" y="2221923"/>
                  <a:pt x="446809" y="2292927"/>
                  <a:pt x="0" y="2343150"/>
                </a:cubicBezTo>
                <a:lnTo>
                  <a:pt x="0" y="0"/>
                </a:lnTo>
                <a:close/>
              </a:path>
            </a:pathLst>
          </a:custGeom>
          <a:solidFill>
            <a:srgbClr val="FFCF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5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TOÁN</a:t>
            </a:r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1909156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6000" t="-17000" r="-6000" b="-4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514349"/>
            <a:ext cx="2670175" cy="2017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10337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-43032" y="-1"/>
            <a:ext cx="9296400" cy="1878863"/>
          </a:xfrm>
          <a:prstGeom prst="rect">
            <a:avLst/>
          </a:prstGeom>
          <a:solidFill>
            <a:srgbClr val="90D0EC"/>
          </a:solidFill>
          <a:ln>
            <a:noFill/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 rot="21388221">
            <a:off x="-4108" y="140955"/>
            <a:ext cx="2088115" cy="1328801"/>
            <a:chOff x="1143000" y="742950"/>
            <a:chExt cx="3962400" cy="2521527"/>
          </a:xfrm>
        </p:grpSpPr>
        <p:sp>
          <p:nvSpPr>
            <p:cNvPr id="5" name="Cloud 4"/>
            <p:cNvSpPr/>
            <p:nvPr/>
          </p:nvSpPr>
          <p:spPr>
            <a:xfrm>
              <a:off x="1143000" y="742950"/>
              <a:ext cx="3962400" cy="2521527"/>
            </a:xfrm>
            <a:prstGeom prst="cloud">
              <a:avLst/>
            </a:prstGeom>
            <a:solidFill>
              <a:srgbClr val="FFCF37"/>
            </a:solidFill>
            <a:ln>
              <a:solidFill>
                <a:schemeClr val="bg1"/>
              </a:solidFill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6" name="Cloud 5"/>
            <p:cNvSpPr/>
            <p:nvPr/>
          </p:nvSpPr>
          <p:spPr>
            <a:xfrm>
              <a:off x="1280432" y="830406"/>
              <a:ext cx="3687536" cy="2346614"/>
            </a:xfrm>
            <a:prstGeom prst="cloud">
              <a:avLst/>
            </a:prstGeom>
            <a:solidFill>
              <a:srgbClr val="FFCF37"/>
            </a:solidFill>
            <a:ln w="38100">
              <a:solidFill>
                <a:schemeClr val="bg1"/>
              </a:solidFill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00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 rot="20944908">
            <a:off x="378787" y="1164442"/>
            <a:ext cx="1726223" cy="511053"/>
          </a:xfrm>
        </p:spPr>
        <p:txBody>
          <a:bodyPr>
            <a:prstTxWarp prst="textArchUp">
              <a:avLst/>
            </a:prstTxWarp>
            <a:noAutofit/>
          </a:bodyPr>
          <a:lstStyle/>
          <a:p>
            <a:r>
              <a:rPr lang="en-US" sz="3200" b="1" smtClean="0">
                <a:latin typeface="Arial" pitchFamily="34" charset="0"/>
                <a:cs typeface="Arial" pitchFamily="34" charset="0"/>
              </a:rPr>
              <a:t>Chủ đề</a:t>
            </a:r>
            <a:br>
              <a:rPr lang="en-US" sz="3200" b="1" smtClean="0">
                <a:latin typeface="Arial" pitchFamily="34" charset="0"/>
                <a:cs typeface="Arial" pitchFamily="34" charset="0"/>
              </a:rPr>
            </a:br>
            <a:r>
              <a:rPr lang="en-US" sz="3200" b="1" smtClean="0">
                <a:latin typeface="Arial" pitchFamily="34" charset="0"/>
                <a:cs typeface="Arial" pitchFamily="34" charset="0"/>
              </a:rPr>
              <a:t>10</a:t>
            </a:r>
            <a:endParaRPr lang="en-US" sz="32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438400" y="553819"/>
            <a:ext cx="4442735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3600" b="1" spc="5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ÔN TẬP CUỐI NĂM</a:t>
            </a:r>
            <a:endParaRPr lang="en-US" sz="3600" b="1" spc="5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304800" y="1980294"/>
            <a:ext cx="8458200" cy="1686346"/>
            <a:chOff x="304800" y="2038350"/>
            <a:chExt cx="8458200" cy="1473493"/>
          </a:xfrm>
        </p:grpSpPr>
        <p:sp>
          <p:nvSpPr>
            <p:cNvPr id="12" name="Rounded Rectangle 11"/>
            <p:cNvSpPr/>
            <p:nvPr/>
          </p:nvSpPr>
          <p:spPr>
            <a:xfrm>
              <a:off x="304800" y="2038350"/>
              <a:ext cx="8458200" cy="1473493"/>
            </a:xfrm>
            <a:prstGeom prst="roundRect">
              <a:avLst/>
            </a:prstGeom>
            <a:solidFill>
              <a:srgbClr val="C00000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ounded Rectangle 12"/>
            <p:cNvSpPr/>
            <p:nvPr/>
          </p:nvSpPr>
          <p:spPr>
            <a:xfrm>
              <a:off x="415636" y="2111087"/>
              <a:ext cx="8229600" cy="1298013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1448" y="3666640"/>
            <a:ext cx="4037976" cy="14214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6836002" y="4628172"/>
            <a:ext cx="2209800" cy="461665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smtClean="0">
                <a:latin typeface="Arial" pitchFamily="34" charset="0"/>
                <a:cs typeface="Arial" pitchFamily="34" charset="0"/>
              </a:rPr>
              <a:t>Trang 92/SGK</a:t>
            </a:r>
            <a:endParaRPr lang="en-US" sz="24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590675" y="2495837"/>
            <a:ext cx="58864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cap="all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rPr>
              <a:t>LUYỆN TẬP</a:t>
            </a:r>
            <a:endParaRPr lang="en-US" sz="3200" b="1" cap="all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2721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Title 4"/>
          <p:cNvSpPr txBox="1">
            <a:spLocks/>
          </p:cNvSpPr>
          <p:nvPr/>
        </p:nvSpPr>
        <p:spPr>
          <a:xfrm>
            <a:off x="563313" y="88028"/>
            <a:ext cx="8088186" cy="69272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n-US" sz="2400" smtClean="0">
                <a:latin typeface="Arial" pitchFamily="34" charset="0"/>
                <a:cs typeface="Arial" pitchFamily="34" charset="0"/>
              </a:rPr>
              <a:t>Xếp que tính.</a:t>
            </a:r>
            <a:endParaRPr lang="en-US" sz="2400"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Oval 30"/>
          <p:cNvSpPr/>
          <p:nvPr/>
        </p:nvSpPr>
        <p:spPr>
          <a:xfrm>
            <a:off x="76200" y="168605"/>
            <a:ext cx="440826" cy="440826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.VnArial" pitchFamily="34" charset="0"/>
              </a:rPr>
              <a:t>1</a:t>
            </a:r>
            <a:endParaRPr lang="en-US" sz="2800" b="1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.VnArial" pitchFamily="34" charset="0"/>
            </a:endParaRPr>
          </a:p>
        </p:txBody>
      </p:sp>
      <p:sp>
        <p:nvSpPr>
          <p:cNvPr id="17" name="Title 4"/>
          <p:cNvSpPr txBox="1">
            <a:spLocks/>
          </p:cNvSpPr>
          <p:nvPr/>
        </p:nvSpPr>
        <p:spPr>
          <a:xfrm>
            <a:off x="555125" y="1065633"/>
            <a:ext cx="3559675" cy="69272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n-US" sz="2400" smtClean="0">
                <a:latin typeface="Arial" pitchFamily="34" charset="0"/>
                <a:cs typeface="Arial" pitchFamily="34" charset="0"/>
              </a:rPr>
              <a:t>a) Em hãy xếp que tính thành các số 0, 1, 2, 3, 4, 5, 6, 7, 8, 9 theo hình dưới đây:</a:t>
            </a:r>
            <a:endParaRPr lang="en-US" sz="240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25000"/>
                    </a14:imgEffect>
                    <a14:imgEffect>
                      <a14:brightnessContrast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7790" y="231140"/>
            <a:ext cx="4672378" cy="4706566"/>
          </a:xfrm>
          <a:prstGeom prst="rect">
            <a:avLst/>
          </a:prstGeom>
        </p:spPr>
      </p:pic>
      <p:sp>
        <p:nvSpPr>
          <p:cNvPr id="18" name="Title 4"/>
          <p:cNvSpPr txBox="1">
            <a:spLocks/>
          </p:cNvSpPr>
          <p:nvPr/>
        </p:nvSpPr>
        <p:spPr>
          <a:xfrm>
            <a:off x="588713" y="1664277"/>
            <a:ext cx="3427970" cy="243147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n-US" sz="2400" smtClean="0">
                <a:latin typeface="Arial" pitchFamily="34" charset="0"/>
                <a:cs typeface="Arial" pitchFamily="34" charset="0"/>
              </a:rPr>
              <a:t>b) Với 5 que tính, em xếp được những số nào trong các số trên?</a:t>
            </a:r>
            <a:endParaRPr lang="en-US" sz="2400"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Down Arrow 18"/>
          <p:cNvSpPr/>
          <p:nvPr/>
        </p:nvSpPr>
        <p:spPr>
          <a:xfrm rot="2508372">
            <a:off x="7168015" y="516247"/>
            <a:ext cx="315224" cy="521208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Down Arrow 19"/>
          <p:cNvSpPr/>
          <p:nvPr/>
        </p:nvSpPr>
        <p:spPr>
          <a:xfrm rot="17760967">
            <a:off x="4100177" y="1800952"/>
            <a:ext cx="315224" cy="521208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Down Arrow 20"/>
          <p:cNvSpPr/>
          <p:nvPr/>
        </p:nvSpPr>
        <p:spPr>
          <a:xfrm rot="20224505">
            <a:off x="6277402" y="1339878"/>
            <a:ext cx="315224" cy="521208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021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 animBg="1"/>
      <p:bldP spid="20" grpId="0" animBg="1"/>
      <p:bldP spid="2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1809750" y="1466850"/>
            <a:ext cx="0" cy="571500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itle 4"/>
          <p:cNvSpPr txBox="1">
            <a:spLocks/>
          </p:cNvSpPr>
          <p:nvPr/>
        </p:nvSpPr>
        <p:spPr>
          <a:xfrm>
            <a:off x="685800" y="190500"/>
            <a:ext cx="8351114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n-US" sz="2400" smtClean="0">
                <a:latin typeface="Arial" pitchFamily="34" charset="0"/>
                <a:cs typeface="Arial" pitchFamily="34" charset="0"/>
              </a:rPr>
              <a:t>Bạn Mai xếp que tính thành phép tính nhưng bị sai. Em hãy chuyển chỗ 1 que tính để có phép tính đúng (vẫn giữ nguyên dấu cộng hoặc dấu trừ). </a:t>
            </a:r>
            <a:endParaRPr lang="en-US" sz="240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166255" y="195696"/>
            <a:ext cx="484909" cy="48490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.VnArial" pitchFamily="34" charset="0"/>
              </a:rPr>
              <a:t>2</a:t>
            </a:r>
            <a:endParaRPr lang="en-US" sz="2800" b="1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.VnArial" pitchFamily="34" charset="0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1809750" y="2038350"/>
            <a:ext cx="0" cy="571500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2419350" y="2047875"/>
            <a:ext cx="0" cy="571500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1458912"/>
            <a:ext cx="5556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2036762"/>
            <a:ext cx="5556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2039937"/>
            <a:ext cx="5556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0406" y="1450974"/>
            <a:ext cx="5556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2058987"/>
            <a:ext cx="5556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1450974"/>
            <a:ext cx="5556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3575" y="3536950"/>
            <a:ext cx="5556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9725" y="3524250"/>
            <a:ext cx="5556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9724" y="4110038"/>
            <a:ext cx="5556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8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1425" y="4122738"/>
            <a:ext cx="5556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1825" y="3552825"/>
            <a:ext cx="5556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0825" y="3524250"/>
            <a:ext cx="5556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0425" y="4113213"/>
            <a:ext cx="5556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2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1740693"/>
            <a:ext cx="5556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2882106" y="1752600"/>
            <a:ext cx="5556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2101850" y="1752600"/>
            <a:ext cx="5556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2071688" y="2316163"/>
            <a:ext cx="5556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2070101" y="1149349"/>
            <a:ext cx="5556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8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3734592" y="1142999"/>
            <a:ext cx="5556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5491956" y="1157284"/>
            <a:ext cx="5556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5501481" y="1748630"/>
            <a:ext cx="5556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5501480" y="2311398"/>
            <a:ext cx="5556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2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5119687" y="3235324"/>
            <a:ext cx="5556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3482181" y="3235324"/>
            <a:ext cx="5556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3463130" y="3825873"/>
            <a:ext cx="5556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3491706" y="4402931"/>
            <a:ext cx="5556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8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4291013" y="3827463"/>
            <a:ext cx="5556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5144294" y="3805237"/>
            <a:ext cx="5556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0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5141119" y="4397375"/>
            <a:ext cx="5556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5995988" y="3681412"/>
            <a:ext cx="5556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2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6023769" y="3976687"/>
            <a:ext cx="5556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6918326" y="3814762"/>
            <a:ext cx="5556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6897792" y="3234530"/>
            <a:ext cx="5556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6904145" y="4403723"/>
            <a:ext cx="5556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3725068" y="2331240"/>
            <a:ext cx="5556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8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3730625" y="1731961"/>
            <a:ext cx="5556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4609308" y="1604962"/>
            <a:ext cx="5556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0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4609309" y="1890712"/>
            <a:ext cx="5556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6318" y="4120358"/>
            <a:ext cx="5556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10349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3.7037E-7 L -0.06129 0.0009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073" y="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2.34568E-6 L -0.02395 0.0892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98" y="44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1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065" t="28646" r="33089" b="34147"/>
          <a:stretch/>
        </p:blipFill>
        <p:spPr bwMode="auto">
          <a:xfrm>
            <a:off x="1240259" y="336790"/>
            <a:ext cx="6638083" cy="39849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Oval 4"/>
          <p:cNvSpPr/>
          <p:nvPr/>
        </p:nvSpPr>
        <p:spPr>
          <a:xfrm>
            <a:off x="160512" y="147371"/>
            <a:ext cx="533400" cy="53340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.VnArial" pitchFamily="34" charset="0"/>
              </a:rPr>
              <a:t>3</a:t>
            </a:r>
            <a:endParaRPr lang="en-US" sz="2800" b="1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.VnArial" pitchFamily="34" charset="0"/>
            </a:endParaRPr>
          </a:p>
        </p:txBody>
      </p:sp>
      <p:sp>
        <p:nvSpPr>
          <p:cNvPr id="8" name="Title 4"/>
          <p:cNvSpPr txBox="1">
            <a:spLocks/>
          </p:cNvSpPr>
          <p:nvPr/>
        </p:nvSpPr>
        <p:spPr>
          <a:xfrm>
            <a:off x="701532" y="85192"/>
            <a:ext cx="8137668" cy="65775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n-US" sz="2800" smtClean="0">
                <a:latin typeface="Arial" pitchFamily="34" charset="0"/>
                <a:cs typeface="Arial" pitchFamily="34" charset="0"/>
              </a:rPr>
              <a:t>Thỏ và cà rốt.</a:t>
            </a:r>
            <a:endParaRPr lang="en-US" sz="2800" b="1" i="1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itle 4"/>
          <p:cNvSpPr txBox="1">
            <a:spLocks/>
          </p:cNvSpPr>
          <p:nvPr/>
        </p:nvSpPr>
        <p:spPr>
          <a:xfrm>
            <a:off x="304800" y="4378047"/>
            <a:ext cx="8686800" cy="65775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n-US" sz="2400" smtClean="0">
                <a:latin typeface="Arial" pitchFamily="34" charset="0"/>
                <a:cs typeface="Arial" pitchFamily="34" charset="0"/>
              </a:rPr>
              <a:t>Thỏ lấy được cà rốt nếu đi qua hai cửa sổ có hai số cộng với nhau được 10. Hỏi có mấy cách để thỏ lấy được cà rốt?</a:t>
            </a:r>
            <a:endParaRPr lang="en-US" sz="2400" b="1" i="1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2590800" y="1809750"/>
            <a:ext cx="876300" cy="12573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4343400" y="1892300"/>
            <a:ext cx="1066800" cy="197485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2705100" y="3333750"/>
            <a:ext cx="838200" cy="76200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V="1">
            <a:off x="4159250" y="1200150"/>
            <a:ext cx="1174750" cy="1943100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05547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loud 2"/>
          <p:cNvSpPr/>
          <p:nvPr/>
        </p:nvSpPr>
        <p:spPr>
          <a:xfrm>
            <a:off x="177804" y="133350"/>
            <a:ext cx="8763000" cy="4857750"/>
          </a:xfrm>
          <a:prstGeom prst="cloud">
            <a:avLst/>
          </a:prstGeom>
          <a:solidFill>
            <a:srgbClr val="FFB64B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8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              Dặn dò:</a:t>
            </a:r>
          </a:p>
          <a:p>
            <a:pPr algn="just"/>
            <a:r>
              <a:rPr lang="en-US" sz="28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  - Xem lại bài đã học</a:t>
            </a:r>
          </a:p>
          <a:p>
            <a:pPr algn="just"/>
            <a:r>
              <a:rPr lang="en-US" sz="280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 - Hoàn thành vở bài tập </a:t>
            </a:r>
          </a:p>
          <a:p>
            <a:pPr algn="just"/>
            <a:r>
              <a:rPr lang="en-US" sz="28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  - Chuẩn bị bài: </a:t>
            </a:r>
            <a:r>
              <a:rPr lang="en-US" sz="2800" i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Ôn tập các số và phép tính trong phạm vi 100 </a:t>
            </a:r>
            <a:r>
              <a:rPr lang="en-US" sz="28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trang 94</a:t>
            </a:r>
            <a:endParaRPr lang="en-US" sz="280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2255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3275</TotalTime>
  <Words>207</Words>
  <Application>Microsoft Office PowerPoint</Application>
  <PresentationFormat>On-screen Show (16:9)</PresentationFormat>
  <Paragraphs>24</Paragraphs>
  <Slides>7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Chủ đề 10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TOÁN</dc:title>
  <dc:creator>PC</dc:creator>
  <cp:lastModifiedBy>PC</cp:lastModifiedBy>
  <cp:revision>492</cp:revision>
  <dcterms:created xsi:type="dcterms:W3CDTF">2021-01-09T02:19:28Z</dcterms:created>
  <dcterms:modified xsi:type="dcterms:W3CDTF">2021-04-14T08:02:54Z</dcterms:modified>
</cp:coreProperties>
</file>