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2" r:id="rId2"/>
    <p:sldId id="323" r:id="rId3"/>
    <p:sldId id="269" r:id="rId4"/>
    <p:sldId id="270" r:id="rId5"/>
    <p:sldId id="285" r:id="rId6"/>
    <p:sldId id="291" r:id="rId7"/>
    <p:sldId id="271" r:id="rId8"/>
    <p:sldId id="272" r:id="rId9"/>
    <p:sldId id="273" r:id="rId10"/>
    <p:sldId id="286" r:id="rId11"/>
    <p:sldId id="274" r:id="rId12"/>
    <p:sldId id="292" r:id="rId13"/>
    <p:sldId id="293" r:id="rId14"/>
    <p:sldId id="288" r:id="rId15"/>
    <p:sldId id="296" r:id="rId16"/>
    <p:sldId id="287" r:id="rId17"/>
    <p:sldId id="280" r:id="rId18"/>
    <p:sldId id="282" r:id="rId19"/>
    <p:sldId id="32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181" autoAdjust="0"/>
  </p:normalViewPr>
  <p:slideViewPr>
    <p:cSldViewPr snapToGrid="0">
      <p:cViewPr varScale="1">
        <p:scale>
          <a:sx n="91" d="100"/>
          <a:sy n="91" d="100"/>
        </p:scale>
        <p:origin x="504"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3A17E3-6A89-4095-BD30-16657B828D0B}" type="datetimeFigureOut">
              <a:rPr lang="en-US" smtClean="0"/>
              <a:pPr/>
              <a:t>13/12/2022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09538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13/12/2022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63235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13/12/2022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62117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13/12/2022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75666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3A17E3-6A89-4095-BD30-16657B828D0B}" type="datetimeFigureOut">
              <a:rPr lang="en-US" smtClean="0"/>
              <a:pPr/>
              <a:t>13/12/2022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98479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3A17E3-6A89-4095-BD30-16657B828D0B}" type="datetimeFigureOut">
              <a:rPr lang="en-US" smtClean="0"/>
              <a:pPr/>
              <a:t>13/12/2022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99319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3A17E3-6A89-4095-BD30-16657B828D0B}" type="datetimeFigureOut">
              <a:rPr lang="en-US" smtClean="0"/>
              <a:pPr/>
              <a:t>13/12/2022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86591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3A17E3-6A89-4095-BD30-16657B828D0B}" type="datetimeFigureOut">
              <a:rPr lang="en-US" smtClean="0"/>
              <a:pPr/>
              <a:t>13/12/2022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36027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A17E3-6A89-4095-BD30-16657B828D0B}" type="datetimeFigureOut">
              <a:rPr lang="en-US" smtClean="0"/>
              <a:pPr/>
              <a:t>13/12/2022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53279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pPr/>
              <a:t>13/12/2022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372921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pPr/>
              <a:t>13/12/2022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70716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A17E3-6A89-4095-BD30-16657B828D0B}" type="datetimeFigureOut">
              <a:rPr lang="en-US" smtClean="0"/>
              <a:pPr/>
              <a:t>13/12/2022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EA640-BE9C-4D34-8120-74047C17BD65}" type="slidenum">
              <a:rPr lang="en-US" smtClean="0"/>
              <a:pPr/>
              <a:t>‹#›</a:t>
            </a:fld>
            <a:endParaRPr lang="en-US"/>
          </a:p>
        </p:txBody>
      </p:sp>
    </p:spTree>
    <p:extLst>
      <p:ext uri="{BB962C8B-B14F-4D97-AF65-F5344CB8AC3E}">
        <p14:creationId xmlns:p14="http://schemas.microsoft.com/office/powerpoint/2010/main" val="1460540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8" descr="hinhnen_9">
            <a:extLst>
              <a:ext uri="{FF2B5EF4-FFF2-40B4-BE49-F238E27FC236}">
                <a16:creationId xmlns:a16="http://schemas.microsoft.com/office/drawing/2014/main" id="{BB4F1FF5-765A-4C5F-A521-9BDF3ED5B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7">
            <a:extLst>
              <a:ext uri="{FF2B5EF4-FFF2-40B4-BE49-F238E27FC236}">
                <a16:creationId xmlns:a16="http://schemas.microsoft.com/office/drawing/2014/main" id="{1F1561F5-EC53-4B57-9655-FBE5ED13E9D2}"/>
              </a:ext>
            </a:extLst>
          </p:cNvPr>
          <p:cNvSpPr txBox="1">
            <a:spLocks noChangeArrowheads="1"/>
          </p:cNvSpPr>
          <p:nvPr/>
        </p:nvSpPr>
        <p:spPr bwMode="auto">
          <a:xfrm>
            <a:off x="6600825" y="5516563"/>
            <a:ext cx="4067175"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3200">
              <a:solidFill>
                <a:srgbClr val="000099"/>
              </a:solidFill>
              <a:latin typeface=".VnCommercial Script" panose="020B7200000000000000" pitchFamily="34" charset="0"/>
              <a:cs typeface="Arial" panose="020B0604020202020204" pitchFamily="34" charset="0"/>
            </a:endParaRPr>
          </a:p>
        </p:txBody>
      </p:sp>
      <p:sp>
        <p:nvSpPr>
          <p:cNvPr id="9220" name="Text Box 8">
            <a:extLst>
              <a:ext uri="{FF2B5EF4-FFF2-40B4-BE49-F238E27FC236}">
                <a16:creationId xmlns:a16="http://schemas.microsoft.com/office/drawing/2014/main" id="{ACA87FA2-8A0D-48C6-A416-23C3631E9BD4}"/>
              </a:ext>
            </a:extLst>
          </p:cNvPr>
          <p:cNvSpPr txBox="1">
            <a:spLocks noChangeArrowheads="1"/>
          </p:cNvSpPr>
          <p:nvPr/>
        </p:nvSpPr>
        <p:spPr bwMode="auto">
          <a:xfrm>
            <a:off x="6600825" y="6078538"/>
            <a:ext cx="4067175"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b="1">
              <a:solidFill>
                <a:srgbClr val="FF0066"/>
              </a:solidFill>
              <a:cs typeface="Arial" panose="020B0604020202020204" pitchFamily="34" charset="0"/>
            </a:endParaRPr>
          </a:p>
        </p:txBody>
      </p:sp>
      <p:pic>
        <p:nvPicPr>
          <p:cNvPr id="9221" name="Picture 24" descr="etoilejaunety0">
            <a:extLst>
              <a:ext uri="{FF2B5EF4-FFF2-40B4-BE49-F238E27FC236}">
                <a16:creationId xmlns:a16="http://schemas.microsoft.com/office/drawing/2014/main" id="{8D1932FB-B90C-4494-A4AE-4EF35C56B3C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1196975"/>
            <a:ext cx="151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5" descr="etoilejaunety0">
            <a:extLst>
              <a:ext uri="{FF2B5EF4-FFF2-40B4-BE49-F238E27FC236}">
                <a16:creationId xmlns:a16="http://schemas.microsoft.com/office/drawing/2014/main" id="{58B08DC6-C56B-46FD-9226-51D07FFAFE7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3284538"/>
            <a:ext cx="151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6" descr="etoilejaunety0">
            <a:extLst>
              <a:ext uri="{FF2B5EF4-FFF2-40B4-BE49-F238E27FC236}">
                <a16:creationId xmlns:a16="http://schemas.microsoft.com/office/drawing/2014/main" id="{88778CD2-A9B7-4016-99C9-A068908956E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3357563"/>
            <a:ext cx="151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WordArt 31">
            <a:extLst>
              <a:ext uri="{FF2B5EF4-FFF2-40B4-BE49-F238E27FC236}">
                <a16:creationId xmlns:a16="http://schemas.microsoft.com/office/drawing/2014/main" id="{763773F7-A6B3-4FD3-BA3B-6ADCBAEBD765}"/>
              </a:ext>
            </a:extLst>
          </p:cNvPr>
          <p:cNvSpPr>
            <a:spLocks noChangeArrowheads="1" noChangeShapeType="1" noTextEdit="1"/>
          </p:cNvSpPr>
          <p:nvPr/>
        </p:nvSpPr>
        <p:spPr bwMode="auto">
          <a:xfrm>
            <a:off x="4484688" y="1687513"/>
            <a:ext cx="2933700" cy="1047750"/>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Môn</a:t>
            </a:r>
            <a:r>
              <a:rPr lang="en-US" sz="3600" b="1" kern="10" dirty="0">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Tập</a:t>
            </a:r>
            <a:r>
              <a:rPr lang="en-US" sz="3600" b="1" kern="10" dirty="0">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làm</a:t>
            </a:r>
            <a:r>
              <a:rPr lang="en-US" sz="3600" b="1" kern="10" dirty="0">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văn</a:t>
            </a:r>
            <a:endParaRPr lang="en-US" sz="3600" b="1" kern="10" dirty="0">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
        <p:nvSpPr>
          <p:cNvPr id="9228" name="Text Box 38">
            <a:extLst>
              <a:ext uri="{FF2B5EF4-FFF2-40B4-BE49-F238E27FC236}">
                <a16:creationId xmlns:a16="http://schemas.microsoft.com/office/drawing/2014/main" id="{501CF7D7-F116-4567-AE59-39DF28EC21B1}"/>
              </a:ext>
            </a:extLst>
          </p:cNvPr>
          <p:cNvSpPr txBox="1">
            <a:spLocks noChangeArrowheads="1"/>
          </p:cNvSpPr>
          <p:nvPr/>
        </p:nvSpPr>
        <p:spPr bwMode="auto">
          <a:xfrm>
            <a:off x="4368800" y="2719388"/>
            <a:ext cx="31670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800" b="1" dirty="0">
                <a:solidFill>
                  <a:srgbClr val="0000FF"/>
                </a:solidFill>
                <a:latin typeface="Times New Roman" panose="02020603050405020304" pitchFamily="18" charset="0"/>
                <a:cs typeface="Arial" panose="020B0604020202020204" pitchFamily="34" charset="0"/>
              </a:rPr>
              <a:t>LỚP: </a:t>
            </a:r>
            <a:r>
              <a:rPr lang="en-US" altLang="en-US" sz="4800" b="1" dirty="0" smtClean="0">
                <a:solidFill>
                  <a:srgbClr val="0000FF"/>
                </a:solidFill>
                <a:latin typeface="Times New Roman" panose="02020603050405020304" pitchFamily="18" charset="0"/>
                <a:cs typeface="Arial" panose="020B0604020202020204" pitchFamily="34" charset="0"/>
              </a:rPr>
              <a:t>5</a:t>
            </a:r>
          </a:p>
          <a:p>
            <a:pPr algn="ctr">
              <a:spcBef>
                <a:spcPct val="50000"/>
              </a:spcBef>
            </a:pPr>
            <a:r>
              <a:rPr lang="en-US" altLang="en-US" sz="4800" b="1" dirty="0" err="1" smtClean="0">
                <a:solidFill>
                  <a:srgbClr val="0000FF"/>
                </a:solidFill>
                <a:latin typeface="Times New Roman" panose="02020603050405020304" pitchFamily="18" charset="0"/>
                <a:cs typeface="Arial" panose="020B0604020202020204" pitchFamily="34" charset="0"/>
              </a:rPr>
              <a:t>Trang</a:t>
            </a:r>
            <a:r>
              <a:rPr lang="en-US" altLang="en-US" sz="4800" b="1" dirty="0" smtClean="0">
                <a:solidFill>
                  <a:srgbClr val="0000FF"/>
                </a:solidFill>
                <a:latin typeface="Times New Roman" panose="02020603050405020304" pitchFamily="18" charset="0"/>
                <a:cs typeface="Arial" panose="020B0604020202020204" pitchFamily="34" charset="0"/>
              </a:rPr>
              <a:t> 150</a:t>
            </a:r>
            <a:endParaRPr lang="en-US" altLang="en-US" sz="4800" b="1" dirty="0">
              <a:solidFill>
                <a:srgbClr val="0000FF"/>
              </a:solidFill>
              <a:latin typeface="Times New Roman" panose="02020603050405020304" pitchFamily="18" charset="0"/>
              <a:cs typeface="Arial" panose="020B0604020202020204" pitchFamily="34" charset="0"/>
            </a:endParaRPr>
          </a:p>
        </p:txBody>
      </p:sp>
    </p:spTree>
  </p:cSld>
  <p:clrMapOvr>
    <a:masterClrMapping/>
  </p:clrMapOvr>
  <p:transition>
    <p:spli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117584" y="0"/>
            <a:ext cx="10160000"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r>
              <a:rPr lang="en-US" altLang="en-US" sz="2800" b="1">
                <a:solidFill>
                  <a:srgbClr val="0000FF"/>
                </a:solidFill>
                <a:latin typeface="Times New Roman" panose="02020603050405020304" pitchFamily="18" charset="0"/>
              </a:rPr>
              <a:t>Công nhân sửa đường</a:t>
            </a:r>
          </a:p>
          <a:p>
            <a:pPr algn="just" eaLnBrk="1" hangingPunct="1"/>
            <a:r>
              <a:rPr lang="en-US" altLang="en-US" b="1">
                <a:latin typeface="Times New Roman" panose="02020603050405020304" pitchFamily="18" charset="0"/>
              </a:rPr>
              <a:t>	</a:t>
            </a:r>
            <a:r>
              <a:rPr lang="en-US" altLang="en-US" sz="2400" b="1">
                <a:solidFill>
                  <a:srgbClr val="002060"/>
                </a:solidFill>
                <a:latin typeface="Times New Roman" panose="02020603050405020304" pitchFamily="18" charset="0"/>
              </a:rPr>
              <a:t>Bác Tâm, mẹ của Thư, đang chăm chú làm việc. Bác đi một đôi găng tay bằng vải rất dày. Vì thế, tay bác y như tay một người khổng lồ. Bác đội nón, khăn trùm gần kín mặt, chỉ để hở mỗi cái mũi và đôi mắt. Tay phải bác cầm một chiếc búa. Tay trái bác xếp rất khéo những viên đá bọc nhựa đường đen nhánh vào chỗ trũng. Bác đập búa đều đều xuống những viên đá để chúng ken chắc vào nhau. Hai tay bác đưa lên hạ xuống nhịp nhàng. Dường như bác đang làm một việc gì đấy rất nhẹ nhàng chứ không phải là công việc vá đường vất vả kia. Chỉ có mảng áo ướt đẫm mồ hôi ở lưng bác là cứ loang ra mãi. </a:t>
            </a:r>
          </a:p>
          <a:p>
            <a:pPr algn="just" eaLnBrk="1" hangingPunct="1"/>
            <a:r>
              <a:rPr lang="en-US" altLang="en-US" sz="2400" b="1">
                <a:solidFill>
                  <a:srgbClr val="002060"/>
                </a:solidFill>
                <a:latin typeface="Times New Roman" panose="02020603050405020304" pitchFamily="18" charset="0"/>
              </a:rPr>
              <a:t>	Mảng đường hình chữ nhật đen nhánh hiện lên, thay thế cho cái ổ gà quái ác lúc trước. Thư say sưa ngắm miếng vá hình chữ nhật, thơm mùi nhựa đường hăng hắc ấy, rồi ôm cổ mẹ:</a:t>
            </a:r>
          </a:p>
          <a:p>
            <a:pPr algn="just" eaLnBrk="1" hangingPunct="1"/>
            <a:r>
              <a:rPr lang="en-US" altLang="en-US" sz="2400" b="1">
                <a:solidFill>
                  <a:srgbClr val="002060"/>
                </a:solidFill>
                <a:latin typeface="Times New Roman" panose="02020603050405020304" pitchFamily="18" charset="0"/>
              </a:rPr>
              <a:t> Đẹp quá! Mẹ vá đường cũng khéo như vá áo ấy!</a:t>
            </a:r>
          </a:p>
          <a:p>
            <a:pPr algn="just" eaLnBrk="1" hangingPunct="1"/>
            <a:r>
              <a:rPr lang="en-US" altLang="en-US" sz="2400" b="1">
                <a:solidFill>
                  <a:srgbClr val="002060"/>
                </a:solidFill>
                <a:latin typeface="Times New Roman" panose="02020603050405020304" pitchFamily="18" charset="0"/>
              </a:rPr>
              <a:t>	Bác Tâm đứng lên, vươn vai mấy cái liền. Bác nheo mắt nhìn mặt đường. Nắng chói chang. Một nụ cười làm rạng rỡ khuôn mặt bác.</a:t>
            </a:r>
            <a:r>
              <a:rPr lang="en-US" altLang="en-US" sz="2200" b="1" i="1">
                <a:solidFill>
                  <a:srgbClr val="FF0000"/>
                </a:solidFill>
                <a:latin typeface="Times New Roman" panose="02020603050405020304" pitchFamily="18" charset="0"/>
              </a:rPr>
              <a:t>					</a:t>
            </a:r>
            <a:r>
              <a:rPr lang="en-US" altLang="en-US" sz="2200" b="1" i="1">
                <a:solidFill>
                  <a:srgbClr val="0000FF"/>
                </a:solidFill>
                <a:latin typeface="Times New Roman" panose="02020603050405020304" pitchFamily="18" charset="0"/>
              </a:rPr>
              <a:t>	    </a:t>
            </a:r>
            <a:r>
              <a:rPr lang="en-US" altLang="en-US" sz="2000" b="1" i="1">
                <a:solidFill>
                  <a:srgbClr val="0000FF"/>
                </a:solidFill>
                <a:latin typeface="Times New Roman" panose="02020603050405020304" pitchFamily="18" charset="0"/>
              </a:rPr>
              <a:t>Theo</a:t>
            </a:r>
            <a:r>
              <a:rPr lang="en-US" altLang="en-US" sz="2000" b="1">
                <a:solidFill>
                  <a:srgbClr val="0000FF"/>
                </a:solidFill>
                <a:latin typeface="Times New Roman" panose="02020603050405020304" pitchFamily="18" charset="0"/>
              </a:rPr>
              <a:t> Nguyễn Thị Xuyến</a:t>
            </a:r>
          </a:p>
        </p:txBody>
      </p:sp>
      <p:sp>
        <p:nvSpPr>
          <p:cNvPr id="59402" name="Line 10"/>
          <p:cNvSpPr>
            <a:spLocks noChangeShapeType="1"/>
          </p:cNvSpPr>
          <p:nvPr/>
        </p:nvSpPr>
        <p:spPr bwMode="auto">
          <a:xfrm>
            <a:off x="1342720" y="1928090"/>
            <a:ext cx="2438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4" name="Line 12"/>
          <p:cNvSpPr>
            <a:spLocks noChangeShapeType="1"/>
          </p:cNvSpPr>
          <p:nvPr/>
        </p:nvSpPr>
        <p:spPr bwMode="auto">
          <a:xfrm flipV="1">
            <a:off x="1238913" y="2273008"/>
            <a:ext cx="3874639" cy="1760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6" name="Line 14"/>
          <p:cNvSpPr>
            <a:spLocks noChangeShapeType="1"/>
          </p:cNvSpPr>
          <p:nvPr/>
        </p:nvSpPr>
        <p:spPr bwMode="auto">
          <a:xfrm>
            <a:off x="2105875" y="5576454"/>
            <a:ext cx="568036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3">
            <a:extLst>
              <a:ext uri="{FF2B5EF4-FFF2-40B4-BE49-F238E27FC236}">
                <a16:creationId xmlns:a16="http://schemas.microsoft.com/office/drawing/2014/main" id="{91DA4B35-E453-428A-89AD-27B1FBF69BB5}"/>
              </a:ext>
            </a:extLst>
          </p:cNvPr>
          <p:cNvSpPr>
            <a:spLocks noChangeShapeType="1"/>
          </p:cNvSpPr>
          <p:nvPr/>
        </p:nvSpPr>
        <p:spPr bwMode="auto">
          <a:xfrm>
            <a:off x="5629546" y="2290616"/>
            <a:ext cx="5444870" cy="127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1">
            <a:extLst>
              <a:ext uri="{FF2B5EF4-FFF2-40B4-BE49-F238E27FC236}">
                <a16:creationId xmlns:a16="http://schemas.microsoft.com/office/drawing/2014/main" id="{45D1C08A-8F54-49B9-90A5-4208B6EE30A8}"/>
              </a:ext>
            </a:extLst>
          </p:cNvPr>
          <p:cNvSpPr>
            <a:spLocks noChangeShapeType="1"/>
          </p:cNvSpPr>
          <p:nvPr/>
        </p:nvSpPr>
        <p:spPr bwMode="auto">
          <a:xfrm>
            <a:off x="5374151" y="2673346"/>
            <a:ext cx="5700265" cy="789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1">
            <a:extLst>
              <a:ext uri="{FF2B5EF4-FFF2-40B4-BE49-F238E27FC236}">
                <a16:creationId xmlns:a16="http://schemas.microsoft.com/office/drawing/2014/main" id="{B8D26AEC-D3B9-4E2F-A779-D522977A200B}"/>
              </a:ext>
            </a:extLst>
          </p:cNvPr>
          <p:cNvSpPr>
            <a:spLocks noChangeShapeType="1"/>
          </p:cNvSpPr>
          <p:nvPr/>
        </p:nvSpPr>
        <p:spPr bwMode="auto">
          <a:xfrm flipV="1">
            <a:off x="9544370" y="1557766"/>
            <a:ext cx="1553104" cy="127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1">
            <a:extLst>
              <a:ext uri="{FF2B5EF4-FFF2-40B4-BE49-F238E27FC236}">
                <a16:creationId xmlns:a16="http://schemas.microsoft.com/office/drawing/2014/main" id="{78428334-CE79-4EFF-83EE-B04036A8E00F}"/>
              </a:ext>
            </a:extLst>
          </p:cNvPr>
          <p:cNvSpPr>
            <a:spLocks noChangeShapeType="1"/>
          </p:cNvSpPr>
          <p:nvPr/>
        </p:nvSpPr>
        <p:spPr bwMode="auto">
          <a:xfrm flipV="1">
            <a:off x="4071826" y="1925775"/>
            <a:ext cx="7025648" cy="2685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5224669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500"/>
                                        <p:tgtEl>
                                          <p:spTgt spid="14"/>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59402"/>
                                        </p:tgtEl>
                                        <p:attrNameLst>
                                          <p:attrName>style.visibility</p:attrName>
                                        </p:attrNameLst>
                                      </p:cBhvr>
                                      <p:to>
                                        <p:strVal val="visible"/>
                                      </p:to>
                                    </p:set>
                                    <p:animEffect transition="in" filter="strips(downRight)">
                                      <p:cBhvr>
                                        <p:cTn id="11" dur="500"/>
                                        <p:tgtEl>
                                          <p:spTgt spid="59402"/>
                                        </p:tgtEl>
                                      </p:cBhvr>
                                    </p:animEffect>
                                  </p:childTnLst>
                                </p:cTn>
                              </p:par>
                            </p:childTnLst>
                          </p:cTn>
                        </p:par>
                        <p:par>
                          <p:cTn id="12" fill="hold" nodeType="afterGroup">
                            <p:stCondLst>
                              <p:cond delay="1000"/>
                            </p:stCondLst>
                            <p:childTnLst>
                              <p:par>
                                <p:cTn id="13" presetID="18" presetClass="entr" presetSubtype="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Right)">
                                      <p:cBhvr>
                                        <p:cTn id="15" dur="500"/>
                                        <p:tgtEl>
                                          <p:spTgt spid="15"/>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59404"/>
                                        </p:tgtEl>
                                        <p:attrNameLst>
                                          <p:attrName>style.visibility</p:attrName>
                                        </p:attrNameLst>
                                      </p:cBhvr>
                                      <p:to>
                                        <p:strVal val="visible"/>
                                      </p:to>
                                    </p:set>
                                    <p:animEffect transition="in" filter="strips(downRight)">
                                      <p:cBhvr>
                                        <p:cTn id="19" dur="500"/>
                                        <p:tgtEl>
                                          <p:spTgt spid="59404"/>
                                        </p:tgtEl>
                                      </p:cBhvr>
                                    </p:animEffect>
                                  </p:childTnLst>
                                </p:cTn>
                              </p:par>
                            </p:childTnLst>
                          </p:cTn>
                        </p:par>
                        <p:par>
                          <p:cTn id="20" fill="hold" nodeType="afterGroup">
                            <p:stCondLst>
                              <p:cond delay="2000"/>
                            </p:stCondLst>
                            <p:childTnLst>
                              <p:par>
                                <p:cTn id="21" presetID="18" presetClass="entr" presetSubtype="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Right)">
                                      <p:cBhvr>
                                        <p:cTn id="23" dur="500"/>
                                        <p:tgtEl>
                                          <p:spTgt spid="12"/>
                                        </p:tgtEl>
                                      </p:cBhvr>
                                    </p:animEffect>
                                  </p:childTnLst>
                                </p:cTn>
                              </p:par>
                            </p:childTnLst>
                          </p:cTn>
                        </p:par>
                        <p:par>
                          <p:cTn id="24" fill="hold">
                            <p:stCondLst>
                              <p:cond delay="2500"/>
                            </p:stCondLst>
                            <p:childTnLst>
                              <p:par>
                                <p:cTn id="25" presetID="18" presetClass="entr" presetSubtype="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500"/>
                                        <p:tgtEl>
                                          <p:spTgt spid="13"/>
                                        </p:tgtEl>
                                      </p:cBhvr>
                                    </p:animEffect>
                                  </p:childTnLst>
                                </p:cTn>
                              </p:par>
                            </p:childTnLst>
                          </p:cTn>
                        </p:par>
                        <p:par>
                          <p:cTn id="28" fill="hold">
                            <p:stCondLst>
                              <p:cond delay="3000"/>
                            </p:stCondLst>
                            <p:childTnLst>
                              <p:par>
                                <p:cTn id="29" presetID="18" presetClass="entr" presetSubtype="6" fill="hold" nodeType="afterEffect">
                                  <p:stCondLst>
                                    <p:cond delay="0"/>
                                  </p:stCondLst>
                                  <p:childTnLst>
                                    <p:set>
                                      <p:cBhvr>
                                        <p:cTn id="30" dur="1" fill="hold">
                                          <p:stCondLst>
                                            <p:cond delay="0"/>
                                          </p:stCondLst>
                                        </p:cTn>
                                        <p:tgtEl>
                                          <p:spTgt spid="59406"/>
                                        </p:tgtEl>
                                        <p:attrNameLst>
                                          <p:attrName>style.visibility</p:attrName>
                                        </p:attrNameLst>
                                      </p:cBhvr>
                                      <p:to>
                                        <p:strVal val="visible"/>
                                      </p:to>
                                    </p:set>
                                    <p:animEffect transition="in" filter="strips(downRight)">
                                      <p:cBhvr>
                                        <p:cTn id="31" dur="500"/>
                                        <p:tgtEl>
                                          <p:spTgt spid="59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864526" y="2152499"/>
            <a:ext cx="11460163" cy="523220"/>
          </a:xfrm>
          <a:prstGeom prst="rect">
            <a:avLst/>
          </a:prstGeom>
        </p:spPr>
        <p:txBody>
          <a:bodyPr wrap="square">
            <a:spAutoFit/>
          </a:bodyPr>
          <a:lstStyle/>
          <a:p>
            <a:r>
              <a:rPr lang="en-US" sz="2800" b="1" u="sng">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2</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Viết một đoạn văn tả hoạt động của một người mà em yêu mến.</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64526" y="2680130"/>
            <a:ext cx="10870274" cy="3108543"/>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Gợi</a:t>
            </a:r>
            <a:r>
              <a:rPr lang="en-US" sz="2800" b="1" dirty="0">
                <a:solidFill>
                  <a:srgbClr val="FF0000"/>
                </a:solidFill>
                <a:latin typeface="Times New Roman" panose="02020603050405020304" pitchFamily="18" charset="0"/>
                <a:cs typeface="Times New Roman" panose="02020603050405020304" pitchFamily="18" charset="0"/>
              </a:rPr>
              <a:t> ý</a:t>
            </a:r>
          </a:p>
          <a:p>
            <a:pPr marL="457200" indent="-457200">
              <a:buFontTx/>
              <a:buChar char="-"/>
            </a:pP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đó</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có</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thân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trong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gia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đình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em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cô</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giáo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thầy</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giáo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bạn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bè</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hoặc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một</a:t>
            </a:r>
            <a:r>
              <a:rPr lang="en-US" sz="2800" b="1" dirty="0">
                <a:solidFill>
                  <a:srgbClr val="7030A0"/>
                </a:solidFill>
                <a:latin typeface="Times New Roman" panose="02020603050405020304" pitchFamily="18" charset="0"/>
                <a:cs typeface="Times New Roman" panose="02020603050405020304" pitchFamily="18" charset="0"/>
              </a:rPr>
              <a:t> ca </a:t>
            </a:r>
            <a:r>
              <a:rPr lang="en-US" sz="2800" b="1" dirty="0" err="1">
                <a:solidFill>
                  <a:srgbClr val="7030A0"/>
                </a:solidFill>
                <a:latin typeface="Times New Roman" panose="02020603050405020304" pitchFamily="18" charset="0"/>
                <a:cs typeface="Times New Roman" panose="02020603050405020304" pitchFamily="18" charset="0"/>
              </a:rPr>
              <a:t>sĩ</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em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yêu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thích</a:t>
            </a:r>
            <a:r>
              <a:rPr lang="en-US" sz="2800" b="1" dirty="0">
                <a:solidFill>
                  <a:srgbClr val="7030A0"/>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rgbClr val="7030A0"/>
                </a:solidFill>
                <a:latin typeface="Times New Roman" panose="02020603050405020304" pitchFamily="18" charset="0"/>
                <a:cs typeface="Times New Roman" panose="02020603050405020304" pitchFamily="18" charset="0"/>
              </a:rPr>
              <a:t>Em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cần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tả</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hoạt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động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của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đó</a:t>
            </a:r>
            <a:r>
              <a:rPr lang="en-US" sz="2800" b="1" dirty="0">
                <a:solidFill>
                  <a:srgbClr val="7030A0"/>
                </a:solidFill>
                <a:latin typeface="Times New Roman" panose="02020603050405020304" pitchFamily="18" charset="0"/>
                <a:cs typeface="Times New Roman" panose="02020603050405020304" pitchFamily="18" charset="0"/>
              </a:rPr>
              <a:t> qua </a:t>
            </a:r>
            <a:r>
              <a:rPr lang="en-US" sz="2800" b="1" dirty="0" err="1">
                <a:solidFill>
                  <a:srgbClr val="7030A0"/>
                </a:solidFill>
                <a:latin typeface="Times New Roman" panose="02020603050405020304" pitchFamily="18" charset="0"/>
                <a:cs typeface="Times New Roman" panose="02020603050405020304" pitchFamily="18" charset="0"/>
              </a:rPr>
              <a:t>một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công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việc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cụ</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ví</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dụ</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tả</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mẹ</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nấu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cơm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bố</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đọc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báo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anh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tập</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dục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hoặc</a:t>
            </a:r>
            <a:r>
              <a:rPr lang="en-US" sz="2800" b="1" dirty="0">
                <a:solidFill>
                  <a:srgbClr val="7030A0"/>
                </a:solidFill>
                <a:latin typeface="Times New Roman" panose="02020603050405020304" pitchFamily="18" charset="0"/>
                <a:cs typeface="Times New Roman" panose="02020603050405020304" pitchFamily="18" charset="0"/>
              </a:rPr>
              <a:t> ca </a:t>
            </a:r>
            <a:r>
              <a:rPr lang="en-US" sz="2800" b="1" dirty="0" err="1">
                <a:solidFill>
                  <a:srgbClr val="7030A0"/>
                </a:solidFill>
                <a:latin typeface="Times New Roman" panose="02020603050405020304" pitchFamily="18" charset="0"/>
                <a:cs typeface="Times New Roman" panose="02020603050405020304" pitchFamily="18" charset="0"/>
              </a:rPr>
              <a:t>sĩ</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đang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hát</a:t>
            </a:r>
            <a:r>
              <a:rPr lang="en-US" sz="2800" b="1" dirty="0">
                <a:solidFill>
                  <a:srgbClr val="7030A0"/>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rgbClr val="7030A0"/>
                </a:solidFill>
                <a:latin typeface="Times New Roman" panose="02020603050405020304" pitchFamily="18" charset="0"/>
                <a:cs typeface="Times New Roman" panose="02020603050405020304" pitchFamily="18" charset="0"/>
              </a:rPr>
              <a:t>Nhớ</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lại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các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kết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quả</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quan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đưa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được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vào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đoạn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những</a:t>
            </a:r>
            <a:r>
              <a:rPr lang="en-US" sz="2800" b="1" dirty="0">
                <a:solidFill>
                  <a:srgbClr val="7030A0"/>
                </a:solidFill>
                <a:latin typeface="Times New Roman" panose="02020603050405020304" pitchFamily="18" charset="0"/>
                <a:cs typeface="Times New Roman" panose="02020603050405020304" pitchFamily="18" charset="0"/>
              </a:rPr>
              <a:t> chi </a:t>
            </a:r>
            <a:r>
              <a:rPr lang="en-US" sz="2800" b="1" dirty="0" err="1">
                <a:solidFill>
                  <a:srgbClr val="7030A0"/>
                </a:solidFill>
                <a:latin typeface="Times New Roman" panose="02020603050405020304" pitchFamily="18" charset="0"/>
                <a:cs typeface="Times New Roman" panose="02020603050405020304" pitchFamily="18" charset="0"/>
              </a:rPr>
              <a:t>tiết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chính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xác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về</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hoạt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động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của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em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chọn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tả</a:t>
            </a:r>
            <a:r>
              <a:rPr lang="en-US" sz="28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2626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1000"/>
                                        <p:tgtEl>
                                          <p:spTgt spid="14">
                                            <p:txEl>
                                              <p:pRg st="2" end="2"/>
                                            </p:txEl>
                                          </p:spTgt>
                                        </p:tgtEl>
                                      </p:cBhvr>
                                    </p:animEffect>
                                    <p:anim calcmode="lin" valueType="num">
                                      <p:cBhvr>
                                        <p:cTn id="16"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1000"/>
                                        <p:tgtEl>
                                          <p:spTgt spid="14">
                                            <p:txEl>
                                              <p:pRg st="3" end="3"/>
                                            </p:txEl>
                                          </p:spTgt>
                                        </p:tgtEl>
                                      </p:cBhvr>
                                    </p:animEffect>
                                    <p:anim calcmode="lin" valueType="num">
                                      <p:cBhvr>
                                        <p:cTn id="2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5"/>
          <p:cNvGrpSpPr>
            <a:grpSpLocks/>
          </p:cNvGrpSpPr>
          <p:nvPr/>
        </p:nvGrpSpPr>
        <p:grpSpPr bwMode="auto">
          <a:xfrm>
            <a:off x="0" y="0"/>
            <a:ext cx="12192000" cy="6858000"/>
            <a:chOff x="0" y="0"/>
            <a:chExt cx="5760" cy="4320"/>
          </a:xfrm>
        </p:grpSpPr>
        <p:pic>
          <p:nvPicPr>
            <p:cNvPr id="20495" name="Picture 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3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8"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59"/>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9"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22" name="Text Box 10"/>
          <p:cNvSpPr txBox="1">
            <a:spLocks noChangeArrowheads="1"/>
          </p:cNvSpPr>
          <p:nvPr/>
        </p:nvSpPr>
        <p:spPr bwMode="auto">
          <a:xfrm>
            <a:off x="3149601" y="101601"/>
            <a:ext cx="49103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6000" b="1" dirty="0" err="1">
                <a:solidFill>
                  <a:srgbClr val="FF0000"/>
                </a:solidFill>
                <a:latin typeface="Times New Roman" pitchFamily="18" charset="0"/>
                <a:cs typeface="Times New Roman" pitchFamily="18" charset="0"/>
              </a:rPr>
              <a:t>Người</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được</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tả</a:t>
            </a:r>
            <a:endParaRPr lang="en-US" sz="6000" b="1" dirty="0">
              <a:solidFill>
                <a:srgbClr val="FF0000"/>
              </a:solidFill>
              <a:latin typeface="Times New Roman" pitchFamily="18" charset="0"/>
              <a:cs typeface="Times New Roman" pitchFamily="18" charset="0"/>
            </a:endParaRPr>
          </a:p>
        </p:txBody>
      </p:sp>
      <p:pic>
        <p:nvPicPr>
          <p:cNvPr id="64533" name="Picture 21"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86" y="1214650"/>
            <a:ext cx="5592233" cy="541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4FE1DC4-9533-4483-96A7-6B305EA30FAD}"/>
              </a:ext>
            </a:extLst>
          </p:cNvPr>
          <p:cNvPicPr>
            <a:picLocks noChangeAspect="1"/>
          </p:cNvPicPr>
          <p:nvPr/>
        </p:nvPicPr>
        <p:blipFill>
          <a:blip r:embed="rId4"/>
          <a:stretch>
            <a:fillRect/>
          </a:stretch>
        </p:blipFill>
        <p:spPr>
          <a:xfrm>
            <a:off x="6096000" y="1245614"/>
            <a:ext cx="5803014" cy="5387197"/>
          </a:xfrm>
          <a:prstGeom prst="rect">
            <a:avLst/>
          </a:prstGeom>
        </p:spPr>
      </p:pic>
    </p:spTree>
    <p:extLst>
      <p:ext uri="{BB962C8B-B14F-4D97-AF65-F5344CB8AC3E}">
        <p14:creationId xmlns:p14="http://schemas.microsoft.com/office/powerpoint/2010/main" val="981934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4522"/>
                                        </p:tgtEl>
                                        <p:attrNameLst>
                                          <p:attrName>style.visibility</p:attrName>
                                        </p:attrNameLst>
                                      </p:cBhvr>
                                      <p:to>
                                        <p:strVal val="visible"/>
                                      </p:to>
                                    </p:set>
                                    <p:animEffect transition="in" filter="circle(in)">
                                      <p:cBhvr>
                                        <p:cTn id="7" dur="2000"/>
                                        <p:tgtEl>
                                          <p:spTgt spid="64522"/>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64533"/>
                                        </p:tgtEl>
                                        <p:attrNameLst>
                                          <p:attrName>style.visibility</p:attrName>
                                        </p:attrNameLst>
                                      </p:cBhvr>
                                      <p:to>
                                        <p:strVal val="visible"/>
                                      </p:to>
                                    </p:set>
                                    <p:animEffect transition="in" filter="wipe(down)">
                                      <p:cBhvr>
                                        <p:cTn id="11" dur="500"/>
                                        <p:tgtEl>
                                          <p:spTgt spid="64533"/>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0" y="101601"/>
            <a:ext cx="1219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sz="6000" b="1">
                <a:solidFill>
                  <a:srgbClr val="FF0000"/>
                </a:solidFill>
                <a:latin typeface="Times New Roman" pitchFamily="18" charset="0"/>
                <a:cs typeface="Times New Roman" pitchFamily="18" charset="0"/>
              </a:rPr>
              <a:t>Người được tả đang làm gì?</a:t>
            </a:r>
          </a:p>
        </p:txBody>
      </p:sp>
      <p:pic>
        <p:nvPicPr>
          <p:cNvPr id="1030" name="Picture 6" descr="Phụ Nữ Bếp Nấu ăn Hình ảnh | Định dạng hình ảnh PSD 401020581|  vn.lovepik.com">
            <a:extLst>
              <a:ext uri="{FF2B5EF4-FFF2-40B4-BE49-F238E27FC236}">
                <a16:creationId xmlns:a16="http://schemas.microsoft.com/office/drawing/2014/main" id="{3087BADB-998C-4B19-A0F9-2ACA63A6F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390" y="1298574"/>
            <a:ext cx="5572833" cy="54578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ọc Lỏm 10 Mẹo Nấu Ăn Sau, Bạn Sẽ Không Còn &amp;quot;Ám Ảnh&amp;quot; Khi Vào Bếp">
            <a:extLst>
              <a:ext uri="{FF2B5EF4-FFF2-40B4-BE49-F238E27FC236}">
                <a16:creationId xmlns:a16="http://schemas.microsoft.com/office/drawing/2014/main" id="{FA87F2D2-F001-424A-9EC8-E321E0462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8" y="1298574"/>
            <a:ext cx="6177884" cy="545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999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0660"/>
                                        </p:tgtEl>
                                        <p:attrNameLst>
                                          <p:attrName>style.visibility</p:attrName>
                                        </p:attrNameLst>
                                      </p:cBhvr>
                                      <p:to>
                                        <p:strVal val="visible"/>
                                      </p:to>
                                    </p:set>
                                    <p:animEffect transition="in" filter="fade">
                                      <p:cBhvr>
                                        <p:cTn id="7" dur="500"/>
                                        <p:tgtEl>
                                          <p:spTgt spid="70660"/>
                                        </p:tgtEl>
                                      </p:cBhvr>
                                    </p:animEffect>
                                    <p:anim calcmode="lin" valueType="num">
                                      <p:cBhvr>
                                        <p:cTn id="8" dur="500" fill="hold"/>
                                        <p:tgtEl>
                                          <p:spTgt spid="70660"/>
                                        </p:tgtEl>
                                        <p:attrNameLst>
                                          <p:attrName>ppt_x</p:attrName>
                                        </p:attrNameLst>
                                      </p:cBhvr>
                                      <p:tavLst>
                                        <p:tav tm="0">
                                          <p:val>
                                            <p:strVal val="#ppt_x-.1"/>
                                          </p:val>
                                        </p:tav>
                                        <p:tav tm="100000">
                                          <p:val>
                                            <p:strVal val="#ppt_x"/>
                                          </p:val>
                                        </p:tav>
                                      </p:tavLst>
                                    </p:anim>
                                    <p:anim calcmode="lin" valueType="num">
                                      <p:cBhvr>
                                        <p:cTn id="9" dur="500" fill="hold"/>
                                        <p:tgtEl>
                                          <p:spTgt spid="70660"/>
                                        </p:tgtEl>
                                        <p:attrNameLst>
                                          <p:attrName>ppt_y</p:attrName>
                                        </p:attrNameLst>
                                      </p:cBhvr>
                                      <p:tavLst>
                                        <p:tav tm="0">
                                          <p:val>
                                            <p:strVal val="#ppt_y"/>
                                          </p:val>
                                        </p:tav>
                                        <p:tav tm="100000">
                                          <p:val>
                                            <p:strVal val="#ppt_y"/>
                                          </p:val>
                                        </p:tav>
                                      </p:tavLst>
                                    </p:anim>
                                  </p:childTnLst>
                                </p:cTn>
                              </p:par>
                            </p:childTnLst>
                          </p:cTn>
                        </p:par>
                        <p:par>
                          <p:cTn id="10" fill="hold">
                            <p:stCondLst>
                              <p:cond delay="1500"/>
                            </p:stCondLst>
                            <p:childTnLst>
                              <p:par>
                                <p:cTn id="11" presetID="6" presetClass="entr" presetSubtype="16" fill="hold" nodeType="after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circle(in)">
                                      <p:cBhvr>
                                        <p:cTn id="13" dur="2000"/>
                                        <p:tgtEl>
                                          <p:spTgt spid="1032"/>
                                        </p:tgtEl>
                                      </p:cBhvr>
                                    </p:animEffect>
                                  </p:childTnLst>
                                </p:cTn>
                              </p:par>
                            </p:childTnLst>
                          </p:cTn>
                        </p:par>
                        <p:par>
                          <p:cTn id="14" fill="hold">
                            <p:stCondLst>
                              <p:cond delay="3500"/>
                            </p:stCondLst>
                            <p:childTnLst>
                              <p:par>
                                <p:cTn id="15" presetID="6" presetClass="entr" presetSubtype="16" fill="hold" nodeType="after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circle(in)">
                                      <p:cBhvr>
                                        <p:cTn id="17"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tải xuống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56" y="286603"/>
            <a:ext cx="5712208" cy="629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descr="tải xuống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490" y="286603"/>
            <a:ext cx="5712208" cy="629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505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73732"/>
                                        </p:tgtEl>
                                        <p:attrNameLst>
                                          <p:attrName>style.visibility</p:attrName>
                                        </p:attrNameLst>
                                      </p:cBhvr>
                                      <p:to>
                                        <p:strVal val="visible"/>
                                      </p:to>
                                    </p:set>
                                    <p:anim to="" calcmode="lin" valueType="num">
                                      <p:cBhvr>
                                        <p:cTn id="7" dur="1" fill="hold"/>
                                        <p:tgtEl>
                                          <p:spTgt spid="7373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3733"/>
                                        </p:tgtEl>
                                        <p:attrNameLst>
                                          <p:attrName>style.visibility</p:attrName>
                                        </p:attrNameLst>
                                      </p:cBhvr>
                                      <p:to>
                                        <p:strVal val="visible"/>
                                      </p:to>
                                    </p:set>
                                    <p:anim to="" calcmode="lin" valueType="num">
                                      <p:cBhvr>
                                        <p:cTn id="10" dur="1" fill="hold"/>
                                        <p:tgtEl>
                                          <p:spTgt spid="7373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gười lao công tận tâm - Hànộimới">
            <a:extLst>
              <a:ext uri="{FF2B5EF4-FFF2-40B4-BE49-F238E27FC236}">
                <a16:creationId xmlns:a16="http://schemas.microsoft.com/office/drawing/2014/main" id="{0C7D0E39-039D-4B06-8E51-3E65685F1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7484"/>
            <a:ext cx="5825613" cy="65630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nỗi niềm đầy nước mắt của nghề lao công | Xã hội">
            <a:extLst>
              <a:ext uri="{FF2B5EF4-FFF2-40B4-BE49-F238E27FC236}">
                <a16:creationId xmlns:a16="http://schemas.microsoft.com/office/drawing/2014/main" id="{B49A1F34-97CF-4CB0-B867-9A0EB9DEE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7483"/>
            <a:ext cx="5943600" cy="656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59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circle(in)">
                                      <p:cBhvr>
                                        <p:cTn id="11"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images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053" y="382137"/>
            <a:ext cx="5324695" cy="622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5" descr="amrf07800002999-ad8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51" y="382137"/>
            <a:ext cx="5975857" cy="622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334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 to="" calcmode="lin" valueType="num">
                                      <p:cBhvr>
                                        <p:cTn id="7" dur="1" fill="hold"/>
                                        <p:tgtEl>
                                          <p:spTgt spid="7475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4757"/>
                                        </p:tgtEl>
                                        <p:attrNameLst>
                                          <p:attrName>style.visibility</p:attrName>
                                        </p:attrNameLst>
                                      </p:cBhvr>
                                      <p:to>
                                        <p:strVal val="visible"/>
                                      </p:to>
                                    </p:set>
                                    <p:anim to="" calcmode="lin" valueType="num">
                                      <p:cBhvr>
                                        <p:cTn id="10" dur="1" fill="hold"/>
                                        <p:tgtEl>
                                          <p:spTgt spid="7475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864526" y="2680130"/>
            <a:ext cx="10870274" cy="3108543"/>
          </a:xfrm>
          <a:prstGeom prst="rect">
            <a:avLst/>
          </a:prstGeom>
          <a:noFill/>
        </p:spPr>
        <p:txBody>
          <a:bodyPr wrap="square" rtlCol="0">
            <a:spAutoFit/>
          </a:bodyPr>
          <a:lstStyle/>
          <a:p>
            <a:r>
              <a:rPr lang="en-US" sz="2800" b="1" dirty="0" err="1">
                <a:solidFill>
                  <a:schemeClr val="accent6">
                    <a:lumMod val="75000"/>
                  </a:schemeClr>
                </a:solidFill>
                <a:latin typeface="Times New Roman" panose="02020603050405020304" pitchFamily="18" charset="0"/>
                <a:cs typeface="Times New Roman" panose="02020603050405020304" pitchFamily="18" charset="0"/>
              </a:rPr>
              <a:t>Gợi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ý</a:t>
            </a:r>
          </a:p>
          <a:p>
            <a:pPr marL="457200" indent="-457200">
              <a:buFontTx/>
              <a:buChar char="-"/>
            </a:pP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đó</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có</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là</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thân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gia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đình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là</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cô</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giáo</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thầy</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giáo</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bạn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bè</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một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ca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sĩ</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yêu</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thích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cần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tả</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đó</a:t>
            </a:r>
            <a:r>
              <a:rPr lang="en-US" sz="2800" b="1" dirty="0">
                <a:solidFill>
                  <a:schemeClr val="accent6">
                    <a:lumMod val="75000"/>
                  </a:schemeClr>
                </a:solidFill>
                <a:latin typeface="Times New Roman" panose="02020603050405020304" pitchFamily="18" charset="0"/>
                <a:cs typeface="Times New Roman" panose="02020603050405020304" pitchFamily="18" charset="0"/>
              </a:rPr>
              <a:t> qua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một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công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việc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cụ</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ví</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dụ</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tả</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mẹ</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nấu</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cơm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bố</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đọc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báo</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anh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tập</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dục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ca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sĩ</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đang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Nhớ</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lại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các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kết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quả</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quan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đưa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vào</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đoạn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chi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tiết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chính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xác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về</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mà</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chọn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tả</a:t>
            </a:r>
            <a:r>
              <a:rPr lang="en-US" sz="2800" b="1"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864526" y="2116403"/>
            <a:ext cx="11460163" cy="523220"/>
          </a:xfrm>
          <a:prstGeom prst="rect">
            <a:avLst/>
          </a:prstGeom>
        </p:spPr>
        <p:txBody>
          <a:bodyPr wrap="square">
            <a:spAutoFit/>
          </a:bodyPr>
          <a:lstStyle/>
          <a:p>
            <a:r>
              <a:rPr lang="en-US" sz="2800" b="1" u="sng">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2</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Viết một đoạn văn tả hoạt động của một người mà em yêu mến.</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5429A8F-5C68-4AE9-B27D-EBE8921BC6AB}"/>
              </a:ext>
            </a:extLst>
          </p:cNvPr>
          <p:cNvSpPr txBox="1"/>
          <p:nvPr/>
        </p:nvSpPr>
        <p:spPr bwMode="auto">
          <a:xfrm>
            <a:off x="1812767" y="76192"/>
            <a:ext cx="76440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endParaRPr lang="en-US" sz="2800" b="1" dirty="0">
              <a:solidFill>
                <a:srgbClr val="0000FF"/>
              </a:solidFill>
              <a:latin typeface="Times New Roman" pitchFamily="18" charset="0"/>
              <a:cs typeface="Times New Roman" pitchFamily="18" charset="0"/>
            </a:endParaRPr>
          </a:p>
          <a:p>
            <a:pPr algn="ctr"/>
            <a:r>
              <a:rPr lang="en-US" sz="2800" b="1" u="sng" dirty="0" err="1">
                <a:solidFill>
                  <a:srgbClr val="0000FF"/>
                </a:solidFill>
                <a:latin typeface="Times New Roman" pitchFamily="18" charset="0"/>
                <a:cs typeface="Times New Roman" pitchFamily="18" charset="0"/>
              </a:rPr>
              <a:t>Tập</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làm</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văn</a:t>
            </a:r>
            <a:endParaRPr lang="en-US" sz="2800" b="1" u="sng" dirty="0">
              <a:solidFill>
                <a:srgbClr val="0000FF"/>
              </a:solidFill>
              <a:latin typeface="Times New Roman" pitchFamily="18" charset="0"/>
              <a:cs typeface="Times New Roman" pitchFamily="18" charset="0"/>
            </a:endParaRPr>
          </a:p>
          <a:p>
            <a:pPr algn="ctr"/>
            <a:r>
              <a:rPr lang="en-US" altLang="en-US" sz="2800" b="1" dirty="0" err="1">
                <a:solidFill>
                  <a:srgbClr val="FF0000"/>
                </a:solidFill>
                <a:latin typeface="Times New Roman" panose="02020603050405020304" pitchFamily="18" charset="0"/>
              </a:rPr>
              <a:t>Luyện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tập</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người</a:t>
            </a:r>
            <a:r>
              <a:rPr lang="en-US" altLang="en-US" sz="2800" b="1" dirty="0">
                <a:solidFill>
                  <a:srgbClr val="FF0000"/>
                </a:solidFill>
                <a:latin typeface="Times New Roman" panose="02020603050405020304" pitchFamily="18" charset="0"/>
              </a:rPr>
              <a:t> </a:t>
            </a:r>
            <a:r>
              <a:rPr lang="en-US" sz="2800" i="1" dirty="0">
                <a:solidFill>
                  <a:srgbClr val="0000FF"/>
                </a:solidFill>
                <a:latin typeface="Times New Roman" pitchFamily="18" charset="0"/>
                <a:cs typeface="Times New Roman" pitchFamily="18" charset="0"/>
              </a:rPr>
              <a:t>(</a:t>
            </a:r>
            <a:r>
              <a:rPr lang="en-US" sz="2800" i="1" dirty="0" err="1">
                <a:solidFill>
                  <a:srgbClr val="0000FF"/>
                </a:solidFill>
                <a:latin typeface="Times New Roman" pitchFamily="18" charset="0"/>
                <a:cs typeface="Times New Roman" pitchFamily="18" charset="0"/>
              </a:rPr>
              <a:t>Tả</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hoạt</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động</a:t>
            </a:r>
            <a:r>
              <a:rPr lang="en-US" sz="2800" i="1" dirty="0">
                <a:solidFill>
                  <a:srgbClr val="0000FF"/>
                </a:solidFill>
                <a:latin typeface="Times New Roman" pitchFamily="18" charset="0"/>
                <a:cs typeface="Times New Roman" pitchFamily="18" charset="0"/>
              </a:rPr>
              <a:t>)</a:t>
            </a:r>
            <a:endParaRPr lang="en-US" sz="2800" i="1" dirty="0">
              <a:solidFill>
                <a:srgbClr val="0070C0"/>
              </a:solidFill>
              <a:latin typeface="Times New Roman" pitchFamily="18" charset="0"/>
              <a:ea typeface="SimSun" pitchFamily="2" charset="-122"/>
            </a:endParaRPr>
          </a:p>
        </p:txBody>
      </p:sp>
      <p:sp>
        <p:nvSpPr>
          <p:cNvPr id="10" name="Rectangle 9"/>
          <p:cNvSpPr/>
          <p:nvPr/>
        </p:nvSpPr>
        <p:spPr>
          <a:xfrm>
            <a:off x="3440784" y="0"/>
            <a:ext cx="6711883" cy="523220"/>
          </a:xfrm>
          <a:prstGeom prst="rect">
            <a:avLst/>
          </a:prstGeom>
        </p:spPr>
        <p:txBody>
          <a:bodyPr wrap="square">
            <a:spAutoFit/>
          </a:bodyPr>
          <a:lstStyle/>
          <a:p>
            <a:pPr algn="ctr"/>
            <a:r>
              <a:rPr lang="en-US" sz="2800" b="1" dirty="0" err="1" smtClean="0">
                <a:solidFill>
                  <a:srgbClr val="0000FF"/>
                </a:solidFill>
                <a:latin typeface="Times New Roman" pitchFamily="18" charset="0"/>
                <a:cs typeface="Times New Roman" pitchFamily="18" charset="0"/>
              </a:rPr>
              <a:t>Thứ</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ngày</a:t>
            </a:r>
            <a:r>
              <a:rPr lang="en-US" sz="2800" b="1" dirty="0" smtClean="0">
                <a:solidFill>
                  <a:srgbClr val="0000FF"/>
                </a:solidFill>
                <a:latin typeface="Times New Roman" pitchFamily="18" charset="0"/>
                <a:cs typeface="Times New Roman" pitchFamily="18" charset="0"/>
              </a:rPr>
              <a:t> 13 </a:t>
            </a:r>
            <a:r>
              <a:rPr lang="en-US" sz="2800" b="1" dirty="0" err="1" smtClean="0">
                <a:solidFill>
                  <a:srgbClr val="0000FF"/>
                </a:solidFill>
                <a:latin typeface="Times New Roman" pitchFamily="18" charset="0"/>
                <a:cs typeface="Times New Roman" pitchFamily="18" charset="0"/>
              </a:rPr>
              <a:t>tháng</a:t>
            </a:r>
            <a:r>
              <a:rPr lang="en-US" sz="2800" b="1" dirty="0" smtClean="0">
                <a:solidFill>
                  <a:srgbClr val="0000FF"/>
                </a:solidFill>
                <a:latin typeface="Times New Roman" pitchFamily="18" charset="0"/>
                <a:cs typeface="Times New Roman" pitchFamily="18" charset="0"/>
              </a:rPr>
              <a:t> 12 </a:t>
            </a:r>
            <a:r>
              <a:rPr lang="en-US" sz="2800" b="1" dirty="0" err="1" smtClean="0">
                <a:solidFill>
                  <a:srgbClr val="0000FF"/>
                </a:solidFill>
                <a:latin typeface="Times New Roman" pitchFamily="18" charset="0"/>
                <a:cs typeface="Times New Roman" pitchFamily="18" charset="0"/>
              </a:rPr>
              <a:t>năm</a:t>
            </a:r>
            <a:r>
              <a:rPr lang="en-US" sz="2800" b="1" dirty="0" smtClean="0">
                <a:solidFill>
                  <a:srgbClr val="0000FF"/>
                </a:solidFill>
                <a:latin typeface="Times New Roman" pitchFamily="18" charset="0"/>
                <a:cs typeface="Times New Roman" pitchFamily="18" charset="0"/>
              </a:rPr>
              <a:t> 2022</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66531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370" y="1633681"/>
            <a:ext cx="11702375" cy="6555641"/>
          </a:xfrm>
          <a:prstGeom prst="rect">
            <a:avLst/>
          </a:prstGeom>
          <a:noFill/>
        </p:spPr>
        <p:txBody>
          <a:bodyPr wrap="square" rtlCol="0">
            <a:spAutoFit/>
          </a:bodyPr>
          <a:lstStyle/>
          <a:p>
            <a:pPr algn="just"/>
            <a:r>
              <a:rPr lang="en-US" sz="2800" dirty="0">
                <a:solidFill>
                  <a:srgbClr val="002060"/>
                </a:solidFill>
                <a:latin typeface="+mj-lt"/>
              </a:rPr>
              <a:t>       </a:t>
            </a:r>
            <a:r>
              <a:rPr lang="vi-VN" sz="2800" dirty="0">
                <a:solidFill>
                  <a:srgbClr val="002060"/>
                </a:solidFill>
                <a:latin typeface="+mj-lt"/>
              </a:rPr>
              <a:t>Cô giáo em cao cao, dáng người thon gọn, mặc áo dài rất đẹp. </a:t>
            </a:r>
            <a:r>
              <a:rPr lang="en-US" sz="2800" dirty="0" err="1">
                <a:solidFill>
                  <a:srgbClr val="002060"/>
                </a:solidFill>
                <a:latin typeface="+mj-lt"/>
                <a:cs typeface="Times New Roman" pitchFamily="18" charset="0"/>
              </a:rPr>
              <a:t>Cô</a:t>
            </a:r>
            <a:r>
              <a:rPr lang="en-US" sz="2800" dirty="0">
                <a:solidFill>
                  <a:srgbClr val="002060"/>
                </a:solidFill>
                <a:latin typeface="+mj-lt"/>
              </a:rPr>
              <a:t> b</a:t>
            </a:r>
            <a:r>
              <a:rPr lang="vi-VN" sz="2800" dirty="0">
                <a:solidFill>
                  <a:srgbClr val="002060"/>
                </a:solidFill>
                <a:latin typeface="+mj-lt"/>
              </a:rPr>
              <a:t>ước vào lớp</a:t>
            </a:r>
            <a:r>
              <a:rPr lang="en-US" sz="2800" dirty="0">
                <a:solidFill>
                  <a:srgbClr val="002060"/>
                </a:solidFill>
                <a:latin typeface="+mj-lt"/>
              </a:rPr>
              <a:t>, </a:t>
            </a:r>
            <a:r>
              <a:rPr lang="vi-VN" sz="2800" dirty="0">
                <a:solidFill>
                  <a:srgbClr val="002060"/>
                </a:solidFill>
                <a:latin typeface="+mj-lt"/>
              </a:rPr>
              <a:t>dịu dàng mời cả lớp ngồi xuống. Bắt đầu giờ học, cô nhẹ nhàng viết lên bảng dòng chữ</a:t>
            </a:r>
            <a:r>
              <a:rPr lang="en-US" sz="2800" dirty="0">
                <a:solidFill>
                  <a:srgbClr val="002060"/>
                </a:solidFill>
                <a:latin typeface="+mj-lt"/>
              </a:rPr>
              <a:t> </a:t>
            </a:r>
            <a:r>
              <a:rPr lang="en-US" sz="2800" dirty="0" err="1">
                <a:solidFill>
                  <a:srgbClr val="002060"/>
                </a:solidFill>
                <a:latin typeface="Times New Roman" panose="02020603050405020304" pitchFamily="18" charset="0"/>
                <a:cs typeface="Times New Roman" panose="02020603050405020304" pitchFamily="18" charset="0"/>
              </a:rPr>
              <a:t>rất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đẹp</a:t>
            </a:r>
            <a:r>
              <a:rPr lang="en-US" sz="2800" dirty="0">
                <a:solidFill>
                  <a:srgbClr val="002060"/>
                </a:solidFill>
                <a:latin typeface="+mj-lt"/>
                <a:cs typeface="Times New Roman" pitchFamily="18" charset="0"/>
              </a:rPr>
              <a:t>,</a:t>
            </a:r>
            <a:r>
              <a:rPr lang="vi-VN" sz="2800" dirty="0">
                <a:solidFill>
                  <a:srgbClr val="002060"/>
                </a:solidFill>
                <a:latin typeface="+mj-lt"/>
                <a:cs typeface="Times New Roman" pitchFamily="18" charset="0"/>
              </a:rPr>
              <a:t> </a:t>
            </a:r>
            <a:r>
              <a:rPr lang="vi-VN" sz="2800" dirty="0">
                <a:solidFill>
                  <a:srgbClr val="002060"/>
                </a:solidFill>
                <a:latin typeface="+mj-lt"/>
              </a:rPr>
              <a:t>mềm mại. Cô giảng bài rất dễ hiểu. Giọng đọc của cô ấm áp và truyền cảm. Khi giảng bài, khuôn mặt của cô luôn tươi cười biểu lộ sự thân thiện. Bàn tay cô nhẹ nhàng đánh nhịp theo từng câu văn, câu thơ. Đôi mắt cô luôn nhìn thẳng về phía học sinh thể hiện sự cổ vũ, động viên chúng em. Cô giảng bài say sưa đến nỗi trán cô lấm tấm những giọt mồ hôi mà cô vẫn không để ý. Thỉnh thoảng cô đi xuống lớp xem chúng em ghi bài, thảo luận nhóm. Trong bài giảng, cô thường đặt câu hỏi từ dễ đến khó để kích thích sự suy nghĩ của tất cả học sinh trong lớp</a:t>
            </a:r>
            <a:r>
              <a:rPr lang="en-US" sz="2800" dirty="0">
                <a:solidFill>
                  <a:srgbClr val="002060"/>
                </a:solidFill>
                <a:latin typeface="+mj-lt"/>
              </a:rPr>
              <a:t>.</a:t>
            </a:r>
            <a:r>
              <a:rPr lang="vi-VN" sz="2800" dirty="0">
                <a:solidFill>
                  <a:srgbClr val="002060"/>
                </a:solidFill>
                <a:latin typeface="+mj-lt"/>
              </a:rPr>
              <a:t>Trong những giờ học căng thẳng, cô thường kể cho chúng em nghe những mẩu chuyện ngắn rất hay và bổ ích. Cả lớp em ai cũng yêu quý và kính trọng cô.</a:t>
            </a:r>
            <a:endParaRPr lang="en-US" sz="2800" dirty="0">
              <a:solidFill>
                <a:srgbClr val="002060"/>
              </a:solidFill>
              <a:latin typeface="+mj-lt"/>
            </a:endParaRPr>
          </a:p>
          <a:p>
            <a:pPr algn="just"/>
            <a:r>
              <a:rPr lang="vi-VN" sz="2800" dirty="0">
                <a:solidFill>
                  <a:srgbClr val="002060"/>
                </a:solidFill>
                <a:latin typeface="+mj-lt"/>
              </a:rPr>
              <a:t/>
            </a:r>
            <a:br>
              <a:rPr lang="vi-VN" sz="2800" dirty="0">
                <a:solidFill>
                  <a:srgbClr val="002060"/>
                </a:solidFill>
                <a:latin typeface="+mj-lt"/>
              </a:rPr>
            </a:br>
            <a:r>
              <a:rPr lang="vi-VN" sz="2800" dirty="0">
                <a:solidFill>
                  <a:srgbClr val="002060"/>
                </a:solidFill>
              </a:rPr>
              <a:t/>
            </a:r>
            <a:br>
              <a:rPr lang="vi-VN" sz="2800" dirty="0">
                <a:solidFill>
                  <a:srgbClr val="002060"/>
                </a:solidFill>
              </a:rPr>
            </a:br>
            <a:endParaRPr lang="vi-VN" sz="2800" dirty="0">
              <a:solidFill>
                <a:srgbClr val="002060"/>
              </a:solidFill>
              <a:latin typeface="Times New Roman" panose="02020603050405020304" pitchFamily="18" charset="0"/>
              <a:cs typeface="Times New Roman" panose="02020603050405020304" pitchFamily="18" charset="0"/>
            </a:endParaRPr>
          </a:p>
        </p:txBody>
      </p:sp>
      <p:grpSp>
        <p:nvGrpSpPr>
          <p:cNvPr id="6" name="Group 19"/>
          <p:cNvGrpSpPr>
            <a:grpSpLocks/>
          </p:cNvGrpSpPr>
          <p:nvPr/>
        </p:nvGrpSpPr>
        <p:grpSpPr bwMode="auto">
          <a:xfrm>
            <a:off x="0" y="0"/>
            <a:ext cx="12192000" cy="1252802"/>
            <a:chOff x="0" y="0"/>
            <a:chExt cx="9216" cy="947"/>
          </a:xfrm>
        </p:grpSpPr>
        <p:pic>
          <p:nvPicPr>
            <p:cNvPr id="7"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780191" y="1307634"/>
            <a:ext cx="2144111" cy="461665"/>
          </a:xfrm>
          <a:prstGeom prst="rect">
            <a:avLst/>
          </a:prstGeom>
          <a:noFill/>
        </p:spPr>
        <p:txBody>
          <a:bodyPr wrap="square" rtlCol="0">
            <a:spAutoFit/>
          </a:bodyPr>
          <a:lstStyle/>
          <a:p>
            <a:r>
              <a:rPr lang="en-US" sz="2400" b="1" u="sng" dirty="0" err="1">
                <a:solidFill>
                  <a:srgbClr val="0070C0"/>
                </a:solidFill>
                <a:latin typeface="Times New Roman" panose="02020603050405020304" pitchFamily="18" charset="0"/>
                <a:cs typeface="Times New Roman" panose="02020603050405020304" pitchFamily="18" charset="0"/>
              </a:rPr>
              <a:t>Tham</a:t>
            </a:r>
            <a:r>
              <a:rPr lang="en-US" sz="2400" b="1" u="sng" dirty="0">
                <a:solidFill>
                  <a:srgbClr val="0070C0"/>
                </a:solidFill>
                <a:latin typeface="Times New Roman" panose="02020603050405020304" pitchFamily="18" charset="0"/>
                <a:cs typeface="Times New Roman" panose="02020603050405020304" pitchFamily="18" charset="0"/>
              </a:rPr>
              <a:t> </a:t>
            </a:r>
            <a:r>
              <a:rPr lang="en-US" sz="2400" b="1" u="sng" dirty="0" err="1">
                <a:solidFill>
                  <a:srgbClr val="0070C0"/>
                </a:solidFill>
                <a:latin typeface="Times New Roman" panose="02020603050405020304" pitchFamily="18" charset="0"/>
                <a:cs typeface="Times New Roman" panose="02020603050405020304" pitchFamily="18" charset="0"/>
              </a:rPr>
              <a:t>khảo</a:t>
            </a:r>
            <a:endParaRPr lang="en-US" sz="2400" b="1" u="sng" dirty="0">
              <a:solidFill>
                <a:srgbClr val="0070C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22DBCF5-F471-416F-88A3-548E455B5667}"/>
              </a:ext>
            </a:extLst>
          </p:cNvPr>
          <p:cNvSpPr txBox="1"/>
          <p:nvPr/>
        </p:nvSpPr>
        <p:spPr bwMode="auto">
          <a:xfrm>
            <a:off x="1812767" y="76192"/>
            <a:ext cx="76440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en-US" sz="2800" b="1" dirty="0" err="1" smtClean="0">
                <a:solidFill>
                  <a:srgbClr val="0000FF"/>
                </a:solidFill>
                <a:latin typeface="Times New Roman" pitchFamily="18" charset="0"/>
                <a:cs typeface="Times New Roman" pitchFamily="18" charset="0"/>
              </a:rPr>
              <a:t>Thứ</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ngày</a:t>
            </a:r>
            <a:r>
              <a:rPr lang="en-US" sz="2800" b="1" dirty="0" smtClean="0">
                <a:solidFill>
                  <a:srgbClr val="0000FF"/>
                </a:solidFill>
                <a:latin typeface="Times New Roman" pitchFamily="18" charset="0"/>
                <a:cs typeface="Times New Roman" pitchFamily="18" charset="0"/>
              </a:rPr>
              <a:t> 13 </a:t>
            </a:r>
            <a:r>
              <a:rPr lang="en-US" sz="2800" b="1" dirty="0" err="1" smtClean="0">
                <a:solidFill>
                  <a:srgbClr val="0000FF"/>
                </a:solidFill>
                <a:latin typeface="Times New Roman" pitchFamily="18" charset="0"/>
                <a:cs typeface="Times New Roman" pitchFamily="18" charset="0"/>
              </a:rPr>
              <a:t>tháng</a:t>
            </a:r>
            <a:r>
              <a:rPr lang="en-US" sz="2800" b="1" dirty="0" smtClean="0">
                <a:solidFill>
                  <a:srgbClr val="0000FF"/>
                </a:solidFill>
                <a:latin typeface="Times New Roman" pitchFamily="18" charset="0"/>
                <a:cs typeface="Times New Roman" pitchFamily="18" charset="0"/>
              </a:rPr>
              <a:t> 12 </a:t>
            </a:r>
            <a:r>
              <a:rPr lang="en-US" sz="2800" b="1" dirty="0" err="1" smtClean="0">
                <a:solidFill>
                  <a:srgbClr val="0000FF"/>
                </a:solidFill>
                <a:latin typeface="Times New Roman" pitchFamily="18" charset="0"/>
                <a:cs typeface="Times New Roman" pitchFamily="18" charset="0"/>
              </a:rPr>
              <a:t>năm</a:t>
            </a:r>
            <a:r>
              <a:rPr lang="en-US" sz="2800" b="1" smtClean="0">
                <a:solidFill>
                  <a:srgbClr val="0000FF"/>
                </a:solidFill>
                <a:latin typeface="Times New Roman" pitchFamily="18" charset="0"/>
                <a:cs typeface="Times New Roman" pitchFamily="18" charset="0"/>
              </a:rPr>
              <a:t> 2022</a:t>
            </a:r>
            <a:endParaRPr lang="en-US" sz="2800" b="1" dirty="0">
              <a:solidFill>
                <a:srgbClr val="0000FF"/>
              </a:solidFill>
              <a:latin typeface="Times New Roman" pitchFamily="18" charset="0"/>
              <a:cs typeface="Times New Roman" pitchFamily="18" charset="0"/>
            </a:endParaRPr>
          </a:p>
          <a:p>
            <a:pPr algn="ctr"/>
            <a:r>
              <a:rPr lang="en-US" sz="2800" b="1" u="sng" dirty="0" err="1">
                <a:solidFill>
                  <a:srgbClr val="0000FF"/>
                </a:solidFill>
                <a:latin typeface="Times New Roman" pitchFamily="18" charset="0"/>
                <a:cs typeface="Times New Roman" pitchFamily="18" charset="0"/>
              </a:rPr>
              <a:t>Tập</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làm</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văn</a:t>
            </a:r>
            <a:endParaRPr lang="en-US" sz="2800" b="1" u="sng" dirty="0">
              <a:solidFill>
                <a:srgbClr val="0000FF"/>
              </a:solidFill>
              <a:latin typeface="Times New Roman" pitchFamily="18" charset="0"/>
              <a:cs typeface="Times New Roman" pitchFamily="18" charset="0"/>
            </a:endParaRPr>
          </a:p>
          <a:p>
            <a:pPr algn="ctr"/>
            <a:r>
              <a:rPr lang="en-US" altLang="en-US" sz="2800" b="1" dirty="0" err="1">
                <a:solidFill>
                  <a:srgbClr val="FF0000"/>
                </a:solidFill>
                <a:latin typeface="Times New Roman" panose="02020603050405020304" pitchFamily="18" charset="0"/>
              </a:rPr>
              <a:t>Luyện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tập</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người</a:t>
            </a:r>
            <a:r>
              <a:rPr lang="en-US" altLang="en-US" sz="2800" b="1" dirty="0">
                <a:solidFill>
                  <a:srgbClr val="FF0000"/>
                </a:solidFill>
                <a:latin typeface="Times New Roman" panose="02020603050405020304" pitchFamily="18" charset="0"/>
              </a:rPr>
              <a:t> </a:t>
            </a:r>
            <a:r>
              <a:rPr lang="en-US" sz="2800" i="1" dirty="0">
                <a:solidFill>
                  <a:srgbClr val="0000FF"/>
                </a:solidFill>
                <a:latin typeface="Times New Roman" pitchFamily="18" charset="0"/>
                <a:cs typeface="Times New Roman" pitchFamily="18" charset="0"/>
              </a:rPr>
              <a:t>(</a:t>
            </a:r>
            <a:r>
              <a:rPr lang="en-US" sz="2800" i="1" dirty="0" err="1">
                <a:solidFill>
                  <a:srgbClr val="0000FF"/>
                </a:solidFill>
                <a:latin typeface="Times New Roman" pitchFamily="18" charset="0"/>
                <a:cs typeface="Times New Roman" pitchFamily="18" charset="0"/>
              </a:rPr>
              <a:t>Tả</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hoạt</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động</a:t>
            </a:r>
            <a:r>
              <a:rPr lang="en-US" sz="2800" i="1" dirty="0">
                <a:solidFill>
                  <a:srgbClr val="0000FF"/>
                </a:solidFill>
                <a:latin typeface="Times New Roman" pitchFamily="18" charset="0"/>
                <a:cs typeface="Times New Roman" pitchFamily="18" charset="0"/>
              </a:rPr>
              <a:t>)</a:t>
            </a:r>
            <a:endParaRPr lang="en-US" sz="2800" i="1" dirty="0">
              <a:solidFill>
                <a:srgbClr val="0070C0"/>
              </a:solidFill>
              <a:latin typeface="Times New Roman" pitchFamily="18" charset="0"/>
              <a:ea typeface="SimSun" pitchFamily="2" charset="-122"/>
            </a:endParaRPr>
          </a:p>
        </p:txBody>
      </p:sp>
    </p:spTree>
    <p:extLst>
      <p:ext uri="{BB962C8B-B14F-4D97-AF65-F5344CB8AC3E}">
        <p14:creationId xmlns:p14="http://schemas.microsoft.com/office/powerpoint/2010/main" val="367590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9"/>
          <p:cNvGrpSpPr>
            <a:grpSpLocks/>
          </p:cNvGrpSpPr>
          <p:nvPr/>
        </p:nvGrpSpPr>
        <p:grpSpPr bwMode="auto">
          <a:xfrm>
            <a:off x="0" y="0"/>
            <a:ext cx="12192000" cy="1252802"/>
            <a:chOff x="0" y="0"/>
            <a:chExt cx="9216" cy="947"/>
          </a:xfrm>
        </p:grpSpPr>
        <p:pic>
          <p:nvPicPr>
            <p:cNvPr id="7"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780191" y="1345771"/>
            <a:ext cx="2144111" cy="461665"/>
          </a:xfrm>
          <a:prstGeom prst="rect">
            <a:avLst/>
          </a:prstGeom>
          <a:noFill/>
        </p:spPr>
        <p:txBody>
          <a:bodyPr wrap="square" rtlCol="0">
            <a:spAutoFit/>
          </a:bodyPr>
          <a:lstStyle/>
          <a:p>
            <a:r>
              <a:rPr lang="en-US" sz="2400" b="1" u="sng" dirty="0" err="1">
                <a:solidFill>
                  <a:srgbClr val="0070C0"/>
                </a:solidFill>
                <a:latin typeface="Times New Roman" panose="02020603050405020304" pitchFamily="18" charset="0"/>
                <a:cs typeface="Times New Roman" panose="02020603050405020304" pitchFamily="18" charset="0"/>
              </a:rPr>
              <a:t>Tham</a:t>
            </a:r>
            <a:r>
              <a:rPr lang="en-US" sz="2400" b="1" u="sng" dirty="0">
                <a:solidFill>
                  <a:srgbClr val="0070C0"/>
                </a:solidFill>
                <a:latin typeface="Times New Roman" panose="02020603050405020304" pitchFamily="18" charset="0"/>
                <a:cs typeface="Times New Roman" panose="02020603050405020304" pitchFamily="18" charset="0"/>
              </a:rPr>
              <a:t> </a:t>
            </a:r>
            <a:r>
              <a:rPr lang="en-US" sz="2400" b="1" u="sng" dirty="0" err="1">
                <a:solidFill>
                  <a:srgbClr val="0070C0"/>
                </a:solidFill>
                <a:latin typeface="Times New Roman" panose="02020603050405020304" pitchFamily="18" charset="0"/>
                <a:cs typeface="Times New Roman" panose="02020603050405020304" pitchFamily="18" charset="0"/>
              </a:rPr>
              <a:t>khảo</a:t>
            </a:r>
            <a:endParaRPr lang="en-US" sz="2400" b="1" u="sng" dirty="0">
              <a:solidFill>
                <a:srgbClr val="0070C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A55122E0-1297-4576-AC8D-48954656384B}"/>
              </a:ext>
            </a:extLst>
          </p:cNvPr>
          <p:cNvSpPr>
            <a:spLocks noChangeArrowheads="1"/>
          </p:cNvSpPr>
          <p:nvPr/>
        </p:nvSpPr>
        <p:spPr bwMode="auto">
          <a:xfrm>
            <a:off x="786852" y="1672594"/>
            <a:ext cx="10807429" cy="5262979"/>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spcBef>
                <a:spcPct val="20000"/>
              </a:spcBef>
              <a:buFont typeface="Arial" panose="020B0604020202020204" pitchFamily="34" charset="0"/>
              <a:buNone/>
            </a:pPr>
            <a:r>
              <a:rPr lang="en-US" altLang="en-US" sz="2800" dirty="0">
                <a:solidFill>
                  <a:srgbClr val="800080"/>
                </a:solidFill>
                <a:latin typeface="Arial" panose="020B0604020202020204" pitchFamily="34" charset="0"/>
              </a:rPr>
              <a:t>       </a:t>
            </a:r>
            <a:r>
              <a:rPr lang="vi-VN" altLang="en-US" sz="2800" dirty="0">
                <a:solidFill>
                  <a:srgbClr val="800080"/>
                </a:solidFill>
                <a:latin typeface="Times New Roman" panose="02020603050405020304" pitchFamily="18" charset="0"/>
              </a:rPr>
              <a:t>Vào ngày này</a:t>
            </a:r>
            <a:r>
              <a:rPr lang="en-US" altLang="en-US" sz="2800" dirty="0">
                <a:solidFill>
                  <a:srgbClr val="800080"/>
                </a:solidFill>
                <a:latin typeface="Times New Roman" panose="02020603050405020304" pitchFamily="18" charset="0"/>
              </a:rPr>
              <a:t> </a:t>
            </a:r>
            <a:r>
              <a:rPr lang="en-US" altLang="en-US" sz="2800" dirty="0" err="1">
                <a:solidFill>
                  <a:srgbClr val="800080"/>
                </a:solidFill>
                <a:latin typeface="Times New Roman" panose="02020603050405020304" pitchFamily="18" charset="0"/>
              </a:rPr>
              <a:t>gần</a:t>
            </a:r>
            <a:r>
              <a:rPr lang="vi-VN" altLang="en-US" sz="2800" dirty="0">
                <a:solidFill>
                  <a:srgbClr val="800080"/>
                </a:solidFill>
                <a:latin typeface="Times New Roman" panose="02020603050405020304" pitchFamily="18" charset="0"/>
              </a:rPr>
              <a:t> hai năm trước, gia đình em đã đón một thành viên mới vô cùng đáng yêu. Đó là bé Bi</a:t>
            </a:r>
            <a:r>
              <a:rPr lang="en-US" altLang="en-US" sz="2800" dirty="0">
                <a:solidFill>
                  <a:srgbClr val="800080"/>
                </a:solidFill>
                <a:latin typeface="Times New Roman" panose="02020603050405020304" pitchFamily="18" charset="0"/>
              </a:rPr>
              <a:t>n</a:t>
            </a:r>
            <a:r>
              <a:rPr lang="vi-VN" altLang="en-US" sz="2800" dirty="0">
                <a:solidFill>
                  <a:srgbClr val="800080"/>
                </a:solidFill>
                <a:latin typeface="Times New Roman" panose="02020603050405020304" pitchFamily="18" charset="0"/>
              </a:rPr>
              <a:t> - người em trai của em. Bé </a:t>
            </a:r>
            <a:r>
              <a:rPr lang="en-US" altLang="en-US" sz="2800" dirty="0">
                <a:solidFill>
                  <a:srgbClr val="800080"/>
                </a:solidFill>
                <a:latin typeface="Times New Roman" panose="02020603050405020304" pitchFamily="18" charset="0"/>
              </a:rPr>
              <a:t>B</a:t>
            </a:r>
            <a:r>
              <a:rPr lang="vi-VN" altLang="en-US" sz="2800" dirty="0">
                <a:solidFill>
                  <a:srgbClr val="800080"/>
                </a:solidFill>
                <a:latin typeface="Times New Roman" panose="02020603050405020304" pitchFamily="18" charset="0"/>
              </a:rPr>
              <a:t>i</a:t>
            </a:r>
            <a:r>
              <a:rPr lang="en-US" altLang="en-US" sz="2800" dirty="0">
                <a:solidFill>
                  <a:srgbClr val="800080"/>
                </a:solidFill>
                <a:latin typeface="Times New Roman" panose="02020603050405020304" pitchFamily="18" charset="0"/>
              </a:rPr>
              <a:t>n</a:t>
            </a:r>
            <a:r>
              <a:rPr lang="vi-VN" altLang="en-US" sz="2800" dirty="0">
                <a:solidFill>
                  <a:srgbClr val="800080"/>
                </a:solidFill>
                <a:latin typeface="Times New Roman" panose="02020603050405020304" pitchFamily="18" charset="0"/>
              </a:rPr>
              <a:t> bây giờ đã</a:t>
            </a:r>
            <a:r>
              <a:rPr lang="en-US" altLang="en-US" sz="2800" dirty="0">
                <a:solidFill>
                  <a:srgbClr val="800080"/>
                </a:solidFill>
                <a:latin typeface="Times New Roman" panose="02020603050405020304" pitchFamily="18" charset="0"/>
              </a:rPr>
              <a:t> </a:t>
            </a:r>
            <a:r>
              <a:rPr lang="en-US" altLang="en-US" sz="2800" dirty="0" err="1">
                <a:solidFill>
                  <a:srgbClr val="800080"/>
                </a:solidFill>
                <a:latin typeface="Times New Roman" panose="02020603050405020304" pitchFamily="18" charset="0"/>
              </a:rPr>
              <a:t>gần</a:t>
            </a:r>
            <a:r>
              <a:rPr lang="vi-VN" altLang="en-US" sz="2800" dirty="0">
                <a:solidFill>
                  <a:srgbClr val="800080"/>
                </a:solidFill>
                <a:latin typeface="Times New Roman" panose="02020603050405020304" pitchFamily="18" charset="0"/>
              </a:rPr>
              <a:t> hai tuổi. Bé đang chập chững biết đi và học nói. Dáng đi của bé khá liêu xiêu do chưa được cứng cáp, bé cứ đi được một đoạn ngắn rồi lại ngã xuống. Được sự động viên, reo hò cổ vũ của mọi người, bé không khóc mà tươi cười đứng dậy đi tiếp, vẫn cái dáng đi liêu xiêu ấy cũng làm cho trái tim của mọi người xung quanh nghiêng ngả vì bé quá đáng yêu. Bé rất hay bi bô tập nói, em là người hay dạy bé nói nhiều nhất nhà. Bé đã bi</a:t>
            </a:r>
            <a:r>
              <a:rPr lang="en-US" altLang="en-US" sz="2800" dirty="0">
                <a:solidFill>
                  <a:srgbClr val="800080"/>
                </a:solidFill>
                <a:latin typeface="Times New Roman" panose="02020603050405020304" pitchFamily="18" charset="0"/>
              </a:rPr>
              <a:t>ế</a:t>
            </a:r>
            <a:r>
              <a:rPr lang="vi-VN" altLang="en-US" sz="2800" dirty="0">
                <a:solidFill>
                  <a:srgbClr val="800080"/>
                </a:solidFill>
                <a:latin typeface="Times New Roman" panose="02020603050405020304" pitchFamily="18" charset="0"/>
              </a:rPr>
              <a:t>t chào, gọi ba, bà ơi. Cái giọng ngọng ngọng, chưa rõ thành lời rồi lúc nào cũng </a:t>
            </a:r>
            <a:r>
              <a:rPr lang="en-US" altLang="en-US" sz="2800" dirty="0" err="1">
                <a:solidFill>
                  <a:srgbClr val="800080"/>
                </a:solidFill>
                <a:latin typeface="Times New Roman" panose="02020603050405020304" pitchFamily="18" charset="0"/>
              </a:rPr>
              <a:t>nh</a:t>
            </a:r>
            <a:r>
              <a:rPr lang="vi-VN" altLang="en-US" sz="2800" dirty="0">
                <a:solidFill>
                  <a:srgbClr val="800080"/>
                </a:solidFill>
                <a:latin typeface="Times New Roman" panose="02020603050405020304" pitchFamily="18" charset="0"/>
              </a:rPr>
              <a:t>oẻn miệng cười càng làm toát lên sự ngây thơ trên khuân mặt bé. Em rất vui và yêu quý bé. Em luôn muốn phấn đấu trở thành một người anh thật tốt để sau này cho bé noi theo.</a:t>
            </a:r>
            <a:r>
              <a:rPr lang="vi-VN" altLang="en-US" sz="2800" dirty="0">
                <a:latin typeface="Times New Roman" panose="02020603050405020304" pitchFamily="18" charset="0"/>
              </a:rPr>
              <a:t> </a:t>
            </a:r>
          </a:p>
        </p:txBody>
      </p:sp>
    </p:spTree>
    <p:extLst>
      <p:ext uri="{BB962C8B-B14F-4D97-AF65-F5344CB8AC3E}">
        <p14:creationId xmlns:p14="http://schemas.microsoft.com/office/powerpoint/2010/main" val="179133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plus(in)">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WordArt 4">
            <a:extLst>
              <a:ext uri="{FF2B5EF4-FFF2-40B4-BE49-F238E27FC236}">
                <a16:creationId xmlns:a16="http://schemas.microsoft.com/office/drawing/2014/main" id="{F926FC72-0831-45EB-B09B-03434032F617}"/>
              </a:ext>
            </a:extLst>
          </p:cNvPr>
          <p:cNvSpPr>
            <a:spLocks noChangeArrowheads="1" noChangeShapeType="1" noTextEdit="1"/>
          </p:cNvSpPr>
          <p:nvPr/>
        </p:nvSpPr>
        <p:spPr bwMode="auto">
          <a:xfrm>
            <a:off x="614626" y="1245655"/>
            <a:ext cx="4200525" cy="523875"/>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a:t>
            </a:r>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động</a:t>
            </a:r>
            <a:endPar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4" name="Text Box 8">
            <a:extLst>
              <a:ext uri="{FF2B5EF4-FFF2-40B4-BE49-F238E27FC236}">
                <a16:creationId xmlns:a16="http://schemas.microsoft.com/office/drawing/2014/main" id="{C28CCA5D-9A4A-4D33-AB0D-0503F9C48065}"/>
              </a:ext>
            </a:extLst>
          </p:cNvPr>
          <p:cNvSpPr txBox="1">
            <a:spLocks noChangeArrowheads="1"/>
          </p:cNvSpPr>
          <p:nvPr/>
        </p:nvSpPr>
        <p:spPr bwMode="auto">
          <a:xfrm>
            <a:off x="2714889" y="2063756"/>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Em hãy nêu cấu tạo của bài văn tả người?</a:t>
            </a:r>
          </a:p>
        </p:txBody>
      </p:sp>
      <p:sp>
        <p:nvSpPr>
          <p:cNvPr id="15" name="Text Box 9">
            <a:extLst>
              <a:ext uri="{FF2B5EF4-FFF2-40B4-BE49-F238E27FC236}">
                <a16:creationId xmlns:a16="http://schemas.microsoft.com/office/drawing/2014/main" id="{79379870-F1B7-44ED-8DA9-6CE66677BEDC}"/>
              </a:ext>
            </a:extLst>
          </p:cNvPr>
          <p:cNvSpPr txBox="1">
            <a:spLocks noChangeArrowheads="1"/>
          </p:cNvSpPr>
          <p:nvPr/>
        </p:nvSpPr>
        <p:spPr bwMode="auto">
          <a:xfrm>
            <a:off x="1648089" y="2749556"/>
            <a:ext cx="85344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2800" b="1" dirty="0" err="1">
                <a:solidFill>
                  <a:srgbClr val="CC00CC"/>
                </a:solidFill>
                <a:latin typeface="Times New Roman" panose="02020603050405020304" pitchFamily="18" charset="0"/>
                <a:cs typeface="Times New Roman" panose="02020603050405020304" pitchFamily="18" charset="0"/>
              </a:rPr>
              <a:t>Bài</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văn</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tả</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người</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thường</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có</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ba</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phần</a:t>
            </a:r>
            <a:r>
              <a:rPr lang="en-US" altLang="en-US" sz="2800" b="1" dirty="0">
                <a:solidFill>
                  <a:srgbClr val="CC00CC"/>
                </a:solidFill>
                <a:latin typeface="Times New Roman" panose="02020603050405020304" pitchFamily="18" charset="0"/>
                <a:cs typeface="Times New Roman" panose="02020603050405020304" pitchFamily="18" charset="0"/>
              </a:rPr>
              <a:t>:</a:t>
            </a:r>
            <a:br>
              <a:rPr lang="en-US" altLang="en-US" sz="2800" b="1" dirty="0">
                <a:solidFill>
                  <a:srgbClr val="CC00CC"/>
                </a:solidFill>
                <a:latin typeface="Times New Roman" panose="02020603050405020304" pitchFamily="18" charset="0"/>
                <a:cs typeface="Times New Roman" panose="02020603050405020304" pitchFamily="18" charset="0"/>
              </a:rPr>
            </a:br>
            <a:r>
              <a:rPr lang="en-US" altLang="en-US" sz="2800" b="1" dirty="0">
                <a:solidFill>
                  <a:srgbClr val="008000"/>
                </a:solidFill>
                <a:latin typeface="Times New Roman" panose="02020603050405020304" pitchFamily="18" charset="0"/>
                <a:cs typeface="Times New Roman" panose="02020603050405020304" pitchFamily="18" charset="0"/>
              </a:rPr>
              <a:t>1. </a:t>
            </a:r>
            <a:r>
              <a:rPr lang="en-US" altLang="en-US" sz="2800" b="1" dirty="0" err="1">
                <a:solidFill>
                  <a:srgbClr val="008000"/>
                </a:solidFill>
                <a:latin typeface="Times New Roman" panose="02020603050405020304" pitchFamily="18" charset="0"/>
                <a:cs typeface="Times New Roman" panose="02020603050405020304" pitchFamily="18" charset="0"/>
              </a:rPr>
              <a:t>Mở</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bài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Giới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thiệu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người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định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tả</a:t>
            </a:r>
            <a:r>
              <a:rPr lang="en-US" altLang="en-US" sz="2800" b="1" dirty="0">
                <a:solidFill>
                  <a:srgbClr val="008000"/>
                </a:solidFill>
                <a:latin typeface="Times New Roman" panose="02020603050405020304" pitchFamily="18" charset="0"/>
                <a:cs typeface="Times New Roman" panose="02020603050405020304" pitchFamily="18" charset="0"/>
              </a:rPr>
              <a:t>.</a:t>
            </a:r>
            <a:br>
              <a:rPr lang="en-US" altLang="en-US" sz="2800" b="1" dirty="0">
                <a:solidFill>
                  <a:srgbClr val="008000"/>
                </a:solidFill>
                <a:latin typeface="Times New Roman" panose="02020603050405020304" pitchFamily="18" charset="0"/>
                <a:cs typeface="Times New Roman" panose="02020603050405020304" pitchFamily="18" charset="0"/>
              </a:rPr>
            </a:br>
            <a:r>
              <a:rPr lang="en-US" altLang="en-US" sz="2800" b="1" dirty="0">
                <a:solidFill>
                  <a:srgbClr val="008000"/>
                </a:solidFill>
                <a:latin typeface="Times New Roman" panose="02020603050405020304" pitchFamily="18" charset="0"/>
                <a:cs typeface="Times New Roman" panose="02020603050405020304" pitchFamily="18" charset="0"/>
              </a:rPr>
              <a:t>2. </a:t>
            </a:r>
            <a:r>
              <a:rPr lang="en-US" altLang="en-US" sz="2800" b="1" dirty="0" err="1">
                <a:solidFill>
                  <a:srgbClr val="008000"/>
                </a:solidFill>
                <a:latin typeface="Times New Roman" panose="02020603050405020304" pitchFamily="18" charset="0"/>
                <a:cs typeface="Times New Roman" panose="02020603050405020304" pitchFamily="18" charset="0"/>
              </a:rPr>
              <a:t>Thân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bài</a:t>
            </a:r>
            <a:r>
              <a:rPr lang="en-US" altLang="en-US" sz="2800" b="1" dirty="0">
                <a:solidFill>
                  <a:srgbClr val="008000"/>
                </a:solidFill>
                <a:latin typeface="Times New Roman" panose="02020603050405020304" pitchFamily="18" charset="0"/>
                <a:cs typeface="Times New Roman" panose="02020603050405020304" pitchFamily="18" charset="0"/>
              </a:rPr>
              <a:t>: </a:t>
            </a:r>
            <a:br>
              <a:rPr lang="en-US" altLang="en-US" sz="2800" b="1" dirty="0">
                <a:solidFill>
                  <a:srgbClr val="008000"/>
                </a:solidFill>
                <a:latin typeface="Times New Roman" panose="02020603050405020304" pitchFamily="18" charset="0"/>
                <a:cs typeface="Times New Roman" panose="02020603050405020304" pitchFamily="18" charset="0"/>
              </a:rPr>
            </a:br>
            <a:r>
              <a:rPr lang="en-US" altLang="en-US" sz="2800" b="1" dirty="0">
                <a:solidFill>
                  <a:srgbClr val="008000"/>
                </a:solidFill>
                <a:latin typeface="Times New Roman" panose="02020603050405020304" pitchFamily="18" charset="0"/>
                <a:cs typeface="Times New Roman" panose="02020603050405020304" pitchFamily="18" charset="0"/>
              </a:rPr>
              <a:t>     a, </a:t>
            </a:r>
            <a:r>
              <a:rPr lang="en-US" altLang="en-US" sz="2800" b="1" dirty="0" err="1">
                <a:solidFill>
                  <a:srgbClr val="008000"/>
                </a:solidFill>
                <a:latin typeface="Times New Roman" panose="02020603050405020304" pitchFamily="18" charset="0"/>
                <a:cs typeface="Times New Roman" panose="02020603050405020304" pitchFamily="18" charset="0"/>
              </a:rPr>
              <a:t>Tả</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ngoại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hình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đặc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điểm</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nổi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bật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về</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tầm</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vóc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cách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ăn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mặc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khuôn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mặt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mái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tóc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đôi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mắt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hàm</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răng</a:t>
            </a:r>
            <a:r>
              <a:rPr lang="en-US" altLang="en-US" sz="2800" b="1" dirty="0">
                <a:solidFill>
                  <a:srgbClr val="008000"/>
                </a:solidFill>
                <a:latin typeface="Times New Roman" panose="02020603050405020304" pitchFamily="18" charset="0"/>
                <a:cs typeface="Times New Roman" panose="02020603050405020304" pitchFamily="18" charset="0"/>
              </a:rPr>
              <a:t> …)</a:t>
            </a:r>
            <a:br>
              <a:rPr lang="en-US" altLang="en-US" sz="2800" b="1" dirty="0">
                <a:solidFill>
                  <a:srgbClr val="008000"/>
                </a:solidFill>
                <a:latin typeface="Times New Roman" panose="02020603050405020304" pitchFamily="18" charset="0"/>
                <a:cs typeface="Times New Roman" panose="02020603050405020304" pitchFamily="18" charset="0"/>
              </a:rPr>
            </a:br>
            <a:r>
              <a:rPr lang="en-US" altLang="en-US" sz="2800" b="1" dirty="0">
                <a:solidFill>
                  <a:srgbClr val="008000"/>
                </a:solidFill>
                <a:latin typeface="Times New Roman" panose="02020603050405020304" pitchFamily="18" charset="0"/>
                <a:cs typeface="Times New Roman" panose="02020603050405020304" pitchFamily="18" charset="0"/>
              </a:rPr>
              <a:t>     b, </a:t>
            </a:r>
            <a:r>
              <a:rPr lang="en-US" altLang="en-US" sz="2800" b="1" dirty="0" err="1">
                <a:solidFill>
                  <a:srgbClr val="008000"/>
                </a:solidFill>
                <a:latin typeface="Times New Roman" panose="02020603050405020304" pitchFamily="18" charset="0"/>
                <a:cs typeface="Times New Roman" panose="02020603050405020304" pitchFamily="18" charset="0"/>
              </a:rPr>
              <a:t>Tả</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tính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tình,hoạt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động</a:t>
            </a:r>
            <a:r>
              <a:rPr lang="en-US" altLang="en-US" sz="2800" b="1" dirty="0">
                <a:solidFill>
                  <a:srgbClr val="008000"/>
                </a:solidFill>
                <a:latin typeface="Times New Roman" panose="02020603050405020304" pitchFamily="18" charset="0"/>
                <a:cs typeface="Times New Roman" panose="02020603050405020304" pitchFamily="18" charset="0"/>
              </a:rPr>
              <a:t> ( </a:t>
            </a:r>
            <a:r>
              <a:rPr lang="en-US" altLang="en-US" sz="2800" b="1" dirty="0" err="1">
                <a:solidFill>
                  <a:srgbClr val="008000"/>
                </a:solidFill>
                <a:latin typeface="Times New Roman" panose="02020603050405020304" pitchFamily="18" charset="0"/>
                <a:cs typeface="Times New Roman" panose="02020603050405020304" pitchFamily="18" charset="0"/>
              </a:rPr>
              <a:t>lời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nói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cử</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chỉ</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thói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quen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cách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cư</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xử</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với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người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khác</a:t>
            </a:r>
            <a:r>
              <a:rPr lang="en-US" altLang="en-US" sz="2800" b="1" dirty="0">
                <a:solidFill>
                  <a:srgbClr val="008000"/>
                </a:solidFill>
                <a:latin typeface="Times New Roman" panose="02020603050405020304" pitchFamily="18" charset="0"/>
                <a:cs typeface="Times New Roman" panose="02020603050405020304" pitchFamily="18" charset="0"/>
              </a:rPr>
              <a:t>…)</a:t>
            </a:r>
            <a:br>
              <a:rPr lang="en-US" altLang="en-US" sz="2800" b="1" dirty="0">
                <a:solidFill>
                  <a:srgbClr val="008000"/>
                </a:solidFill>
                <a:latin typeface="Times New Roman" panose="02020603050405020304" pitchFamily="18" charset="0"/>
                <a:cs typeface="Times New Roman" panose="02020603050405020304" pitchFamily="18" charset="0"/>
              </a:rPr>
            </a:br>
            <a:r>
              <a:rPr lang="en-US" altLang="en-US" sz="2800" b="1" dirty="0">
                <a:solidFill>
                  <a:srgbClr val="008000"/>
                </a:solidFill>
                <a:latin typeface="Times New Roman" panose="02020603050405020304" pitchFamily="18" charset="0"/>
                <a:cs typeface="Times New Roman" panose="02020603050405020304" pitchFamily="18" charset="0"/>
              </a:rPr>
              <a:t>3. </a:t>
            </a:r>
            <a:r>
              <a:rPr lang="en-US" altLang="en-US" sz="2800" b="1" dirty="0" err="1">
                <a:solidFill>
                  <a:srgbClr val="008000"/>
                </a:solidFill>
                <a:latin typeface="Times New Roman" panose="02020603050405020304" pitchFamily="18" charset="0"/>
                <a:cs typeface="Times New Roman" panose="02020603050405020304" pitchFamily="18" charset="0"/>
              </a:rPr>
              <a:t>Kết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bài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Nêu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cảm</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nghĩ</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về</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người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được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tả</a:t>
            </a:r>
            <a:r>
              <a:rPr lang="en-US" altLang="en-US" sz="2800" b="1" dirty="0">
                <a:solidFill>
                  <a:srgbClr val="008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748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4"/>
                                        </p:tgtEl>
                                        <p:attrNameLst>
                                          <p:attrName>style.visibility</p:attrName>
                                        </p:attrNameLst>
                                      </p:cBhvr>
                                      <p:to>
                                        <p:strVal val="visible"/>
                                      </p:to>
                                    </p:set>
                                    <p:anim calcmode="discrete" valueType="clr">
                                      <p:cBhvr override="childStyle">
                                        <p:cTn id="13"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
                                        </p:tgtEl>
                                        <p:attrNameLst>
                                          <p:attrName>fillcolor</p:attrName>
                                        </p:attrNameLst>
                                      </p:cBhvr>
                                      <p:tavLst>
                                        <p:tav tm="0">
                                          <p:val>
                                            <p:clrVal>
                                              <a:schemeClr val="accent2"/>
                                            </p:clrVal>
                                          </p:val>
                                        </p:tav>
                                        <p:tav tm="50000">
                                          <p:val>
                                            <p:clrVal>
                                              <a:schemeClr val="hlink"/>
                                            </p:clrVal>
                                          </p:val>
                                        </p:tav>
                                      </p:tavLst>
                                    </p:anim>
                                    <p:set>
                                      <p:cBhvr>
                                        <p:cTn id="15" dur="80"/>
                                        <p:tgtEl>
                                          <p:spTgt spid="1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5"/>
                                        </p:tgtEl>
                                        <p:attrNameLst>
                                          <p:attrName>style.visibility</p:attrName>
                                        </p:attrNameLst>
                                      </p:cBhvr>
                                      <p:to>
                                        <p:strVal val="visible"/>
                                      </p:to>
                                    </p:set>
                                    <p:anim calcmode="discrete" valueType="clr">
                                      <p:cBhvr override="childStyle">
                                        <p:cTn id="2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5"/>
                                        </p:tgtEl>
                                        <p:attrNameLst>
                                          <p:attrName>fillcolor</p:attrName>
                                        </p:attrNameLst>
                                      </p:cBhvr>
                                      <p:tavLst>
                                        <p:tav tm="0">
                                          <p:val>
                                            <p:clrVal>
                                              <a:schemeClr val="accent2"/>
                                            </p:clrVal>
                                          </p:val>
                                        </p:tav>
                                        <p:tav tm="50000">
                                          <p:val>
                                            <p:clrVal>
                                              <a:schemeClr val="hlink"/>
                                            </p:clrVal>
                                          </p:val>
                                        </p:tav>
                                      </p:tavLst>
                                    </p:anim>
                                    <p:set>
                                      <p:cBhvr>
                                        <p:cTn id="22"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1217927" y="2455894"/>
            <a:ext cx="112918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2060"/>
                </a:solidFill>
                <a:latin typeface="Times New Roman" panose="02020603050405020304" pitchFamily="18" charset="0"/>
              </a:rPr>
              <a:t>1. </a:t>
            </a:r>
            <a:r>
              <a:rPr lang="en-US" altLang="en-US" sz="2800" b="1" dirty="0" err="1">
                <a:solidFill>
                  <a:srgbClr val="002060"/>
                </a:solidFill>
                <a:latin typeface="Times New Roman" panose="02020603050405020304" pitchFamily="18" charset="0"/>
              </a:rPr>
              <a:t>Đọc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sau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thực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yêu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cầu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nêu</a:t>
            </a:r>
            <a:r>
              <a:rPr lang="en-US" altLang="en-US" sz="2800" b="1" dirty="0">
                <a:solidFill>
                  <a:srgbClr val="002060"/>
                </a:solidFill>
                <a:latin typeface="Times New Roman" panose="02020603050405020304" pitchFamily="18" charset="0"/>
              </a:rPr>
              <a:t> ở </a:t>
            </a:r>
            <a:r>
              <a:rPr lang="en-US" altLang="en-US" sz="2800" b="1" dirty="0" err="1">
                <a:solidFill>
                  <a:srgbClr val="002060"/>
                </a:solidFill>
                <a:latin typeface="Times New Roman" panose="02020603050405020304" pitchFamily="18" charset="0"/>
              </a:rPr>
              <a:t>bên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dưới</a:t>
            </a:r>
            <a:r>
              <a:rPr lang="en-US" altLang="en-US" sz="2800" b="1" dirty="0">
                <a:solidFill>
                  <a:srgbClr val="002060"/>
                </a:solidFill>
                <a:latin typeface="Times New Roman" panose="02020603050405020304" pitchFamily="18" charset="0"/>
              </a:rPr>
              <a:t>:</a:t>
            </a:r>
          </a:p>
        </p:txBody>
      </p:sp>
      <p:sp>
        <p:nvSpPr>
          <p:cNvPr id="13" name="WordArt 4">
            <a:extLst>
              <a:ext uri="{FF2B5EF4-FFF2-40B4-BE49-F238E27FC236}">
                <a16:creationId xmlns:a16="http://schemas.microsoft.com/office/drawing/2014/main" id="{E456F15F-C4E5-4B02-A6A3-EE5325CC91A3}"/>
              </a:ext>
            </a:extLst>
          </p:cNvPr>
          <p:cNvSpPr>
            <a:spLocks noChangeArrowheads="1" noChangeShapeType="1" noTextEdit="1"/>
          </p:cNvSpPr>
          <p:nvPr/>
        </p:nvSpPr>
        <p:spPr bwMode="auto">
          <a:xfrm>
            <a:off x="140253" y="1542708"/>
            <a:ext cx="4200525" cy="523875"/>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a:t>
            </a:r>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a:t>
            </a:r>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thực</a:t>
            </a:r>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hành</a:t>
            </a:r>
            <a:endPar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39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p:cNvSpPr/>
          <p:nvPr/>
        </p:nvSpPr>
        <p:spPr>
          <a:xfrm>
            <a:off x="583323" y="34031"/>
            <a:ext cx="11020097" cy="6494085"/>
          </a:xfrm>
          <a:prstGeom prst="rect">
            <a:avLst/>
          </a:prstGeom>
        </p:spPr>
        <p:txBody>
          <a:bodyPr wrap="square">
            <a:spAutoFit/>
          </a:bodyPr>
          <a:lstStyle/>
          <a:p>
            <a:pPr algn="ctr"/>
            <a:r>
              <a:rPr lang="en-US" altLang="en-US" sz="2800" dirty="0" err="1">
                <a:solidFill>
                  <a:srgbClr val="0000FF"/>
                </a:solidFill>
                <a:latin typeface="Times New Roman" panose="02020603050405020304" pitchFamily="18" charset="0"/>
              </a:rPr>
              <a:t>Công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nhân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sửa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đường</a:t>
            </a:r>
            <a:endParaRPr lang="en-US" altLang="en-US" sz="2800" dirty="0">
              <a:solidFill>
                <a:srgbClr val="0000FF"/>
              </a:solidFill>
              <a:latin typeface="Times New Roman" panose="02020603050405020304" pitchFamily="18" charset="0"/>
            </a:endParaRPr>
          </a:p>
          <a:p>
            <a:r>
              <a:rPr lang="en-US" altLang="en-US" sz="2600" dirty="0">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Tâm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mẹ</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của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Thư</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đang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chăm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chú</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việc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đôi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găng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bằng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vải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rất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dày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Vì</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thế</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y </a:t>
            </a:r>
            <a:r>
              <a:rPr lang="en-US" altLang="en-US" sz="2600" dirty="0" err="1">
                <a:solidFill>
                  <a:srgbClr val="002060"/>
                </a:solidFill>
                <a:latin typeface="Times New Roman" panose="02020603050405020304" pitchFamily="18" charset="0"/>
              </a:rPr>
              <a:t>như</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người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khổng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lồ</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đội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nón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khăn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trùm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gần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kín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mặt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chỉ</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để</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hở</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mỗi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cái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mũi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và</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đôi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mắt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phải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cầm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chiếc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búa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trái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xếp</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rất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khéo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những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bọc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nhựa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đen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nhánh</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vào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chỗ</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trũng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đập</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búa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đều</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đều</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xuống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những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để</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chúng</a:t>
            </a:r>
            <a:r>
              <a:rPr lang="en-US" altLang="en-US" sz="2600" dirty="0">
                <a:solidFill>
                  <a:srgbClr val="002060"/>
                </a:solidFill>
                <a:latin typeface="Times New Roman" panose="02020603050405020304" pitchFamily="18" charset="0"/>
              </a:rPr>
              <a:t> ken </a:t>
            </a:r>
            <a:r>
              <a:rPr lang="en-US" altLang="en-US" sz="2600" dirty="0" err="1">
                <a:solidFill>
                  <a:srgbClr val="002060"/>
                </a:solidFill>
                <a:latin typeface="Times New Roman" panose="02020603050405020304" pitchFamily="18" charset="0"/>
              </a:rPr>
              <a:t>chắc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vào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nhau</a:t>
            </a:r>
            <a:r>
              <a:rPr lang="en-US" altLang="en-US" sz="2600" dirty="0">
                <a:solidFill>
                  <a:srgbClr val="002060"/>
                </a:solidFill>
                <a:latin typeface="Times New Roman" panose="02020603050405020304" pitchFamily="18" charset="0"/>
              </a:rPr>
              <a:t>. Hai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xuống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nhịp</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nhàng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Dường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như</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đang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việc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gì</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đấy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rất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nhẹ</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nhàng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chứ</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không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phải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công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việc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vất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vả</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kia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Chỉ</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có</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mảng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áo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ướt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đẫm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mồ</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hôi</a:t>
            </a:r>
            <a:r>
              <a:rPr lang="en-US" altLang="en-US" sz="2600" dirty="0">
                <a:solidFill>
                  <a:srgbClr val="002060"/>
                </a:solidFill>
                <a:latin typeface="Times New Roman" panose="02020603050405020304" pitchFamily="18" charset="0"/>
              </a:rPr>
              <a:t> ở </a:t>
            </a:r>
            <a:r>
              <a:rPr lang="en-US" altLang="en-US" sz="2600" dirty="0" err="1">
                <a:solidFill>
                  <a:srgbClr val="002060"/>
                </a:solidFill>
                <a:latin typeface="Times New Roman" panose="02020603050405020304" pitchFamily="18" charset="0"/>
              </a:rPr>
              <a:t>lưng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cứ</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loang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mãi</a:t>
            </a:r>
            <a:r>
              <a:rPr lang="en-US" altLang="en-US" sz="2600" dirty="0">
                <a:solidFill>
                  <a:srgbClr val="002060"/>
                </a:solidFill>
                <a:latin typeface="Times New Roman" panose="02020603050405020304" pitchFamily="18" charset="0"/>
              </a:rPr>
              <a:t>. </a:t>
            </a:r>
          </a:p>
          <a:p>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Mảng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hình</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chữ</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nhật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đen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nhánh</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hiện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thế</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cái</a:t>
            </a:r>
            <a:r>
              <a:rPr lang="en-US" altLang="en-US" sz="2600" dirty="0">
                <a:solidFill>
                  <a:srgbClr val="002060"/>
                </a:solidFill>
                <a:latin typeface="Times New Roman" panose="02020603050405020304" pitchFamily="18" charset="0"/>
              </a:rPr>
              <a:t> ổ </a:t>
            </a:r>
            <a:r>
              <a:rPr lang="en-US" altLang="en-US" sz="2600" dirty="0" err="1">
                <a:solidFill>
                  <a:srgbClr val="002060"/>
                </a:solidFill>
                <a:latin typeface="Times New Roman" panose="02020603050405020304" pitchFamily="18" charset="0"/>
              </a:rPr>
              <a:t>gà</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quái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lúc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trước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Thư</a:t>
            </a:r>
            <a:r>
              <a:rPr lang="en-US" altLang="en-US" sz="2600" dirty="0">
                <a:solidFill>
                  <a:srgbClr val="002060"/>
                </a:solidFill>
                <a:latin typeface="Times New Roman" panose="02020603050405020304" pitchFamily="18" charset="0"/>
              </a:rPr>
              <a:t> say </a:t>
            </a:r>
            <a:r>
              <a:rPr lang="en-US" altLang="en-US" sz="2600" dirty="0" err="1">
                <a:solidFill>
                  <a:srgbClr val="002060"/>
                </a:solidFill>
                <a:latin typeface="Times New Roman" panose="02020603050405020304" pitchFamily="18" charset="0"/>
              </a:rPr>
              <a:t>sưa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ngắm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miếng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hình</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chữ</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nhật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thơm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mùi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nhựa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hăng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hắc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ấy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rồi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ôm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cổ</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mẹ</a:t>
            </a:r>
            <a:r>
              <a:rPr lang="en-US" altLang="en-US" sz="2600" dirty="0">
                <a:solidFill>
                  <a:srgbClr val="002060"/>
                </a:solidFill>
                <a:latin typeface="Times New Roman" panose="02020603050405020304" pitchFamily="18" charset="0"/>
              </a:rPr>
              <a:t>:</a:t>
            </a:r>
          </a:p>
          <a:p>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Đẹp</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quá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Mẹ</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cũng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khéo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như</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áo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ấy</a:t>
            </a:r>
            <a:r>
              <a:rPr lang="en-US" altLang="en-US" sz="2600" dirty="0">
                <a:solidFill>
                  <a:srgbClr val="002060"/>
                </a:solidFill>
                <a:latin typeface="Times New Roman" panose="02020603050405020304" pitchFamily="18" charset="0"/>
              </a:rPr>
              <a:t>!</a:t>
            </a:r>
          </a:p>
          <a:p>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Tâm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đứng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vươn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vai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mấy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cái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liền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nheo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mắt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nhìn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mặt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Nắng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chói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chang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nụ</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cười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rạng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khuôn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mặt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a:t>
            </a:r>
            <a:r>
              <a:rPr lang="en-US" altLang="en-US" sz="2600" i="1" dirty="0">
                <a:solidFill>
                  <a:srgbClr val="FF0000"/>
                </a:solidFill>
                <a:latin typeface="Times New Roman" panose="02020603050405020304" pitchFamily="18" charset="0"/>
              </a:rPr>
              <a:t>					                                                        </a:t>
            </a:r>
            <a:r>
              <a:rPr lang="en-US" altLang="en-US" sz="2600" i="1" dirty="0">
                <a:latin typeface="Times New Roman" panose="02020603050405020304" pitchFamily="18" charset="0"/>
              </a:rPr>
              <a:t>Theo</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Nguyễn</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Thị</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Xuyến</a:t>
            </a:r>
            <a:endParaRPr lang="en-US" altLang="en-US" sz="2600" dirty="0">
              <a:latin typeface="Times New Roman" panose="02020603050405020304" pitchFamily="18" charset="0"/>
            </a:endParaRPr>
          </a:p>
        </p:txBody>
      </p:sp>
    </p:spTree>
    <p:extLst>
      <p:ext uri="{BB962C8B-B14F-4D97-AF65-F5344CB8AC3E}">
        <p14:creationId xmlns:p14="http://schemas.microsoft.com/office/powerpoint/2010/main" val="335464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5" name="Picture 7"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228600"/>
            <a:ext cx="582304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8"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55" y="304800"/>
            <a:ext cx="567064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3505200"/>
            <a:ext cx="582304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10"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955" y="3517900"/>
            <a:ext cx="5670645"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63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circle(in)">
                                      <p:cBhvr>
                                        <p:cTn id="7" dur="2000"/>
                                        <p:tgtEl>
                                          <p:spTgt spid="53256"/>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3255"/>
                                        </p:tgtEl>
                                        <p:attrNameLst>
                                          <p:attrName>style.visibility</p:attrName>
                                        </p:attrNameLst>
                                      </p:cBhvr>
                                      <p:to>
                                        <p:strVal val="visible"/>
                                      </p:to>
                                    </p:set>
                                    <p:animEffect transition="in" filter="circle(in)">
                                      <p:cBhvr>
                                        <p:cTn id="11" dur="2000"/>
                                        <p:tgtEl>
                                          <p:spTgt spid="53255"/>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53258"/>
                                        </p:tgtEl>
                                        <p:attrNameLst>
                                          <p:attrName>style.visibility</p:attrName>
                                        </p:attrNameLst>
                                      </p:cBhvr>
                                      <p:to>
                                        <p:strVal val="visible"/>
                                      </p:to>
                                    </p:set>
                                    <p:animEffect transition="in" filter="circle(in)">
                                      <p:cBhvr>
                                        <p:cTn id="15" dur="2000"/>
                                        <p:tgtEl>
                                          <p:spTgt spid="53258"/>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53257"/>
                                        </p:tgtEl>
                                        <p:attrNameLst>
                                          <p:attrName>style.visibility</p:attrName>
                                        </p:attrNameLst>
                                      </p:cBhvr>
                                      <p:to>
                                        <p:strVal val="visible"/>
                                      </p:to>
                                    </p:set>
                                    <p:animEffect transition="in" filter="circle(in)">
                                      <p:cBhvr>
                                        <p:cTn id="19" dur="2000"/>
                                        <p:tgtEl>
                                          <p:spTgt spid="53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599090" y="1936839"/>
            <a:ext cx="112918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2060"/>
                </a:solidFill>
                <a:latin typeface="Times New Roman" panose="02020603050405020304" pitchFamily="18" charset="0"/>
              </a:rPr>
              <a:t>1. </a:t>
            </a:r>
            <a:r>
              <a:rPr lang="en-US" altLang="en-US" sz="2800" b="1" dirty="0" err="1">
                <a:solidFill>
                  <a:srgbClr val="002060"/>
                </a:solidFill>
                <a:latin typeface="Times New Roman" panose="02020603050405020304" pitchFamily="18" charset="0"/>
              </a:rPr>
              <a:t>Đọc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thực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yêu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cầu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nêu</a:t>
            </a:r>
            <a:r>
              <a:rPr lang="en-US" altLang="en-US" sz="2800" b="1" dirty="0">
                <a:solidFill>
                  <a:srgbClr val="002060"/>
                </a:solidFill>
                <a:latin typeface="Times New Roman" panose="02020603050405020304" pitchFamily="18" charset="0"/>
              </a:rPr>
              <a:t> ở </a:t>
            </a:r>
            <a:r>
              <a:rPr lang="en-US" altLang="en-US" sz="2800" b="1" dirty="0" err="1">
                <a:solidFill>
                  <a:srgbClr val="002060"/>
                </a:solidFill>
                <a:latin typeface="Times New Roman" panose="02020603050405020304" pitchFamily="18" charset="0"/>
              </a:rPr>
              <a:t>bên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dưới</a:t>
            </a:r>
            <a:r>
              <a:rPr lang="en-US" altLang="en-US" sz="2800" b="1" dirty="0">
                <a:solidFill>
                  <a:srgbClr val="002060"/>
                </a:solidFill>
                <a:latin typeface="Times New Roman" panose="02020603050405020304" pitchFamily="18" charset="0"/>
              </a:rPr>
              <a:t>:</a:t>
            </a:r>
          </a:p>
        </p:txBody>
      </p:sp>
      <p:sp>
        <p:nvSpPr>
          <p:cNvPr id="11" name="Rectangle 10"/>
          <p:cNvSpPr>
            <a:spLocks noChangeArrowheads="1"/>
          </p:cNvSpPr>
          <p:nvPr/>
        </p:nvSpPr>
        <p:spPr bwMode="auto">
          <a:xfrm>
            <a:off x="599090" y="2485491"/>
            <a:ext cx="90554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0033CC"/>
              </a:buClr>
              <a:buFont typeface="Times New Roman" panose="02020603050405020304" pitchFamily="18" charset="0"/>
              <a:buAutoNum type="alphaLcParenR"/>
            </a:pPr>
            <a:r>
              <a:rPr lang="en-US" altLang="en-US" sz="2800" b="1" dirty="0">
                <a:latin typeface="Times New Roman" panose="02020603050405020304" pitchFamily="18" charset="0"/>
              </a:rPr>
              <a:t> </a:t>
            </a:r>
            <a:r>
              <a:rPr lang="en-US" altLang="en-US" sz="2800" b="1" dirty="0" err="1">
                <a:solidFill>
                  <a:srgbClr val="0070C0"/>
                </a:solidFill>
                <a:latin typeface="Times New Roman" panose="02020603050405020304" pitchFamily="18" charset="0"/>
              </a:rPr>
              <a:t>Xác</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định</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các</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đoạn</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của</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bài</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văn</a:t>
            </a:r>
            <a:r>
              <a:rPr lang="en-US" altLang="en-US" sz="2800" b="1" dirty="0">
                <a:solidFill>
                  <a:srgbClr val="0070C0"/>
                </a:solidFill>
                <a:latin typeface="Times New Roman" panose="02020603050405020304" pitchFamily="18" charset="0"/>
              </a:rPr>
              <a:t>.</a:t>
            </a:r>
          </a:p>
        </p:txBody>
      </p:sp>
      <p:sp>
        <p:nvSpPr>
          <p:cNvPr id="12" name="Rectangle 11"/>
          <p:cNvSpPr>
            <a:spLocks noChangeArrowheads="1"/>
          </p:cNvSpPr>
          <p:nvPr/>
        </p:nvSpPr>
        <p:spPr bwMode="auto">
          <a:xfrm>
            <a:off x="583150" y="3008711"/>
            <a:ext cx="1097279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800" b="1" dirty="0">
                <a:solidFill>
                  <a:schemeClr val="accent6">
                    <a:lumMod val="75000"/>
                  </a:schemeClr>
                </a:solidFill>
                <a:latin typeface="Times New Roman" panose="02020603050405020304" pitchFamily="18" charset="0"/>
              </a:rPr>
              <a:t>b) </a:t>
            </a:r>
            <a:r>
              <a:rPr lang="en-US" altLang="en-US" sz="2800" b="1" dirty="0" err="1">
                <a:solidFill>
                  <a:schemeClr val="accent6">
                    <a:lumMod val="75000"/>
                  </a:schemeClr>
                </a:solidFill>
                <a:latin typeface="Times New Roman" panose="02020603050405020304" pitchFamily="18" charset="0"/>
              </a:rPr>
              <a:t>Nêu</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nội</a:t>
            </a:r>
            <a:r>
              <a:rPr lang="en-US" altLang="en-US" sz="2800" b="1" dirty="0">
                <a:solidFill>
                  <a:schemeClr val="accent6">
                    <a:lumMod val="75000"/>
                  </a:schemeClr>
                </a:solidFill>
                <a:latin typeface="Times New Roman" panose="02020603050405020304" pitchFamily="18" charset="0"/>
              </a:rPr>
              <a:t> dung </a:t>
            </a:r>
            <a:r>
              <a:rPr lang="en-US" altLang="en-US" sz="2800" b="1" dirty="0" err="1">
                <a:solidFill>
                  <a:schemeClr val="accent6">
                    <a:lumMod val="75000"/>
                  </a:schemeClr>
                </a:solidFill>
                <a:latin typeface="Times New Roman" panose="02020603050405020304" pitchFamily="18" charset="0"/>
              </a:rPr>
              <a:t>chính</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của</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từng</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đoạn</a:t>
            </a:r>
            <a:r>
              <a:rPr lang="en-US" altLang="en-US" sz="2800" b="1" dirty="0">
                <a:solidFill>
                  <a:schemeClr val="accent6">
                    <a:lumMod val="75000"/>
                  </a:schemeClr>
                </a:solidFill>
                <a:latin typeface="Times New Roman" panose="02020603050405020304" pitchFamily="18" charset="0"/>
              </a:rPr>
              <a:t>.</a:t>
            </a:r>
          </a:p>
          <a:p>
            <a:r>
              <a:rPr lang="en-US" altLang="en-US" sz="2800" b="1" dirty="0">
                <a:solidFill>
                  <a:srgbClr val="7030A0"/>
                </a:solidFill>
                <a:latin typeface="Times New Roman" panose="02020603050405020304" pitchFamily="18" charset="0"/>
              </a:rPr>
              <a:t>c) </a:t>
            </a:r>
            <a:r>
              <a:rPr lang="en-US" altLang="en-US" sz="2800" b="1" dirty="0" err="1">
                <a:solidFill>
                  <a:srgbClr val="7030A0"/>
                </a:solidFill>
                <a:latin typeface="Times New Roman" panose="02020603050405020304" pitchFamily="18" charset="0"/>
              </a:rPr>
              <a:t>Tìm</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những</a:t>
            </a:r>
            <a:r>
              <a:rPr lang="en-US" altLang="en-US" sz="2800" b="1" dirty="0">
                <a:solidFill>
                  <a:srgbClr val="7030A0"/>
                </a:solidFill>
                <a:latin typeface="Times New Roman" panose="02020603050405020304" pitchFamily="18" charset="0"/>
              </a:rPr>
              <a:t> chi </a:t>
            </a:r>
            <a:r>
              <a:rPr lang="en-US" altLang="en-US" sz="2800" b="1" dirty="0" err="1">
                <a:solidFill>
                  <a:srgbClr val="7030A0"/>
                </a:solidFill>
                <a:latin typeface="Times New Roman" panose="02020603050405020304" pitchFamily="18" charset="0"/>
              </a:rPr>
              <a:t>tiết</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tả</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hoạt</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động</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của</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bác</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Tâm</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trong</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bài</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văn</a:t>
            </a:r>
            <a:r>
              <a:rPr lang="en-US" altLang="en-US" sz="2800" b="1" dirty="0">
                <a:solidFill>
                  <a:srgbClr val="7030A0"/>
                </a:solidFill>
                <a:latin typeface="Times New Roman" panose="02020603050405020304" pitchFamily="18" charset="0"/>
              </a:rPr>
              <a:t>.</a:t>
            </a:r>
          </a:p>
        </p:txBody>
      </p:sp>
      <p:sp>
        <p:nvSpPr>
          <p:cNvPr id="2" name="Oval 1">
            <a:extLst>
              <a:ext uri="{FF2B5EF4-FFF2-40B4-BE49-F238E27FC236}">
                <a16:creationId xmlns:a16="http://schemas.microsoft.com/office/drawing/2014/main" id="{CEF18A7C-AE90-41F0-8F15-EB9F21FA56CD}"/>
              </a:ext>
            </a:extLst>
          </p:cNvPr>
          <p:cNvSpPr/>
          <p:nvPr/>
        </p:nvSpPr>
        <p:spPr>
          <a:xfrm>
            <a:off x="3345976" y="4409664"/>
            <a:ext cx="5500048" cy="1502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B7119A-C5A4-4E0D-B2A7-3C0AE9AEA291}"/>
              </a:ext>
            </a:extLst>
          </p:cNvPr>
          <p:cNvSpPr txBox="1"/>
          <p:nvPr/>
        </p:nvSpPr>
        <p:spPr>
          <a:xfrm>
            <a:off x="4042949" y="4746168"/>
            <a:ext cx="4643090"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Làm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việc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cá</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nhân</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110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599090" y="1631008"/>
            <a:ext cx="1129181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dirty="0" err="1">
                <a:solidFill>
                  <a:srgbClr val="002060"/>
                </a:solidFill>
                <a:latin typeface="Times New Roman" panose="02020603050405020304" pitchFamily="18" charset="0"/>
                <a:cs typeface="Times New Roman" panose="02020603050405020304" pitchFamily="18" charset="0"/>
              </a:rPr>
              <a:t>Bài</a:t>
            </a:r>
            <a:r>
              <a:rPr lang="en-US" altLang="en-US" sz="3200" b="1" dirty="0">
                <a:solidFill>
                  <a:srgbClr val="002060"/>
                </a:solidFill>
                <a:latin typeface="Times New Roman" panose="02020603050405020304" pitchFamily="18" charset="0"/>
                <a:cs typeface="Times New Roman" panose="02020603050405020304" pitchFamily="18" charset="0"/>
              </a:rPr>
              <a:t> 1: </a:t>
            </a:r>
            <a:r>
              <a:rPr lang="en-US" altLang="en-US" sz="3200" b="1" dirty="0" err="1">
                <a:solidFill>
                  <a:srgbClr val="002060"/>
                </a:solidFill>
                <a:latin typeface="Times New Roman" panose="02020603050405020304" pitchFamily="18" charset="0"/>
                <a:cs typeface="Times New Roman" panose="02020603050405020304" pitchFamily="18" charset="0"/>
              </a:rPr>
              <a:t>Đọc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bài</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văn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và</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thực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hiện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các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yêu</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cầu</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nêu</a:t>
            </a:r>
            <a:r>
              <a:rPr lang="en-US" altLang="en-US" sz="3200" b="1" dirty="0">
                <a:solidFill>
                  <a:srgbClr val="002060"/>
                </a:solidFill>
                <a:latin typeface="Times New Roman" panose="02020603050405020304" pitchFamily="18" charset="0"/>
                <a:cs typeface="Times New Roman" panose="02020603050405020304" pitchFamily="18" charset="0"/>
              </a:rPr>
              <a:t> ở </a:t>
            </a:r>
            <a:r>
              <a:rPr lang="en-US" altLang="en-US" sz="3200" b="1" dirty="0" err="1">
                <a:solidFill>
                  <a:srgbClr val="002060"/>
                </a:solidFill>
                <a:latin typeface="Times New Roman" panose="02020603050405020304" pitchFamily="18" charset="0"/>
                <a:cs typeface="Times New Roman" panose="02020603050405020304" pitchFamily="18" charset="0"/>
              </a:rPr>
              <a:t>bên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dưới</a:t>
            </a:r>
            <a:r>
              <a:rPr lang="en-US" altLang="en-US" sz="3200" b="1" dirty="0">
                <a:solidFill>
                  <a:srgbClr val="002060"/>
                </a:solidFill>
                <a:latin typeface="Times New Roman" panose="02020603050405020304" pitchFamily="18" charset="0"/>
                <a:cs typeface="Times New Roman" panose="02020603050405020304" pitchFamily="18" charset="0"/>
              </a:rPr>
              <a:t>:</a:t>
            </a:r>
          </a:p>
        </p:txBody>
      </p:sp>
      <p:sp>
        <p:nvSpPr>
          <p:cNvPr id="12" name="Rectangle 11"/>
          <p:cNvSpPr>
            <a:spLocks noChangeArrowheads="1"/>
          </p:cNvSpPr>
          <p:nvPr/>
        </p:nvSpPr>
        <p:spPr bwMode="auto">
          <a:xfrm>
            <a:off x="614858" y="2397934"/>
            <a:ext cx="90554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0033CC"/>
              </a:buClr>
              <a:buFont typeface="Times New Roman" panose="02020603050405020304" pitchFamily="18" charset="0"/>
              <a:buAutoNum type="alphaLcParenR"/>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Xác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định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các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đoạn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của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bài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văn</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3" name="Rectangle 2"/>
          <p:cNvSpPr/>
          <p:nvPr/>
        </p:nvSpPr>
        <p:spPr>
          <a:xfrm>
            <a:off x="6564993" y="2413248"/>
            <a:ext cx="1563248" cy="584775"/>
          </a:xfrm>
          <a:prstGeom prst="rect">
            <a:avLst/>
          </a:prstGeom>
        </p:spPr>
        <p:txBody>
          <a:bodyPr wrap="none">
            <a:spAutoFit/>
          </a:bodyPr>
          <a:lstStyle/>
          <a:p>
            <a:pPr algn="just">
              <a:tabLst>
                <a:tab pos="4114800" algn="l"/>
                <a:tab pos="5486400" algn="l"/>
              </a:tabLst>
            </a:pPr>
            <a:r>
              <a:rPr lang="en-US" sz="3200" dirty="0">
                <a:solidFill>
                  <a:srgbClr val="CC00CC"/>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dirty="0" err="1">
                <a:solidFill>
                  <a:srgbClr val="CC00CC"/>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CC00CC"/>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5" name="Rectangle 21"/>
          <p:cNvSpPr>
            <a:spLocks noChangeArrowheads="1"/>
          </p:cNvSpPr>
          <p:nvPr/>
        </p:nvSpPr>
        <p:spPr bwMode="auto">
          <a:xfrm>
            <a:off x="589976" y="3099585"/>
            <a:ext cx="88471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anose="02020404030301010803" pitchFamily="18" charset="0"/>
                <a:cs typeface="Arial" panose="020B0604020202020204" pitchFamily="34" charset="0"/>
              </a:defRPr>
            </a:lvl1pPr>
            <a:lvl2pPr marL="800100" indent="-342900">
              <a:defRPr>
                <a:solidFill>
                  <a:schemeClr val="tx1"/>
                </a:solidFill>
                <a:latin typeface="Garamond" panose="02020404030301010803" pitchFamily="18" charset="0"/>
                <a:cs typeface="Arial" panose="020B0604020202020204" pitchFamily="34" charset="0"/>
              </a:defRPr>
            </a:lvl2pPr>
            <a:lvl3pPr marL="1257300" indent="-342900">
              <a:defRPr>
                <a:solidFill>
                  <a:schemeClr val="tx1"/>
                </a:solidFill>
                <a:latin typeface="Garamond" panose="02020404030301010803" pitchFamily="18" charset="0"/>
                <a:cs typeface="Arial" panose="020B0604020202020204" pitchFamily="34" charset="0"/>
              </a:defRPr>
            </a:lvl3pPr>
            <a:lvl4pPr marL="1714500" indent="-342900">
              <a:defRPr>
                <a:solidFill>
                  <a:schemeClr val="tx1"/>
                </a:solidFill>
                <a:latin typeface="Garamond" panose="02020404030301010803" pitchFamily="18" charset="0"/>
                <a:cs typeface="Arial" panose="020B0604020202020204" pitchFamily="34" charset="0"/>
              </a:defRPr>
            </a:lvl4pPr>
            <a:lvl5pPr marL="2171700" indent="-342900">
              <a:defRPr>
                <a:solidFill>
                  <a:schemeClr val="tx1"/>
                </a:solidFill>
                <a:latin typeface="Garamond" panose="02020404030301010803"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3200" b="1" dirty="0" err="1">
                <a:solidFill>
                  <a:srgbClr val="FF0000"/>
                </a:solidFill>
                <a:latin typeface="Times New Roman" panose="02020603050405020304" pitchFamily="18" charset="0"/>
              </a:rPr>
              <a:t>Đoạn</a:t>
            </a:r>
            <a:r>
              <a:rPr lang="en-US" altLang="en-US" sz="3200" b="1" dirty="0">
                <a:solidFill>
                  <a:srgbClr val="FF0000"/>
                </a:solidFill>
                <a:latin typeface="Times New Roman" panose="02020603050405020304" pitchFamily="18" charset="0"/>
              </a:rPr>
              <a:t> 1: “</a:t>
            </a:r>
            <a:r>
              <a:rPr lang="en-US" altLang="en-US" sz="3200" b="1" dirty="0" err="1">
                <a:solidFill>
                  <a:srgbClr val="FF0000"/>
                </a:solidFill>
                <a:latin typeface="Times New Roman" panose="02020603050405020304" pitchFamily="18" charset="0"/>
              </a:rPr>
              <a:t>Từ</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đầu</a:t>
            </a:r>
            <a:r>
              <a:rPr lang="en-US" altLang="en-US" sz="3200" b="1" dirty="0">
                <a:solidFill>
                  <a:srgbClr val="FF0000"/>
                </a:solidFill>
                <a:latin typeface="Times New Roman" panose="02020603050405020304" pitchFamily="18" charset="0"/>
              </a:rPr>
              <a:t> ...  </a:t>
            </a:r>
            <a:r>
              <a:rPr lang="en-US" altLang="en-US" sz="3200" b="1" dirty="0" err="1">
                <a:solidFill>
                  <a:srgbClr val="FF0000"/>
                </a:solidFill>
                <a:latin typeface="Times New Roman" panose="02020603050405020304" pitchFamily="18" charset="0"/>
              </a:rPr>
              <a:t>lưng</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bác</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cứ</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loang</a:t>
            </a:r>
            <a:r>
              <a:rPr lang="en-US" altLang="en-US" sz="3200" b="1" dirty="0">
                <a:solidFill>
                  <a:srgbClr val="FF0000"/>
                </a:solidFill>
                <a:latin typeface="Times New Roman" panose="02020603050405020304" pitchFamily="18" charset="0"/>
              </a:rPr>
              <a:t> ra </a:t>
            </a:r>
            <a:r>
              <a:rPr lang="en-US" altLang="en-US" sz="3200" b="1" dirty="0" err="1">
                <a:solidFill>
                  <a:srgbClr val="FF0000"/>
                </a:solidFill>
                <a:latin typeface="Times New Roman" panose="02020603050405020304" pitchFamily="18" charset="0"/>
              </a:rPr>
              <a:t>mãi</a:t>
            </a:r>
            <a:r>
              <a:rPr lang="en-US" altLang="en-US" sz="3200" b="1" dirty="0">
                <a:solidFill>
                  <a:srgbClr val="FF0000"/>
                </a:solidFill>
                <a:latin typeface="Times New Roman" panose="02020603050405020304" pitchFamily="18" charset="0"/>
              </a:rPr>
              <a:t>.”</a:t>
            </a:r>
          </a:p>
        </p:txBody>
      </p:sp>
      <p:sp>
        <p:nvSpPr>
          <p:cNvPr id="16" name="Rectangle 22"/>
          <p:cNvSpPr>
            <a:spLocks noChangeArrowheads="1"/>
          </p:cNvSpPr>
          <p:nvPr/>
        </p:nvSpPr>
        <p:spPr bwMode="auto">
          <a:xfrm>
            <a:off x="589976" y="3817624"/>
            <a:ext cx="106600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Garamond" panose="02020404030301010803" pitchFamily="18" charset="0"/>
                <a:cs typeface="Arial" panose="020B0604020202020204" pitchFamily="34" charset="0"/>
              </a:defRPr>
            </a:lvl1pPr>
            <a:lvl2pPr marL="800100" indent="-342900">
              <a:defRPr>
                <a:solidFill>
                  <a:schemeClr val="tx1"/>
                </a:solidFill>
                <a:latin typeface="Garamond" panose="02020404030301010803" pitchFamily="18" charset="0"/>
                <a:cs typeface="Arial" panose="020B0604020202020204" pitchFamily="34" charset="0"/>
              </a:defRPr>
            </a:lvl2pPr>
            <a:lvl3pPr marL="1257300" indent="-342900">
              <a:defRPr>
                <a:solidFill>
                  <a:schemeClr val="tx1"/>
                </a:solidFill>
                <a:latin typeface="Garamond" panose="02020404030301010803" pitchFamily="18" charset="0"/>
                <a:cs typeface="Arial" panose="020B0604020202020204" pitchFamily="34" charset="0"/>
              </a:defRPr>
            </a:lvl3pPr>
            <a:lvl4pPr marL="1714500" indent="-342900">
              <a:defRPr>
                <a:solidFill>
                  <a:schemeClr val="tx1"/>
                </a:solidFill>
                <a:latin typeface="Garamond" panose="02020404030301010803" pitchFamily="18" charset="0"/>
                <a:cs typeface="Arial" panose="020B0604020202020204" pitchFamily="34" charset="0"/>
              </a:defRPr>
            </a:lvl4pPr>
            <a:lvl5pPr marL="2171700" indent="-342900">
              <a:defRPr>
                <a:solidFill>
                  <a:schemeClr val="tx1"/>
                </a:solidFill>
                <a:latin typeface="Garamond" panose="02020404030301010803"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3200" b="1" dirty="0" err="1">
                <a:solidFill>
                  <a:srgbClr val="0000FF"/>
                </a:solidFill>
                <a:latin typeface="Times New Roman" panose="02020603050405020304" pitchFamily="18" charset="0"/>
              </a:rPr>
              <a:t>Đoạn</a:t>
            </a:r>
            <a:r>
              <a:rPr lang="en-US" altLang="en-US" sz="3200" b="1" dirty="0">
                <a:solidFill>
                  <a:srgbClr val="0000FF"/>
                </a:solidFill>
                <a:latin typeface="Times New Roman" panose="02020603050405020304" pitchFamily="18" charset="0"/>
              </a:rPr>
              <a:t> 2: </a:t>
            </a:r>
            <a:r>
              <a:rPr lang="en-US" altLang="en-US" sz="3200" b="1" dirty="0" err="1">
                <a:solidFill>
                  <a:srgbClr val="0000FF"/>
                </a:solidFill>
                <a:latin typeface="Times New Roman" panose="02020603050405020304" pitchFamily="18" charset="0"/>
              </a:rPr>
              <a:t>từ</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Mảng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đường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hình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khéo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như</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vá</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áo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ấy</a:t>
            </a:r>
            <a:r>
              <a:rPr lang="en-US" altLang="en-US" sz="3200" b="1" dirty="0">
                <a:solidFill>
                  <a:srgbClr val="0000FF"/>
                </a:solidFill>
                <a:latin typeface="Times New Roman" panose="02020603050405020304" pitchFamily="18" charset="0"/>
              </a:rPr>
              <a:t>.”</a:t>
            </a:r>
          </a:p>
        </p:txBody>
      </p:sp>
      <p:sp>
        <p:nvSpPr>
          <p:cNvPr id="17" name="Rectangle 23"/>
          <p:cNvSpPr>
            <a:spLocks noChangeArrowheads="1"/>
          </p:cNvSpPr>
          <p:nvPr/>
        </p:nvSpPr>
        <p:spPr bwMode="auto">
          <a:xfrm>
            <a:off x="589976" y="4503961"/>
            <a:ext cx="8763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anose="02020404030301010803" pitchFamily="18" charset="0"/>
                <a:cs typeface="Arial" panose="020B0604020202020204" pitchFamily="34" charset="0"/>
              </a:defRPr>
            </a:lvl1pPr>
            <a:lvl2pPr marL="800100" indent="-342900">
              <a:defRPr>
                <a:solidFill>
                  <a:schemeClr val="tx1"/>
                </a:solidFill>
                <a:latin typeface="Garamond" panose="02020404030301010803" pitchFamily="18" charset="0"/>
                <a:cs typeface="Arial" panose="020B0604020202020204" pitchFamily="34" charset="0"/>
              </a:defRPr>
            </a:lvl2pPr>
            <a:lvl3pPr marL="1257300" indent="-342900">
              <a:defRPr>
                <a:solidFill>
                  <a:schemeClr val="tx1"/>
                </a:solidFill>
                <a:latin typeface="Garamond" panose="02020404030301010803" pitchFamily="18" charset="0"/>
                <a:cs typeface="Arial" panose="020B0604020202020204" pitchFamily="34" charset="0"/>
              </a:defRPr>
            </a:lvl3pPr>
            <a:lvl4pPr marL="1714500" indent="-342900">
              <a:defRPr>
                <a:solidFill>
                  <a:schemeClr val="tx1"/>
                </a:solidFill>
                <a:latin typeface="Garamond" panose="02020404030301010803" pitchFamily="18" charset="0"/>
                <a:cs typeface="Arial" panose="020B0604020202020204" pitchFamily="34" charset="0"/>
              </a:defRPr>
            </a:lvl4pPr>
            <a:lvl5pPr marL="2171700" indent="-342900">
              <a:defRPr>
                <a:solidFill>
                  <a:schemeClr val="tx1"/>
                </a:solidFill>
                <a:latin typeface="Garamond" panose="02020404030301010803"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3200" b="1" dirty="0" err="1">
                <a:solidFill>
                  <a:srgbClr val="009900"/>
                </a:solidFill>
                <a:latin typeface="Times New Roman" panose="02020603050405020304" pitchFamily="18" charset="0"/>
              </a:rPr>
              <a:t>Đoạn</a:t>
            </a:r>
            <a:r>
              <a:rPr lang="en-US" altLang="en-US" sz="3200" b="1" dirty="0">
                <a:solidFill>
                  <a:srgbClr val="009900"/>
                </a:solidFill>
                <a:latin typeface="Times New Roman" panose="02020603050405020304" pitchFamily="18" charset="0"/>
              </a:rPr>
              <a:t> 3: </a:t>
            </a:r>
            <a:r>
              <a:rPr lang="en-US" altLang="en-US" sz="3200" b="1" dirty="0" err="1">
                <a:solidFill>
                  <a:srgbClr val="009900"/>
                </a:solidFill>
                <a:latin typeface="Times New Roman" panose="02020603050405020304" pitchFamily="18" charset="0"/>
              </a:rPr>
              <a:t>Phần</a:t>
            </a:r>
            <a:r>
              <a:rPr lang="en-US" altLang="en-US" sz="3200" b="1" dirty="0">
                <a:solidFill>
                  <a:srgbClr val="009900"/>
                </a:solidFill>
                <a:latin typeface="Times New Roman" panose="02020603050405020304" pitchFamily="18" charset="0"/>
              </a:rPr>
              <a:t> </a:t>
            </a:r>
            <a:r>
              <a:rPr lang="en-US" altLang="en-US" sz="3200" b="1" dirty="0" err="1">
                <a:solidFill>
                  <a:srgbClr val="009900"/>
                </a:solidFill>
                <a:latin typeface="Times New Roman" panose="02020603050405020304" pitchFamily="18" charset="0"/>
              </a:rPr>
              <a:t>còn</a:t>
            </a:r>
            <a:r>
              <a:rPr lang="en-US" altLang="en-US" sz="3200" b="1" dirty="0">
                <a:solidFill>
                  <a:srgbClr val="009900"/>
                </a:solidFill>
                <a:latin typeface="Times New Roman" panose="02020603050405020304" pitchFamily="18" charset="0"/>
              </a:rPr>
              <a:t> </a:t>
            </a:r>
            <a:r>
              <a:rPr lang="en-US" altLang="en-US" sz="3200" b="1" dirty="0" err="1">
                <a:solidFill>
                  <a:srgbClr val="009900"/>
                </a:solidFill>
                <a:latin typeface="Times New Roman" panose="02020603050405020304" pitchFamily="18" charset="0"/>
              </a:rPr>
              <a:t>lại</a:t>
            </a:r>
            <a:r>
              <a:rPr lang="en-US" altLang="en-US" sz="3200" b="1" dirty="0">
                <a:solidFill>
                  <a:srgbClr val="009900"/>
                </a:solidFill>
                <a:latin typeface="Times New Roman" panose="02020603050405020304" pitchFamily="18" charset="0"/>
              </a:rPr>
              <a:t>.</a:t>
            </a:r>
          </a:p>
        </p:txBody>
      </p:sp>
    </p:spTree>
    <p:extLst>
      <p:ext uri="{BB962C8B-B14F-4D97-AF65-F5344CB8AC3E}">
        <p14:creationId xmlns:p14="http://schemas.microsoft.com/office/powerpoint/2010/main" val="276787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1000"/>
                                        <p:tgtEl>
                                          <p:spTgt spid="15">
                                            <p:txEl>
                                              <p:pRg st="0" end="0"/>
                                            </p:txEl>
                                          </p:spTgt>
                                        </p:tgtEl>
                                      </p:cBhvr>
                                    </p:animEffect>
                                    <p:anim calcmode="lin" valueType="num">
                                      <p:cBhvr>
                                        <p:cTn id="22" dur="1000" fill="hold"/>
                                        <p:tgtEl>
                                          <p:spTgt spid="15">
                                            <p:txEl>
                                              <p:pRg st="0" end="0"/>
                                            </p:txEl>
                                          </p:spTgt>
                                        </p:tgtEl>
                                        <p:attrNameLst>
                                          <p:attrName>ppt_x</p:attrName>
                                        </p:attrNameLst>
                                      </p:cBhvr>
                                      <p:tavLst>
                                        <p:tav tm="0">
                                          <p:val>
                                            <p:strVal val="#ppt_x-.1"/>
                                          </p:val>
                                        </p:tav>
                                        <p:tav tm="100000">
                                          <p:val>
                                            <p:strVal val="#ppt_x"/>
                                          </p:val>
                                        </p:tav>
                                      </p:tavLst>
                                    </p:anim>
                                    <p:anim calcmode="lin" valueType="num">
                                      <p:cBhvr>
                                        <p:cTn id="23"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4500"/>
                            </p:stCondLst>
                            <p:childTnLst>
                              <p:par>
                                <p:cTn id="25" presetID="40" presetClass="entr" presetSubtype="0" fill="hold" nodeType="afterEffect">
                                  <p:stCondLst>
                                    <p:cond delay="0"/>
                                  </p:stCondLst>
                                  <p:iterate type="lt">
                                    <p:tmPct val="10000"/>
                                  </p:iterate>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fade">
                                      <p:cBhvr>
                                        <p:cTn id="27" dur="500"/>
                                        <p:tgtEl>
                                          <p:spTgt spid="16">
                                            <p:txEl>
                                              <p:pRg st="0" end="0"/>
                                            </p:txEl>
                                          </p:spTgt>
                                        </p:tgtEl>
                                      </p:cBhvr>
                                    </p:animEffect>
                                    <p:anim calcmode="lin" valueType="num">
                                      <p:cBhvr>
                                        <p:cTn id="28" dur="500" fill="hold"/>
                                        <p:tgtEl>
                                          <p:spTgt spid="16">
                                            <p:txEl>
                                              <p:pRg st="0" end="0"/>
                                            </p:txEl>
                                          </p:spTgt>
                                        </p:tgtEl>
                                        <p:attrNameLst>
                                          <p:attrName>ppt_x</p:attrName>
                                        </p:attrNameLst>
                                      </p:cBhvr>
                                      <p:tavLst>
                                        <p:tav tm="0">
                                          <p:val>
                                            <p:strVal val="#ppt_x-.1"/>
                                          </p:val>
                                        </p:tav>
                                        <p:tav tm="100000">
                                          <p:val>
                                            <p:strVal val="#ppt_x"/>
                                          </p:val>
                                        </p:tav>
                                      </p:tavLst>
                                    </p:anim>
                                    <p:anim calcmode="lin" valueType="num">
                                      <p:cBhvr>
                                        <p:cTn id="29"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6950"/>
                            </p:stCondLst>
                            <p:childTnLst>
                              <p:par>
                                <p:cTn id="31" presetID="40" presetClass="entr" presetSubtype="0" fill="hold" grpId="0" nodeType="afterEffect">
                                  <p:stCondLst>
                                    <p:cond delay="0"/>
                                  </p:stCondLst>
                                  <p:iterate type="lt">
                                    <p:tmPct val="10000"/>
                                  </p:iterate>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anim calcmode="lin" valueType="num">
                                      <p:cBhvr>
                                        <p:cTn id="34" dur="500" fill="hold"/>
                                        <p:tgtEl>
                                          <p:spTgt spid="17"/>
                                        </p:tgtEl>
                                        <p:attrNameLst>
                                          <p:attrName>ppt_x</p:attrName>
                                        </p:attrNameLst>
                                      </p:cBhvr>
                                      <p:tavLst>
                                        <p:tav tm="0">
                                          <p:val>
                                            <p:strVal val="#ppt_x-.1"/>
                                          </p:val>
                                        </p:tav>
                                        <p:tav tm="100000">
                                          <p:val>
                                            <p:strVal val="#ppt_x"/>
                                          </p:val>
                                        </p:tav>
                                      </p:tavLst>
                                    </p:anim>
                                    <p:anim calcmode="lin" valueType="num">
                                      <p:cBhvr>
                                        <p:cTn id="3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696072" y="1800250"/>
            <a:ext cx="1097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1: </a:t>
            </a:r>
            <a:r>
              <a:rPr lang="en-US" altLang="en-US" sz="2800" b="1" dirty="0" err="1">
                <a:solidFill>
                  <a:srgbClr val="002060"/>
                </a:solidFill>
                <a:latin typeface="Times New Roman" panose="02020603050405020304" pitchFamily="18" charset="0"/>
              </a:rPr>
              <a:t>Đọc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thực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yêu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cầu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nêu</a:t>
            </a:r>
            <a:r>
              <a:rPr lang="en-US" altLang="en-US" sz="2800" b="1" dirty="0">
                <a:solidFill>
                  <a:srgbClr val="002060"/>
                </a:solidFill>
                <a:latin typeface="Times New Roman" panose="02020603050405020304" pitchFamily="18" charset="0"/>
              </a:rPr>
              <a:t> ở </a:t>
            </a:r>
            <a:r>
              <a:rPr lang="en-US" altLang="en-US" sz="2800" b="1" dirty="0" err="1">
                <a:solidFill>
                  <a:srgbClr val="002060"/>
                </a:solidFill>
                <a:latin typeface="Times New Roman" panose="02020603050405020304" pitchFamily="18" charset="0"/>
              </a:rPr>
              <a:t>bên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dưới</a:t>
            </a:r>
            <a:r>
              <a:rPr lang="en-US" altLang="en-US" sz="2800" b="1" dirty="0">
                <a:solidFill>
                  <a:srgbClr val="002060"/>
                </a:solidFill>
                <a:latin typeface="Times New Roman" panose="02020603050405020304" pitchFamily="18" charset="0"/>
              </a:rPr>
              <a:t>:</a:t>
            </a:r>
          </a:p>
        </p:txBody>
      </p:sp>
      <p:sp>
        <p:nvSpPr>
          <p:cNvPr id="2" name="Rectangle 1"/>
          <p:cNvSpPr/>
          <p:nvPr/>
        </p:nvSpPr>
        <p:spPr>
          <a:xfrm>
            <a:off x="695523" y="2306626"/>
            <a:ext cx="5974713" cy="523220"/>
          </a:xfrm>
          <a:prstGeom prst="rect">
            <a:avLst/>
          </a:prstGeom>
        </p:spPr>
        <p:txBody>
          <a:bodyPr wrap="none">
            <a:spAutoFit/>
          </a:bodyPr>
          <a:lstStyle/>
          <a:p>
            <a:r>
              <a:rPr lang="en-US" altLang="en-US" sz="2800" b="1" dirty="0">
                <a:solidFill>
                  <a:srgbClr val="0000FF"/>
                </a:solidFill>
                <a:latin typeface="Times New Roman" panose="02020603050405020304" pitchFamily="18" charset="0"/>
              </a:rPr>
              <a:t>b) </a:t>
            </a:r>
            <a:r>
              <a:rPr lang="en-US" altLang="en-US" sz="2800" b="1" dirty="0" err="1">
                <a:solidFill>
                  <a:srgbClr val="0000FF"/>
                </a:solidFill>
                <a:latin typeface="Times New Roman" panose="02020603050405020304" pitchFamily="18" charset="0"/>
              </a:rPr>
              <a:t>Nêu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nội</a:t>
            </a:r>
            <a:r>
              <a:rPr lang="en-US" altLang="en-US" sz="2800" b="1" dirty="0">
                <a:solidFill>
                  <a:srgbClr val="0000FF"/>
                </a:solidFill>
                <a:latin typeface="Times New Roman" panose="02020603050405020304" pitchFamily="18" charset="0"/>
              </a:rPr>
              <a:t> dung </a:t>
            </a:r>
            <a:r>
              <a:rPr lang="en-US" altLang="en-US" sz="2800" b="1" dirty="0" err="1">
                <a:solidFill>
                  <a:srgbClr val="0000FF"/>
                </a:solidFill>
                <a:latin typeface="Times New Roman" panose="02020603050405020304" pitchFamily="18" charset="0"/>
              </a:rPr>
              <a:t>chính</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của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từng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đoạn</a:t>
            </a:r>
            <a:r>
              <a:rPr lang="en-US" altLang="en-US" sz="2800" b="1" dirty="0">
                <a:solidFill>
                  <a:srgbClr val="0000FF"/>
                </a:solidFill>
                <a:latin typeface="Times New Roman" panose="02020603050405020304" pitchFamily="18" charset="0"/>
              </a:rPr>
              <a:t>.</a:t>
            </a:r>
          </a:p>
        </p:txBody>
      </p:sp>
      <p:sp>
        <p:nvSpPr>
          <p:cNvPr id="4" name="TextBox 3"/>
          <p:cNvSpPr txBox="1"/>
          <p:nvPr/>
        </p:nvSpPr>
        <p:spPr>
          <a:xfrm>
            <a:off x="1122218" y="2915293"/>
            <a:ext cx="7764734" cy="584775"/>
          </a:xfrm>
          <a:prstGeom prst="rect">
            <a:avLst/>
          </a:prstGeom>
          <a:noFill/>
        </p:spPr>
        <p:txBody>
          <a:bodyPr wrap="square" rtlCol="0">
            <a:spAutoFit/>
          </a:bodyPr>
          <a:lstStyle/>
          <a:p>
            <a:r>
              <a:rPr lang="en-US" sz="3200" b="1" dirty="0" err="1">
                <a:solidFill>
                  <a:srgbClr val="00B050"/>
                </a:solidFill>
                <a:latin typeface="Times New Roman" panose="02020603050405020304" pitchFamily="18" charset="0"/>
                <a:cs typeface="Times New Roman" panose="02020603050405020304" pitchFamily="18" charset="0"/>
              </a:rPr>
              <a:t>Đoạn</a:t>
            </a:r>
            <a:r>
              <a:rPr lang="en-US" sz="3200" b="1" dirty="0">
                <a:solidFill>
                  <a:srgbClr val="00B050"/>
                </a:solidFill>
                <a:latin typeface="Times New Roman" panose="02020603050405020304" pitchFamily="18" charset="0"/>
                <a:cs typeface="Times New Roman" panose="02020603050405020304" pitchFamily="18" charset="0"/>
              </a:rPr>
              <a:t> 1: </a:t>
            </a:r>
            <a:r>
              <a:rPr lang="en-US" sz="3200" b="1" dirty="0" err="1">
                <a:solidFill>
                  <a:srgbClr val="00B050"/>
                </a:solidFill>
                <a:latin typeface="Times New Roman" panose="02020603050405020304" pitchFamily="18" charset="0"/>
                <a:cs typeface="Times New Roman" panose="02020603050405020304" pitchFamily="18" charset="0"/>
              </a:rPr>
              <a:t>Tả</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bác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Tâm</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đang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vá</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đường</a:t>
            </a:r>
            <a:r>
              <a:rPr lang="en-US" sz="3200" b="1" dirty="0">
                <a:solidFill>
                  <a:srgbClr val="00B050"/>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1051667" y="3799503"/>
            <a:ext cx="7764734" cy="584775"/>
          </a:xfrm>
          <a:prstGeom prst="rect">
            <a:avLst/>
          </a:prstGeom>
          <a:noFill/>
        </p:spPr>
        <p:txBody>
          <a:bodyPr wrap="square" rtlCol="0">
            <a:spAutoFit/>
          </a:bodyPr>
          <a:lstStyle/>
          <a:p>
            <a:r>
              <a:rPr lang="en-US" sz="3200" b="1" dirty="0" err="1">
                <a:solidFill>
                  <a:srgbClr val="7030A0"/>
                </a:solidFill>
                <a:latin typeface="Times New Roman" panose="02020603050405020304" pitchFamily="18" charset="0"/>
                <a:cs typeface="Times New Roman" panose="02020603050405020304" pitchFamily="18" charset="0"/>
              </a:rPr>
              <a:t>Đoạn</a:t>
            </a:r>
            <a:r>
              <a:rPr lang="en-US" sz="3200" b="1" dirty="0">
                <a:solidFill>
                  <a:srgbClr val="7030A0"/>
                </a:solidFill>
                <a:latin typeface="Times New Roman" panose="02020603050405020304" pitchFamily="18" charset="0"/>
                <a:cs typeface="Times New Roman" panose="02020603050405020304" pitchFamily="18" charset="0"/>
              </a:rPr>
              <a:t> 2: </a:t>
            </a:r>
            <a:r>
              <a:rPr lang="en-US" sz="3200" b="1" dirty="0" err="1">
                <a:solidFill>
                  <a:srgbClr val="7030A0"/>
                </a:solidFill>
                <a:latin typeface="Times New Roman" panose="02020603050405020304" pitchFamily="18" charset="0"/>
                <a:cs typeface="Times New Roman" panose="02020603050405020304" pitchFamily="18" charset="0"/>
              </a:rPr>
              <a:t>Tả</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kết</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quả</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lao</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động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của</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bác</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Tâm</a:t>
            </a:r>
            <a:r>
              <a:rPr lang="en-US" sz="3200" b="1" dirty="0">
                <a:solidFill>
                  <a:srgbClr val="7030A0"/>
                </a:solidFill>
                <a:latin typeface="Times New Roman" panose="02020603050405020304" pitchFamily="18" charset="0"/>
                <a:cs typeface="Times New Roman" panose="02020603050405020304" pitchFamily="18" charset="0"/>
              </a:rPr>
              <a:t>.</a:t>
            </a:r>
          </a:p>
        </p:txBody>
      </p:sp>
      <p:sp>
        <p:nvSpPr>
          <p:cNvPr id="14" name="TextBox 13"/>
          <p:cNvSpPr txBox="1"/>
          <p:nvPr/>
        </p:nvSpPr>
        <p:spPr>
          <a:xfrm>
            <a:off x="1051667" y="4720444"/>
            <a:ext cx="10617205" cy="584775"/>
          </a:xfrm>
          <a:prstGeom prst="rect">
            <a:avLst/>
          </a:prstGeom>
          <a:noFill/>
        </p:spPr>
        <p:txBody>
          <a:bodyPr wrap="square" rtlCol="0">
            <a:spAutoFit/>
          </a:bodyPr>
          <a:lstStyle/>
          <a:p>
            <a:r>
              <a:rPr lang="en-US" sz="3200" b="1" dirty="0" err="1">
                <a:solidFill>
                  <a:schemeClr val="accent6">
                    <a:lumMod val="75000"/>
                  </a:schemeClr>
                </a:solidFill>
                <a:latin typeface="Times New Roman" panose="02020603050405020304" pitchFamily="18" charset="0"/>
                <a:cs typeface="Times New Roman" panose="02020603050405020304" pitchFamily="18" charset="0"/>
              </a:rPr>
              <a:t>Đoạn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3: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Tả</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bác</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Tâm</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đứng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trước</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mảng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đường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vừa</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vá</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xong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81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723783" y="1912743"/>
            <a:ext cx="1097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2060"/>
                </a:solidFill>
                <a:latin typeface="Times New Roman" panose="02020603050405020304" pitchFamily="18" charset="0"/>
              </a:rPr>
              <a:t>1. </a:t>
            </a:r>
            <a:r>
              <a:rPr lang="en-US" altLang="en-US" sz="2800" b="1" dirty="0" err="1">
                <a:solidFill>
                  <a:srgbClr val="002060"/>
                </a:solidFill>
                <a:latin typeface="Times New Roman" panose="02020603050405020304" pitchFamily="18" charset="0"/>
              </a:rPr>
              <a:t>Đọc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thực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yêu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cầu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nêu</a:t>
            </a:r>
            <a:r>
              <a:rPr lang="en-US" altLang="en-US" sz="2800" b="1" dirty="0">
                <a:solidFill>
                  <a:srgbClr val="002060"/>
                </a:solidFill>
                <a:latin typeface="Times New Roman" panose="02020603050405020304" pitchFamily="18" charset="0"/>
              </a:rPr>
              <a:t> ở </a:t>
            </a:r>
            <a:r>
              <a:rPr lang="en-US" altLang="en-US" sz="2800" b="1" dirty="0" err="1">
                <a:solidFill>
                  <a:srgbClr val="002060"/>
                </a:solidFill>
                <a:latin typeface="Times New Roman" panose="02020603050405020304" pitchFamily="18" charset="0"/>
              </a:rPr>
              <a:t>bên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dưới</a:t>
            </a:r>
            <a:r>
              <a:rPr lang="en-US" altLang="en-US" sz="2800" b="1" dirty="0">
                <a:solidFill>
                  <a:srgbClr val="002060"/>
                </a:solidFill>
                <a:latin typeface="Times New Roman" panose="02020603050405020304" pitchFamily="18" charset="0"/>
              </a:rPr>
              <a:t>:</a:t>
            </a:r>
          </a:p>
        </p:txBody>
      </p:sp>
      <p:sp>
        <p:nvSpPr>
          <p:cNvPr id="2" name="Rectangle 1"/>
          <p:cNvSpPr/>
          <p:nvPr/>
        </p:nvSpPr>
        <p:spPr>
          <a:xfrm>
            <a:off x="723783" y="2479589"/>
            <a:ext cx="10972800" cy="523220"/>
          </a:xfrm>
          <a:prstGeom prst="rect">
            <a:avLst/>
          </a:prstGeom>
        </p:spPr>
        <p:txBody>
          <a:bodyPr wrap="square">
            <a:spAutoFit/>
          </a:bodyPr>
          <a:lstStyle/>
          <a:p>
            <a:r>
              <a:rPr lang="en-US" altLang="en-US" sz="2800" b="1" dirty="0">
                <a:solidFill>
                  <a:srgbClr val="0000FF"/>
                </a:solidFill>
                <a:latin typeface="Times New Roman" panose="02020603050405020304" pitchFamily="18" charset="0"/>
              </a:rPr>
              <a:t>c) </a:t>
            </a:r>
            <a:r>
              <a:rPr lang="en-US" altLang="en-US" sz="2800" b="1" dirty="0" err="1">
                <a:solidFill>
                  <a:srgbClr val="0000FF"/>
                </a:solidFill>
                <a:latin typeface="Times New Roman" panose="02020603050405020304" pitchFamily="18" charset="0"/>
              </a:rPr>
              <a:t>Tìm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những</a:t>
            </a:r>
            <a:r>
              <a:rPr lang="en-US" altLang="en-US" sz="2800" b="1" dirty="0">
                <a:solidFill>
                  <a:srgbClr val="0000FF"/>
                </a:solidFill>
                <a:latin typeface="Times New Roman" panose="02020603050405020304" pitchFamily="18" charset="0"/>
              </a:rPr>
              <a:t> chi </a:t>
            </a:r>
            <a:r>
              <a:rPr lang="en-US" altLang="en-US" sz="2800" b="1" dirty="0" err="1">
                <a:solidFill>
                  <a:srgbClr val="0000FF"/>
                </a:solidFill>
                <a:latin typeface="Times New Roman" panose="02020603050405020304" pitchFamily="18" charset="0"/>
              </a:rPr>
              <a:t>tiết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hoạt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động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của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bác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Tâm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trong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bài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văn</a:t>
            </a:r>
            <a:r>
              <a:rPr lang="en-US" altLang="en-US" sz="2800" b="1" dirty="0">
                <a:solidFill>
                  <a:srgbClr val="0000FF"/>
                </a:solidFill>
                <a:latin typeface="Times New Roman" panose="02020603050405020304" pitchFamily="18" charset="0"/>
              </a:rPr>
              <a:t>.</a:t>
            </a:r>
          </a:p>
        </p:txBody>
      </p:sp>
    </p:spTree>
    <p:extLst>
      <p:ext uri="{BB962C8B-B14F-4D97-AF65-F5344CB8AC3E}">
        <p14:creationId xmlns:p14="http://schemas.microsoft.com/office/powerpoint/2010/main" val="269787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970</TotalTime>
  <Words>1005</Words>
  <Application>Microsoft Office PowerPoint</Application>
  <PresentationFormat>Widescreen</PresentationFormat>
  <Paragraphs>60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SimSun</vt:lpstr>
      <vt:lpstr>.VnCommercial Script</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96</cp:revision>
  <dcterms:created xsi:type="dcterms:W3CDTF">2017-11-24T09:12:01Z</dcterms:created>
  <dcterms:modified xsi:type="dcterms:W3CDTF">2022-12-13T09:57:13Z</dcterms:modified>
</cp:coreProperties>
</file>