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1" r:id="rId2"/>
    <p:sldId id="281" r:id="rId3"/>
    <p:sldId id="283" r:id="rId4"/>
    <p:sldId id="284" r:id="rId5"/>
    <p:sldId id="285" r:id="rId6"/>
    <p:sldId id="287" r:id="rId7"/>
    <p:sldId id="289" r:id="rId8"/>
    <p:sldId id="288" r:id="rId9"/>
    <p:sldId id="282" r:id="rId10"/>
    <p:sldId id="318" r:id="rId11"/>
    <p:sldId id="319" r:id="rId12"/>
    <p:sldId id="326" r:id="rId13"/>
    <p:sldId id="325" r:id="rId14"/>
    <p:sldId id="327" r:id="rId15"/>
    <p:sldId id="328" r:id="rId16"/>
    <p:sldId id="329" r:id="rId17"/>
    <p:sldId id="330" r:id="rId18"/>
    <p:sldId id="331" r:id="rId19"/>
    <p:sldId id="332" r:id="rId20"/>
    <p:sldId id="264" r:id="rId21"/>
    <p:sldId id="333" r:id="rId22"/>
  </p:sldIdLst>
  <p:sldSz cx="12192000" cy="6858000"/>
  <p:notesSz cx="6858000" cy="9144000"/>
  <p:embeddedFontLst>
    <p:embeddedFont>
      <p:font typeface="等线" panose="02010600030101010101" pitchFamily="2" charset="-122"/>
      <p:regular r:id="rId23"/>
    </p:embeddedFont>
    <p:embeddedFont>
      <p:font typeface="等线 Light" panose="02010600030101010101" pitchFamily="2" charset="-122"/>
      <p:regular r:id="rId24"/>
    </p:embeddedFont>
    <p:embeddedFont>
      <p:font typeface="思源黑体 CN Bold" panose="020B0604020202020204" charset="-128"/>
      <p:bold r:id="rId25"/>
    </p:embeddedFont>
    <p:embeddedFont>
      <p:font typeface="UTM Gradoo" panose="02040603050506020204" pitchFamily="18" charset="0"/>
      <p:regular r:id="rId26"/>
    </p:embeddedFont>
    <p:embeddedFont>
      <p:font typeface="UTM Guanine" panose="02040603050506020204" pitchFamily="18" charset="0"/>
      <p:regular r:id="rId27"/>
    </p:embeddedFont>
    <p:embeddedFont>
      <p:font typeface="UTM Showcard" panose="02040603050506020204" pitchFamily="18" charset="0"/>
      <p:regular r:id="rId28"/>
    </p:embeddedFont>
    <p:embeddedFont>
      <p:font typeface="UTM ViceroyJF" panose="02040603050506020204" pitchFamily="18" charset="0"/>
      <p:regular r:id="rId29"/>
    </p:embeddedFont>
    <p:embeddedFont>
      <p:font typeface="UTM Windsor BT" panose="02040603050506020204" pitchFamily="18" charset="0"/>
      <p:regular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D36"/>
    <a:srgbClr val="AA1A24"/>
    <a:srgbClr val="5497D4"/>
    <a:srgbClr val="478FD1"/>
    <a:srgbClr val="92E0E5"/>
    <a:srgbClr val="DC1929"/>
    <a:srgbClr val="ED6C0B"/>
    <a:srgbClr val="EA0EBB"/>
    <a:srgbClr val="288C2A"/>
    <a:srgbClr val="68B9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900" y="1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2A509766-BBD5-4DF3-8355-8F03E62A2E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F45B0F00-7436-4133-B7FC-74CADB0CC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ADB58F3F-EAE9-4B72-93C1-FF821BA1B4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E1D89A7F-FD52-4A66-8CC6-7FC77ACF69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7" name="TextBox 6">
            <a:extLst>
              <a:ext uri="{FF2B5EF4-FFF2-40B4-BE49-F238E27FC236}">
                <a16:creationId xmlns:a16="http://schemas.microsoft.com/office/drawing/2014/main" id="{1F10546F-47DC-4878-9CCF-6FA354ED44EA}"/>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3"/>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8" name="Picture 7" descr="A picture containing diagram&#10;&#10;Description automatically generated">
            <a:extLst>
              <a:ext uri="{FF2B5EF4-FFF2-40B4-BE49-F238E27FC236}">
                <a16:creationId xmlns:a16="http://schemas.microsoft.com/office/drawing/2014/main" id="{8891370B-F26B-4CE5-892B-7CD360B238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952F379-E473-4B58-92CC-EDAE6A0102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E8B227C0-B70A-408B-A023-D9F4AECAC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189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CA46EF38-506A-4A42-9AFC-C69587BDB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174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grpSp>
        <p:nvGrpSpPr>
          <p:cNvPr id="2" name="Group 1">
            <a:extLst>
              <a:ext uri="{FF2B5EF4-FFF2-40B4-BE49-F238E27FC236}">
                <a16:creationId xmlns:a16="http://schemas.microsoft.com/office/drawing/2014/main" id="{68187669-F9F4-4B93-96D2-4BAF8DDCB866}"/>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00940" y="119375"/>
              <a:ext cx="3491060" cy="1610935"/>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
          <p:nvSpPr>
            <p:cNvPr id="6" name="TextBox 5">
              <a:extLst>
                <a:ext uri="{FF2B5EF4-FFF2-40B4-BE49-F238E27FC236}">
                  <a16:creationId xmlns:a16="http://schemas.microsoft.com/office/drawing/2014/main" id="{AD08904F-EC28-4740-8069-F028B7526236}"/>
                </a:ext>
              </a:extLst>
            </p:cNvPr>
            <p:cNvSpPr txBox="1"/>
            <p:nvPr userDrawn="1"/>
          </p:nvSpPr>
          <p:spPr>
            <a:xfrm>
              <a:off x="0" y="6488668"/>
              <a:ext cx="579646" cy="369332"/>
            </a:xfrm>
            <a:prstGeom prst="rect">
              <a:avLst/>
            </a:prstGeom>
            <a:noFill/>
          </p:spPr>
          <p:txBody>
            <a:bodyPr wrap="none" rtlCol="0">
              <a:spAutoFit/>
            </a:bodyPr>
            <a:lstStyle/>
            <a:p>
              <a:r>
                <a:rPr lang="en-US">
                  <a:solidFill>
                    <a:schemeClr val="accent1">
                      <a:lumMod val="60000"/>
                      <a:lumOff val="40000"/>
                    </a:schemeClr>
                  </a:solidFill>
                  <a:latin typeface="UVN Hai Ba Trung" pitchFamily="2" charset="0"/>
                </a:rPr>
                <a:t>KTUTS</a:t>
              </a:r>
            </a:p>
          </p:txBody>
        </p:sp>
        <p:sp>
          <p:nvSpPr>
            <p:cNvPr id="7" name="TextBox 6">
              <a:extLst>
                <a:ext uri="{FF2B5EF4-FFF2-40B4-BE49-F238E27FC236}">
                  <a16:creationId xmlns:a16="http://schemas.microsoft.com/office/drawing/2014/main" id="{851DC177-BE93-41CE-BEED-BD1433D86C86}"/>
                </a:ext>
              </a:extLst>
            </p:cNvPr>
            <p:cNvSpPr txBox="1"/>
            <p:nvPr userDrawn="1"/>
          </p:nvSpPr>
          <p:spPr>
            <a:xfrm>
              <a:off x="9660835" y="0"/>
              <a:ext cx="579646" cy="369332"/>
            </a:xfrm>
            <a:prstGeom prst="rect">
              <a:avLst/>
            </a:prstGeom>
            <a:noFill/>
          </p:spPr>
          <p:txBody>
            <a:bodyPr wrap="none" rtlCol="0">
              <a:spAutoFit/>
            </a:bodyPr>
            <a:lstStyle/>
            <a:p>
              <a:r>
                <a:rPr lang="en-US">
                  <a:solidFill>
                    <a:schemeClr val="accent1">
                      <a:lumMod val="60000"/>
                      <a:lumOff val="40000"/>
                    </a:schemeClr>
                  </a:solidFill>
                  <a:latin typeface="UVN Hai Ba Trung" pitchFamily="2" charset="0"/>
                </a:rPr>
                <a:t>KTUTS</a:t>
              </a:r>
            </a:p>
          </p:txBody>
        </p:sp>
      </p:grpSp>
    </p:spTree>
    <p:extLst>
      <p:ext uri="{BB962C8B-B14F-4D97-AF65-F5344CB8AC3E}">
        <p14:creationId xmlns:p14="http://schemas.microsoft.com/office/powerpoint/2010/main" val="450881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FEB133-2722-43FD-838A-4ED4CA1D3334}"/>
              </a:ext>
            </a:extLst>
          </p:cNvPr>
          <p:cNvSpPr txBox="1"/>
          <p:nvPr userDrawn="1"/>
        </p:nvSpPr>
        <p:spPr>
          <a:xfrm>
            <a:off x="0" y="6488668"/>
            <a:ext cx="579646" cy="369332"/>
          </a:xfrm>
          <a:prstGeom prst="rect">
            <a:avLst/>
          </a:prstGeom>
          <a:noFill/>
        </p:spPr>
        <p:txBody>
          <a:bodyPr wrap="none" rtlCol="0">
            <a:spAutoFit/>
          </a:bodyPr>
          <a:lstStyle/>
          <a:p>
            <a:r>
              <a:rPr lang="en-US">
                <a:solidFill>
                  <a:schemeClr val="accent6">
                    <a:lumMod val="50000"/>
                  </a:schemeClr>
                </a:solidFill>
                <a:latin typeface="UVN Hai Ba Trung" pitchFamily="2" charset="0"/>
              </a:rPr>
              <a:t>KTUTS</a:t>
            </a:r>
          </a:p>
        </p:txBody>
      </p:sp>
      <p:sp>
        <p:nvSpPr>
          <p:cNvPr id="3" name="TextBox 2">
            <a:extLst>
              <a:ext uri="{FF2B5EF4-FFF2-40B4-BE49-F238E27FC236}">
                <a16:creationId xmlns:a16="http://schemas.microsoft.com/office/drawing/2014/main" id="{EDBA8134-3E0A-451D-A0FB-BB5825FBF3E7}"/>
              </a:ext>
            </a:extLst>
          </p:cNvPr>
          <p:cNvSpPr txBox="1"/>
          <p:nvPr userDrawn="1"/>
        </p:nvSpPr>
        <p:spPr>
          <a:xfrm>
            <a:off x="11612354" y="0"/>
            <a:ext cx="579646" cy="369332"/>
          </a:xfrm>
          <a:prstGeom prst="rect">
            <a:avLst/>
          </a:prstGeom>
          <a:noFill/>
        </p:spPr>
        <p:txBody>
          <a:bodyPr wrap="none" rtlCol="0">
            <a:spAutoFit/>
          </a:bodyPr>
          <a:lstStyle/>
          <a:p>
            <a:r>
              <a:rPr lang="en-US">
                <a:solidFill>
                  <a:schemeClr val="bg1">
                    <a:lumMod val="95000"/>
                  </a:schemeClr>
                </a:solidFill>
                <a:latin typeface="UVN Hai Ba Trung" pitchFamily="2" charset="0"/>
              </a:rPr>
              <a:t>KTUTS</a:t>
            </a:r>
          </a:p>
        </p:txBody>
      </p:sp>
      <p:pic>
        <p:nvPicPr>
          <p:cNvPr id="4" name="Picture 3" descr="A picture containing diagram&#10;&#10;Description automatically generated">
            <a:extLst>
              <a:ext uri="{FF2B5EF4-FFF2-40B4-BE49-F238E27FC236}">
                <a16:creationId xmlns:a16="http://schemas.microsoft.com/office/drawing/2014/main" id="{F277BCE8-F8D6-42A0-B764-8AEE3D71A5E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E4948CEE-2C31-461C-93AD-E70F09C22C6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F5A03D51-CA15-4369-8E99-860BB30A09B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5C3A9B14-C8ED-4C54-9642-0387454AA48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8" name="TextBox 7">
            <a:extLst>
              <a:ext uri="{FF2B5EF4-FFF2-40B4-BE49-F238E27FC236}">
                <a16:creationId xmlns:a16="http://schemas.microsoft.com/office/drawing/2014/main" id="{A07B35D5-4701-45B9-8C6C-0105A70CDC14}"/>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9" name="Picture 8" descr="A picture containing diagram&#10;&#10;Description automatically generated">
            <a:extLst>
              <a:ext uri="{FF2B5EF4-FFF2-40B4-BE49-F238E27FC236}">
                <a16:creationId xmlns:a16="http://schemas.microsoft.com/office/drawing/2014/main" id="{D0F83234-8DDF-49E8-9279-FDE543E900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5"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33.png"/><Relationship Id="rId10"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53160" y="2840552"/>
            <a:ext cx="6076616" cy="3856812"/>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49" name="文本框 48">
            <a:extLst>
              <a:ext uri="{FF2B5EF4-FFF2-40B4-BE49-F238E27FC236}">
                <a16:creationId xmlns:a16="http://schemas.microsoft.com/office/drawing/2014/main" id="{B2833D8F-497B-4EE2-9309-D062E2C4BB2A}"/>
              </a:ext>
            </a:extLst>
          </p:cNvPr>
          <p:cNvSpPr txBox="1"/>
          <p:nvPr/>
        </p:nvSpPr>
        <p:spPr>
          <a:xfrm>
            <a:off x="981438" y="1939496"/>
            <a:ext cx="10697056" cy="5814107"/>
          </a:xfrm>
          <a:prstGeom prst="rect">
            <a:avLst/>
          </a:prstGeom>
          <a:noFill/>
        </p:spPr>
        <p:txBody>
          <a:bodyPr wrap="square" rtlCol="0">
            <a:prstTxWarp prst="textArchUp">
              <a:avLst>
                <a:gd name="adj" fmla="val 10833214"/>
              </a:avLst>
            </a:prstTxWarp>
            <a:spAutoFit/>
          </a:bodyPr>
          <a:lstStyle>
            <a:defPPr>
              <a:defRPr lang="zh-CN"/>
            </a:defPPr>
            <a:lvl1pPr algn="ctr">
              <a:defRPr sz="8800">
                <a:solidFill>
                  <a:schemeClr val="tx1">
                    <a:lumMod val="75000"/>
                    <a:lumOff val="25000"/>
                  </a:schemeClr>
                </a:solidFill>
                <a:effectLst>
                  <a:outerShdw dist="38100" dir="2700000" algn="tl">
                    <a:schemeClr val="bg1"/>
                  </a:outerShdw>
                </a:effectLst>
                <a:latin typeface="字魂20号-石头体" panose="00000500000000000000" pitchFamily="2" charset="-122"/>
                <a:ea typeface="字魂20号-石头体" panose="00000500000000000000" pitchFamily="2" charset="-122"/>
              </a:defRPr>
            </a:lvl1pPr>
          </a:lstStyle>
          <a:p>
            <a:r>
              <a:rPr lang="en-US" altLang="zh-CN" sz="9600" spc="1000">
                <a:gradFill flip="none" rotWithShape="1">
                  <a:gsLst>
                    <a:gs pos="16000">
                      <a:srgbClr val="ED6E24"/>
                    </a:gs>
                    <a:gs pos="42000">
                      <a:srgbClr val="F9B22D"/>
                    </a:gs>
                    <a:gs pos="87000">
                      <a:srgbClr val="E7601D"/>
                    </a:gs>
                  </a:gsLst>
                  <a:lin ang="16200000" scaled="1"/>
                  <a:tileRect/>
                </a:gradFill>
                <a:effectLst>
                  <a:outerShdw blurRad="12700" dist="50800" dir="600000" algn="tl">
                    <a:srgbClr val="000000">
                      <a:alpha val="75000"/>
                    </a:srgbClr>
                  </a:outerShdw>
                </a:effectLst>
                <a:latin typeface="UTM Showcard" panose="02040603050506020204" pitchFamily="18" charset="0"/>
                <a:ea typeface="+mn-ea"/>
                <a:cs typeface="Times New Roman" panose="02020603050405020304" pitchFamily="18" charset="0"/>
              </a:rPr>
              <a:t>Tiếng Việt</a:t>
            </a:r>
            <a:endParaRPr lang="zh-CN" altLang="en-US" sz="9600" spc="1000" dirty="0">
              <a:gradFill flip="none" rotWithShape="1">
                <a:gsLst>
                  <a:gs pos="16000">
                    <a:srgbClr val="ED6E24"/>
                  </a:gs>
                  <a:gs pos="42000">
                    <a:srgbClr val="F9B22D"/>
                  </a:gs>
                  <a:gs pos="87000">
                    <a:srgbClr val="E7601D"/>
                  </a:gs>
                </a:gsLst>
                <a:lin ang="16200000" scaled="1"/>
                <a:tileRect/>
              </a:gradFill>
              <a:effectLst>
                <a:outerShdw blurRad="12700" dist="50800" dir="600000" algn="tl">
                  <a:srgbClr val="000000">
                    <a:alpha val="75000"/>
                  </a:srgbClr>
                </a:outerShdw>
              </a:effectLst>
              <a:latin typeface="UTM Showcard" panose="020406030505060202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44FA8BB-82BB-4342-88CF-9A2DA6CEE63B}"/>
              </a:ext>
            </a:extLst>
          </p:cNvPr>
          <p:cNvSpPr txBox="1"/>
          <p:nvPr/>
        </p:nvSpPr>
        <p:spPr>
          <a:xfrm rot="871918">
            <a:off x="8376582" y="4661881"/>
            <a:ext cx="579646" cy="369332"/>
          </a:xfrm>
          <a:prstGeom prst="rect">
            <a:avLst/>
          </a:prstGeom>
          <a:noFill/>
        </p:spPr>
        <p:txBody>
          <a:bodyPr wrap="none" rtlCol="0">
            <a:spAutoFit/>
          </a:bodyPr>
          <a:lstStyle/>
          <a:p>
            <a:r>
              <a:rPr lang="en-US">
                <a:solidFill>
                  <a:schemeClr val="bg1"/>
                </a:solidFill>
                <a:latin typeface="UVN Hai Ba Trung" pitchFamily="2" charset="0"/>
              </a:rPr>
              <a:t>KTUTS</a:t>
            </a:r>
          </a:p>
        </p:txBody>
      </p:sp>
      <p:sp>
        <p:nvSpPr>
          <p:cNvPr id="22" name="TextBox 21">
            <a:extLst>
              <a:ext uri="{FF2B5EF4-FFF2-40B4-BE49-F238E27FC236}">
                <a16:creationId xmlns:a16="http://schemas.microsoft.com/office/drawing/2014/main" id="{8ADD4888-31B3-4BEB-9936-F1DF1798E1F7}"/>
              </a:ext>
            </a:extLst>
          </p:cNvPr>
          <p:cNvSpPr txBox="1"/>
          <p:nvPr/>
        </p:nvSpPr>
        <p:spPr>
          <a:xfrm rot="871918">
            <a:off x="10845510" y="5716583"/>
            <a:ext cx="579646" cy="369332"/>
          </a:xfrm>
          <a:prstGeom prst="rect">
            <a:avLst/>
          </a:prstGeom>
          <a:noFill/>
        </p:spPr>
        <p:txBody>
          <a:bodyPr wrap="none" rtlCol="0">
            <a:spAutoFit/>
          </a:bodyPr>
          <a:lstStyle/>
          <a:p>
            <a:r>
              <a:rPr lang="en-US">
                <a:solidFill>
                  <a:srgbClr val="387D36"/>
                </a:solidFill>
                <a:latin typeface="UVN Hai Ba Trung" pitchFamily="2" charset="0"/>
              </a:rPr>
              <a:t>KTUTS</a:t>
            </a:r>
          </a:p>
        </p:txBody>
      </p:sp>
      <p:pic>
        <p:nvPicPr>
          <p:cNvPr id="5" name="Picture 4" descr="A picture containing text&#10;&#10;Description automatically generated">
            <a:extLst>
              <a:ext uri="{FF2B5EF4-FFF2-40B4-BE49-F238E27FC236}">
                <a16:creationId xmlns:a16="http://schemas.microsoft.com/office/drawing/2014/main" id="{21D93B1F-DE0E-4C79-97C5-DA21FFD6B5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48" y="5213542"/>
            <a:ext cx="12192000" cy="1651462"/>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3" presetClass="entr" presetSubtype="288"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strVal val="4/3*#ppt_w"/>
                                          </p:val>
                                        </p:tav>
                                        <p:tav tm="100000">
                                          <p:val>
                                            <p:strVal val="#ppt_w"/>
                                          </p:val>
                                        </p:tav>
                                      </p:tavLst>
                                    </p:anim>
                                    <p:anim calcmode="lin" valueType="num">
                                      <p:cBhvr>
                                        <p:cTn id="24" dur="500" fill="hold"/>
                                        <p:tgtEl>
                                          <p:spTgt spid="4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childTnLst>
                          </p:cTn>
                        </p:par>
                        <p:par>
                          <p:cTn id="29" fill="hold">
                            <p:stCondLst>
                              <p:cond delay="2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par>
                          <p:cTn id="35" fill="hold">
                            <p:stCondLst>
                              <p:cond delay="2500"/>
                            </p:stCondLst>
                            <p:childTnLst>
                              <p:par>
                                <p:cTn id="36" presetID="38" presetClass="entr" presetSubtype="0" accel="50000" fill="hold" grpId="0" nodeType="afterEffect">
                                  <p:stCondLst>
                                    <p:cond delay="0"/>
                                  </p:stCondLst>
                                  <p:iterate type="lt">
                                    <p:tmPct val="50000"/>
                                  </p:iterate>
                                  <p:childTnLst>
                                    <p:set>
                                      <p:cBhvr>
                                        <p:cTn id="37" dur="1" fill="hold">
                                          <p:stCondLst>
                                            <p:cond delay="0"/>
                                          </p:stCondLst>
                                        </p:cTn>
                                        <p:tgtEl>
                                          <p:spTgt spid="49"/>
                                        </p:tgtEl>
                                        <p:attrNameLst>
                                          <p:attrName>style.visibility</p:attrName>
                                        </p:attrNameLst>
                                      </p:cBhvr>
                                      <p:to>
                                        <p:strVal val="visible"/>
                                      </p:to>
                                    </p:set>
                                    <p:set>
                                      <p:cBhvr>
                                        <p:cTn id="38" dur="341" fill="hold">
                                          <p:stCondLst>
                                            <p:cond delay="0"/>
                                          </p:stCondLst>
                                        </p:cTn>
                                        <p:tgtEl>
                                          <p:spTgt spid="49"/>
                                        </p:tgtEl>
                                        <p:attrNameLst>
                                          <p:attrName>style.rotation</p:attrName>
                                        </p:attrNameLst>
                                      </p:cBhvr>
                                      <p:to>
                                        <p:strVal val="-45.0"/>
                                      </p:to>
                                    </p:set>
                                    <p:anim calcmode="lin" valueType="num">
                                      <p:cBhvr>
                                        <p:cTn id="39"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40"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41"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42"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43" fill="hold">
                            <p:stCondLst>
                              <p:cond delay="6250"/>
                            </p:stCondLst>
                            <p:childTnLst>
                              <p:par>
                                <p:cTn id="44" presetID="32" presetClass="emph" presetSubtype="0" fill="hold" grpId="2" nodeType="afterEffect">
                                  <p:stCondLst>
                                    <p:cond delay="0"/>
                                  </p:stCondLst>
                                  <p:iterate type="lt">
                                    <p:tmPct val="10000"/>
                                  </p:iterate>
                                  <p:childTnLst>
                                    <p:animRot by="120000">
                                      <p:cBhvr>
                                        <p:cTn id="45" dur="75" fill="hold">
                                          <p:stCondLst>
                                            <p:cond delay="0"/>
                                          </p:stCondLst>
                                        </p:cTn>
                                        <p:tgtEl>
                                          <p:spTgt spid="49"/>
                                        </p:tgtEl>
                                        <p:attrNameLst>
                                          <p:attrName>r</p:attrName>
                                        </p:attrNameLst>
                                      </p:cBhvr>
                                    </p:animRot>
                                    <p:animRot by="-240000">
                                      <p:cBhvr>
                                        <p:cTn id="46" dur="150" fill="hold">
                                          <p:stCondLst>
                                            <p:cond delay="150"/>
                                          </p:stCondLst>
                                        </p:cTn>
                                        <p:tgtEl>
                                          <p:spTgt spid="49"/>
                                        </p:tgtEl>
                                        <p:attrNameLst>
                                          <p:attrName>r</p:attrName>
                                        </p:attrNameLst>
                                      </p:cBhvr>
                                    </p:animRot>
                                    <p:animRot by="240000">
                                      <p:cBhvr>
                                        <p:cTn id="47" dur="150" fill="hold">
                                          <p:stCondLst>
                                            <p:cond delay="300"/>
                                          </p:stCondLst>
                                        </p:cTn>
                                        <p:tgtEl>
                                          <p:spTgt spid="49"/>
                                        </p:tgtEl>
                                        <p:attrNameLst>
                                          <p:attrName>r</p:attrName>
                                        </p:attrNameLst>
                                      </p:cBhvr>
                                    </p:animRot>
                                    <p:animRot by="-240000">
                                      <p:cBhvr>
                                        <p:cTn id="48" dur="150" fill="hold">
                                          <p:stCondLst>
                                            <p:cond delay="450"/>
                                          </p:stCondLst>
                                        </p:cTn>
                                        <p:tgtEl>
                                          <p:spTgt spid="49"/>
                                        </p:tgtEl>
                                        <p:attrNameLst>
                                          <p:attrName>r</p:attrName>
                                        </p:attrNameLst>
                                      </p:cBhvr>
                                    </p:animRot>
                                    <p:animRot by="120000">
                                      <p:cBhvr>
                                        <p:cTn id="49" dur="150" fill="hold">
                                          <p:stCondLst>
                                            <p:cond delay="6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P spid="49" grpId="0"/>
      <p:bldP spid="49"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4824"/>
            <a:ext cx="12192000" cy="615553"/>
          </a:xfrm>
          <a:prstGeom prst="rect">
            <a:avLst/>
          </a:prstGeom>
          <a:solidFill>
            <a:schemeClr val="accent6">
              <a:lumMod val="20000"/>
              <a:lumOff val="80000"/>
            </a:schemeClr>
          </a:solidFill>
        </p:spPr>
        <p:txBody>
          <a:bodyPr wrap="square">
            <a:spAutoFit/>
          </a:bodyPr>
          <a:lstStyle/>
          <a:p>
            <a:pPr algn="ctr"/>
            <a:r>
              <a:rPr lang="en-US" sz="3400" b="1">
                <a:solidFill>
                  <a:schemeClr val="accent6">
                    <a:lumMod val="50000"/>
                  </a:schemeClr>
                </a:solidFill>
                <a:latin typeface="Times New Roman" panose="02020603050405020304" pitchFamily="18" charset="0"/>
                <a:cs typeface="Times New Roman" panose="02020603050405020304" pitchFamily="18" charset="0"/>
              </a:rPr>
              <a:t>1. </a:t>
            </a:r>
            <a:r>
              <a:rPr lang="vi-VN" sz="3400" b="1">
                <a:solidFill>
                  <a:schemeClr val="accent6">
                    <a:lumMod val="50000"/>
                  </a:schemeClr>
                </a:solidFill>
                <a:latin typeface="Times New Roman" panose="02020603050405020304" pitchFamily="18" charset="0"/>
                <a:cs typeface="Times New Roman" panose="02020603050405020304" pitchFamily="18" charset="0"/>
              </a:rPr>
              <a:t>Qua </a:t>
            </a:r>
            <a:r>
              <a:rPr lang="vi-VN" sz="3400" b="1" dirty="0">
                <a:solidFill>
                  <a:schemeClr val="accent6">
                    <a:lumMod val="50000"/>
                  </a:schemeClr>
                </a:solidFill>
                <a:latin typeface="Times New Roman" panose="02020603050405020304" pitchFamily="18" charset="0"/>
                <a:cs typeface="Times New Roman" panose="02020603050405020304" pitchFamily="18" charset="0"/>
              </a:rPr>
              <a:t>phần đầu bài văn, em hiểu cách chơi kéo co như thế nào?</a:t>
            </a:r>
            <a:endParaRPr lang="en-US" sz="3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465386" y="960965"/>
            <a:ext cx="11261226" cy="3046988"/>
          </a:xfrm>
          <a:custGeom>
            <a:avLst/>
            <a:gdLst>
              <a:gd name="connsiteX0" fmla="*/ 0 w 11261226"/>
              <a:gd name="connsiteY0" fmla="*/ 0 h 3046988"/>
              <a:gd name="connsiteX1" fmla="*/ 11261226 w 11261226"/>
              <a:gd name="connsiteY1" fmla="*/ 0 h 3046988"/>
              <a:gd name="connsiteX2" fmla="*/ 11261226 w 11261226"/>
              <a:gd name="connsiteY2" fmla="*/ 3046988 h 3046988"/>
              <a:gd name="connsiteX3" fmla="*/ 0 w 11261226"/>
              <a:gd name="connsiteY3" fmla="*/ 3046988 h 3046988"/>
              <a:gd name="connsiteX4" fmla="*/ 0 w 11261226"/>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1226" h="3046988" fill="none" extrusionOk="0">
                <a:moveTo>
                  <a:pt x="0" y="0"/>
                </a:moveTo>
                <a:cubicBezTo>
                  <a:pt x="5298825" y="-28469"/>
                  <a:pt x="7512634" y="-80448"/>
                  <a:pt x="11261226" y="0"/>
                </a:cubicBezTo>
                <a:cubicBezTo>
                  <a:pt x="11380181" y="770297"/>
                  <a:pt x="11346109" y="1643800"/>
                  <a:pt x="11261226" y="3046988"/>
                </a:cubicBezTo>
                <a:cubicBezTo>
                  <a:pt x="8700707" y="2943172"/>
                  <a:pt x="5511261" y="3040014"/>
                  <a:pt x="0" y="3046988"/>
                </a:cubicBezTo>
                <a:cubicBezTo>
                  <a:pt x="143074" y="2528867"/>
                  <a:pt x="-141169" y="432017"/>
                  <a:pt x="0" y="0"/>
                </a:cubicBezTo>
                <a:close/>
              </a:path>
              <a:path w="11261226" h="3046988" stroke="0" extrusionOk="0">
                <a:moveTo>
                  <a:pt x="0" y="0"/>
                </a:moveTo>
                <a:cubicBezTo>
                  <a:pt x="1497154" y="149590"/>
                  <a:pt x="9142401" y="167012"/>
                  <a:pt x="11261226" y="0"/>
                </a:cubicBezTo>
                <a:cubicBezTo>
                  <a:pt x="11118283" y="1155983"/>
                  <a:pt x="11153237" y="1758844"/>
                  <a:pt x="11261226" y="3046988"/>
                </a:cubicBezTo>
                <a:cubicBezTo>
                  <a:pt x="8742438" y="3051630"/>
                  <a:pt x="3657578" y="2903760"/>
                  <a:pt x="0" y="3046988"/>
                </a:cubicBezTo>
                <a:cubicBezTo>
                  <a:pt x="133747" y="2579274"/>
                  <a:pt x="545" y="559943"/>
                  <a:pt x="0" y="0"/>
                </a:cubicBezTo>
                <a:close/>
              </a:path>
            </a:pathLst>
          </a:custGeom>
          <a:solidFill>
            <a:schemeClr val="bg1"/>
          </a:solidFill>
          <a:ln>
            <a:solidFill>
              <a:schemeClr val="tx1"/>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txBody>
          <a:bodyPr wrap="square">
            <a:spAutoFit/>
          </a:bodyPr>
          <a:lstStyle/>
          <a:p>
            <a:pPr algn="just"/>
            <a:r>
              <a:rPr lang="en-US" sz="3200" b="1">
                <a:solidFill>
                  <a:schemeClr val="accent6">
                    <a:lumMod val="50000"/>
                  </a:schemeClr>
                </a:solidFill>
                <a:latin typeface="Times New Roman" panose="02020603050405020304" pitchFamily="18" charset="0"/>
                <a:cs typeface="Times New Roman" panose="02020603050405020304" pitchFamily="18" charset="0"/>
              </a:rPr>
              <a:t>	</a:t>
            </a:r>
            <a:r>
              <a:rPr lang="vi-VN" sz="3200" b="1">
                <a:solidFill>
                  <a:srgbClr val="002060"/>
                </a:solidFill>
                <a:latin typeface="Times New Roman" panose="02020603050405020304" pitchFamily="18" charset="0"/>
                <a:cs typeface="Times New Roman" panose="02020603050405020304" pitchFamily="18" charset="0"/>
              </a:rPr>
              <a:t>Qua </a:t>
            </a:r>
            <a:r>
              <a:rPr lang="vi-VN" sz="3200" b="1" dirty="0">
                <a:solidFill>
                  <a:srgbClr val="002060"/>
                </a:solidFill>
                <a:latin typeface="Times New Roman" panose="02020603050405020304" pitchFamily="18" charset="0"/>
                <a:cs typeface="Times New Roman" panose="02020603050405020304" pitchFamily="18" charset="0"/>
              </a:rPr>
              <a:t>phần đầu bài văn, em hiểu cách chơi kéo co là phải có 2 đội thường có số người bằng nhau, thành viên mỗi đội phải ôm chặt lưng nhau. Hai người đứng đầu mỗi đội ngoắc tay vào nhau. Thành viên của hai đội cũng có thể nắm chung một sợi dây thừng dài. </a:t>
            </a:r>
            <a:r>
              <a:rPr lang="vi-VN" sz="3200" b="1" dirty="0">
                <a:solidFill>
                  <a:srgbClr val="C00000"/>
                </a:solidFill>
                <a:latin typeface="Times New Roman" panose="02020603050405020304" pitchFamily="18" charset="0"/>
                <a:cs typeface="Times New Roman" panose="02020603050405020304" pitchFamily="18" charset="0"/>
              </a:rPr>
              <a:t>Kéo co phải đủ ba keo. Bên nào kéo được đối phương ngã về phía mình nhiều keo hơn là bên </a:t>
            </a:r>
            <a:r>
              <a:rPr lang="vi-VN" sz="3200" b="1">
                <a:solidFill>
                  <a:srgbClr val="C00000"/>
                </a:solidFill>
                <a:latin typeface="Times New Roman" panose="02020603050405020304" pitchFamily="18" charset="0"/>
                <a:cs typeface="Times New Roman" panose="02020603050405020304" pitchFamily="18" charset="0"/>
              </a:rPr>
              <a:t>đó thắng</a:t>
            </a:r>
            <a:r>
              <a:rPr lang="vi-VN" sz="3200" b="1">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1" name="图片 11">
            <a:extLst>
              <a:ext uri="{FF2B5EF4-FFF2-40B4-BE49-F238E27FC236}">
                <a16:creationId xmlns:a16="http://schemas.microsoft.com/office/drawing/2014/main" id="{39B8A0EA-54E4-45B5-AB4E-7DFEC463D8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1191" y="3429000"/>
            <a:ext cx="9669617" cy="4372665"/>
          </a:xfrm>
          <a:prstGeom prst="rect">
            <a:avLst/>
          </a:prstGeom>
        </p:spPr>
      </p:pic>
    </p:spTree>
    <p:extLst>
      <p:ext uri="{BB962C8B-B14F-4D97-AF65-F5344CB8AC3E}">
        <p14:creationId xmlns:p14="http://schemas.microsoft.com/office/powerpoint/2010/main" val="7722658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94607"/>
            <a:ext cx="12192000" cy="646331"/>
          </a:xfrm>
          <a:prstGeom prst="rect">
            <a:avLst/>
          </a:prstGeom>
          <a:solidFill>
            <a:schemeClr val="accent6">
              <a:lumMod val="20000"/>
              <a:lumOff val="80000"/>
            </a:schemeClr>
          </a:solidFill>
        </p:spPr>
        <p:txBody>
          <a:bodyPr wrap="square">
            <a:spAutoFit/>
          </a:bodyP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2. </a:t>
            </a:r>
            <a:r>
              <a:rPr lang="vi-VN" sz="3600" b="1">
                <a:solidFill>
                  <a:schemeClr val="accent6">
                    <a:lumMod val="50000"/>
                  </a:schemeClr>
                </a:solidFill>
                <a:latin typeface="Times New Roman" panose="02020603050405020304" pitchFamily="18" charset="0"/>
                <a:cs typeface="Times New Roman" panose="02020603050405020304" pitchFamily="18" charset="0"/>
              </a:rPr>
              <a:t>Hãy </a:t>
            </a:r>
            <a:r>
              <a:rPr lang="vi-VN" sz="3600" b="1" dirty="0">
                <a:solidFill>
                  <a:schemeClr val="accent6">
                    <a:lumMod val="50000"/>
                  </a:schemeClr>
                </a:solidFill>
                <a:latin typeface="Times New Roman" panose="02020603050405020304" pitchFamily="18" charset="0"/>
                <a:cs typeface="Times New Roman" panose="02020603050405020304" pitchFamily="18" charset="0"/>
              </a:rPr>
              <a:t>giới thiệu cách chơi kéo co ở làng </a:t>
            </a:r>
            <a:r>
              <a:rPr lang="vi-VN" sz="3600" b="1">
                <a:solidFill>
                  <a:srgbClr val="DC1929"/>
                </a:solidFill>
                <a:latin typeface="Times New Roman" panose="02020603050405020304" pitchFamily="18" charset="0"/>
                <a:cs typeface="Times New Roman" panose="02020603050405020304" pitchFamily="18" charset="0"/>
              </a:rPr>
              <a:t>Hữu Trấp</a:t>
            </a:r>
            <a:r>
              <a:rPr lang="vi-VN" sz="3600" b="1">
                <a:solidFill>
                  <a:schemeClr val="accent6">
                    <a:lumMod val="50000"/>
                  </a:schemeClr>
                </a:solidFill>
                <a:latin typeface="Times New Roman" panose="02020603050405020304" pitchFamily="18" charset="0"/>
                <a:cs typeface="Times New Roman" panose="02020603050405020304" pitchFamily="18" charset="0"/>
              </a:rPr>
              <a:t>.</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Freeform 3">
            <a:extLst>
              <a:ext uri="{FF2B5EF4-FFF2-40B4-BE49-F238E27FC236}">
                <a16:creationId xmlns:a16="http://schemas.microsoft.com/office/drawing/2014/main" id="{5AD12E21-EFA2-44FA-8592-19C67254D6D7}"/>
              </a:ext>
            </a:extLst>
          </p:cNvPr>
          <p:cNvSpPr/>
          <p:nvPr/>
        </p:nvSpPr>
        <p:spPr>
          <a:xfrm>
            <a:off x="5592649" y="1554481"/>
            <a:ext cx="6660312" cy="4731172"/>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l="-13399" r="-13399"/>
            </a:stretch>
          </a:blipFill>
        </p:spPr>
        <p:txBody>
          <a:bodyPr/>
          <a:lstStyle/>
          <a:p>
            <a:endParaRPr lang="en-US"/>
          </a:p>
        </p:txBody>
      </p:sp>
      <p:sp>
        <p:nvSpPr>
          <p:cNvPr id="4" name="Rectangle: Diagonal Corners Rounded 3"/>
          <p:cNvSpPr/>
          <p:nvPr/>
        </p:nvSpPr>
        <p:spPr>
          <a:xfrm>
            <a:off x="117582" y="1553045"/>
            <a:ext cx="5460552" cy="4524315"/>
          </a:xfrm>
          <a:custGeom>
            <a:avLst/>
            <a:gdLst>
              <a:gd name="connsiteX0" fmla="*/ 1065954 w 5460552"/>
              <a:gd name="connsiteY0" fmla="*/ 0 h 5647492"/>
              <a:gd name="connsiteX1" fmla="*/ 5460552 w 5460552"/>
              <a:gd name="connsiteY1" fmla="*/ 0 h 5647492"/>
              <a:gd name="connsiteX2" fmla="*/ 5460552 w 5460552"/>
              <a:gd name="connsiteY2" fmla="*/ 0 h 5647492"/>
              <a:gd name="connsiteX3" fmla="*/ 5460552 w 5460552"/>
              <a:gd name="connsiteY3" fmla="*/ 4581538 h 5647492"/>
              <a:gd name="connsiteX4" fmla="*/ 4394598 w 5460552"/>
              <a:gd name="connsiteY4" fmla="*/ 5647492 h 5647492"/>
              <a:gd name="connsiteX5" fmla="*/ 0 w 5460552"/>
              <a:gd name="connsiteY5" fmla="*/ 5647492 h 5647492"/>
              <a:gd name="connsiteX6" fmla="*/ 0 w 5460552"/>
              <a:gd name="connsiteY6" fmla="*/ 5647492 h 5647492"/>
              <a:gd name="connsiteX7" fmla="*/ 0 w 5460552"/>
              <a:gd name="connsiteY7" fmla="*/ 1065954 h 5647492"/>
              <a:gd name="connsiteX8" fmla="*/ 1065954 w 5460552"/>
              <a:gd name="connsiteY8" fmla="*/ 0 h 564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0552" h="5647492" fill="none" extrusionOk="0">
                <a:moveTo>
                  <a:pt x="1065954" y="0"/>
                </a:moveTo>
                <a:cubicBezTo>
                  <a:pt x="2653644" y="29228"/>
                  <a:pt x="3924747" y="15694"/>
                  <a:pt x="5460552" y="0"/>
                </a:cubicBezTo>
                <a:lnTo>
                  <a:pt x="5460552" y="0"/>
                </a:lnTo>
                <a:cubicBezTo>
                  <a:pt x="5516781" y="1351734"/>
                  <a:pt x="5525680" y="2842094"/>
                  <a:pt x="5460552" y="4581538"/>
                </a:cubicBezTo>
                <a:cubicBezTo>
                  <a:pt x="5471428" y="5163572"/>
                  <a:pt x="4967930" y="5642536"/>
                  <a:pt x="4394598" y="5647492"/>
                </a:cubicBezTo>
                <a:cubicBezTo>
                  <a:pt x="3642779" y="5706951"/>
                  <a:pt x="1640109" y="5678544"/>
                  <a:pt x="0" y="5647492"/>
                </a:cubicBezTo>
                <a:lnTo>
                  <a:pt x="0" y="5647492"/>
                </a:lnTo>
                <a:cubicBezTo>
                  <a:pt x="-83677" y="5129353"/>
                  <a:pt x="25157" y="2491482"/>
                  <a:pt x="0" y="1065954"/>
                </a:cubicBezTo>
                <a:cubicBezTo>
                  <a:pt x="-11591" y="505746"/>
                  <a:pt x="431709" y="64968"/>
                  <a:pt x="1065954" y="0"/>
                </a:cubicBezTo>
                <a:close/>
              </a:path>
              <a:path w="5460552" h="5647492" stroke="0" extrusionOk="0">
                <a:moveTo>
                  <a:pt x="1065954" y="0"/>
                </a:moveTo>
                <a:cubicBezTo>
                  <a:pt x="2335351" y="-71603"/>
                  <a:pt x="3398538" y="126493"/>
                  <a:pt x="5460552" y="0"/>
                </a:cubicBezTo>
                <a:lnTo>
                  <a:pt x="5460552" y="0"/>
                </a:lnTo>
                <a:cubicBezTo>
                  <a:pt x="5371362" y="825899"/>
                  <a:pt x="5616336" y="3125560"/>
                  <a:pt x="5460552" y="4581538"/>
                </a:cubicBezTo>
                <a:cubicBezTo>
                  <a:pt x="5491929" y="5175141"/>
                  <a:pt x="4989199" y="5639162"/>
                  <a:pt x="4394598" y="5647492"/>
                </a:cubicBezTo>
                <a:cubicBezTo>
                  <a:pt x="3886254" y="5679417"/>
                  <a:pt x="1154527" y="5580282"/>
                  <a:pt x="0" y="5647492"/>
                </a:cubicBezTo>
                <a:lnTo>
                  <a:pt x="0" y="5647492"/>
                </a:lnTo>
                <a:cubicBezTo>
                  <a:pt x="106216" y="3972191"/>
                  <a:pt x="-142119" y="2246670"/>
                  <a:pt x="0" y="1065954"/>
                </a:cubicBezTo>
                <a:cubicBezTo>
                  <a:pt x="10009" y="519436"/>
                  <a:pt x="386062" y="15835"/>
                  <a:pt x="1065954" y="0"/>
                </a:cubicBezTo>
                <a:close/>
              </a:path>
            </a:pathLst>
          </a:custGeom>
          <a:solidFill>
            <a:schemeClr val="bg1"/>
          </a:solidFill>
          <a:ln>
            <a:solidFill>
              <a:schemeClr val="tx1"/>
            </a:solidFill>
            <a:extLst>
              <a:ext uri="{C807C97D-BFC1-408E-A445-0C87EB9F89A2}">
                <ask:lineSketchStyleProps xmlns:ask="http://schemas.microsoft.com/office/drawing/2018/sketchyshapes" sd="86837363">
                  <a:custGeom>
                    <a:avLst/>
                    <a:gdLst>
                      <a:gd name="connsiteX0" fmla="*/ 883192 w 5460552"/>
                      <a:gd name="connsiteY0" fmla="*/ 0 h 4524315"/>
                      <a:gd name="connsiteX1" fmla="*/ 5460552 w 5460552"/>
                      <a:gd name="connsiteY1" fmla="*/ 0 h 4524315"/>
                      <a:gd name="connsiteX2" fmla="*/ 5460552 w 5460552"/>
                      <a:gd name="connsiteY2" fmla="*/ 0 h 4524315"/>
                      <a:gd name="connsiteX3" fmla="*/ 5460552 w 5460552"/>
                      <a:gd name="connsiteY3" fmla="*/ 3641123 h 4524315"/>
                      <a:gd name="connsiteX4" fmla="*/ 4577360 w 5460552"/>
                      <a:gd name="connsiteY4" fmla="*/ 4524315 h 4524315"/>
                      <a:gd name="connsiteX5" fmla="*/ 0 w 5460552"/>
                      <a:gd name="connsiteY5" fmla="*/ 4524315 h 4524315"/>
                      <a:gd name="connsiteX6" fmla="*/ 0 w 5460552"/>
                      <a:gd name="connsiteY6" fmla="*/ 4524315 h 4524315"/>
                      <a:gd name="connsiteX7" fmla="*/ 0 w 5460552"/>
                      <a:gd name="connsiteY7" fmla="*/ 883192 h 4524315"/>
                      <a:gd name="connsiteX8" fmla="*/ 883192 w 5460552"/>
                      <a:gd name="connsiteY8"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0552" h="4524315" fill="none" extrusionOk="0">
                        <a:moveTo>
                          <a:pt x="883192" y="0"/>
                        </a:moveTo>
                        <a:cubicBezTo>
                          <a:pt x="1897760" y="29228"/>
                          <a:pt x="3580847" y="15694"/>
                          <a:pt x="5460552" y="0"/>
                        </a:cubicBezTo>
                        <a:lnTo>
                          <a:pt x="5460552" y="0"/>
                        </a:lnTo>
                        <a:cubicBezTo>
                          <a:pt x="5516781" y="1504864"/>
                          <a:pt x="5525680" y="3001817"/>
                          <a:pt x="5460552" y="3641123"/>
                        </a:cubicBezTo>
                        <a:cubicBezTo>
                          <a:pt x="5535820" y="4082691"/>
                          <a:pt x="5011253" y="4506951"/>
                          <a:pt x="4577360" y="4524315"/>
                        </a:cubicBezTo>
                        <a:cubicBezTo>
                          <a:pt x="2860182" y="4583774"/>
                          <a:pt x="1442351" y="4555367"/>
                          <a:pt x="0" y="4524315"/>
                        </a:cubicBezTo>
                        <a:lnTo>
                          <a:pt x="0" y="4524315"/>
                        </a:lnTo>
                        <a:cubicBezTo>
                          <a:pt x="-83677" y="3116852"/>
                          <a:pt x="25157" y="1911225"/>
                          <a:pt x="0" y="883192"/>
                        </a:cubicBezTo>
                        <a:cubicBezTo>
                          <a:pt x="-20448" y="445700"/>
                          <a:pt x="358280" y="52990"/>
                          <a:pt x="883192" y="0"/>
                        </a:cubicBezTo>
                        <a:close/>
                      </a:path>
                      <a:path w="5460552" h="4524315" stroke="0" extrusionOk="0">
                        <a:moveTo>
                          <a:pt x="883192" y="0"/>
                        </a:moveTo>
                        <a:cubicBezTo>
                          <a:pt x="3071579" y="-71603"/>
                          <a:pt x="3789101" y="126493"/>
                          <a:pt x="5460552" y="0"/>
                        </a:cubicBezTo>
                        <a:lnTo>
                          <a:pt x="5460552" y="0"/>
                        </a:lnTo>
                        <a:cubicBezTo>
                          <a:pt x="5371362" y="613390"/>
                          <a:pt x="5616336" y="1862876"/>
                          <a:pt x="5460552" y="3641123"/>
                        </a:cubicBezTo>
                        <a:cubicBezTo>
                          <a:pt x="5524907" y="4138932"/>
                          <a:pt x="5082018" y="4500437"/>
                          <a:pt x="4577360" y="4524315"/>
                        </a:cubicBezTo>
                        <a:cubicBezTo>
                          <a:pt x="3631925" y="4556240"/>
                          <a:pt x="1734321" y="4457105"/>
                          <a:pt x="0" y="4524315"/>
                        </a:cubicBezTo>
                        <a:lnTo>
                          <a:pt x="0" y="4524315"/>
                        </a:lnTo>
                        <a:cubicBezTo>
                          <a:pt x="106216" y="3720378"/>
                          <a:pt x="-142119" y="2531802"/>
                          <a:pt x="0" y="883192"/>
                        </a:cubicBezTo>
                        <a:cubicBezTo>
                          <a:pt x="6485" y="422753"/>
                          <a:pt x="305006" y="15701"/>
                          <a:pt x="883192" y="0"/>
                        </a:cubicBezTo>
                        <a:close/>
                      </a:path>
                    </a:pathLst>
                  </a:custGeom>
                  <ask:type>
                    <ask:lineSketchCurved/>
                  </ask:type>
                </ask:lineSketchStyleProps>
              </a:ext>
            </a:extLst>
          </a:ln>
        </p:spPr>
        <p:txBody>
          <a:bodyPr wrap="square">
            <a:spAutoFit/>
          </a:bodyPr>
          <a:lstStyle/>
          <a:p>
            <a:pPr algn="just"/>
            <a:r>
              <a:rPr lang="en-US" sz="3200" b="1" dirty="0">
                <a:solidFill>
                  <a:schemeClr val="accent6">
                    <a:lumMod val="50000"/>
                  </a:schemeClr>
                </a:solidFill>
                <a:latin typeface="+mj-lt"/>
              </a:rPr>
              <a:t>	</a:t>
            </a:r>
            <a:r>
              <a:rPr lang="vi-VN" sz="3200" b="1" dirty="0">
                <a:solidFill>
                  <a:schemeClr val="accent6">
                    <a:lumMod val="50000"/>
                  </a:schemeClr>
                </a:solidFill>
                <a:latin typeface="+mj-lt"/>
              </a:rPr>
              <a:t>Ở làng Hữu Trấp, kéo co là cuộc thi </a:t>
            </a:r>
            <a:r>
              <a:rPr lang="vi-VN" sz="3200" b="1" dirty="0">
                <a:solidFill>
                  <a:schemeClr val="accent6">
                    <a:lumMod val="50000"/>
                  </a:schemeClr>
                </a:solidFill>
                <a:highlight>
                  <a:srgbClr val="FFFF00"/>
                </a:highlight>
                <a:latin typeface="+mj-lt"/>
              </a:rPr>
              <a:t>giữa nam và nữ</a:t>
            </a:r>
            <a:r>
              <a:rPr lang="vi-VN" sz="3200" b="1" dirty="0">
                <a:solidFill>
                  <a:schemeClr val="accent6">
                    <a:lumMod val="50000"/>
                  </a:schemeClr>
                </a:solidFill>
                <a:latin typeface="+mj-lt"/>
              </a:rPr>
              <a:t>. Nam xưa nay được xem là phái mạnh thế mà có năm bên nam thắng, có năm bên nữ thắng. Nhưng dù bên nào thắng cũng rất là vui. Vui ở sự ganh đua, ở tiếng hò reo khuyến khích của người xem.</a:t>
            </a:r>
            <a:endParaRPr lang="en-US" sz="3200" b="1" dirty="0">
              <a:solidFill>
                <a:schemeClr val="accent6">
                  <a:lumMod val="50000"/>
                </a:schemeClr>
              </a:solidFill>
              <a:latin typeface="+mj-lt"/>
            </a:endParaRPr>
          </a:p>
        </p:txBody>
      </p:sp>
    </p:spTree>
    <p:extLst>
      <p:ext uri="{BB962C8B-B14F-4D97-AF65-F5344CB8AC3E}">
        <p14:creationId xmlns:p14="http://schemas.microsoft.com/office/powerpoint/2010/main" val="37719804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920"/>
            <a:ext cx="12192000" cy="707886"/>
          </a:xfrm>
          <a:prstGeom prst="rect">
            <a:avLst/>
          </a:prstGeom>
          <a:solidFill>
            <a:schemeClr val="accent6">
              <a:lumMod val="20000"/>
              <a:lumOff val="80000"/>
            </a:schemeClr>
          </a:solidFill>
        </p:spPr>
        <p:txBody>
          <a:bodyPr wrap="square">
            <a:spAutoFit/>
          </a:bodyPr>
          <a:lstStyle/>
          <a:p>
            <a:pPr algn="ctr"/>
            <a:r>
              <a:rPr lang="en-US" sz="4000" b="1">
                <a:solidFill>
                  <a:schemeClr val="accent6">
                    <a:lumMod val="50000"/>
                  </a:schemeClr>
                </a:solidFill>
                <a:latin typeface="Times New Roman" panose="02020603050405020304" pitchFamily="18" charset="0"/>
                <a:cs typeface="Times New Roman" panose="02020603050405020304" pitchFamily="18" charset="0"/>
              </a:rPr>
              <a:t>3. </a:t>
            </a:r>
            <a:r>
              <a:rPr lang="vi-VN" sz="4000" b="1">
                <a:solidFill>
                  <a:schemeClr val="accent6">
                    <a:lumMod val="50000"/>
                  </a:schemeClr>
                </a:solidFill>
                <a:latin typeface="Times New Roman" panose="02020603050405020304" pitchFamily="18" charset="0"/>
                <a:cs typeface="Times New Roman" panose="02020603050405020304" pitchFamily="18" charset="0"/>
              </a:rPr>
              <a:t>Cách chơi kéo co ở làng </a:t>
            </a:r>
            <a:r>
              <a:rPr lang="vi-VN" sz="4000" b="1">
                <a:solidFill>
                  <a:srgbClr val="DC1929"/>
                </a:solidFill>
                <a:latin typeface="Times New Roman" panose="02020603050405020304" pitchFamily="18" charset="0"/>
                <a:cs typeface="Times New Roman" panose="02020603050405020304" pitchFamily="18" charset="0"/>
              </a:rPr>
              <a:t>Tích Sơn </a:t>
            </a:r>
            <a:r>
              <a:rPr lang="vi-VN" sz="4000" b="1">
                <a:solidFill>
                  <a:schemeClr val="accent6">
                    <a:lumMod val="50000"/>
                  </a:schemeClr>
                </a:solidFill>
                <a:latin typeface="Times New Roman" panose="02020603050405020304" pitchFamily="18" charset="0"/>
                <a:cs typeface="Times New Roman" panose="02020603050405020304" pitchFamily="18" charset="0"/>
              </a:rPr>
              <a:t>có gì đặc biệt?</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Freeform 3">
            <a:extLst>
              <a:ext uri="{FF2B5EF4-FFF2-40B4-BE49-F238E27FC236}">
                <a16:creationId xmlns:a16="http://schemas.microsoft.com/office/drawing/2014/main" id="{5AD12E21-EFA2-44FA-8592-19C67254D6D7}"/>
              </a:ext>
            </a:extLst>
          </p:cNvPr>
          <p:cNvSpPr/>
          <p:nvPr/>
        </p:nvSpPr>
        <p:spPr>
          <a:xfrm>
            <a:off x="-122599" y="1435510"/>
            <a:ext cx="7486960" cy="4945749"/>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l="-13399" r="-13399"/>
            </a:stretch>
          </a:blipFill>
        </p:spPr>
        <p:txBody>
          <a:bodyPr/>
          <a:lstStyle/>
          <a:p>
            <a:endParaRPr lang="en-US"/>
          </a:p>
        </p:txBody>
      </p:sp>
      <p:sp>
        <p:nvSpPr>
          <p:cNvPr id="4" name="Rectangle: Diagonal Corners Rounded 3"/>
          <p:cNvSpPr/>
          <p:nvPr/>
        </p:nvSpPr>
        <p:spPr>
          <a:xfrm>
            <a:off x="7436932" y="1516182"/>
            <a:ext cx="4630993" cy="4524315"/>
          </a:xfrm>
          <a:custGeom>
            <a:avLst/>
            <a:gdLst>
              <a:gd name="connsiteX0" fmla="*/ 904016 w 4630993"/>
              <a:gd name="connsiteY0" fmla="*/ 0 h 5501938"/>
              <a:gd name="connsiteX1" fmla="*/ 4630993 w 4630993"/>
              <a:gd name="connsiteY1" fmla="*/ 0 h 5501938"/>
              <a:gd name="connsiteX2" fmla="*/ 4630993 w 4630993"/>
              <a:gd name="connsiteY2" fmla="*/ 0 h 5501938"/>
              <a:gd name="connsiteX3" fmla="*/ 4630993 w 4630993"/>
              <a:gd name="connsiteY3" fmla="*/ 4597922 h 5501938"/>
              <a:gd name="connsiteX4" fmla="*/ 3726977 w 4630993"/>
              <a:gd name="connsiteY4" fmla="*/ 5501938 h 5501938"/>
              <a:gd name="connsiteX5" fmla="*/ 0 w 4630993"/>
              <a:gd name="connsiteY5" fmla="*/ 5501938 h 5501938"/>
              <a:gd name="connsiteX6" fmla="*/ 0 w 4630993"/>
              <a:gd name="connsiteY6" fmla="*/ 5501938 h 5501938"/>
              <a:gd name="connsiteX7" fmla="*/ 0 w 4630993"/>
              <a:gd name="connsiteY7" fmla="*/ 904016 h 5501938"/>
              <a:gd name="connsiteX8" fmla="*/ 904016 w 4630993"/>
              <a:gd name="connsiteY8" fmla="*/ 0 h 550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0993" h="5501938" fill="none" extrusionOk="0">
                <a:moveTo>
                  <a:pt x="904016" y="0"/>
                </a:moveTo>
                <a:cubicBezTo>
                  <a:pt x="2245806" y="29228"/>
                  <a:pt x="4108955" y="15694"/>
                  <a:pt x="4630993" y="0"/>
                </a:cubicBezTo>
                <a:lnTo>
                  <a:pt x="4630993" y="0"/>
                </a:lnTo>
                <a:cubicBezTo>
                  <a:pt x="4687222" y="1448663"/>
                  <a:pt x="4696121" y="2315809"/>
                  <a:pt x="4630993" y="4597922"/>
                </a:cubicBezTo>
                <a:cubicBezTo>
                  <a:pt x="4691024" y="5060345"/>
                  <a:pt x="4169690" y="5483710"/>
                  <a:pt x="3726977" y="5501938"/>
                </a:cubicBezTo>
                <a:cubicBezTo>
                  <a:pt x="3198936" y="5561397"/>
                  <a:pt x="550672" y="5532990"/>
                  <a:pt x="0" y="5501938"/>
                </a:cubicBezTo>
                <a:lnTo>
                  <a:pt x="0" y="5501938"/>
                </a:lnTo>
                <a:cubicBezTo>
                  <a:pt x="-83677" y="4073602"/>
                  <a:pt x="25157" y="1755709"/>
                  <a:pt x="0" y="904016"/>
                </a:cubicBezTo>
                <a:cubicBezTo>
                  <a:pt x="-32145" y="483785"/>
                  <a:pt x="354234" y="72065"/>
                  <a:pt x="904016" y="0"/>
                </a:cubicBezTo>
                <a:close/>
              </a:path>
              <a:path w="4630993" h="5501938" stroke="0" extrusionOk="0">
                <a:moveTo>
                  <a:pt x="904016" y="0"/>
                </a:moveTo>
                <a:cubicBezTo>
                  <a:pt x="2114491" y="-71603"/>
                  <a:pt x="3717448" y="126493"/>
                  <a:pt x="4630993" y="0"/>
                </a:cubicBezTo>
                <a:lnTo>
                  <a:pt x="4630993" y="0"/>
                </a:lnTo>
                <a:cubicBezTo>
                  <a:pt x="4541803" y="866237"/>
                  <a:pt x="4786777" y="3679471"/>
                  <a:pt x="4630993" y="4597922"/>
                </a:cubicBezTo>
                <a:cubicBezTo>
                  <a:pt x="4692094" y="5106724"/>
                  <a:pt x="4261814" y="5451647"/>
                  <a:pt x="3726977" y="5501938"/>
                </a:cubicBezTo>
                <a:cubicBezTo>
                  <a:pt x="3046142" y="5533863"/>
                  <a:pt x="1858757" y="5434728"/>
                  <a:pt x="0" y="5501938"/>
                </a:cubicBezTo>
                <a:lnTo>
                  <a:pt x="0" y="5501938"/>
                </a:lnTo>
                <a:cubicBezTo>
                  <a:pt x="106216" y="4245672"/>
                  <a:pt x="-142119" y="1608579"/>
                  <a:pt x="0" y="904016"/>
                </a:cubicBezTo>
                <a:cubicBezTo>
                  <a:pt x="2684" y="416056"/>
                  <a:pt x="393728" y="1913"/>
                  <a:pt x="904016" y="0"/>
                </a:cubicBezTo>
                <a:close/>
              </a:path>
            </a:pathLst>
          </a:custGeom>
          <a:solidFill>
            <a:schemeClr val="bg1"/>
          </a:solidFill>
          <a:ln w="19050">
            <a:solidFill>
              <a:srgbClr val="0070C0"/>
            </a:solidFill>
            <a:extLst>
              <a:ext uri="{C807C97D-BFC1-408E-A445-0C87EB9F89A2}">
                <ask:lineSketchStyleProps xmlns:ask="http://schemas.microsoft.com/office/drawing/2018/sketchyshapes" sd="86837363">
                  <a:custGeom>
                    <a:avLst/>
                    <a:gdLst>
                      <a:gd name="connsiteX0" fmla="*/ 883192 w 4630993"/>
                      <a:gd name="connsiteY0" fmla="*/ 0 h 4524315"/>
                      <a:gd name="connsiteX1" fmla="*/ 4630993 w 4630993"/>
                      <a:gd name="connsiteY1" fmla="*/ 0 h 4524315"/>
                      <a:gd name="connsiteX2" fmla="*/ 4630993 w 4630993"/>
                      <a:gd name="connsiteY2" fmla="*/ 0 h 4524315"/>
                      <a:gd name="connsiteX3" fmla="*/ 4630993 w 4630993"/>
                      <a:gd name="connsiteY3" fmla="*/ 3641123 h 4524315"/>
                      <a:gd name="connsiteX4" fmla="*/ 3747801 w 4630993"/>
                      <a:gd name="connsiteY4" fmla="*/ 4524315 h 4524315"/>
                      <a:gd name="connsiteX5" fmla="*/ 0 w 4630993"/>
                      <a:gd name="connsiteY5" fmla="*/ 4524315 h 4524315"/>
                      <a:gd name="connsiteX6" fmla="*/ 0 w 4630993"/>
                      <a:gd name="connsiteY6" fmla="*/ 4524315 h 4524315"/>
                      <a:gd name="connsiteX7" fmla="*/ 0 w 4630993"/>
                      <a:gd name="connsiteY7" fmla="*/ 883192 h 4524315"/>
                      <a:gd name="connsiteX8" fmla="*/ 883192 w 4630993"/>
                      <a:gd name="connsiteY8"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0993" h="4524315" fill="none" extrusionOk="0">
                        <a:moveTo>
                          <a:pt x="883192" y="0"/>
                        </a:moveTo>
                        <a:cubicBezTo>
                          <a:pt x="2308914" y="29228"/>
                          <a:pt x="4114789" y="15694"/>
                          <a:pt x="4630993" y="0"/>
                        </a:cubicBezTo>
                        <a:lnTo>
                          <a:pt x="4630993" y="0"/>
                        </a:lnTo>
                        <a:cubicBezTo>
                          <a:pt x="4687222" y="1504864"/>
                          <a:pt x="4696121" y="3001817"/>
                          <a:pt x="4630993" y="3641123"/>
                        </a:cubicBezTo>
                        <a:cubicBezTo>
                          <a:pt x="4706261" y="4082691"/>
                          <a:pt x="4181694" y="4506951"/>
                          <a:pt x="3747801" y="4524315"/>
                        </a:cubicBezTo>
                        <a:cubicBezTo>
                          <a:pt x="2260600" y="4583774"/>
                          <a:pt x="1186423" y="4555367"/>
                          <a:pt x="0" y="4524315"/>
                        </a:cubicBezTo>
                        <a:lnTo>
                          <a:pt x="0" y="4524315"/>
                        </a:lnTo>
                        <a:cubicBezTo>
                          <a:pt x="-83677" y="3116852"/>
                          <a:pt x="25157" y="1911225"/>
                          <a:pt x="0" y="883192"/>
                        </a:cubicBezTo>
                        <a:cubicBezTo>
                          <a:pt x="-20448" y="445700"/>
                          <a:pt x="358280" y="52990"/>
                          <a:pt x="883192" y="0"/>
                        </a:cubicBezTo>
                        <a:close/>
                      </a:path>
                      <a:path w="4630993" h="4524315" stroke="0" extrusionOk="0">
                        <a:moveTo>
                          <a:pt x="883192" y="0"/>
                        </a:moveTo>
                        <a:cubicBezTo>
                          <a:pt x="1334657" y="-71603"/>
                          <a:pt x="3247049" y="126493"/>
                          <a:pt x="4630993" y="0"/>
                        </a:cubicBezTo>
                        <a:lnTo>
                          <a:pt x="4630993" y="0"/>
                        </a:lnTo>
                        <a:cubicBezTo>
                          <a:pt x="4541803" y="613390"/>
                          <a:pt x="4786777" y="1862876"/>
                          <a:pt x="4630993" y="3641123"/>
                        </a:cubicBezTo>
                        <a:cubicBezTo>
                          <a:pt x="4695348" y="4138932"/>
                          <a:pt x="4252459" y="4500437"/>
                          <a:pt x="3747801" y="4524315"/>
                        </a:cubicBezTo>
                        <a:cubicBezTo>
                          <a:pt x="2775414" y="4556240"/>
                          <a:pt x="1578665" y="4457105"/>
                          <a:pt x="0" y="4524315"/>
                        </a:cubicBezTo>
                        <a:lnTo>
                          <a:pt x="0" y="4524315"/>
                        </a:lnTo>
                        <a:cubicBezTo>
                          <a:pt x="106216" y="3720378"/>
                          <a:pt x="-142119" y="2531802"/>
                          <a:pt x="0" y="883192"/>
                        </a:cubicBezTo>
                        <a:cubicBezTo>
                          <a:pt x="6485" y="422753"/>
                          <a:pt x="305006" y="15701"/>
                          <a:pt x="883192" y="0"/>
                        </a:cubicBezTo>
                        <a:close/>
                      </a:path>
                    </a:pathLst>
                  </a:custGeom>
                  <ask:type>
                    <ask:lineSketchCurved/>
                  </ask:type>
                </ask:lineSketchStyleProps>
              </a:ext>
            </a:extLst>
          </a:ln>
        </p:spPr>
        <p:txBody>
          <a:bodyPr wrap="square">
            <a:spAutoFit/>
          </a:bodyPr>
          <a:lstStyle/>
          <a:p>
            <a:pPr algn="just"/>
            <a:r>
              <a:rPr lang="en-US" sz="3200" b="1" dirty="0">
                <a:latin typeface="+mj-lt"/>
              </a:rPr>
              <a:t>	</a:t>
            </a:r>
            <a:r>
              <a:rPr lang="vi-VN" sz="3200" b="1" dirty="0">
                <a:latin typeface="+mj-lt"/>
              </a:rPr>
              <a:t>Ở làng Tích Sơn, kéo co là cuộc thi </a:t>
            </a:r>
            <a:r>
              <a:rPr lang="vi-VN" sz="3200" b="1" dirty="0">
                <a:highlight>
                  <a:srgbClr val="FFFF00"/>
                </a:highlight>
                <a:latin typeface="+mj-lt"/>
              </a:rPr>
              <a:t>giữa trai tráng hai giáp trong làng</a:t>
            </a:r>
            <a:r>
              <a:rPr lang="vi-VN" sz="3200" b="1" dirty="0">
                <a:latin typeface="+mj-lt"/>
              </a:rPr>
              <a:t>. Số lượng của mỗi bên không hạn chế. Có giáp thua ở keo đầu, tới keo sau, đàn ông kéo ra đông hơn thế là chuyển bại thành thắng.</a:t>
            </a:r>
            <a:endParaRPr lang="en-US" sz="3200" b="1" dirty="0">
              <a:solidFill>
                <a:schemeClr val="accent6">
                  <a:lumMod val="50000"/>
                </a:schemeClr>
              </a:solidFill>
              <a:latin typeface="+mj-lt"/>
            </a:endParaRPr>
          </a:p>
        </p:txBody>
      </p:sp>
    </p:spTree>
    <p:extLst>
      <p:ext uri="{BB962C8B-B14F-4D97-AF65-F5344CB8AC3E}">
        <p14:creationId xmlns:p14="http://schemas.microsoft.com/office/powerpoint/2010/main" val="3112933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2" name="Picture 31">
            <a:extLst>
              <a:ext uri="{FF2B5EF4-FFF2-40B4-BE49-F238E27FC236}">
                <a16:creationId xmlns:a16="http://schemas.microsoft.com/office/drawing/2014/main" id="{7D7F5A44-E462-4B4C-A037-1F33FAA4D33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8100075" y="953296"/>
            <a:ext cx="3874593" cy="5979349"/>
          </a:xfrm>
          <a:prstGeom prst="rect">
            <a:avLst/>
          </a:prstGeom>
        </p:spPr>
      </p:pic>
      <p:grpSp>
        <p:nvGrpSpPr>
          <p:cNvPr id="2" name="Group 1">
            <a:extLst>
              <a:ext uri="{FF2B5EF4-FFF2-40B4-BE49-F238E27FC236}">
                <a16:creationId xmlns:a16="http://schemas.microsoft.com/office/drawing/2014/main" id="{127ECEFB-6FD5-41FD-B5FA-F9992A42086B}"/>
              </a:ext>
            </a:extLst>
          </p:cNvPr>
          <p:cNvGrpSpPr/>
          <p:nvPr/>
        </p:nvGrpSpPr>
        <p:grpSpPr>
          <a:xfrm>
            <a:off x="786581" y="541626"/>
            <a:ext cx="7168629" cy="3274593"/>
            <a:chOff x="786581" y="541626"/>
            <a:chExt cx="7168629" cy="3301809"/>
          </a:xfrm>
        </p:grpSpPr>
        <p:pic>
          <p:nvPicPr>
            <p:cNvPr id="34" name="Picture 2">
              <a:extLst>
                <a:ext uri="{FF2B5EF4-FFF2-40B4-BE49-F238E27FC236}">
                  <a16:creationId xmlns:a16="http://schemas.microsoft.com/office/drawing/2014/main" id="{87DC543A-9BDB-4C74-8B21-3AC8DA7F8E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581" y="541626"/>
              <a:ext cx="7168629" cy="3301809"/>
            </a:xfrm>
            <a:prstGeom prst="rect">
              <a:avLst/>
            </a:prstGeom>
          </p:spPr>
        </p:pic>
        <p:sp>
          <p:nvSpPr>
            <p:cNvPr id="35" name="Rectangle 34">
              <a:extLst>
                <a:ext uri="{FF2B5EF4-FFF2-40B4-BE49-F238E27FC236}">
                  <a16:creationId xmlns:a16="http://schemas.microsoft.com/office/drawing/2014/main" id="{5D62C8F3-10A5-4425-9BB3-B90669569515}"/>
                </a:ext>
              </a:extLst>
            </p:cNvPr>
            <p:cNvSpPr/>
            <p:nvPr/>
          </p:nvSpPr>
          <p:spPr>
            <a:xfrm>
              <a:off x="1293858" y="1011911"/>
              <a:ext cx="6114493" cy="2169825"/>
            </a:xfrm>
            <a:prstGeom prst="rect">
              <a:avLst/>
            </a:prstGeom>
          </p:spPr>
          <p:txBody>
            <a:bodyPr wrap="square">
              <a:spAutoFit/>
            </a:bodyPr>
            <a:lstStyle/>
            <a:p>
              <a:pPr algn="just"/>
              <a:r>
                <a:rPr lang="en-US" sz="4500" b="1">
                  <a:solidFill>
                    <a:schemeClr val="accent5">
                      <a:lumMod val="50000"/>
                    </a:schemeClr>
                  </a:solidFill>
                  <a:latin typeface="Times New Roman" panose="02020603050405020304" pitchFamily="18" charset="0"/>
                  <a:cs typeface="Times New Roman" panose="02020603050405020304" pitchFamily="18" charset="0"/>
                </a:rPr>
                <a:t>	</a:t>
              </a:r>
              <a:r>
                <a:rPr lang="vi-VN" sz="4500" b="1">
                  <a:solidFill>
                    <a:schemeClr val="accent5">
                      <a:lumMod val="50000"/>
                    </a:schemeClr>
                  </a:solidFill>
                  <a:latin typeface="Times New Roman" panose="02020603050405020304" pitchFamily="18" charset="0"/>
                  <a:cs typeface="Times New Roman" panose="02020603050405020304" pitchFamily="18" charset="0"/>
                </a:rPr>
                <a:t>Ngoài </a:t>
              </a:r>
              <a:r>
                <a:rPr lang="vi-VN" sz="4500" b="1" dirty="0">
                  <a:solidFill>
                    <a:schemeClr val="accent5">
                      <a:lumMod val="50000"/>
                    </a:schemeClr>
                  </a:solidFill>
                  <a:latin typeface="Times New Roman" panose="02020603050405020304" pitchFamily="18" charset="0"/>
                  <a:cs typeface="Times New Roman" panose="02020603050405020304" pitchFamily="18" charset="0"/>
                </a:rPr>
                <a:t>kéo </a:t>
              </a:r>
              <a:r>
                <a:rPr lang="vi-VN" sz="4500" b="1">
                  <a:solidFill>
                    <a:schemeClr val="accent5">
                      <a:lumMod val="50000"/>
                    </a:schemeClr>
                  </a:solidFill>
                  <a:latin typeface="Times New Roman" panose="02020603050405020304" pitchFamily="18" charset="0"/>
                  <a:cs typeface="Times New Roman" panose="02020603050405020304" pitchFamily="18" charset="0"/>
                </a:rPr>
                <a:t>co,</a:t>
              </a:r>
              <a:r>
                <a:rPr lang="en-US" sz="4500" b="1">
                  <a:solidFill>
                    <a:schemeClr val="accent5">
                      <a:lumMod val="50000"/>
                    </a:schemeClr>
                  </a:solidFill>
                  <a:latin typeface="Times New Roman" panose="02020603050405020304" pitchFamily="18" charset="0"/>
                  <a:cs typeface="Times New Roman" panose="02020603050405020304" pitchFamily="18" charset="0"/>
                </a:rPr>
                <a:t> </a:t>
              </a:r>
              <a:r>
                <a:rPr lang="vi-VN" sz="4500" b="1">
                  <a:solidFill>
                    <a:schemeClr val="accent5">
                      <a:lumMod val="50000"/>
                    </a:schemeClr>
                  </a:solidFill>
                  <a:latin typeface="Times New Roman" panose="02020603050405020304" pitchFamily="18" charset="0"/>
                  <a:cs typeface="Times New Roman" panose="02020603050405020304" pitchFamily="18" charset="0"/>
                </a:rPr>
                <a:t>em </a:t>
              </a:r>
              <a:r>
                <a:rPr lang="vi-VN" sz="4500" b="1" dirty="0">
                  <a:solidFill>
                    <a:schemeClr val="accent5">
                      <a:lumMod val="50000"/>
                    </a:schemeClr>
                  </a:solidFill>
                  <a:latin typeface="Times New Roman" panose="02020603050405020304" pitchFamily="18" charset="0"/>
                  <a:cs typeface="Times New Roman" panose="02020603050405020304" pitchFamily="18" charset="0"/>
                </a:rPr>
                <a:t>còn biết những </a:t>
              </a:r>
              <a:r>
                <a:rPr lang="vi-VN" sz="4500" b="1" dirty="0">
                  <a:solidFill>
                    <a:srgbClr val="FF0000"/>
                  </a:solidFill>
                  <a:latin typeface="Times New Roman" panose="02020603050405020304" pitchFamily="18" charset="0"/>
                  <a:cs typeface="Times New Roman" panose="02020603050405020304" pitchFamily="18" charset="0"/>
                </a:rPr>
                <a:t>trò chơi dân gian</a:t>
              </a:r>
              <a:r>
                <a:rPr lang="vi-VN" sz="4500" b="1" dirty="0">
                  <a:solidFill>
                    <a:schemeClr val="accent5">
                      <a:lumMod val="50000"/>
                    </a:schemeClr>
                  </a:solidFill>
                  <a:latin typeface="Times New Roman" panose="02020603050405020304" pitchFamily="18" charset="0"/>
                  <a:cs typeface="Times New Roman" panose="02020603050405020304" pitchFamily="18" charset="0"/>
                </a:rPr>
                <a:t> nào khác?</a:t>
              </a:r>
              <a:endParaRPr lang="en-US" sz="4500" b="1" dirty="0">
                <a:solidFill>
                  <a:schemeClr val="accent5">
                    <a:lumMod val="50000"/>
                  </a:schemeClr>
                </a:solidFill>
                <a:latin typeface="Times New Roman" panose="02020603050405020304" pitchFamily="18" charset="0"/>
                <a:cs typeface="Times New Roman" panose="02020603050405020304" pitchFamily="18" charset="0"/>
              </a:endParaRPr>
            </a:p>
          </p:txBody>
        </p:sp>
      </p:grpSp>
      <p:sp>
        <p:nvSpPr>
          <p:cNvPr id="36" name="Rectangle 35">
            <a:extLst>
              <a:ext uri="{FF2B5EF4-FFF2-40B4-BE49-F238E27FC236}">
                <a16:creationId xmlns:a16="http://schemas.microsoft.com/office/drawing/2014/main" id="{C432781D-7B3D-485F-8459-5F4F1B9BABA3}"/>
              </a:ext>
            </a:extLst>
          </p:cNvPr>
          <p:cNvSpPr/>
          <p:nvPr/>
        </p:nvSpPr>
        <p:spPr>
          <a:xfrm>
            <a:off x="853374" y="4148615"/>
            <a:ext cx="6995460" cy="1754326"/>
          </a:xfrm>
          <a:custGeom>
            <a:avLst/>
            <a:gdLst>
              <a:gd name="connsiteX0" fmla="*/ 0 w 6995460"/>
              <a:gd name="connsiteY0" fmla="*/ 0 h 1754326"/>
              <a:gd name="connsiteX1" fmla="*/ 6995460 w 6995460"/>
              <a:gd name="connsiteY1" fmla="*/ 0 h 1754326"/>
              <a:gd name="connsiteX2" fmla="*/ 6995460 w 6995460"/>
              <a:gd name="connsiteY2" fmla="*/ 1754326 h 1754326"/>
              <a:gd name="connsiteX3" fmla="*/ 0 w 6995460"/>
              <a:gd name="connsiteY3" fmla="*/ 1754326 h 1754326"/>
              <a:gd name="connsiteX4" fmla="*/ 0 w 699546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5460" h="1754326" fill="none" extrusionOk="0">
                <a:moveTo>
                  <a:pt x="0" y="0"/>
                </a:moveTo>
                <a:cubicBezTo>
                  <a:pt x="1690694" y="-28469"/>
                  <a:pt x="4562242" y="-80448"/>
                  <a:pt x="6995460" y="0"/>
                </a:cubicBezTo>
                <a:cubicBezTo>
                  <a:pt x="7117799" y="751550"/>
                  <a:pt x="6907698" y="1217542"/>
                  <a:pt x="6995460" y="1754326"/>
                </a:cubicBezTo>
                <a:cubicBezTo>
                  <a:pt x="4712312" y="1650510"/>
                  <a:pt x="1499658" y="1747352"/>
                  <a:pt x="0" y="1754326"/>
                </a:cubicBezTo>
                <a:cubicBezTo>
                  <a:pt x="-46516" y="1291979"/>
                  <a:pt x="47288" y="525738"/>
                  <a:pt x="0" y="0"/>
                </a:cubicBezTo>
                <a:close/>
              </a:path>
              <a:path w="6995460" h="1754326" stroke="0" extrusionOk="0">
                <a:moveTo>
                  <a:pt x="0" y="0"/>
                </a:moveTo>
                <a:cubicBezTo>
                  <a:pt x="1161138" y="149590"/>
                  <a:pt x="5808224" y="167012"/>
                  <a:pt x="6995460" y="0"/>
                </a:cubicBezTo>
                <a:cubicBezTo>
                  <a:pt x="7010483" y="620280"/>
                  <a:pt x="7087640" y="1111983"/>
                  <a:pt x="6995460" y="1754326"/>
                </a:cubicBezTo>
                <a:cubicBezTo>
                  <a:pt x="4672190" y="1758968"/>
                  <a:pt x="2303246" y="1611098"/>
                  <a:pt x="0" y="1754326"/>
                </a:cubicBezTo>
                <a:cubicBezTo>
                  <a:pt x="-156630" y="1157930"/>
                  <a:pt x="-82419" y="763360"/>
                  <a:pt x="0" y="0"/>
                </a:cubicBezTo>
                <a:close/>
              </a:path>
            </a:pathLst>
          </a:custGeom>
          <a:solidFill>
            <a:schemeClr val="bg1"/>
          </a:solidFill>
          <a:ln w="28575">
            <a:solidFill>
              <a:srgbClr val="00B0F0"/>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txBody>
          <a:bodyPr wrap="square">
            <a:spAutoFit/>
          </a:bodyPr>
          <a:lstStyle/>
          <a:p>
            <a:pPr algn="just"/>
            <a:r>
              <a:rPr lang="en-US" sz="3600" b="1">
                <a:solidFill>
                  <a:schemeClr val="accent6">
                    <a:lumMod val="50000"/>
                  </a:schemeClr>
                </a:solidFill>
                <a:latin typeface="Times New Roman" panose="02020603050405020304" pitchFamily="18" charset="0"/>
                <a:cs typeface="Times New Roman" panose="02020603050405020304" pitchFamily="18" charset="0"/>
              </a:rPr>
              <a:t>	</a:t>
            </a:r>
            <a:r>
              <a:rPr lang="en-US" sz="3600" b="1">
                <a:solidFill>
                  <a:srgbClr val="002060"/>
                </a:solidFill>
                <a:latin typeface="Times New Roman" panose="02020603050405020304" pitchFamily="18" charset="0"/>
                <a:cs typeface="Times New Roman" panose="02020603050405020304" pitchFamily="18" charset="0"/>
              </a:rPr>
              <a:t>Một số </a:t>
            </a:r>
            <a:r>
              <a:rPr lang="vi-VN" sz="3600" b="1">
                <a:solidFill>
                  <a:srgbClr val="002060"/>
                </a:solidFill>
                <a:latin typeface="Times New Roman" panose="02020603050405020304" pitchFamily="18" charset="0"/>
                <a:cs typeface="Times New Roman" panose="02020603050405020304" pitchFamily="18" charset="0"/>
              </a:rPr>
              <a:t>trò chơi dân gian khác như</a:t>
            </a:r>
            <a:r>
              <a:rPr lang="en-US" sz="3600" b="1">
                <a:solidFill>
                  <a:srgbClr val="002060"/>
                </a:solidFill>
                <a:latin typeface="Times New Roman" panose="02020603050405020304" pitchFamily="18" charset="0"/>
                <a:cs typeface="Times New Roman" panose="02020603050405020304" pitchFamily="18" charset="0"/>
              </a:rPr>
              <a:t>:</a:t>
            </a:r>
            <a:r>
              <a:rPr lang="vi-VN" sz="3600" b="1">
                <a:solidFill>
                  <a:srgbClr val="002060"/>
                </a:solidFill>
                <a:latin typeface="Times New Roman" panose="02020603050405020304" pitchFamily="18" charset="0"/>
                <a:cs typeface="Times New Roman" panose="02020603050405020304" pitchFamily="18" charset="0"/>
              </a:rPr>
              <a:t> </a:t>
            </a:r>
            <a:r>
              <a:rPr lang="vi-VN" sz="3600" b="1">
                <a:solidFill>
                  <a:srgbClr val="AA1A24"/>
                </a:solidFill>
                <a:latin typeface="Times New Roman" panose="02020603050405020304" pitchFamily="18" charset="0"/>
                <a:cs typeface="Times New Roman" panose="02020603050405020304" pitchFamily="18" charset="0"/>
              </a:rPr>
              <a:t>đấu vật, múa võ, đá gà, thổi cơm thi</a:t>
            </a:r>
            <a:r>
              <a:rPr lang="en-US" sz="3600" b="1">
                <a:solidFill>
                  <a:srgbClr val="AA1A24"/>
                </a:solidFill>
                <a:latin typeface="Times New Roman" panose="02020603050405020304" pitchFamily="18" charset="0"/>
                <a:cs typeface="Times New Roman" panose="02020603050405020304" pitchFamily="18" charset="0"/>
              </a:rPr>
              <a:t>, ném cò, nhảy bao bố, </a:t>
            </a:r>
            <a:r>
              <a:rPr lang="vi-VN" sz="3600" b="1">
                <a:solidFill>
                  <a:srgbClr val="AA1A24"/>
                </a:solidFill>
                <a:latin typeface="Times New Roman" panose="02020603050405020304" pitchFamily="18" charset="0"/>
                <a:cs typeface="Times New Roman" panose="02020603050405020304" pitchFamily="18" charset="0"/>
              </a:rPr>
              <a:t>...</a:t>
            </a:r>
            <a:endParaRPr lang="en-US" sz="3600" b="1" dirty="0">
              <a:solidFill>
                <a:srgbClr val="AA1A24"/>
              </a:solidFill>
              <a:latin typeface="Times New Roman" panose="02020603050405020304" pitchFamily="18" charset="0"/>
              <a:cs typeface="Times New Roman" panose="02020603050405020304" pitchFamily="18" charset="0"/>
            </a:endParaRPr>
          </a:p>
        </p:txBody>
      </p:sp>
      <p:grpSp>
        <p:nvGrpSpPr>
          <p:cNvPr id="10" name="组合 9">
            <a:extLst>
              <a:ext uri="{FF2B5EF4-FFF2-40B4-BE49-F238E27FC236}">
                <a16:creationId xmlns:a16="http://schemas.microsoft.com/office/drawing/2014/main" id="{C60DD275-4246-401E-BA17-E6BAE60632D0}"/>
              </a:ext>
            </a:extLst>
          </p:cNvPr>
          <p:cNvGrpSpPr/>
          <p:nvPr/>
        </p:nvGrpSpPr>
        <p:grpSpPr>
          <a:xfrm>
            <a:off x="80451"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581195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000" fill="hold"/>
                                        <p:tgtEl>
                                          <p:spTgt spid="32"/>
                                        </p:tgtEl>
                                        <p:attrNameLst>
                                          <p:attrName>ppt_x</p:attrName>
                                        </p:attrNameLst>
                                      </p:cBhvr>
                                      <p:tavLst>
                                        <p:tav tm="0">
                                          <p:val>
                                            <p:strVal val="1+#ppt_w/2"/>
                                          </p:val>
                                        </p:tav>
                                        <p:tav tm="100000">
                                          <p:val>
                                            <p:strVal val="#ppt_x"/>
                                          </p:val>
                                        </p:tav>
                                      </p:tavLst>
                                    </p:anim>
                                    <p:anim calcmode="lin" valueType="num">
                                      <p:cBhvr additive="base">
                                        <p:cTn id="13" dur="10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900" decel="100000" fill="hold"/>
                                        <p:tgtEl>
                                          <p:spTgt spid="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900" decel="100000" fill="hold"/>
                                        <p:tgtEl>
                                          <p:spTgt spid="3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flying a kite&#10;&#10;Description automatically generated with medium confidence">
            <a:extLst>
              <a:ext uri="{FF2B5EF4-FFF2-40B4-BE49-F238E27FC236}">
                <a16:creationId xmlns:a16="http://schemas.microsoft.com/office/drawing/2014/main" id="{E309BB3A-6A22-437B-9091-228F2AC522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08"/>
          <a:stretch/>
        </p:blipFill>
        <p:spPr>
          <a:xfrm>
            <a:off x="219301" y="678425"/>
            <a:ext cx="7832754" cy="5218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grpSp>
        <p:nvGrpSpPr>
          <p:cNvPr id="7" name="Group 6">
            <a:extLst>
              <a:ext uri="{FF2B5EF4-FFF2-40B4-BE49-F238E27FC236}">
                <a16:creationId xmlns:a16="http://schemas.microsoft.com/office/drawing/2014/main" id="{A2667749-35D1-4F8C-AABC-32101F095507}"/>
              </a:ext>
            </a:extLst>
          </p:cNvPr>
          <p:cNvGrpSpPr/>
          <p:nvPr/>
        </p:nvGrpSpPr>
        <p:grpSpPr>
          <a:xfrm>
            <a:off x="8147182" y="1896730"/>
            <a:ext cx="4010637" cy="2187500"/>
            <a:chOff x="8147182" y="1896730"/>
            <a:chExt cx="4010637" cy="2187500"/>
          </a:xfrm>
        </p:grpSpPr>
        <p:pic>
          <p:nvPicPr>
            <p:cNvPr id="4" name="Picture 3">
              <a:extLst>
                <a:ext uri="{FF2B5EF4-FFF2-40B4-BE49-F238E27FC236}">
                  <a16:creationId xmlns:a16="http://schemas.microsoft.com/office/drawing/2014/main" id="{93DFBC46-858C-4B64-B652-F4217EE58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454" y="1896730"/>
              <a:ext cx="3992365" cy="2187500"/>
            </a:xfrm>
            <a:prstGeom prst="rect">
              <a:avLst/>
            </a:prstGeom>
          </p:spPr>
        </p:pic>
        <p:sp>
          <p:nvSpPr>
            <p:cNvPr id="6" name="TextBox 5">
              <a:extLst>
                <a:ext uri="{FF2B5EF4-FFF2-40B4-BE49-F238E27FC236}">
                  <a16:creationId xmlns:a16="http://schemas.microsoft.com/office/drawing/2014/main" id="{D49BB400-8539-4165-AC79-3ABEA801B0B2}"/>
                </a:ext>
              </a:extLst>
            </p:cNvPr>
            <p:cNvSpPr txBox="1"/>
            <p:nvPr/>
          </p:nvSpPr>
          <p:spPr>
            <a:xfrm>
              <a:off x="8147182" y="2204890"/>
              <a:ext cx="3856132" cy="1107996"/>
            </a:xfrm>
            <a:prstGeom prst="rect">
              <a:avLst/>
            </a:prstGeom>
            <a:noFill/>
          </p:spPr>
          <p:txBody>
            <a:bodyPr wrap="square">
              <a:spAutoFit/>
            </a:bodyPr>
            <a:lstStyle/>
            <a:p>
              <a:r>
                <a:rPr lang="en-US" sz="6600" dirty="0" err="1">
                  <a:solidFill>
                    <a:schemeClr val="accent5">
                      <a:lumMod val="50000"/>
                    </a:schemeClr>
                  </a:solidFill>
                  <a:effectLst>
                    <a:outerShdw blurRad="12700" dist="38100" dir="2700000" algn="tl">
                      <a:srgbClr val="5497D4"/>
                    </a:outerShdw>
                  </a:effectLst>
                  <a:latin typeface="UTM Guanine" panose="02040603050506020204" pitchFamily="18" charset="0"/>
                </a:rPr>
                <a:t>ném</a:t>
              </a:r>
              <a:r>
                <a:rPr lang="en-US" sz="6600" dirty="0">
                  <a:solidFill>
                    <a:schemeClr val="accent5">
                      <a:lumMod val="50000"/>
                    </a:schemeClr>
                  </a:solidFill>
                  <a:effectLst>
                    <a:outerShdw blurRad="12700" dist="38100" dir="2700000" algn="tl">
                      <a:srgbClr val="5497D4"/>
                    </a:outerShdw>
                  </a:effectLst>
                  <a:latin typeface="UTM Guanine" panose="02040603050506020204" pitchFamily="18" charset="0"/>
                </a:rPr>
                <a:t> </a:t>
              </a:r>
              <a:r>
                <a:rPr lang="en-US" sz="6600" dirty="0" err="1">
                  <a:solidFill>
                    <a:schemeClr val="accent5">
                      <a:lumMod val="50000"/>
                    </a:schemeClr>
                  </a:solidFill>
                  <a:effectLst>
                    <a:outerShdw blurRad="12700" dist="38100" dir="2700000" algn="tl">
                      <a:srgbClr val="5497D4"/>
                    </a:outerShdw>
                  </a:effectLst>
                  <a:latin typeface="UTM Guanine" panose="02040603050506020204" pitchFamily="18" charset="0"/>
                </a:rPr>
                <a:t>còn</a:t>
              </a:r>
              <a:endParaRPr lang="en-US" sz="6600" dirty="0">
                <a:solidFill>
                  <a:schemeClr val="accent5">
                    <a:lumMod val="50000"/>
                  </a:schemeClr>
                </a:solidFill>
                <a:effectLst>
                  <a:outerShdw blurRad="12700" dist="38100" dir="2700000" algn="tl">
                    <a:srgbClr val="5497D4"/>
                  </a:outerShdw>
                </a:effectLst>
                <a:latin typeface="UTM Guanine" panose="02040603050506020204" pitchFamily="18" charset="0"/>
              </a:endParaRPr>
            </a:p>
          </p:txBody>
        </p:sp>
      </p:grpSp>
    </p:spTree>
    <p:extLst>
      <p:ext uri="{BB962C8B-B14F-4D97-AF65-F5344CB8AC3E}">
        <p14:creationId xmlns:p14="http://schemas.microsoft.com/office/powerpoint/2010/main" val="402369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9BB3A-6A22-437B-9091-228F2AC522CB}"/>
              </a:ext>
            </a:extLst>
          </p:cNvPr>
          <p:cNvPicPr>
            <a:picLocks noChangeAspect="1"/>
          </p:cNvPicPr>
          <p:nvPr/>
        </p:nvPicPr>
        <p:blipFill>
          <a:blip r:embed="rId3">
            <a:extLst>
              <a:ext uri="{28A0092B-C50C-407E-A947-70E740481C1C}">
                <a14:useLocalDpi xmlns:a14="http://schemas.microsoft.com/office/drawing/2010/main" val="0"/>
              </a:ext>
            </a:extLst>
          </a:blip>
          <a:srcRect l="7783" r="7783"/>
          <a:stretch/>
        </p:blipFill>
        <p:spPr>
          <a:xfrm>
            <a:off x="4215933" y="683710"/>
            <a:ext cx="7832754" cy="5218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grpSp>
        <p:nvGrpSpPr>
          <p:cNvPr id="7" name="Group 6">
            <a:extLst>
              <a:ext uri="{FF2B5EF4-FFF2-40B4-BE49-F238E27FC236}">
                <a16:creationId xmlns:a16="http://schemas.microsoft.com/office/drawing/2014/main" id="{A2667749-35D1-4F8C-AABC-32101F095507}"/>
              </a:ext>
            </a:extLst>
          </p:cNvPr>
          <p:cNvGrpSpPr/>
          <p:nvPr/>
        </p:nvGrpSpPr>
        <p:grpSpPr>
          <a:xfrm>
            <a:off x="143313" y="1760542"/>
            <a:ext cx="3992365" cy="2187500"/>
            <a:chOff x="8165454" y="1896730"/>
            <a:chExt cx="3992365" cy="2187500"/>
          </a:xfrm>
        </p:grpSpPr>
        <p:pic>
          <p:nvPicPr>
            <p:cNvPr id="4" name="Picture 3">
              <a:extLst>
                <a:ext uri="{FF2B5EF4-FFF2-40B4-BE49-F238E27FC236}">
                  <a16:creationId xmlns:a16="http://schemas.microsoft.com/office/drawing/2014/main" id="{93DFBC46-858C-4B64-B652-F4217EE58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454" y="1896730"/>
              <a:ext cx="3992365" cy="2187500"/>
            </a:xfrm>
            <a:prstGeom prst="rect">
              <a:avLst/>
            </a:prstGeom>
          </p:spPr>
        </p:pic>
        <p:sp>
          <p:nvSpPr>
            <p:cNvPr id="6" name="TextBox 5">
              <a:extLst>
                <a:ext uri="{FF2B5EF4-FFF2-40B4-BE49-F238E27FC236}">
                  <a16:creationId xmlns:a16="http://schemas.microsoft.com/office/drawing/2014/main" id="{D49BB400-8539-4165-AC79-3ABEA801B0B2}"/>
                </a:ext>
              </a:extLst>
            </p:cNvPr>
            <p:cNvSpPr txBox="1"/>
            <p:nvPr/>
          </p:nvSpPr>
          <p:spPr>
            <a:xfrm>
              <a:off x="8316413" y="2351782"/>
              <a:ext cx="3551332" cy="1077218"/>
            </a:xfrm>
            <a:prstGeom prst="rect">
              <a:avLst/>
            </a:prstGeom>
            <a:noFill/>
          </p:spPr>
          <p:txBody>
            <a:bodyPr wrap="square">
              <a:spAutoFit/>
            </a:bodyPr>
            <a:lstStyle/>
            <a:p>
              <a:r>
                <a:rPr lang="en-US" sz="6400">
                  <a:solidFill>
                    <a:schemeClr val="accent5">
                      <a:lumMod val="50000"/>
                    </a:schemeClr>
                  </a:solidFill>
                  <a:effectLst>
                    <a:outerShdw blurRad="12700" dist="38100" dir="2700000" algn="tl">
                      <a:srgbClr val="5497D4"/>
                    </a:outerShdw>
                  </a:effectLst>
                  <a:latin typeface="UTM Guanine" panose="02040603050506020204" pitchFamily="18" charset="0"/>
                </a:rPr>
                <a:t>đấu vật</a:t>
              </a:r>
            </a:p>
          </p:txBody>
        </p:sp>
      </p:grpSp>
    </p:spTree>
    <p:extLst>
      <p:ext uri="{BB962C8B-B14F-4D97-AF65-F5344CB8AC3E}">
        <p14:creationId xmlns:p14="http://schemas.microsoft.com/office/powerpoint/2010/main" val="14047813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9BB3A-6A22-437B-9091-228F2AC522CB}"/>
              </a:ext>
            </a:extLst>
          </p:cNvPr>
          <p:cNvPicPr>
            <a:picLocks noChangeAspect="1"/>
          </p:cNvPicPr>
          <p:nvPr/>
        </p:nvPicPr>
        <p:blipFill rotWithShape="1">
          <a:blip r:embed="rId3">
            <a:extLst>
              <a:ext uri="{28A0092B-C50C-407E-A947-70E740481C1C}">
                <a14:useLocalDpi xmlns:a14="http://schemas.microsoft.com/office/drawing/2010/main" val="0"/>
              </a:ext>
            </a:extLst>
          </a:blip>
          <a:srcRect l="386" r="-2"/>
          <a:stretch/>
        </p:blipFill>
        <p:spPr>
          <a:xfrm>
            <a:off x="146119" y="578020"/>
            <a:ext cx="8296754" cy="4824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grpSp>
        <p:nvGrpSpPr>
          <p:cNvPr id="7" name="Group 6">
            <a:extLst>
              <a:ext uri="{FF2B5EF4-FFF2-40B4-BE49-F238E27FC236}">
                <a16:creationId xmlns:a16="http://schemas.microsoft.com/office/drawing/2014/main" id="{A2667749-35D1-4F8C-AABC-32101F095507}"/>
              </a:ext>
            </a:extLst>
          </p:cNvPr>
          <p:cNvGrpSpPr/>
          <p:nvPr/>
        </p:nvGrpSpPr>
        <p:grpSpPr>
          <a:xfrm>
            <a:off x="8049772" y="1750120"/>
            <a:ext cx="4142228" cy="2480717"/>
            <a:chOff x="8015592" y="1896729"/>
            <a:chExt cx="4142228" cy="2480717"/>
          </a:xfrm>
        </p:grpSpPr>
        <p:pic>
          <p:nvPicPr>
            <p:cNvPr id="4" name="Picture 3">
              <a:extLst>
                <a:ext uri="{FF2B5EF4-FFF2-40B4-BE49-F238E27FC236}">
                  <a16:creationId xmlns:a16="http://schemas.microsoft.com/office/drawing/2014/main" id="{93DFBC46-858C-4B64-B652-F4217EE58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97985">
              <a:off x="8015592" y="1896729"/>
              <a:ext cx="4142228" cy="2480717"/>
            </a:xfrm>
            <a:prstGeom prst="rect">
              <a:avLst/>
            </a:prstGeom>
          </p:spPr>
        </p:pic>
        <p:sp>
          <p:nvSpPr>
            <p:cNvPr id="6" name="TextBox 5">
              <a:extLst>
                <a:ext uri="{FF2B5EF4-FFF2-40B4-BE49-F238E27FC236}">
                  <a16:creationId xmlns:a16="http://schemas.microsoft.com/office/drawing/2014/main" id="{D49BB400-8539-4165-AC79-3ABEA801B0B2}"/>
                </a:ext>
              </a:extLst>
            </p:cNvPr>
            <p:cNvSpPr txBox="1"/>
            <p:nvPr/>
          </p:nvSpPr>
          <p:spPr>
            <a:xfrm>
              <a:off x="8190690" y="2113316"/>
              <a:ext cx="3443177" cy="1754326"/>
            </a:xfrm>
            <a:prstGeom prst="rect">
              <a:avLst/>
            </a:prstGeom>
            <a:noFill/>
          </p:spPr>
          <p:txBody>
            <a:bodyPr wrap="square">
              <a:spAutoFit/>
            </a:bodyPr>
            <a:lstStyle/>
            <a:p>
              <a:pPr algn="ctr"/>
              <a:r>
                <a:rPr lang="en-US" sz="5400">
                  <a:solidFill>
                    <a:schemeClr val="accent5">
                      <a:lumMod val="50000"/>
                    </a:schemeClr>
                  </a:solidFill>
                  <a:effectLst>
                    <a:outerShdw blurRad="12700" dist="38100" dir="2700000" algn="tl">
                      <a:srgbClr val="5497D4"/>
                    </a:outerShdw>
                  </a:effectLst>
                  <a:latin typeface="UTM Guanine" panose="02040603050506020204" pitchFamily="18" charset="0"/>
                </a:rPr>
                <a:t>thi </a:t>
              </a:r>
            </a:p>
            <a:p>
              <a:pPr algn="ctr"/>
              <a:r>
                <a:rPr lang="en-US" sz="5400">
                  <a:solidFill>
                    <a:schemeClr val="accent5">
                      <a:lumMod val="50000"/>
                    </a:schemeClr>
                  </a:solidFill>
                  <a:effectLst>
                    <a:outerShdw blurRad="12700" dist="38100" dir="2700000" algn="tl">
                      <a:srgbClr val="5497D4"/>
                    </a:outerShdw>
                  </a:effectLst>
                  <a:latin typeface="UTM Guanine" panose="02040603050506020204" pitchFamily="18" charset="0"/>
                </a:rPr>
                <a:t>thổi cơm</a:t>
              </a:r>
            </a:p>
          </p:txBody>
        </p:sp>
      </p:grpSp>
    </p:spTree>
    <p:extLst>
      <p:ext uri="{BB962C8B-B14F-4D97-AF65-F5344CB8AC3E}">
        <p14:creationId xmlns:p14="http://schemas.microsoft.com/office/powerpoint/2010/main" val="42092832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9BB3A-6A22-437B-9091-228F2AC522CB}"/>
              </a:ext>
            </a:extLst>
          </p:cNvPr>
          <p:cNvPicPr>
            <a:picLocks noChangeAspect="1"/>
          </p:cNvPicPr>
          <p:nvPr/>
        </p:nvPicPr>
        <p:blipFill>
          <a:blip r:embed="rId3">
            <a:extLst>
              <a:ext uri="{28A0092B-C50C-407E-A947-70E740481C1C}">
                <a14:useLocalDpi xmlns:a14="http://schemas.microsoft.com/office/drawing/2010/main" val="0"/>
              </a:ext>
            </a:extLst>
          </a:blip>
          <a:srcRect l="7783" r="7783"/>
          <a:stretch/>
        </p:blipFill>
        <p:spPr>
          <a:xfrm>
            <a:off x="4215933" y="597159"/>
            <a:ext cx="7832754" cy="5127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grpSp>
        <p:nvGrpSpPr>
          <p:cNvPr id="7" name="Group 6">
            <a:extLst>
              <a:ext uri="{FF2B5EF4-FFF2-40B4-BE49-F238E27FC236}">
                <a16:creationId xmlns:a16="http://schemas.microsoft.com/office/drawing/2014/main" id="{A2667749-35D1-4F8C-AABC-32101F095507}"/>
              </a:ext>
            </a:extLst>
          </p:cNvPr>
          <p:cNvGrpSpPr/>
          <p:nvPr/>
        </p:nvGrpSpPr>
        <p:grpSpPr>
          <a:xfrm rot="21005188">
            <a:off x="143313" y="1259633"/>
            <a:ext cx="4344711" cy="2688409"/>
            <a:chOff x="8165454" y="1395821"/>
            <a:chExt cx="4344711" cy="2688409"/>
          </a:xfrm>
        </p:grpSpPr>
        <p:pic>
          <p:nvPicPr>
            <p:cNvPr id="4" name="Picture 3">
              <a:extLst>
                <a:ext uri="{FF2B5EF4-FFF2-40B4-BE49-F238E27FC236}">
                  <a16:creationId xmlns:a16="http://schemas.microsoft.com/office/drawing/2014/main" id="{93DFBC46-858C-4B64-B652-F4217EE58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27413">
              <a:off x="8165454" y="1395821"/>
              <a:ext cx="4344711" cy="2688409"/>
            </a:xfrm>
            <a:prstGeom prst="rect">
              <a:avLst/>
            </a:prstGeom>
          </p:spPr>
        </p:pic>
        <p:sp>
          <p:nvSpPr>
            <p:cNvPr id="6" name="TextBox 5">
              <a:extLst>
                <a:ext uri="{FF2B5EF4-FFF2-40B4-BE49-F238E27FC236}">
                  <a16:creationId xmlns:a16="http://schemas.microsoft.com/office/drawing/2014/main" id="{D49BB400-8539-4165-AC79-3ABEA801B0B2}"/>
                </a:ext>
              </a:extLst>
            </p:cNvPr>
            <p:cNvSpPr txBox="1"/>
            <p:nvPr/>
          </p:nvSpPr>
          <p:spPr>
            <a:xfrm rot="594812">
              <a:off x="8373519" y="1496006"/>
              <a:ext cx="3551332" cy="2062103"/>
            </a:xfrm>
            <a:prstGeom prst="rect">
              <a:avLst/>
            </a:prstGeom>
            <a:noFill/>
          </p:spPr>
          <p:txBody>
            <a:bodyPr wrap="square">
              <a:spAutoFit/>
            </a:bodyPr>
            <a:lstStyle/>
            <a:p>
              <a:pPr algn="ctr"/>
              <a:r>
                <a:rPr lang="en-US" sz="6400">
                  <a:solidFill>
                    <a:schemeClr val="accent5">
                      <a:lumMod val="50000"/>
                    </a:schemeClr>
                  </a:solidFill>
                  <a:effectLst>
                    <a:outerShdw blurRad="12700" dist="38100" dir="2700000" algn="tl">
                      <a:srgbClr val="5497D4"/>
                    </a:outerShdw>
                  </a:effectLst>
                  <a:latin typeface="UTM Guanine" panose="02040603050506020204" pitchFamily="18" charset="0"/>
                </a:rPr>
                <a:t>đi </a:t>
              </a:r>
            </a:p>
            <a:p>
              <a:pPr algn="ctr"/>
              <a:r>
                <a:rPr lang="en-US" sz="6400">
                  <a:solidFill>
                    <a:schemeClr val="accent5">
                      <a:lumMod val="50000"/>
                    </a:schemeClr>
                  </a:solidFill>
                  <a:effectLst>
                    <a:outerShdw blurRad="12700" dist="38100" dir="2700000" algn="tl">
                      <a:srgbClr val="5497D4"/>
                    </a:outerShdw>
                  </a:effectLst>
                  <a:latin typeface="UTM Guanine" panose="02040603050506020204" pitchFamily="18" charset="0"/>
                </a:rPr>
                <a:t>cà kheo</a:t>
              </a:r>
            </a:p>
          </p:txBody>
        </p:sp>
      </p:grpSp>
    </p:spTree>
    <p:extLst>
      <p:ext uri="{BB962C8B-B14F-4D97-AF65-F5344CB8AC3E}">
        <p14:creationId xmlns:p14="http://schemas.microsoft.com/office/powerpoint/2010/main" val="774222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4133" y="1683216"/>
            <a:ext cx="9116764" cy="2554545"/>
          </a:xfrm>
          <a:custGeom>
            <a:avLst/>
            <a:gdLst>
              <a:gd name="connsiteX0" fmla="*/ 0 w 9116764"/>
              <a:gd name="connsiteY0" fmla="*/ 0 h 2554545"/>
              <a:gd name="connsiteX1" fmla="*/ 9116764 w 9116764"/>
              <a:gd name="connsiteY1" fmla="*/ 0 h 2554545"/>
              <a:gd name="connsiteX2" fmla="*/ 9116764 w 9116764"/>
              <a:gd name="connsiteY2" fmla="*/ 2554545 h 2554545"/>
              <a:gd name="connsiteX3" fmla="*/ 0 w 9116764"/>
              <a:gd name="connsiteY3" fmla="*/ 2554545 h 2554545"/>
              <a:gd name="connsiteX4" fmla="*/ 0 w 9116764"/>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764" h="2554545" fill="none" extrusionOk="0">
                <a:moveTo>
                  <a:pt x="0" y="0"/>
                </a:moveTo>
                <a:cubicBezTo>
                  <a:pt x="1365915" y="-28469"/>
                  <a:pt x="5605339" y="-80448"/>
                  <a:pt x="9116764" y="0"/>
                </a:cubicBezTo>
                <a:cubicBezTo>
                  <a:pt x="9235719" y="942680"/>
                  <a:pt x="9201647" y="2050216"/>
                  <a:pt x="9116764" y="2554545"/>
                </a:cubicBezTo>
                <a:cubicBezTo>
                  <a:pt x="5706011" y="2450729"/>
                  <a:pt x="3679911" y="2547571"/>
                  <a:pt x="0" y="2554545"/>
                </a:cubicBezTo>
                <a:cubicBezTo>
                  <a:pt x="143074" y="1802477"/>
                  <a:pt x="-141169" y="1096679"/>
                  <a:pt x="0" y="0"/>
                </a:cubicBezTo>
                <a:close/>
              </a:path>
              <a:path w="9116764" h="2554545" stroke="0" extrusionOk="0">
                <a:moveTo>
                  <a:pt x="0" y="0"/>
                </a:moveTo>
                <a:cubicBezTo>
                  <a:pt x="4251616" y="149590"/>
                  <a:pt x="6493926" y="167012"/>
                  <a:pt x="9116764" y="0"/>
                </a:cubicBezTo>
                <a:cubicBezTo>
                  <a:pt x="8973821" y="503513"/>
                  <a:pt x="9008775" y="2275961"/>
                  <a:pt x="9116764" y="2554545"/>
                </a:cubicBezTo>
                <a:cubicBezTo>
                  <a:pt x="5168609" y="2559187"/>
                  <a:pt x="2481900" y="2411317"/>
                  <a:pt x="0" y="2554545"/>
                </a:cubicBezTo>
                <a:cubicBezTo>
                  <a:pt x="133747" y="1471221"/>
                  <a:pt x="545" y="362938"/>
                  <a:pt x="0" y="0"/>
                </a:cubicBezTo>
                <a:close/>
              </a:path>
            </a:pathLst>
          </a:custGeom>
          <a:solidFill>
            <a:schemeClr val="bg1"/>
          </a:solidFill>
          <a:ln>
            <a:solidFill>
              <a:schemeClr val="tx1"/>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txBody>
          <a:bodyPr wrap="square">
            <a:spAutoFit/>
          </a:bodyPr>
          <a:lstStyle/>
          <a:p>
            <a:pPr algn="just"/>
            <a:r>
              <a:rPr lang="en-US" sz="4000" b="1">
                <a:solidFill>
                  <a:schemeClr val="accent6">
                    <a:lumMod val="50000"/>
                  </a:schemeClr>
                </a:solidFill>
                <a:latin typeface="Times New Roman" panose="02020603050405020304" pitchFamily="18" charset="0"/>
                <a:cs typeface="Times New Roman" panose="02020603050405020304" pitchFamily="18" charset="0"/>
              </a:rPr>
              <a:t>	</a:t>
            </a:r>
            <a:r>
              <a:rPr lang="vi-VN" sz="4000" b="1">
                <a:solidFill>
                  <a:srgbClr val="002060"/>
                </a:solidFill>
                <a:latin typeface="Times New Roman" panose="02020603050405020304" pitchFamily="18" charset="0"/>
                <a:cs typeface="Times New Roman" panose="02020603050405020304" pitchFamily="18" charset="0"/>
              </a:rPr>
              <a:t>Tục chơi kéo co ở nhiều địa phương trên đất nước ta rất khác nhau. Kéo co là một trò chơi dân gian thể hiện tinh thần thượng võ của dân tộc.</a:t>
            </a:r>
            <a:endParaRPr lang="en-US" sz="4000" b="1">
              <a:solidFill>
                <a:srgbClr val="002060"/>
              </a:solidFill>
              <a:latin typeface="Times New Roman" panose="02020603050405020304" pitchFamily="18" charset="0"/>
              <a:cs typeface="Times New Roman" panose="02020603050405020304" pitchFamily="18" charset="0"/>
            </a:endParaRPr>
          </a:p>
        </p:txBody>
      </p:sp>
      <p:pic>
        <p:nvPicPr>
          <p:cNvPr id="11" name="图片 11">
            <a:extLst>
              <a:ext uri="{FF2B5EF4-FFF2-40B4-BE49-F238E27FC236}">
                <a16:creationId xmlns:a16="http://schemas.microsoft.com/office/drawing/2014/main" id="{39B8A0EA-54E4-45B5-AB4E-7DFEC463D8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51220" y="3579025"/>
            <a:ext cx="9241246" cy="4178953"/>
          </a:xfrm>
          <a:prstGeom prst="rect">
            <a:avLst/>
          </a:prstGeom>
        </p:spPr>
      </p:pic>
      <p:sp>
        <p:nvSpPr>
          <p:cNvPr id="5" name="TextBox 4">
            <a:extLst>
              <a:ext uri="{FF2B5EF4-FFF2-40B4-BE49-F238E27FC236}">
                <a16:creationId xmlns:a16="http://schemas.microsoft.com/office/drawing/2014/main" id="{90F2DC73-664E-4526-99C2-42C6E8A252BD}"/>
              </a:ext>
            </a:extLst>
          </p:cNvPr>
          <p:cNvSpPr txBox="1"/>
          <p:nvPr/>
        </p:nvSpPr>
        <p:spPr>
          <a:xfrm>
            <a:off x="2373665" y="-275681"/>
            <a:ext cx="7444667" cy="2092881"/>
          </a:xfrm>
          <a:prstGeom prst="rect">
            <a:avLst/>
          </a:prstGeom>
          <a:noFill/>
        </p:spPr>
        <p:txBody>
          <a:bodyPr wrap="none" rtlCol="0">
            <a:spAutoFit/>
          </a:bodyPr>
          <a:lstStyle/>
          <a:p>
            <a:r>
              <a:rPr lang="en-US" sz="13000">
                <a:gradFill>
                  <a:gsLst>
                    <a:gs pos="16000">
                      <a:srgbClr val="9A000C"/>
                    </a:gs>
                    <a:gs pos="43000">
                      <a:srgbClr val="F8000F"/>
                    </a:gs>
                    <a:gs pos="87000">
                      <a:srgbClr val="9A000C"/>
                    </a:gs>
                  </a:gsLst>
                  <a:lin ang="16200000" scaled="1"/>
                </a:gradFill>
                <a:effectLst>
                  <a:outerShdw blurRad="12700" dist="38100" dir="2700000" algn="tl">
                    <a:schemeClr val="bg1"/>
                  </a:outerShdw>
                </a:effectLst>
                <a:latin typeface="UTM ViceroyJF" panose="02040603050506020204" pitchFamily="18" charset="0"/>
              </a:rPr>
              <a:t>Nội dung bài</a:t>
            </a:r>
          </a:p>
        </p:txBody>
      </p:sp>
      <p:pic>
        <p:nvPicPr>
          <p:cNvPr id="6" name="Picture 5" descr="A picture containing text&#10;&#10;Description automatically generated">
            <a:extLst>
              <a:ext uri="{FF2B5EF4-FFF2-40B4-BE49-F238E27FC236}">
                <a16:creationId xmlns:a16="http://schemas.microsoft.com/office/drawing/2014/main" id="{D4A512C8-5060-4597-8DDF-762F34437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93" y="1817200"/>
            <a:ext cx="1976620" cy="656737"/>
          </a:xfrm>
          <a:prstGeom prst="rect">
            <a:avLst/>
          </a:prstGeom>
        </p:spPr>
      </p:pic>
      <p:pic>
        <p:nvPicPr>
          <p:cNvPr id="7" name="Picture 6" descr="Icon&#10;&#10;Description automatically generated">
            <a:extLst>
              <a:ext uri="{FF2B5EF4-FFF2-40B4-BE49-F238E27FC236}">
                <a16:creationId xmlns:a16="http://schemas.microsoft.com/office/drawing/2014/main" id="{60618084-AFC7-48C7-8F1A-E48C08E0AB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609"/>
            <a:ext cx="1808480" cy="1808480"/>
          </a:xfrm>
          <a:prstGeom prst="rect">
            <a:avLst/>
          </a:prstGeom>
        </p:spPr>
      </p:pic>
    </p:spTree>
    <p:extLst>
      <p:ext uri="{BB962C8B-B14F-4D97-AF65-F5344CB8AC3E}">
        <p14:creationId xmlns:p14="http://schemas.microsoft.com/office/powerpoint/2010/main" val="112092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p:cTn id="14" dur="1250" fill="hold"/>
                                        <p:tgtEl>
                                          <p:spTgt spid="5"/>
                                        </p:tgtEl>
                                        <p:attrNameLst>
                                          <p:attrName>ppt_w</p:attrName>
                                        </p:attrNameLst>
                                      </p:cBhvr>
                                      <p:tavLst>
                                        <p:tav tm="0">
                                          <p:val>
                                            <p:strVal val="#ppt_w+.3"/>
                                          </p:val>
                                        </p:tav>
                                        <p:tav tm="100000">
                                          <p:val>
                                            <p:strVal val="#ppt_w"/>
                                          </p:val>
                                        </p:tav>
                                      </p:tavLst>
                                    </p:anim>
                                    <p:anim calcmode="lin" valueType="num">
                                      <p:cBhvr>
                                        <p:cTn id="15" dur="1250" fill="hold"/>
                                        <p:tgtEl>
                                          <p:spTgt spid="5"/>
                                        </p:tgtEl>
                                        <p:attrNameLst>
                                          <p:attrName>ppt_h</p:attrName>
                                        </p:attrNameLst>
                                      </p:cBhvr>
                                      <p:tavLst>
                                        <p:tav tm="0">
                                          <p:val>
                                            <p:strVal val="#ppt_h"/>
                                          </p:val>
                                        </p:tav>
                                        <p:tav tm="100000">
                                          <p:val>
                                            <p:strVal val="#ppt_h"/>
                                          </p:val>
                                        </p:tav>
                                      </p:tavLst>
                                    </p:anim>
                                    <p:animEffect transition="in" filter="fade">
                                      <p:cBhvr>
                                        <p:cTn id="16" dur="1250"/>
                                        <p:tgtEl>
                                          <p:spTgt spid="5"/>
                                        </p:tgtEl>
                                      </p:cBhvr>
                                    </p:animEffect>
                                  </p:childTnLst>
                                </p:cTn>
                              </p:par>
                            </p:childTnLst>
                          </p:cTn>
                        </p:par>
                        <p:par>
                          <p:cTn id="17" fill="hold">
                            <p:stCondLst>
                              <p:cond delay="1250"/>
                            </p:stCondLst>
                            <p:childTnLst>
                              <p:par>
                                <p:cTn id="18" presetID="32" presetClass="emph" presetSubtype="0" fill="hold" grpId="1" nodeType="afterEffect">
                                  <p:stCondLst>
                                    <p:cond delay="0"/>
                                  </p:stCondLst>
                                  <p:iterate type="lt">
                                    <p:tmPct val="10000"/>
                                  </p:iterate>
                                  <p:childTnLst>
                                    <p:animRot by="120000">
                                      <p:cBhvr>
                                        <p:cTn id="19" dur="75" fill="hold">
                                          <p:stCondLst>
                                            <p:cond delay="0"/>
                                          </p:stCondLst>
                                        </p:cTn>
                                        <p:tgtEl>
                                          <p:spTgt spid="5"/>
                                        </p:tgtEl>
                                        <p:attrNameLst>
                                          <p:attrName>r</p:attrName>
                                        </p:attrNameLst>
                                      </p:cBhvr>
                                    </p:animRot>
                                    <p:animRot by="-240000">
                                      <p:cBhvr>
                                        <p:cTn id="20" dur="150" fill="hold">
                                          <p:stCondLst>
                                            <p:cond delay="150"/>
                                          </p:stCondLst>
                                        </p:cTn>
                                        <p:tgtEl>
                                          <p:spTgt spid="5"/>
                                        </p:tgtEl>
                                        <p:attrNameLst>
                                          <p:attrName>r</p:attrName>
                                        </p:attrNameLst>
                                      </p:cBhvr>
                                    </p:animRot>
                                    <p:animRot by="240000">
                                      <p:cBhvr>
                                        <p:cTn id="21" dur="150" fill="hold">
                                          <p:stCondLst>
                                            <p:cond delay="300"/>
                                          </p:stCondLst>
                                        </p:cTn>
                                        <p:tgtEl>
                                          <p:spTgt spid="5"/>
                                        </p:tgtEl>
                                        <p:attrNameLst>
                                          <p:attrName>r</p:attrName>
                                        </p:attrNameLst>
                                      </p:cBhvr>
                                    </p:animRot>
                                    <p:animRot by="-240000">
                                      <p:cBhvr>
                                        <p:cTn id="22" dur="150" fill="hold">
                                          <p:stCondLst>
                                            <p:cond delay="450"/>
                                          </p:stCondLst>
                                        </p:cTn>
                                        <p:tgtEl>
                                          <p:spTgt spid="5"/>
                                        </p:tgtEl>
                                        <p:attrNameLst>
                                          <p:attrName>r</p:attrName>
                                        </p:attrNameLst>
                                      </p:cBhvr>
                                    </p:animRot>
                                    <p:animRot by="120000">
                                      <p:cBhvr>
                                        <p:cTn id="23" dur="150" fill="hold">
                                          <p:stCondLst>
                                            <p:cond delay="600"/>
                                          </p:stCondLst>
                                        </p:cTn>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900" decel="100000" fill="hold"/>
                                        <p:tgtEl>
                                          <p:spTgt spid="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2" fill="hold">
                            <p:stCondLst>
                              <p:cond delay="1000"/>
                            </p:stCondLst>
                            <p:childTnLst>
                              <p:par>
                                <p:cTn id="33" presetID="22" presetClass="entr" presetSubtype="2"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3">
            <a:extLst>
              <a:ext uri="{FF2B5EF4-FFF2-40B4-BE49-F238E27FC236}">
                <a16:creationId xmlns:a16="http://schemas.microsoft.com/office/drawing/2014/main" id="{12FEF716-38EC-4340-9ADA-C79E7A0F7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04319"/>
            <a:ext cx="12192000" cy="2498754"/>
          </a:xfrm>
          <a:prstGeom prst="rect">
            <a:avLst/>
          </a:prstGeom>
        </p:spPr>
      </p:pic>
      <p:grpSp>
        <p:nvGrpSpPr>
          <p:cNvPr id="31" name="Group 30">
            <a:extLst>
              <a:ext uri="{FF2B5EF4-FFF2-40B4-BE49-F238E27FC236}">
                <a16:creationId xmlns:a16="http://schemas.microsoft.com/office/drawing/2014/main" id="{8E62A23C-3B14-4174-9F19-AA2D565C93D2}"/>
              </a:ext>
            </a:extLst>
          </p:cNvPr>
          <p:cNvGrpSpPr/>
          <p:nvPr/>
        </p:nvGrpSpPr>
        <p:grpSpPr>
          <a:xfrm>
            <a:off x="195148" y="1370140"/>
            <a:ext cx="8630735" cy="4178347"/>
            <a:chOff x="1818639" y="1599235"/>
            <a:chExt cx="10210419" cy="3871608"/>
          </a:xfrm>
        </p:grpSpPr>
        <p:grpSp>
          <p:nvGrpSpPr>
            <p:cNvPr id="27" name="组合 1">
              <a:extLst>
                <a:ext uri="{FF2B5EF4-FFF2-40B4-BE49-F238E27FC236}">
                  <a16:creationId xmlns:a16="http://schemas.microsoft.com/office/drawing/2014/main" id="{4AD133DA-D30B-472E-B79B-00D6B985D865}"/>
                </a:ext>
              </a:extLst>
            </p:cNvPr>
            <p:cNvGrpSpPr/>
            <p:nvPr/>
          </p:nvGrpSpPr>
          <p:grpSpPr>
            <a:xfrm>
              <a:off x="1818639" y="1599235"/>
              <a:ext cx="10210419" cy="3871608"/>
              <a:chOff x="4084320" y="1026124"/>
              <a:chExt cx="6624320" cy="3338310"/>
            </a:xfrm>
            <a:solidFill>
              <a:srgbClr val="98B54E"/>
            </a:solidFill>
          </p:grpSpPr>
          <p:sp>
            <p:nvSpPr>
              <p:cNvPr id="28" name="矩形: 圆角 17">
                <a:extLst>
                  <a:ext uri="{FF2B5EF4-FFF2-40B4-BE49-F238E27FC236}">
                    <a16:creationId xmlns:a16="http://schemas.microsoft.com/office/drawing/2014/main" id="{553034DE-C7D3-42C0-B8D4-0C7B88128807}"/>
                  </a:ext>
                </a:extLst>
              </p:cNvPr>
              <p:cNvSpPr/>
              <p:nvPr/>
            </p:nvSpPr>
            <p:spPr>
              <a:xfrm>
                <a:off x="4084320" y="1026124"/>
                <a:ext cx="6624320" cy="3338310"/>
              </a:xfrm>
              <a:prstGeom prst="roundRect">
                <a:avLst/>
              </a:prstGeom>
              <a:solidFill>
                <a:schemeClr val="accent6">
                  <a:lumMod val="40000"/>
                  <a:lumOff val="6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defTabSz="914400"/>
                <a:endParaRPr lang="zh-CN" altLang="en-US">
                  <a:solidFill>
                    <a:prstClr val="white"/>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sp>
            <p:nvSpPr>
              <p:cNvPr id="29" name="矩形: 圆角 18">
                <a:extLst>
                  <a:ext uri="{FF2B5EF4-FFF2-40B4-BE49-F238E27FC236}">
                    <a16:creationId xmlns:a16="http://schemas.microsoft.com/office/drawing/2014/main" id="{AA8E13B1-4769-4151-905F-1BDDFF830239}"/>
                  </a:ext>
                </a:extLst>
              </p:cNvPr>
              <p:cNvSpPr/>
              <p:nvPr/>
            </p:nvSpPr>
            <p:spPr>
              <a:xfrm>
                <a:off x="4328160" y="1249680"/>
                <a:ext cx="6156960" cy="2872320"/>
              </a:xfrm>
              <a:prstGeom prst="roundRect">
                <a:avLst/>
              </a:prstGeom>
              <a:solidFill>
                <a:schemeClr val="accent6">
                  <a:lumMod val="40000"/>
                  <a:lumOff val="60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defTabSz="914400"/>
                <a:endParaRPr lang="zh-CN" altLang="en-US">
                  <a:solidFill>
                    <a:prstClr val="white"/>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grpSp>
        <p:sp>
          <p:nvSpPr>
            <p:cNvPr id="30" name="Rectangle 29">
              <a:extLst>
                <a:ext uri="{FF2B5EF4-FFF2-40B4-BE49-F238E27FC236}">
                  <a16:creationId xmlns:a16="http://schemas.microsoft.com/office/drawing/2014/main" id="{4212858F-6BEB-47E3-A424-6A12A87D7CD7}"/>
                </a:ext>
              </a:extLst>
            </p:cNvPr>
            <p:cNvSpPr/>
            <p:nvPr/>
          </p:nvSpPr>
          <p:spPr>
            <a:xfrm>
              <a:off x="2541466" y="1911535"/>
              <a:ext cx="8780311" cy="3279595"/>
            </a:xfrm>
            <a:prstGeom prst="rect">
              <a:avLst/>
            </a:prstGeom>
          </p:spPr>
          <p:txBody>
            <a:bodyPr wrap="square">
              <a:spAutoFit/>
            </a:bodyPr>
            <a:lstStyle/>
            <a:p>
              <a:pPr algn="just"/>
              <a:r>
                <a:rPr lang="vi-VN" sz="3200">
                  <a:solidFill>
                    <a:srgbClr val="000000"/>
                  </a:solidFill>
                  <a:latin typeface="+mj-lt"/>
                </a:rPr>
                <a:t>Hội làng Hữu Trấp</a:t>
              </a:r>
              <a:r>
                <a:rPr lang="en-US" sz="3200">
                  <a:solidFill>
                    <a:srgbClr val="000000"/>
                  </a:solidFill>
                  <a:latin typeface="+mj-lt"/>
                </a:rPr>
                <a:t> </a:t>
              </a:r>
              <a:r>
                <a:rPr lang="vi-VN" sz="3200">
                  <a:solidFill>
                    <a:srgbClr val="000000"/>
                  </a:solidFill>
                  <a:latin typeface="+mj-lt"/>
                </a:rPr>
                <a:t>thuộc huyện Quế Võ, tỉnh Bắc Ninh thường tổ chức thi kéo co giữa </a:t>
              </a:r>
              <a:r>
                <a:rPr lang="vi-VN" sz="3200" b="1">
                  <a:solidFill>
                    <a:srgbClr val="000000"/>
                  </a:solidFill>
                  <a:latin typeface="+mj-lt"/>
                </a:rPr>
                <a:t>nam</a:t>
              </a:r>
              <a:r>
                <a:rPr lang="vi-VN" sz="3200">
                  <a:solidFill>
                    <a:srgbClr val="000000"/>
                  </a:solidFill>
                  <a:latin typeface="+mj-lt"/>
                </a:rPr>
                <a:t> và </a:t>
              </a:r>
              <a:r>
                <a:rPr lang="vi-VN" sz="3200" b="1">
                  <a:solidFill>
                    <a:srgbClr val="000000"/>
                  </a:solidFill>
                  <a:latin typeface="+mj-lt"/>
                </a:rPr>
                <a:t>nữ</a:t>
              </a:r>
              <a:r>
                <a:rPr lang="vi-VN" sz="3200">
                  <a:solidFill>
                    <a:srgbClr val="000000"/>
                  </a:solidFill>
                  <a:latin typeface="+mj-lt"/>
                </a:rPr>
                <a:t>. Có năm</a:t>
              </a:r>
              <a:r>
                <a:rPr lang="en-US" sz="3200">
                  <a:solidFill>
                    <a:srgbClr val="000000"/>
                  </a:solidFill>
                  <a:latin typeface="+mj-lt"/>
                </a:rPr>
                <a:t> </a:t>
              </a:r>
              <a:r>
                <a:rPr lang="vi-VN" sz="3200">
                  <a:solidFill>
                    <a:srgbClr val="000000"/>
                  </a:solidFill>
                  <a:latin typeface="+mj-lt"/>
                </a:rPr>
                <a:t>bên </a:t>
              </a:r>
              <a:r>
                <a:rPr lang="vi-VN" sz="3200" b="1">
                  <a:solidFill>
                    <a:srgbClr val="000000"/>
                  </a:solidFill>
                  <a:latin typeface="+mj-lt"/>
                </a:rPr>
                <a:t>nam</a:t>
              </a:r>
              <a:r>
                <a:rPr lang="vi-VN" sz="3200">
                  <a:solidFill>
                    <a:srgbClr val="000000"/>
                  </a:solidFill>
                  <a:latin typeface="+mj-lt"/>
                </a:rPr>
                <a:t> thắng, có năm</a:t>
              </a:r>
              <a:r>
                <a:rPr lang="en-US" sz="3200">
                  <a:solidFill>
                    <a:srgbClr val="000000"/>
                  </a:solidFill>
                  <a:latin typeface="+mj-lt"/>
                </a:rPr>
                <a:t> </a:t>
              </a:r>
              <a:r>
                <a:rPr lang="vi-VN" sz="3200">
                  <a:solidFill>
                    <a:srgbClr val="000000"/>
                  </a:solidFill>
                  <a:latin typeface="+mj-lt"/>
                </a:rPr>
                <a:t>bên </a:t>
              </a:r>
              <a:r>
                <a:rPr lang="vi-VN" sz="3200" b="1">
                  <a:solidFill>
                    <a:srgbClr val="000000"/>
                  </a:solidFill>
                  <a:latin typeface="+mj-lt"/>
                </a:rPr>
                <a:t>nữ</a:t>
              </a:r>
              <a:r>
                <a:rPr lang="vi-VN" sz="3200">
                  <a:solidFill>
                    <a:srgbClr val="000000"/>
                  </a:solidFill>
                  <a:latin typeface="+mj-lt"/>
                </a:rPr>
                <a:t> thắng. Nhưng dù bên nào nào thắng thì cuộc thi cũng </a:t>
              </a:r>
              <a:r>
                <a:rPr lang="vi-VN" sz="3200" b="1">
                  <a:solidFill>
                    <a:srgbClr val="000000"/>
                  </a:solidFill>
                  <a:latin typeface="+mj-lt"/>
                </a:rPr>
                <a:t>rất là vui</a:t>
              </a:r>
              <a:r>
                <a:rPr lang="vi-VN" sz="3200">
                  <a:solidFill>
                    <a:srgbClr val="000000"/>
                  </a:solidFill>
                  <a:latin typeface="+mj-lt"/>
                </a:rPr>
                <a:t>. Vui ở sự </a:t>
              </a:r>
              <a:r>
                <a:rPr lang="vi-VN" sz="3200" b="1">
                  <a:solidFill>
                    <a:srgbClr val="000000"/>
                  </a:solidFill>
                  <a:latin typeface="+mj-lt"/>
                </a:rPr>
                <a:t>ganh đua</a:t>
              </a:r>
              <a:r>
                <a:rPr lang="vi-VN" sz="3200">
                  <a:solidFill>
                    <a:srgbClr val="000000"/>
                  </a:solidFill>
                  <a:latin typeface="+mj-lt"/>
                </a:rPr>
                <a:t>, vui ở những tiếng </a:t>
              </a:r>
              <a:r>
                <a:rPr lang="vi-VN" sz="3200" b="1">
                  <a:solidFill>
                    <a:srgbClr val="000000"/>
                  </a:solidFill>
                  <a:latin typeface="+mj-lt"/>
                </a:rPr>
                <a:t>hò reo khuyến khích </a:t>
              </a:r>
              <a:r>
                <a:rPr lang="vi-VN" sz="3200">
                  <a:solidFill>
                    <a:srgbClr val="000000"/>
                  </a:solidFill>
                  <a:latin typeface="+mj-lt"/>
                </a:rPr>
                <a:t>của người xem hội.</a:t>
              </a:r>
              <a:endParaRPr lang="vi-VN" sz="3200" dirty="0">
                <a:solidFill>
                  <a:srgbClr val="000000"/>
                </a:solidFill>
                <a:latin typeface="+mj-lt"/>
              </a:endParaRPr>
            </a:p>
          </p:txBody>
        </p:sp>
      </p:grpSp>
      <p:pic>
        <p:nvPicPr>
          <p:cNvPr id="9" name="图片 21">
            <a:extLst>
              <a:ext uri="{FF2B5EF4-FFF2-40B4-BE49-F238E27FC236}">
                <a16:creationId xmlns:a16="http://schemas.microsoft.com/office/drawing/2014/main" id="{BB33F4CF-FDF6-41C6-9E4C-41C7FE948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32" y="6045964"/>
            <a:ext cx="12231732" cy="2002661"/>
          </a:xfrm>
          <a:prstGeom prst="rect">
            <a:avLst/>
          </a:prstGeom>
        </p:spPr>
      </p:pic>
      <p:pic>
        <p:nvPicPr>
          <p:cNvPr id="8" name="图片 25">
            <a:extLst>
              <a:ext uri="{FF2B5EF4-FFF2-40B4-BE49-F238E27FC236}">
                <a16:creationId xmlns:a16="http://schemas.microsoft.com/office/drawing/2014/main" id="{D4C3723C-1DE8-4BC8-9A54-BE78EAF4E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5279178"/>
            <a:ext cx="12192000" cy="1081346"/>
          </a:xfrm>
          <a:prstGeom prst="rect">
            <a:avLst/>
          </a:prstGeom>
        </p:spPr>
      </p:pic>
      <p:sp>
        <p:nvSpPr>
          <p:cNvPr id="10" name="TextBox 9">
            <a:extLst>
              <a:ext uri="{FF2B5EF4-FFF2-40B4-BE49-F238E27FC236}">
                <a16:creationId xmlns:a16="http://schemas.microsoft.com/office/drawing/2014/main" id="{57B23F79-E68A-4FDD-A9E1-68713CE62CDE}"/>
              </a:ext>
            </a:extLst>
          </p:cNvPr>
          <p:cNvSpPr txBox="1"/>
          <p:nvPr/>
        </p:nvSpPr>
        <p:spPr>
          <a:xfrm>
            <a:off x="1229543" y="-215600"/>
            <a:ext cx="9732151" cy="1862048"/>
          </a:xfrm>
          <a:prstGeom prst="rect">
            <a:avLst/>
          </a:prstGeom>
          <a:noFill/>
        </p:spPr>
        <p:txBody>
          <a:bodyPr wrap="none" rtlCol="0">
            <a:spAutoFit/>
          </a:bodyPr>
          <a:lstStyle/>
          <a:p>
            <a:r>
              <a:rPr lang="en-US" sz="11500">
                <a:gradFill>
                  <a:gsLst>
                    <a:gs pos="19000">
                      <a:srgbClr val="2A922C"/>
                    </a:gs>
                    <a:gs pos="37000">
                      <a:srgbClr val="68B94B"/>
                    </a:gs>
                    <a:gs pos="65000">
                      <a:srgbClr val="288C2A"/>
                    </a:gs>
                  </a:gsLst>
                  <a:lin ang="16200000" scaled="1"/>
                </a:gradFill>
                <a:effectLst>
                  <a:outerShdw blurRad="12700" dist="38100" dir="2700000" algn="tl">
                    <a:schemeClr val="bg1"/>
                  </a:outerShdw>
                </a:effectLst>
                <a:latin typeface="UTM ViceroyJF" panose="02040603050506020204" pitchFamily="18" charset="0"/>
              </a:rPr>
              <a:t>Luyện đọc diễn cảm</a:t>
            </a:r>
          </a:p>
        </p:txBody>
      </p:sp>
      <p:pic>
        <p:nvPicPr>
          <p:cNvPr id="15" name="Picture 14">
            <a:extLst>
              <a:ext uri="{FF2B5EF4-FFF2-40B4-BE49-F238E27FC236}">
                <a16:creationId xmlns:a16="http://schemas.microsoft.com/office/drawing/2014/main" id="{6E929184-C95F-4983-A82F-E972B11DA8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 b="57"/>
          <a:stretch/>
        </p:blipFill>
        <p:spPr>
          <a:xfrm flipH="1">
            <a:off x="8659676" y="1223491"/>
            <a:ext cx="3336413" cy="5334023"/>
          </a:xfrm>
          <a:prstGeom prst="rect">
            <a:avLst/>
          </a:prstGeom>
        </p:spPr>
      </p:pic>
      <p:sp>
        <p:nvSpPr>
          <p:cNvPr id="33" name="TextBox 5">
            <a:extLst>
              <a:ext uri="{FF2B5EF4-FFF2-40B4-BE49-F238E27FC236}">
                <a16:creationId xmlns:a16="http://schemas.microsoft.com/office/drawing/2014/main" id="{F8A0118A-4326-4BFB-9148-23CA1B585FC0}"/>
              </a:ext>
            </a:extLst>
          </p:cNvPr>
          <p:cNvSpPr txBox="1">
            <a:spLocks noChangeArrowheads="1"/>
          </p:cNvSpPr>
          <p:nvPr/>
        </p:nvSpPr>
        <p:spPr bwMode="auto">
          <a:xfrm>
            <a:off x="4125482" y="1514506"/>
            <a:ext cx="523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eaLnBrk="1" hangingPunct="1"/>
            <a:r>
              <a:rPr lang="en-US" sz="5400" b="1" dirty="0">
                <a:solidFill>
                  <a:srgbClr val="C00000"/>
                </a:solidFill>
                <a:latin typeface="Times New Roman" panose="02020603050405020304" pitchFamily="18" charset="0"/>
                <a:cs typeface="Times New Roman" panose="02020603050405020304" pitchFamily="18" charset="0"/>
              </a:rPr>
              <a:t>/</a:t>
            </a:r>
          </a:p>
        </p:txBody>
      </p:sp>
      <p:sp>
        <p:nvSpPr>
          <p:cNvPr id="34" name="TextBox 5">
            <a:extLst>
              <a:ext uri="{FF2B5EF4-FFF2-40B4-BE49-F238E27FC236}">
                <a16:creationId xmlns:a16="http://schemas.microsoft.com/office/drawing/2014/main" id="{9B92B1C3-6D59-4623-AD2B-D56129DA3270}"/>
              </a:ext>
            </a:extLst>
          </p:cNvPr>
          <p:cNvSpPr txBox="1">
            <a:spLocks noChangeArrowheads="1"/>
          </p:cNvSpPr>
          <p:nvPr/>
        </p:nvSpPr>
        <p:spPr bwMode="auto">
          <a:xfrm>
            <a:off x="5199852" y="2464806"/>
            <a:ext cx="523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eaLnBrk="1" hangingPunct="1"/>
            <a:r>
              <a:rPr lang="en-US" sz="5400" b="1" dirty="0">
                <a:solidFill>
                  <a:srgbClr val="C00000"/>
                </a:solidFill>
                <a:latin typeface="Times New Roman" panose="02020603050405020304" pitchFamily="18" charset="0"/>
                <a:cs typeface="Times New Roman" panose="02020603050405020304" pitchFamily="18" charset="0"/>
              </a:rPr>
              <a:t>/</a:t>
            </a:r>
          </a:p>
        </p:txBody>
      </p:sp>
      <p:grpSp>
        <p:nvGrpSpPr>
          <p:cNvPr id="46" name="组合 9">
            <a:extLst>
              <a:ext uri="{FF2B5EF4-FFF2-40B4-BE49-F238E27FC236}">
                <a16:creationId xmlns:a16="http://schemas.microsoft.com/office/drawing/2014/main" id="{B2AFEBF9-B30D-4566-AA3D-D2919D0AF18B}"/>
              </a:ext>
            </a:extLst>
          </p:cNvPr>
          <p:cNvGrpSpPr/>
          <p:nvPr/>
        </p:nvGrpSpPr>
        <p:grpSpPr>
          <a:xfrm>
            <a:off x="80451" y="5706559"/>
            <a:ext cx="12152268" cy="1151441"/>
            <a:chOff x="-2055784" y="5706558"/>
            <a:chExt cx="12152268" cy="1151441"/>
          </a:xfrm>
        </p:grpSpPr>
        <p:pic>
          <p:nvPicPr>
            <p:cNvPr id="47" name="图片 10">
              <a:extLst>
                <a:ext uri="{FF2B5EF4-FFF2-40B4-BE49-F238E27FC236}">
                  <a16:creationId xmlns:a16="http://schemas.microsoft.com/office/drawing/2014/main" id="{F9445C90-BAD6-4802-A2F7-F72435A00C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8" name="图片 11">
              <a:extLst>
                <a:ext uri="{FF2B5EF4-FFF2-40B4-BE49-F238E27FC236}">
                  <a16:creationId xmlns:a16="http://schemas.microsoft.com/office/drawing/2014/main" id="{48BC0879-AD0A-409B-AD10-F351918038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9" name="图片 12">
              <a:extLst>
                <a:ext uri="{FF2B5EF4-FFF2-40B4-BE49-F238E27FC236}">
                  <a16:creationId xmlns:a16="http://schemas.microsoft.com/office/drawing/2014/main" id="{8C32C6B7-CE3E-4BF2-84F5-E3FBC183F411}"/>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0" name="图片 13">
              <a:extLst>
                <a:ext uri="{FF2B5EF4-FFF2-40B4-BE49-F238E27FC236}">
                  <a16:creationId xmlns:a16="http://schemas.microsoft.com/office/drawing/2014/main" id="{E83B5537-D616-44ED-B357-6FB18424FFD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1" name="图片 14">
              <a:extLst>
                <a:ext uri="{FF2B5EF4-FFF2-40B4-BE49-F238E27FC236}">
                  <a16:creationId xmlns:a16="http://schemas.microsoft.com/office/drawing/2014/main" id="{073CB25A-C750-4CE3-A169-F4D445985E7B}"/>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2" name="图片 15">
              <a:extLst>
                <a:ext uri="{FF2B5EF4-FFF2-40B4-BE49-F238E27FC236}">
                  <a16:creationId xmlns:a16="http://schemas.microsoft.com/office/drawing/2014/main" id="{AFAF539F-F28A-4B49-BDC8-9B905CEABF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3" name="图片 16">
              <a:extLst>
                <a:ext uri="{FF2B5EF4-FFF2-40B4-BE49-F238E27FC236}">
                  <a16:creationId xmlns:a16="http://schemas.microsoft.com/office/drawing/2014/main" id="{BA146502-2F27-4449-BEBE-7B0C28BCC9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TextBox 5">
            <a:extLst>
              <a:ext uri="{FF2B5EF4-FFF2-40B4-BE49-F238E27FC236}">
                <a16:creationId xmlns:a16="http://schemas.microsoft.com/office/drawing/2014/main" id="{0230184A-7D2E-496E-874F-8CAF570C80FD}"/>
              </a:ext>
            </a:extLst>
          </p:cNvPr>
          <p:cNvSpPr txBox="1">
            <a:spLocks noChangeArrowheads="1"/>
          </p:cNvSpPr>
          <p:nvPr/>
        </p:nvSpPr>
        <p:spPr bwMode="auto">
          <a:xfrm>
            <a:off x="2048308" y="3015729"/>
            <a:ext cx="523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eaLnBrk="1" hangingPunct="1"/>
            <a:r>
              <a:rPr lang="en-US" sz="54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83176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p:tgtEl>
                                          <p:spTgt spid="10"/>
                                        </p:tgtEl>
                                        <p:attrNameLst>
                                          <p:attrName>ppt_y</p:attrName>
                                        </p:attrNameLst>
                                      </p:cBhvr>
                                      <p:tavLst>
                                        <p:tav tm="0">
                                          <p:val>
                                            <p:strVal val="#ppt_y+#ppt_h*1.125000"/>
                                          </p:val>
                                        </p:tav>
                                        <p:tav tm="100000">
                                          <p:val>
                                            <p:strVal val="#ppt_y"/>
                                          </p:val>
                                        </p:tav>
                                      </p:tavLst>
                                    </p:anim>
                                    <p:animEffect transition="in" filter="wipe(up)">
                                      <p:cBhvr>
                                        <p:cTn id="8" dur="1250"/>
                                        <p:tgtEl>
                                          <p:spTgt spid="10"/>
                                        </p:tgtEl>
                                      </p:cBhvr>
                                    </p:animEffect>
                                  </p:childTnLst>
                                </p:cTn>
                              </p:par>
                            </p:childTnLst>
                          </p:cTn>
                        </p:par>
                        <p:par>
                          <p:cTn id="9" fill="hold">
                            <p:stCondLst>
                              <p:cond delay="1250"/>
                            </p:stCondLst>
                            <p:childTnLst>
                              <p:par>
                                <p:cTn id="10" presetID="32" presetClass="emph" presetSubtype="0" fill="hold" grpId="1" nodeType="afterEffect">
                                  <p:stCondLst>
                                    <p:cond delay="0"/>
                                  </p:stCondLst>
                                  <p:iterate type="lt">
                                    <p:tmPct val="10000"/>
                                  </p:iterate>
                                  <p:childTnLst>
                                    <p:animRot by="120000">
                                      <p:cBhvr>
                                        <p:cTn id="11" dur="75" fill="hold">
                                          <p:stCondLst>
                                            <p:cond delay="0"/>
                                          </p:stCondLst>
                                        </p:cTn>
                                        <p:tgtEl>
                                          <p:spTgt spid="10"/>
                                        </p:tgtEl>
                                        <p:attrNameLst>
                                          <p:attrName>r</p:attrName>
                                        </p:attrNameLst>
                                      </p:cBhvr>
                                    </p:animRot>
                                    <p:animRot by="-240000">
                                      <p:cBhvr>
                                        <p:cTn id="12" dur="150" fill="hold">
                                          <p:stCondLst>
                                            <p:cond delay="150"/>
                                          </p:stCondLst>
                                        </p:cTn>
                                        <p:tgtEl>
                                          <p:spTgt spid="10"/>
                                        </p:tgtEl>
                                        <p:attrNameLst>
                                          <p:attrName>r</p:attrName>
                                        </p:attrNameLst>
                                      </p:cBhvr>
                                    </p:animRot>
                                    <p:animRot by="240000">
                                      <p:cBhvr>
                                        <p:cTn id="13" dur="150" fill="hold">
                                          <p:stCondLst>
                                            <p:cond delay="300"/>
                                          </p:stCondLst>
                                        </p:cTn>
                                        <p:tgtEl>
                                          <p:spTgt spid="10"/>
                                        </p:tgtEl>
                                        <p:attrNameLst>
                                          <p:attrName>r</p:attrName>
                                        </p:attrNameLst>
                                      </p:cBhvr>
                                    </p:animRot>
                                    <p:animRot by="-240000">
                                      <p:cBhvr>
                                        <p:cTn id="14" dur="150" fill="hold">
                                          <p:stCondLst>
                                            <p:cond delay="450"/>
                                          </p:stCondLst>
                                        </p:cTn>
                                        <p:tgtEl>
                                          <p:spTgt spid="10"/>
                                        </p:tgtEl>
                                        <p:attrNameLst>
                                          <p:attrName>r</p:attrName>
                                        </p:attrNameLst>
                                      </p:cBhvr>
                                    </p:animRot>
                                    <p:animRot by="120000">
                                      <p:cBhvr>
                                        <p:cTn id="15" dur="150" fill="hold">
                                          <p:stCondLst>
                                            <p:cond delay="6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900" decel="100000" fill="hold"/>
                                        <p:tgtEl>
                                          <p:spTgt spid="3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3" grpId="0"/>
      <p:bldP spid="34"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72252" y="2549990"/>
            <a:ext cx="9496444" cy="4472605"/>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61878" y="509509"/>
            <a:ext cx="4910533"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4285" y="437773"/>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98780" y="164595"/>
            <a:ext cx="4910533" cy="6858000"/>
          </a:xfrm>
          <a:prstGeom prst="rect">
            <a:avLst/>
          </a:prstGeom>
        </p:spPr>
      </p:pic>
      <p:sp>
        <p:nvSpPr>
          <p:cNvPr id="20" name="TextBox 19">
            <a:extLst>
              <a:ext uri="{FF2B5EF4-FFF2-40B4-BE49-F238E27FC236}">
                <a16:creationId xmlns:a16="http://schemas.microsoft.com/office/drawing/2014/main" id="{6C04C609-D867-4832-89BB-C59C0A62A3F6}"/>
              </a:ext>
            </a:extLst>
          </p:cNvPr>
          <p:cNvSpPr txBox="1"/>
          <p:nvPr/>
        </p:nvSpPr>
        <p:spPr>
          <a:xfrm>
            <a:off x="3318751" y="696971"/>
            <a:ext cx="6008376" cy="3016210"/>
          </a:xfrm>
          <a:prstGeom prst="rect">
            <a:avLst/>
          </a:prstGeom>
          <a:noFill/>
        </p:spPr>
        <p:txBody>
          <a:bodyPr wrap="none" rtlCol="0">
            <a:spAutoFit/>
          </a:bodyPr>
          <a:lstStyle/>
          <a:p>
            <a:r>
              <a:rPr lang="en-US" sz="19000">
                <a:solidFill>
                  <a:schemeClr val="accent5">
                    <a:lumMod val="50000"/>
                  </a:schemeClr>
                </a:solidFill>
                <a:effectLst>
                  <a:outerShdw blurRad="12700" dist="38100" dir="2700000" algn="tl">
                    <a:schemeClr val="bg1"/>
                  </a:outerShdw>
                </a:effectLst>
                <a:latin typeface="UTM ViceroyJF" panose="02040603050506020204" pitchFamily="18" charset="0"/>
              </a:rPr>
              <a:t>Kéo co</a:t>
            </a:r>
          </a:p>
        </p:txBody>
      </p:sp>
      <p:sp>
        <p:nvSpPr>
          <p:cNvPr id="22" name="TextBox 21">
            <a:extLst>
              <a:ext uri="{FF2B5EF4-FFF2-40B4-BE49-F238E27FC236}">
                <a16:creationId xmlns:a16="http://schemas.microsoft.com/office/drawing/2014/main" id="{D8405AF7-C355-46BA-86FF-465248707927}"/>
              </a:ext>
            </a:extLst>
          </p:cNvPr>
          <p:cNvSpPr txBox="1"/>
          <p:nvPr/>
        </p:nvSpPr>
        <p:spPr>
          <a:xfrm>
            <a:off x="4657386" y="23913"/>
            <a:ext cx="3126177" cy="1107996"/>
          </a:xfrm>
          <a:prstGeom prst="rect">
            <a:avLst/>
          </a:prstGeom>
          <a:noFill/>
        </p:spPr>
        <p:txBody>
          <a:bodyPr wrap="none" rtlCol="0">
            <a:spAutoFit/>
          </a:bodyPr>
          <a:lstStyle/>
          <a:p>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Gradoo" panose="02040603050506020204" pitchFamily="18" charset="0"/>
                <a:cs typeface="Times New Roman" panose="02020603050405020304" pitchFamily="18" charset="0"/>
              </a:rPr>
              <a:t>Tập đọc</a:t>
            </a:r>
            <a:endParaRPr lang="en-US" sz="6600" b="1">
              <a:latin typeface="UTM Gradoo" panose="02040603050506020204" pitchFamily="18" charset="0"/>
            </a:endParaRPr>
          </a:p>
        </p:txBody>
      </p:sp>
      <p:sp>
        <p:nvSpPr>
          <p:cNvPr id="28" name="TextBox 27">
            <a:extLst>
              <a:ext uri="{FF2B5EF4-FFF2-40B4-BE49-F238E27FC236}">
                <a16:creationId xmlns:a16="http://schemas.microsoft.com/office/drawing/2014/main" id="{733A4AF6-013D-4015-B28F-789714B439BD}"/>
              </a:ext>
            </a:extLst>
          </p:cNvPr>
          <p:cNvSpPr txBox="1"/>
          <p:nvPr/>
        </p:nvSpPr>
        <p:spPr>
          <a:xfrm>
            <a:off x="8700677" y="2754823"/>
            <a:ext cx="2740034" cy="498663"/>
          </a:xfrm>
          <a:prstGeom prst="rect">
            <a:avLst/>
          </a:prstGeom>
          <a:noFill/>
        </p:spPr>
        <p:txBody>
          <a:bodyPr wrap="square">
            <a:spAutoFit/>
          </a:bodyPr>
          <a:lstStyle/>
          <a:p>
            <a:pPr algn="ctr">
              <a:lnSpc>
                <a:spcPct val="150000"/>
              </a:lnSpc>
            </a:pPr>
            <a:r>
              <a:rPr lang="vi-VN" sz="2000" b="1" i="1">
                <a:effectLst/>
                <a:latin typeface="+mj-lt"/>
              </a:rPr>
              <a:t>Theo </a:t>
            </a:r>
            <a:r>
              <a:rPr lang="en-US" sz="2000" b="1">
                <a:solidFill>
                  <a:srgbClr val="C00000"/>
                </a:solidFill>
                <a:latin typeface="Times New Roman" panose="02020603050405020304" pitchFamily="18" charset="0"/>
                <a:cs typeface="Times New Roman" panose="02020603050405020304" pitchFamily="18" charset="0"/>
              </a:rPr>
              <a:t>TOAN ÁNH</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29" name="图片 11">
            <a:extLst>
              <a:ext uri="{FF2B5EF4-FFF2-40B4-BE49-F238E27FC236}">
                <a16:creationId xmlns:a16="http://schemas.microsoft.com/office/drawing/2014/main" id="{7F92C37D-65C7-4E2D-A117-099DD0EE4044}"/>
              </a:ext>
            </a:extLst>
          </p:cNvPr>
          <p:cNvPicPr>
            <a:picLocks noChangeAspect="1"/>
          </p:cNvPicPr>
          <p:nvPr/>
        </p:nvPicPr>
        <p:blipFill rotWithShape="1">
          <a:blip r:embed="rId2">
            <a:extLst>
              <a:ext uri="{28A0092B-C50C-407E-A947-70E740481C1C}">
                <a14:useLocalDpi xmlns:a14="http://schemas.microsoft.com/office/drawing/2010/main" val="0"/>
              </a:ext>
            </a:extLst>
          </a:blip>
          <a:srcRect l="60796" t="10099" r="34451" b="78614"/>
          <a:stretch/>
        </p:blipFill>
        <p:spPr>
          <a:xfrm rot="21179859" flipH="1">
            <a:off x="9150748" y="1416022"/>
            <a:ext cx="906100" cy="908002"/>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8FD0042-201C-4B5C-AB39-4459E974C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48" y="5213542"/>
            <a:ext cx="12192000" cy="1651462"/>
          </a:xfrm>
          <a:prstGeom prst="rect">
            <a:avLst/>
          </a:prstGeom>
        </p:spPr>
      </p:pic>
    </p:spTree>
    <p:extLst>
      <p:ext uri="{BB962C8B-B14F-4D97-AF65-F5344CB8AC3E}">
        <p14:creationId xmlns:p14="http://schemas.microsoft.com/office/powerpoint/2010/main" val="3771949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1250"/>
                                        <p:tgtEl>
                                          <p:spTgt spid="22"/>
                                        </p:tgtEl>
                                        <p:attrNameLst>
                                          <p:attrName>ppt_y</p:attrName>
                                        </p:attrNameLst>
                                      </p:cBhvr>
                                      <p:tavLst>
                                        <p:tav tm="0">
                                          <p:val>
                                            <p:strVal val="#ppt_y+#ppt_h*1.125000"/>
                                          </p:val>
                                        </p:tav>
                                        <p:tav tm="100000">
                                          <p:val>
                                            <p:strVal val="#ppt_y"/>
                                          </p:val>
                                        </p:tav>
                                      </p:tavLst>
                                    </p:anim>
                                    <p:animEffect transition="in" filter="wipe(up)">
                                      <p:cBhvr>
                                        <p:cTn id="25" dur="1250"/>
                                        <p:tgtEl>
                                          <p:spTgt spid="22"/>
                                        </p:tgtEl>
                                      </p:cBhvr>
                                    </p:animEffect>
                                  </p:childTnLst>
                                </p:cTn>
                              </p:par>
                            </p:childTnLst>
                          </p:cTn>
                        </p:par>
                        <p:par>
                          <p:cTn id="26" fill="hold">
                            <p:stCondLst>
                              <p:cond delay="1250"/>
                            </p:stCondLst>
                            <p:childTnLst>
                              <p:par>
                                <p:cTn id="27" presetID="38" presetClass="entr" presetSubtype="0" accel="50000" fill="hold" grpId="0" nodeType="afterEffect">
                                  <p:stCondLst>
                                    <p:cond delay="0"/>
                                  </p:stCondLst>
                                  <p:iterate type="lt">
                                    <p:tmPct val="50000"/>
                                  </p:iterate>
                                  <p:childTnLst>
                                    <p:set>
                                      <p:cBhvr>
                                        <p:cTn id="28" dur="1" fill="hold">
                                          <p:stCondLst>
                                            <p:cond delay="0"/>
                                          </p:stCondLst>
                                        </p:cTn>
                                        <p:tgtEl>
                                          <p:spTgt spid="20"/>
                                        </p:tgtEl>
                                        <p:attrNameLst>
                                          <p:attrName>style.visibility</p:attrName>
                                        </p:attrNameLst>
                                      </p:cBhvr>
                                      <p:to>
                                        <p:strVal val="visible"/>
                                      </p:to>
                                    </p:set>
                                    <p:set>
                                      <p:cBhvr>
                                        <p:cTn id="29" dur="341" fill="hold">
                                          <p:stCondLst>
                                            <p:cond delay="0"/>
                                          </p:stCondLst>
                                        </p:cTn>
                                        <p:tgtEl>
                                          <p:spTgt spid="20"/>
                                        </p:tgtEl>
                                        <p:attrNameLst>
                                          <p:attrName>style.rotation</p:attrName>
                                        </p:attrNameLst>
                                      </p:cBhvr>
                                      <p:to>
                                        <p:strVal val="-45.0"/>
                                      </p:to>
                                    </p:set>
                                    <p:anim calcmode="lin" valueType="num">
                                      <p:cBhvr>
                                        <p:cTn id="30" dur="341" fill="hold">
                                          <p:stCondLst>
                                            <p:cond delay="341"/>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31" dur="341"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32" dur="117" decel="50000" autoRev="1" fill="hold">
                                          <p:stCondLst>
                                            <p:cond delay="341"/>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33" dur="102" fill="hold">
                                          <p:stCondLst>
                                            <p:cond delay="648"/>
                                          </p:stCondLst>
                                        </p:cTn>
                                        <p:tgtEl>
                                          <p:spTgt spid="20"/>
                                        </p:tgtEl>
                                        <p:attrNameLst>
                                          <p:attrName>ppt_y</p:attrName>
                                        </p:attrNameLst>
                                      </p:cBhvr>
                                      <p:tavLst>
                                        <p:tav tm="0">
                                          <p:val>
                                            <p:strVal val="#ppt_y-(0.354*#ppt_w-0.172*#ppt_h)"/>
                                          </p:val>
                                        </p:tav>
                                        <p:tav tm="100000">
                                          <p:val>
                                            <p:strVal val="#ppt_y"/>
                                          </p:val>
                                        </p:tav>
                                      </p:tavLst>
                                    </p:anim>
                                  </p:childTnLst>
                                </p:cTn>
                              </p:par>
                            </p:childTnLst>
                          </p:cTn>
                        </p:par>
                        <p:par>
                          <p:cTn id="34" fill="hold">
                            <p:stCondLst>
                              <p:cond delay="35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8"/>
                                        </p:tgtEl>
                                        <p:attrNameLst>
                                          <p:attrName>ppt_y</p:attrName>
                                        </p:attrNameLst>
                                      </p:cBhvr>
                                      <p:tavLst>
                                        <p:tav tm="0">
                                          <p:val>
                                            <p:strVal val="#ppt_y"/>
                                          </p:val>
                                        </p:tav>
                                        <p:tav tm="100000">
                                          <p:val>
                                            <p:strVal val="#ppt_y"/>
                                          </p:val>
                                        </p:tav>
                                      </p:tavLst>
                                    </p:anim>
                                    <p:anim calcmode="lin" valueType="num">
                                      <p:cBhvr>
                                        <p:cTn id="3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8"/>
                                        </p:tgtEl>
                                      </p:cBhvr>
                                    </p:animEffect>
                                  </p:childTnLst>
                                </p:cTn>
                              </p:par>
                            </p:childTnLst>
                          </p:cTn>
                        </p:par>
                        <p:par>
                          <p:cTn id="42" fill="hold">
                            <p:stCondLst>
                              <p:cond delay="4500"/>
                            </p:stCondLst>
                            <p:childTnLst>
                              <p:par>
                                <p:cTn id="43" presetID="32" presetClass="emph" presetSubtype="0" fill="hold" grpId="1" nodeType="afterEffect">
                                  <p:stCondLst>
                                    <p:cond delay="0"/>
                                  </p:stCondLst>
                                  <p:iterate type="lt">
                                    <p:tmPct val="10000"/>
                                  </p:iterate>
                                  <p:childTnLst>
                                    <p:animRot by="120000">
                                      <p:cBhvr>
                                        <p:cTn id="44" dur="75" fill="hold">
                                          <p:stCondLst>
                                            <p:cond delay="0"/>
                                          </p:stCondLst>
                                        </p:cTn>
                                        <p:tgtEl>
                                          <p:spTgt spid="20"/>
                                        </p:tgtEl>
                                        <p:attrNameLst>
                                          <p:attrName>r</p:attrName>
                                        </p:attrNameLst>
                                      </p:cBhvr>
                                    </p:animRot>
                                    <p:animRot by="-240000">
                                      <p:cBhvr>
                                        <p:cTn id="45" dur="150" fill="hold">
                                          <p:stCondLst>
                                            <p:cond delay="150"/>
                                          </p:stCondLst>
                                        </p:cTn>
                                        <p:tgtEl>
                                          <p:spTgt spid="20"/>
                                        </p:tgtEl>
                                        <p:attrNameLst>
                                          <p:attrName>r</p:attrName>
                                        </p:attrNameLst>
                                      </p:cBhvr>
                                    </p:animRot>
                                    <p:animRot by="240000">
                                      <p:cBhvr>
                                        <p:cTn id="46" dur="150" fill="hold">
                                          <p:stCondLst>
                                            <p:cond delay="300"/>
                                          </p:stCondLst>
                                        </p:cTn>
                                        <p:tgtEl>
                                          <p:spTgt spid="20"/>
                                        </p:tgtEl>
                                        <p:attrNameLst>
                                          <p:attrName>r</p:attrName>
                                        </p:attrNameLst>
                                      </p:cBhvr>
                                    </p:animRot>
                                    <p:animRot by="-240000">
                                      <p:cBhvr>
                                        <p:cTn id="47" dur="150" fill="hold">
                                          <p:stCondLst>
                                            <p:cond delay="450"/>
                                          </p:stCondLst>
                                        </p:cTn>
                                        <p:tgtEl>
                                          <p:spTgt spid="20"/>
                                        </p:tgtEl>
                                        <p:attrNameLst>
                                          <p:attrName>r</p:attrName>
                                        </p:attrNameLst>
                                      </p:cBhvr>
                                    </p:animRot>
                                    <p:animRot by="120000">
                                      <p:cBhvr>
                                        <p:cTn id="48" dur="150" fill="hold">
                                          <p:stCondLst>
                                            <p:cond delay="600"/>
                                          </p:stCondLst>
                                        </p:cTn>
                                        <p:tgtEl>
                                          <p:spTgt spid="20"/>
                                        </p:tgtEl>
                                        <p:attrNameLst>
                                          <p:attrName>r</p:attrName>
                                        </p:attrNameLst>
                                      </p:cBhvr>
                                    </p:animRot>
                                  </p:childTnLst>
                                </p:cTn>
                              </p:par>
                            </p:childTnLst>
                          </p:cTn>
                        </p:par>
                        <p:par>
                          <p:cTn id="49" fill="hold">
                            <p:stCondLst>
                              <p:cond delay="5550"/>
                            </p:stCondLst>
                            <p:childTnLst>
                              <p:par>
                                <p:cTn id="50" presetID="53" presetClass="entr" presetSubtype="16" fill="hold" nodeType="afterEffect">
                                  <p:stCondLst>
                                    <p:cond delay="0"/>
                                  </p:stCondLst>
                                  <p:iterate type="lt">
                                    <p:tmPct val="0"/>
                                  </p:iterate>
                                  <p:childTnLst>
                                    <p:set>
                                      <p:cBhvr>
                                        <p:cTn id="51" dur="1" fill="hold">
                                          <p:stCondLst>
                                            <p:cond delay="0"/>
                                          </p:stCondLst>
                                        </p:cTn>
                                        <p:tgtEl>
                                          <p:spTgt spid="29"/>
                                        </p:tgtEl>
                                        <p:attrNameLst>
                                          <p:attrName>style.visibility</p:attrName>
                                        </p:attrNameLst>
                                      </p:cBhvr>
                                      <p:to>
                                        <p:strVal val="visible"/>
                                      </p:to>
                                    </p:set>
                                    <p:anim calcmode="lin" valueType="num">
                                      <p:cBhvr>
                                        <p:cTn id="52" dur="1000" fill="hold"/>
                                        <p:tgtEl>
                                          <p:spTgt spid="29"/>
                                        </p:tgtEl>
                                        <p:attrNameLst>
                                          <p:attrName>ppt_w</p:attrName>
                                        </p:attrNameLst>
                                      </p:cBhvr>
                                      <p:tavLst>
                                        <p:tav tm="0">
                                          <p:val>
                                            <p:fltVal val="0"/>
                                          </p:val>
                                        </p:tav>
                                        <p:tav tm="100000">
                                          <p:val>
                                            <p:strVal val="#ppt_w"/>
                                          </p:val>
                                        </p:tav>
                                      </p:tavLst>
                                    </p:anim>
                                    <p:anim calcmode="lin" valueType="num">
                                      <p:cBhvr>
                                        <p:cTn id="53" dur="1000" fill="hold"/>
                                        <p:tgtEl>
                                          <p:spTgt spid="29"/>
                                        </p:tgtEl>
                                        <p:attrNameLst>
                                          <p:attrName>ppt_h</p:attrName>
                                        </p:attrNameLst>
                                      </p:cBhvr>
                                      <p:tavLst>
                                        <p:tav tm="0">
                                          <p:val>
                                            <p:fltVal val="0"/>
                                          </p:val>
                                        </p:tav>
                                        <p:tav tm="100000">
                                          <p:val>
                                            <p:strVal val="#ppt_h"/>
                                          </p:val>
                                        </p:tav>
                                      </p:tavLst>
                                    </p:anim>
                                    <p:animEffect transition="in" filter="fade">
                                      <p:cBhvr>
                                        <p:cTn id="54" dur="1000"/>
                                        <p:tgtEl>
                                          <p:spTgt spid="29"/>
                                        </p:tgtEl>
                                      </p:cBhvr>
                                    </p:animEffect>
                                  </p:childTnLst>
                                </p:cTn>
                              </p:par>
                            </p:childTnLst>
                          </p:cTn>
                        </p:par>
                        <p:par>
                          <p:cTn id="55" fill="hold">
                            <p:stCondLst>
                              <p:cond delay="6550"/>
                            </p:stCondLst>
                            <p:childTnLst>
                              <p:par>
                                <p:cTn id="56" presetID="32" presetClass="emph" presetSubtype="0" repeatCount="indefinite" fill="hold" nodeType="afterEffect">
                                  <p:stCondLst>
                                    <p:cond delay="0"/>
                                  </p:stCondLst>
                                  <p:iterate type="lt">
                                    <p:tmPct val="10000"/>
                                  </p:iterate>
                                  <p:childTnLst>
                                    <p:animRot by="120000">
                                      <p:cBhvr>
                                        <p:cTn id="57" dur="100" fill="hold">
                                          <p:stCondLst>
                                            <p:cond delay="0"/>
                                          </p:stCondLst>
                                        </p:cTn>
                                        <p:tgtEl>
                                          <p:spTgt spid="29"/>
                                        </p:tgtEl>
                                        <p:attrNameLst>
                                          <p:attrName>r</p:attrName>
                                        </p:attrNameLst>
                                      </p:cBhvr>
                                    </p:animRot>
                                    <p:animRot by="-240000">
                                      <p:cBhvr>
                                        <p:cTn id="58" dur="200" fill="hold">
                                          <p:stCondLst>
                                            <p:cond delay="200"/>
                                          </p:stCondLst>
                                        </p:cTn>
                                        <p:tgtEl>
                                          <p:spTgt spid="29"/>
                                        </p:tgtEl>
                                        <p:attrNameLst>
                                          <p:attrName>r</p:attrName>
                                        </p:attrNameLst>
                                      </p:cBhvr>
                                    </p:animRot>
                                    <p:animRot by="240000">
                                      <p:cBhvr>
                                        <p:cTn id="59" dur="200" fill="hold">
                                          <p:stCondLst>
                                            <p:cond delay="400"/>
                                          </p:stCondLst>
                                        </p:cTn>
                                        <p:tgtEl>
                                          <p:spTgt spid="29"/>
                                        </p:tgtEl>
                                        <p:attrNameLst>
                                          <p:attrName>r</p:attrName>
                                        </p:attrNameLst>
                                      </p:cBhvr>
                                    </p:animRot>
                                    <p:animRot by="-240000">
                                      <p:cBhvr>
                                        <p:cTn id="60" dur="200" fill="hold">
                                          <p:stCondLst>
                                            <p:cond delay="600"/>
                                          </p:stCondLst>
                                        </p:cTn>
                                        <p:tgtEl>
                                          <p:spTgt spid="29"/>
                                        </p:tgtEl>
                                        <p:attrNameLst>
                                          <p:attrName>r</p:attrName>
                                        </p:attrNameLst>
                                      </p:cBhvr>
                                    </p:animRot>
                                    <p:animRot by="120000">
                                      <p:cBhvr>
                                        <p:cTn id="61"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10">
            <a:extLst>
              <a:ext uri="{FF2B5EF4-FFF2-40B4-BE49-F238E27FC236}">
                <a16:creationId xmlns:a16="http://schemas.microsoft.com/office/drawing/2014/main" id="{F64C23F2-CCF9-4FA8-B9AD-BCFDDD0EB0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685097" y="781238"/>
            <a:ext cx="2964389" cy="5170214"/>
          </a:xfrm>
          <a:prstGeom prst="rect">
            <a:avLst/>
          </a:prstGeom>
        </p:spPr>
      </p:pic>
      <p:sp>
        <p:nvSpPr>
          <p:cNvPr id="71" name="任意多边形: 形状 70">
            <a:extLst>
              <a:ext uri="{FF2B5EF4-FFF2-40B4-BE49-F238E27FC236}">
                <a16:creationId xmlns:a16="http://schemas.microsoft.com/office/drawing/2014/main" id="{803CA53F-8B65-44DF-A0B3-25058DE5B7BA}"/>
              </a:ext>
            </a:extLst>
          </p:cNvPr>
          <p:cNvSpPr/>
          <p:nvPr/>
        </p:nvSpPr>
        <p:spPr>
          <a:xfrm>
            <a:off x="3398636" y="1813361"/>
            <a:ext cx="5817995" cy="972754"/>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6" name="文本框 15">
            <a:extLst>
              <a:ext uri="{FF2B5EF4-FFF2-40B4-BE49-F238E27FC236}">
                <a16:creationId xmlns:a16="http://schemas.microsoft.com/office/drawing/2014/main" id="{C0538983-7459-445A-84F2-9B5F71A6C94D}"/>
              </a:ext>
            </a:extLst>
          </p:cNvPr>
          <p:cNvSpPr txBox="1"/>
          <p:nvPr/>
        </p:nvSpPr>
        <p:spPr>
          <a:xfrm>
            <a:off x="3703758" y="1863416"/>
            <a:ext cx="5661261" cy="707886"/>
          </a:xfrm>
          <a:prstGeom prst="rect">
            <a:avLst/>
          </a:prstGeom>
          <a:noFill/>
        </p:spPr>
        <p:txBody>
          <a:bodyPr wrap="square" rtlCol="0">
            <a:spAutoFit/>
          </a:bodyPr>
          <a:lstStyle/>
          <a:p>
            <a:r>
              <a:rPr lang="en-US" altLang="zh-CN" sz="4000">
                <a:solidFill>
                  <a:srgbClr val="AA1A24"/>
                </a:solidFill>
                <a:latin typeface="UTM Windsor BT" panose="02040603050506020204" pitchFamily="18" charset="0"/>
                <a:ea typeface="字魂20号-石头体" panose="00000500000000000000" pitchFamily="2" charset="-122"/>
              </a:rPr>
              <a:t>Luyện đọc diễn cảm.</a:t>
            </a:r>
            <a:endParaRPr lang="zh-CN" altLang="en-US" sz="4000" dirty="0">
              <a:solidFill>
                <a:srgbClr val="AA1A24"/>
              </a:solidFill>
              <a:latin typeface="UTM Windsor BT" panose="02040603050506020204" pitchFamily="18" charset="0"/>
              <a:ea typeface="字魂20号-石头体" panose="00000500000000000000" pitchFamily="2" charset="-122"/>
            </a:endParaRPr>
          </a:p>
        </p:txBody>
      </p:sp>
      <p:sp>
        <p:nvSpPr>
          <p:cNvPr id="72" name="任意多边形: 形状 71">
            <a:extLst>
              <a:ext uri="{FF2B5EF4-FFF2-40B4-BE49-F238E27FC236}">
                <a16:creationId xmlns:a16="http://schemas.microsoft.com/office/drawing/2014/main" id="{215481C5-4863-40A7-86DA-270BC321ADAD}"/>
              </a:ext>
            </a:extLst>
          </p:cNvPr>
          <p:cNvSpPr/>
          <p:nvPr/>
        </p:nvSpPr>
        <p:spPr>
          <a:xfrm>
            <a:off x="5657850" y="3048112"/>
            <a:ext cx="6256146" cy="972754"/>
          </a:xfrm>
          <a:custGeom>
            <a:avLst/>
            <a:gdLst>
              <a:gd name="connsiteX0" fmla="*/ 430798 w 5817996"/>
              <a:gd name="connsiteY0" fmla="*/ 0 h 861598"/>
              <a:gd name="connsiteX1" fmla="*/ 735418 w 5817996"/>
              <a:gd name="connsiteY1" fmla="*/ 126178 h 861598"/>
              <a:gd name="connsiteX2" fmla="*/ 740573 w 5817996"/>
              <a:gd name="connsiteY2" fmla="*/ 132426 h 861598"/>
              <a:gd name="connsiteX3" fmla="*/ 745728 w 5817996"/>
              <a:gd name="connsiteY3" fmla="*/ 126178 h 861598"/>
              <a:gd name="connsiteX4" fmla="*/ 1050348 w 5817996"/>
              <a:gd name="connsiteY4" fmla="*/ 0 h 861598"/>
              <a:gd name="connsiteX5" fmla="*/ 1354968 w 5817996"/>
              <a:gd name="connsiteY5" fmla="*/ 126178 h 861598"/>
              <a:gd name="connsiteX6" fmla="*/ 1360124 w 5817996"/>
              <a:gd name="connsiteY6" fmla="*/ 132427 h 861598"/>
              <a:gd name="connsiteX7" fmla="*/ 1365279 w 5817996"/>
              <a:gd name="connsiteY7" fmla="*/ 126178 h 861598"/>
              <a:gd name="connsiteX8" fmla="*/ 1669899 w 5817996"/>
              <a:gd name="connsiteY8" fmla="*/ 0 h 861598"/>
              <a:gd name="connsiteX9" fmla="*/ 1974519 w 5817996"/>
              <a:gd name="connsiteY9" fmla="*/ 126178 h 861598"/>
              <a:gd name="connsiteX10" fmla="*/ 1979674 w 5817996"/>
              <a:gd name="connsiteY10" fmla="*/ 132426 h 861598"/>
              <a:gd name="connsiteX11" fmla="*/ 1984829 w 5817996"/>
              <a:gd name="connsiteY11" fmla="*/ 126178 h 861598"/>
              <a:gd name="connsiteX12" fmla="*/ 2289449 w 5817996"/>
              <a:gd name="connsiteY12" fmla="*/ 0 h 861598"/>
              <a:gd name="connsiteX13" fmla="*/ 2594069 w 5817996"/>
              <a:gd name="connsiteY13" fmla="*/ 126178 h 861598"/>
              <a:gd name="connsiteX14" fmla="*/ 2599225 w 5817996"/>
              <a:gd name="connsiteY14" fmla="*/ 132427 h 861598"/>
              <a:gd name="connsiteX15" fmla="*/ 2604380 w 5817996"/>
              <a:gd name="connsiteY15" fmla="*/ 126178 h 861598"/>
              <a:gd name="connsiteX16" fmla="*/ 2909000 w 5817996"/>
              <a:gd name="connsiteY16" fmla="*/ 0 h 861598"/>
              <a:gd name="connsiteX17" fmla="*/ 3213620 w 5817996"/>
              <a:gd name="connsiteY17" fmla="*/ 126178 h 861598"/>
              <a:gd name="connsiteX18" fmla="*/ 3218775 w 5817996"/>
              <a:gd name="connsiteY18" fmla="*/ 132426 h 861598"/>
              <a:gd name="connsiteX19" fmla="*/ 3223930 w 5817996"/>
              <a:gd name="connsiteY19" fmla="*/ 126178 h 861598"/>
              <a:gd name="connsiteX20" fmla="*/ 3528550 w 5817996"/>
              <a:gd name="connsiteY20" fmla="*/ 0 h 861598"/>
              <a:gd name="connsiteX21" fmla="*/ 3833170 w 5817996"/>
              <a:gd name="connsiteY21" fmla="*/ 126178 h 861598"/>
              <a:gd name="connsiteX22" fmla="*/ 3838325 w 5817996"/>
              <a:gd name="connsiteY22" fmla="*/ 132426 h 861598"/>
              <a:gd name="connsiteX23" fmla="*/ 3843480 w 5817996"/>
              <a:gd name="connsiteY23" fmla="*/ 126178 h 861598"/>
              <a:gd name="connsiteX24" fmla="*/ 4148100 w 5817996"/>
              <a:gd name="connsiteY24" fmla="*/ 0 h 861598"/>
              <a:gd name="connsiteX25" fmla="*/ 4452720 w 5817996"/>
              <a:gd name="connsiteY25" fmla="*/ 126178 h 861598"/>
              <a:gd name="connsiteX26" fmla="*/ 4457875 w 5817996"/>
              <a:gd name="connsiteY26" fmla="*/ 132425 h 861598"/>
              <a:gd name="connsiteX27" fmla="*/ 4463029 w 5817996"/>
              <a:gd name="connsiteY27" fmla="*/ 126178 h 861598"/>
              <a:gd name="connsiteX28" fmla="*/ 4767649 w 5817996"/>
              <a:gd name="connsiteY28" fmla="*/ 0 h 861598"/>
              <a:gd name="connsiteX29" fmla="*/ 5072269 w 5817996"/>
              <a:gd name="connsiteY29" fmla="*/ 126178 h 861598"/>
              <a:gd name="connsiteX30" fmla="*/ 5077424 w 5817996"/>
              <a:gd name="connsiteY30" fmla="*/ 132425 h 861598"/>
              <a:gd name="connsiteX31" fmla="*/ 5082578 w 5817996"/>
              <a:gd name="connsiteY31" fmla="*/ 126178 h 861598"/>
              <a:gd name="connsiteX32" fmla="*/ 5387198 w 5817996"/>
              <a:gd name="connsiteY32" fmla="*/ 0 h 861598"/>
              <a:gd name="connsiteX33" fmla="*/ 5817996 w 5817996"/>
              <a:gd name="connsiteY33" fmla="*/ 430799 h 861598"/>
              <a:gd name="connsiteX34" fmla="*/ 5387198 w 5817996"/>
              <a:gd name="connsiteY34" fmla="*/ 861598 h 861598"/>
              <a:gd name="connsiteX35" fmla="*/ 5082578 w 5817996"/>
              <a:gd name="connsiteY35" fmla="*/ 735420 h 861598"/>
              <a:gd name="connsiteX36" fmla="*/ 5077424 w 5817996"/>
              <a:gd name="connsiteY36" fmla="*/ 729173 h 861598"/>
              <a:gd name="connsiteX37" fmla="*/ 5072269 w 5817996"/>
              <a:gd name="connsiteY37" fmla="*/ 735420 h 861598"/>
              <a:gd name="connsiteX38" fmla="*/ 4767649 w 5817996"/>
              <a:gd name="connsiteY38" fmla="*/ 861598 h 861598"/>
              <a:gd name="connsiteX39" fmla="*/ 4463029 w 5817996"/>
              <a:gd name="connsiteY39" fmla="*/ 735420 h 861598"/>
              <a:gd name="connsiteX40" fmla="*/ 4457875 w 5817996"/>
              <a:gd name="connsiteY40" fmla="*/ 729173 h 861598"/>
              <a:gd name="connsiteX41" fmla="*/ 4452720 w 5817996"/>
              <a:gd name="connsiteY41" fmla="*/ 735420 h 861598"/>
              <a:gd name="connsiteX42" fmla="*/ 4148100 w 5817996"/>
              <a:gd name="connsiteY42" fmla="*/ 861598 h 861598"/>
              <a:gd name="connsiteX43" fmla="*/ 3843480 w 5817996"/>
              <a:gd name="connsiteY43" fmla="*/ 735420 h 861598"/>
              <a:gd name="connsiteX44" fmla="*/ 3838325 w 5817996"/>
              <a:gd name="connsiteY44" fmla="*/ 729172 h 861598"/>
              <a:gd name="connsiteX45" fmla="*/ 3833170 w 5817996"/>
              <a:gd name="connsiteY45" fmla="*/ 735420 h 861598"/>
              <a:gd name="connsiteX46" fmla="*/ 3528550 w 5817996"/>
              <a:gd name="connsiteY46" fmla="*/ 861598 h 861598"/>
              <a:gd name="connsiteX47" fmla="*/ 3223930 w 5817996"/>
              <a:gd name="connsiteY47" fmla="*/ 735420 h 861598"/>
              <a:gd name="connsiteX48" fmla="*/ 3218775 w 5817996"/>
              <a:gd name="connsiteY48" fmla="*/ 729172 h 861598"/>
              <a:gd name="connsiteX49" fmla="*/ 3213620 w 5817996"/>
              <a:gd name="connsiteY49" fmla="*/ 735420 h 861598"/>
              <a:gd name="connsiteX50" fmla="*/ 2909000 w 5817996"/>
              <a:gd name="connsiteY50" fmla="*/ 861598 h 861598"/>
              <a:gd name="connsiteX51" fmla="*/ 2604380 w 5817996"/>
              <a:gd name="connsiteY51" fmla="*/ 735420 h 861598"/>
              <a:gd name="connsiteX52" fmla="*/ 2599225 w 5817996"/>
              <a:gd name="connsiteY52" fmla="*/ 729172 h 861598"/>
              <a:gd name="connsiteX53" fmla="*/ 2594069 w 5817996"/>
              <a:gd name="connsiteY53" fmla="*/ 735420 h 861598"/>
              <a:gd name="connsiteX54" fmla="*/ 2289449 w 5817996"/>
              <a:gd name="connsiteY54" fmla="*/ 861598 h 861598"/>
              <a:gd name="connsiteX55" fmla="*/ 1984829 w 5817996"/>
              <a:gd name="connsiteY55" fmla="*/ 735420 h 861598"/>
              <a:gd name="connsiteX56" fmla="*/ 1979674 w 5817996"/>
              <a:gd name="connsiteY56" fmla="*/ 729172 h 861598"/>
              <a:gd name="connsiteX57" fmla="*/ 1974519 w 5817996"/>
              <a:gd name="connsiteY57" fmla="*/ 735420 h 861598"/>
              <a:gd name="connsiteX58" fmla="*/ 1669899 w 5817996"/>
              <a:gd name="connsiteY58" fmla="*/ 861598 h 861598"/>
              <a:gd name="connsiteX59" fmla="*/ 1365279 w 5817996"/>
              <a:gd name="connsiteY59" fmla="*/ 735420 h 861598"/>
              <a:gd name="connsiteX60" fmla="*/ 1360124 w 5817996"/>
              <a:gd name="connsiteY60" fmla="*/ 729172 h 861598"/>
              <a:gd name="connsiteX61" fmla="*/ 1354968 w 5817996"/>
              <a:gd name="connsiteY61" fmla="*/ 735420 h 861598"/>
              <a:gd name="connsiteX62" fmla="*/ 1050348 w 5817996"/>
              <a:gd name="connsiteY62" fmla="*/ 861598 h 861598"/>
              <a:gd name="connsiteX63" fmla="*/ 745728 w 5817996"/>
              <a:gd name="connsiteY63" fmla="*/ 735420 h 861598"/>
              <a:gd name="connsiteX64" fmla="*/ 740573 w 5817996"/>
              <a:gd name="connsiteY64" fmla="*/ 729172 h 861598"/>
              <a:gd name="connsiteX65" fmla="*/ 735418 w 5817996"/>
              <a:gd name="connsiteY65" fmla="*/ 735420 h 861598"/>
              <a:gd name="connsiteX66" fmla="*/ 430798 w 5817996"/>
              <a:gd name="connsiteY66" fmla="*/ 861598 h 861598"/>
              <a:gd name="connsiteX67" fmla="*/ 0 w 5817996"/>
              <a:gd name="connsiteY67" fmla="*/ 430799 h 861598"/>
              <a:gd name="connsiteX68" fmla="*/ 430798 w 5817996"/>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6" h="861598">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7"/>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7"/>
                </a:lnTo>
                <a:lnTo>
                  <a:pt x="2604380" y="126178"/>
                </a:lnTo>
                <a:cubicBezTo>
                  <a:pt x="2682339" y="48219"/>
                  <a:pt x="2790039" y="0"/>
                  <a:pt x="2909000" y="0"/>
                </a:cubicBezTo>
                <a:cubicBezTo>
                  <a:pt x="3027962"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1" y="0"/>
                  <a:pt x="4994310" y="48219"/>
                  <a:pt x="5072269" y="126178"/>
                </a:cubicBezTo>
                <a:lnTo>
                  <a:pt x="5077424" y="132425"/>
                </a:lnTo>
                <a:lnTo>
                  <a:pt x="5082578" y="126178"/>
                </a:lnTo>
                <a:cubicBezTo>
                  <a:pt x="5160537" y="48219"/>
                  <a:pt x="5268237" y="0"/>
                  <a:pt x="5387198" y="0"/>
                </a:cubicBezTo>
                <a:cubicBezTo>
                  <a:pt x="5625121" y="0"/>
                  <a:pt x="5817996" y="192875"/>
                  <a:pt x="5817996" y="430799"/>
                </a:cubicBezTo>
                <a:cubicBezTo>
                  <a:pt x="5817996" y="668723"/>
                  <a:pt x="5625121" y="861598"/>
                  <a:pt x="5387198" y="861598"/>
                </a:cubicBezTo>
                <a:cubicBezTo>
                  <a:pt x="5268237" y="861598"/>
                  <a:pt x="5160537" y="813379"/>
                  <a:pt x="5082578" y="735420"/>
                </a:cubicBezTo>
                <a:lnTo>
                  <a:pt x="5077424" y="729173"/>
                </a:lnTo>
                <a:lnTo>
                  <a:pt x="5072269" y="735420"/>
                </a:lnTo>
                <a:cubicBezTo>
                  <a:pt x="4994310" y="813379"/>
                  <a:pt x="4886611" y="861598"/>
                  <a:pt x="4767649" y="861598"/>
                </a:cubicBezTo>
                <a:cubicBezTo>
                  <a:pt x="4648688" y="861598"/>
                  <a:pt x="4540988" y="813379"/>
                  <a:pt x="4463029" y="735420"/>
                </a:cubicBezTo>
                <a:lnTo>
                  <a:pt x="4457875" y="729173"/>
                </a:lnTo>
                <a:lnTo>
                  <a:pt x="4452720" y="735420"/>
                </a:lnTo>
                <a:cubicBezTo>
                  <a:pt x="4374761" y="813379"/>
                  <a:pt x="4267062" y="861598"/>
                  <a:pt x="4148100" y="861598"/>
                </a:cubicBezTo>
                <a:cubicBezTo>
                  <a:pt x="4029139" y="861598"/>
                  <a:pt x="3921439" y="813379"/>
                  <a:pt x="3843480" y="735420"/>
                </a:cubicBezTo>
                <a:lnTo>
                  <a:pt x="3838325" y="729172"/>
                </a:lnTo>
                <a:lnTo>
                  <a:pt x="3833170" y="735420"/>
                </a:lnTo>
                <a:cubicBezTo>
                  <a:pt x="3755211" y="813379"/>
                  <a:pt x="3647512" y="861598"/>
                  <a:pt x="3528550" y="861598"/>
                </a:cubicBezTo>
                <a:cubicBezTo>
                  <a:pt x="3409589" y="861598"/>
                  <a:pt x="3301889" y="813379"/>
                  <a:pt x="3223930" y="735420"/>
                </a:cubicBezTo>
                <a:lnTo>
                  <a:pt x="3218775" y="729172"/>
                </a:lnTo>
                <a:lnTo>
                  <a:pt x="3213620" y="735420"/>
                </a:lnTo>
                <a:cubicBezTo>
                  <a:pt x="3135661" y="813379"/>
                  <a:pt x="3027962" y="861598"/>
                  <a:pt x="2909000" y="861598"/>
                </a:cubicBezTo>
                <a:cubicBezTo>
                  <a:pt x="2790039" y="861598"/>
                  <a:pt x="2682339" y="813379"/>
                  <a:pt x="2604380" y="735420"/>
                </a:cubicBezTo>
                <a:lnTo>
                  <a:pt x="2599225" y="729172"/>
                </a:lnTo>
                <a:lnTo>
                  <a:pt x="2594069" y="735420"/>
                </a:lnTo>
                <a:cubicBezTo>
                  <a:pt x="2516110" y="813379"/>
                  <a:pt x="2408411" y="861598"/>
                  <a:pt x="2289449" y="861598"/>
                </a:cubicBezTo>
                <a:cubicBezTo>
                  <a:pt x="2170488" y="861598"/>
                  <a:pt x="2062788" y="813379"/>
                  <a:pt x="1984829" y="735420"/>
                </a:cubicBezTo>
                <a:lnTo>
                  <a:pt x="1979674" y="729172"/>
                </a:lnTo>
                <a:lnTo>
                  <a:pt x="1974519" y="735420"/>
                </a:lnTo>
                <a:cubicBezTo>
                  <a:pt x="1896560" y="813379"/>
                  <a:pt x="1788861" y="861598"/>
                  <a:pt x="1669899" y="861598"/>
                </a:cubicBezTo>
                <a:cubicBezTo>
                  <a:pt x="1550938" y="861598"/>
                  <a:pt x="1443238" y="813379"/>
                  <a:pt x="1365279" y="735420"/>
                </a:cubicBezTo>
                <a:lnTo>
                  <a:pt x="1360124" y="729172"/>
                </a:lnTo>
                <a:lnTo>
                  <a:pt x="1354968" y="735420"/>
                </a:lnTo>
                <a:cubicBezTo>
                  <a:pt x="1277009" y="813379"/>
                  <a:pt x="1169310" y="861598"/>
                  <a:pt x="1050348" y="861598"/>
                </a:cubicBezTo>
                <a:cubicBezTo>
                  <a:pt x="931387" y="861598"/>
                  <a:pt x="823687" y="813379"/>
                  <a:pt x="745728" y="735420"/>
                </a:cubicBezTo>
                <a:lnTo>
                  <a:pt x="740573" y="729172"/>
                </a:lnTo>
                <a:lnTo>
                  <a:pt x="735418" y="735420"/>
                </a:lnTo>
                <a:cubicBezTo>
                  <a:pt x="657459" y="813379"/>
                  <a:pt x="549760" y="861598"/>
                  <a:pt x="430798" y="861598"/>
                </a:cubicBezTo>
                <a:cubicBezTo>
                  <a:pt x="192875" y="861598"/>
                  <a:pt x="0" y="668723"/>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54" name="文本框 53">
            <a:extLst>
              <a:ext uri="{FF2B5EF4-FFF2-40B4-BE49-F238E27FC236}">
                <a16:creationId xmlns:a16="http://schemas.microsoft.com/office/drawing/2014/main" id="{A4217AEB-1FDA-4986-9200-9251690860A9}"/>
              </a:ext>
            </a:extLst>
          </p:cNvPr>
          <p:cNvSpPr txBox="1"/>
          <p:nvPr/>
        </p:nvSpPr>
        <p:spPr>
          <a:xfrm>
            <a:off x="5845642" y="3151294"/>
            <a:ext cx="5661261" cy="707886"/>
          </a:xfrm>
          <a:prstGeom prst="rect">
            <a:avLst/>
          </a:prstGeom>
          <a:noFill/>
        </p:spPr>
        <p:txBody>
          <a:bodyPr wrap="square" rtlCol="0">
            <a:spAutoFit/>
          </a:bodyPr>
          <a:lstStyle/>
          <a:p>
            <a:r>
              <a:rPr lang="en-US" altLang="zh-CN" sz="4000">
                <a:solidFill>
                  <a:srgbClr val="0070C0"/>
                </a:solidFill>
                <a:latin typeface="UTM Windsor BT" panose="02040603050506020204" pitchFamily="18" charset="0"/>
                <a:ea typeface="字魂20号-石头体" panose="00000500000000000000" pitchFamily="2" charset="-122"/>
              </a:rPr>
              <a:t>Chuẩn bị bài tiếp theo.</a:t>
            </a:r>
            <a:endParaRPr lang="zh-CN" altLang="en-US" sz="4000" dirty="0">
              <a:solidFill>
                <a:srgbClr val="0070C0"/>
              </a:solidFill>
              <a:latin typeface="UTM Windsor BT" panose="02040603050506020204" pitchFamily="18" charset="0"/>
              <a:ea typeface="字魂20号-石头体" panose="00000500000000000000" pitchFamily="2" charset="-122"/>
            </a:endParaRPr>
          </a:p>
        </p:txBody>
      </p:sp>
      <p:sp>
        <p:nvSpPr>
          <p:cNvPr id="20" name="TextBox 19">
            <a:extLst>
              <a:ext uri="{FF2B5EF4-FFF2-40B4-BE49-F238E27FC236}">
                <a16:creationId xmlns:a16="http://schemas.microsoft.com/office/drawing/2014/main" id="{91453CDD-E76C-4FF2-A846-49ADA983BCE4}"/>
              </a:ext>
            </a:extLst>
          </p:cNvPr>
          <p:cNvSpPr txBox="1"/>
          <p:nvPr/>
        </p:nvSpPr>
        <p:spPr>
          <a:xfrm>
            <a:off x="3703758" y="-264834"/>
            <a:ext cx="4783722" cy="2215991"/>
          </a:xfrm>
          <a:prstGeom prst="rect">
            <a:avLst/>
          </a:prstGeom>
          <a:noFill/>
        </p:spPr>
        <p:txBody>
          <a:bodyPr wrap="square">
            <a:spAutoFit/>
          </a:bodyPr>
          <a:lstStyle/>
          <a:p>
            <a:r>
              <a:rPr lang="en-US" sz="13800">
                <a:solidFill>
                  <a:schemeClr val="accent5">
                    <a:lumMod val="50000"/>
                  </a:schemeClr>
                </a:solidFill>
                <a:effectLst>
                  <a:outerShdw blurRad="12700" dist="38100" dir="2700000" algn="tl">
                    <a:schemeClr val="bg1"/>
                  </a:outerShdw>
                </a:effectLst>
                <a:latin typeface="UTM ViceroyJF" panose="02040603050506020204" pitchFamily="18" charset="0"/>
              </a:rPr>
              <a:t>Dặn dò</a:t>
            </a:r>
          </a:p>
        </p:txBody>
      </p:sp>
      <p:pic>
        <p:nvPicPr>
          <p:cNvPr id="21" name="Picture 20">
            <a:extLst>
              <a:ext uri="{FF2B5EF4-FFF2-40B4-BE49-F238E27FC236}">
                <a16:creationId xmlns:a16="http://schemas.microsoft.com/office/drawing/2014/main" id="{E6AC53E8-EFBB-4A10-AD62-1F0592134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7583" y="-990349"/>
            <a:ext cx="2801972" cy="2801972"/>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9C8D8334-E1C4-4E50-9D00-5AEEB0666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48" y="5213542"/>
            <a:ext cx="12192000" cy="1651462"/>
          </a:xfrm>
          <a:prstGeom prst="rect">
            <a:avLst/>
          </a:prstGeom>
        </p:spPr>
      </p:pic>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0"/>
                                        </p:tgtEl>
                                        <p:attrNameLst>
                                          <p:attrName>style.visibility</p:attrName>
                                        </p:attrNameLst>
                                      </p:cBhvr>
                                      <p:to>
                                        <p:strVal val="visible"/>
                                      </p:to>
                                    </p:set>
                                    <p:set>
                                      <p:cBhvr>
                                        <p:cTn id="7" dur="341" fill="hold">
                                          <p:stCondLst>
                                            <p:cond delay="0"/>
                                          </p:stCondLst>
                                        </p:cTn>
                                        <p:tgtEl>
                                          <p:spTgt spid="20"/>
                                        </p:tgtEl>
                                        <p:attrNameLst>
                                          <p:attrName>style.rotation</p:attrName>
                                        </p:attrNameLst>
                                      </p:cBhvr>
                                      <p:to>
                                        <p:strVal val="-45.0"/>
                                      </p:to>
                                    </p:set>
                                    <p:anim calcmode="lin" valueType="num">
                                      <p:cBhvr>
                                        <p:cTn id="8" dur="341" fill="hold">
                                          <p:stCondLst>
                                            <p:cond delay="341"/>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20"/>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250"/>
                            </p:stCondLst>
                            <p:childTnLst>
                              <p:par>
                                <p:cTn id="13" presetID="32" presetClass="emph" presetSubtype="0" fill="hold" grpId="1" nodeType="afterEffect">
                                  <p:stCondLst>
                                    <p:cond delay="0"/>
                                  </p:stCondLst>
                                  <p:iterate type="lt">
                                    <p:tmPct val="10000"/>
                                  </p:iterate>
                                  <p:childTnLst>
                                    <p:animRot by="120000">
                                      <p:cBhvr>
                                        <p:cTn id="14" dur="75" fill="hold">
                                          <p:stCondLst>
                                            <p:cond delay="0"/>
                                          </p:stCondLst>
                                        </p:cTn>
                                        <p:tgtEl>
                                          <p:spTgt spid="20"/>
                                        </p:tgtEl>
                                        <p:attrNameLst>
                                          <p:attrName>r</p:attrName>
                                        </p:attrNameLst>
                                      </p:cBhvr>
                                    </p:animRot>
                                    <p:animRot by="-240000">
                                      <p:cBhvr>
                                        <p:cTn id="15" dur="150" fill="hold">
                                          <p:stCondLst>
                                            <p:cond delay="150"/>
                                          </p:stCondLst>
                                        </p:cTn>
                                        <p:tgtEl>
                                          <p:spTgt spid="20"/>
                                        </p:tgtEl>
                                        <p:attrNameLst>
                                          <p:attrName>r</p:attrName>
                                        </p:attrNameLst>
                                      </p:cBhvr>
                                    </p:animRot>
                                    <p:animRot by="240000">
                                      <p:cBhvr>
                                        <p:cTn id="16" dur="150" fill="hold">
                                          <p:stCondLst>
                                            <p:cond delay="300"/>
                                          </p:stCondLst>
                                        </p:cTn>
                                        <p:tgtEl>
                                          <p:spTgt spid="20"/>
                                        </p:tgtEl>
                                        <p:attrNameLst>
                                          <p:attrName>r</p:attrName>
                                        </p:attrNameLst>
                                      </p:cBhvr>
                                    </p:animRot>
                                    <p:animRot by="-240000">
                                      <p:cBhvr>
                                        <p:cTn id="17" dur="150" fill="hold">
                                          <p:stCondLst>
                                            <p:cond delay="450"/>
                                          </p:stCondLst>
                                        </p:cTn>
                                        <p:tgtEl>
                                          <p:spTgt spid="20"/>
                                        </p:tgtEl>
                                        <p:attrNameLst>
                                          <p:attrName>r</p:attrName>
                                        </p:attrNameLst>
                                      </p:cBhvr>
                                    </p:animRot>
                                    <p:animRot by="120000">
                                      <p:cBhvr>
                                        <p:cTn id="18" dur="150" fill="hold">
                                          <p:stCondLst>
                                            <p:cond delay="600"/>
                                          </p:stCondLst>
                                        </p:cTn>
                                        <p:tgtEl>
                                          <p:spTgt spid="20"/>
                                        </p:tgtEl>
                                        <p:attrNameLst>
                                          <p:attrName>r</p:attrName>
                                        </p:attrNameLst>
                                      </p:cBhvr>
                                    </p:animRot>
                                  </p:childTnLst>
                                </p:cTn>
                              </p:par>
                            </p:childTnLst>
                          </p:cTn>
                        </p:par>
                        <p:par>
                          <p:cTn id="19" fill="hold">
                            <p:stCondLst>
                              <p:cond delay="3300"/>
                            </p:stCondLst>
                            <p:childTnLst>
                              <p:par>
                                <p:cTn id="20" presetID="2" presetClass="entr" presetSubtype="3" decel="5400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1+#ppt_w/2"/>
                                          </p:val>
                                        </p:tav>
                                        <p:tav tm="100000">
                                          <p:val>
                                            <p:strVal val="#ppt_x"/>
                                          </p:val>
                                        </p:tav>
                                      </p:tavLst>
                                    </p:anim>
                                    <p:anim calcmode="lin" valueType="num">
                                      <p:cBhvr additive="base">
                                        <p:cTn id="23"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strips(downLeft)">
                                      <p:cBhvr>
                                        <p:cTn id="28" dur="1000"/>
                                        <p:tgtEl>
                                          <p:spTgt spid="71"/>
                                        </p:tgtEl>
                                      </p:cBhvr>
                                    </p:animEffect>
                                  </p:childTnLst>
                                </p:cTn>
                              </p:par>
                            </p:childTnLst>
                          </p:cTn>
                        </p:par>
                        <p:par>
                          <p:cTn id="29" fill="hold">
                            <p:stCondLst>
                              <p:cond delay="1000"/>
                            </p:stCondLst>
                            <p:childTnLst>
                              <p:par>
                                <p:cTn id="30" presetID="41" presetClass="entr" presetSubtype="0" fill="hold" grpId="0" nodeType="afterEffect">
                                  <p:stCondLst>
                                    <p:cond delay="0"/>
                                  </p:stCondLst>
                                  <p:iterate type="lt">
                                    <p:tmPct val="11111"/>
                                  </p:iterate>
                                  <p:childTnLst>
                                    <p:set>
                                      <p:cBhvr>
                                        <p:cTn id="31" dur="1" fill="hold">
                                          <p:stCondLst>
                                            <p:cond delay="0"/>
                                          </p:stCondLst>
                                        </p:cTn>
                                        <p:tgtEl>
                                          <p:spTgt spid="16"/>
                                        </p:tgtEl>
                                        <p:attrNameLst>
                                          <p:attrName>style.visibility</p:attrName>
                                        </p:attrNameLst>
                                      </p:cBhvr>
                                      <p:to>
                                        <p:strVal val="visible"/>
                                      </p:to>
                                    </p:set>
                                    <p:anim calcmode="lin" valueType="num">
                                      <p:cBhvr>
                                        <p:cTn id="32" dur="7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3" dur="750" fill="hold"/>
                                        <p:tgtEl>
                                          <p:spTgt spid="16"/>
                                        </p:tgtEl>
                                        <p:attrNameLst>
                                          <p:attrName>ppt_y</p:attrName>
                                        </p:attrNameLst>
                                      </p:cBhvr>
                                      <p:tavLst>
                                        <p:tav tm="0">
                                          <p:val>
                                            <p:strVal val="#ppt_y"/>
                                          </p:val>
                                        </p:tav>
                                        <p:tav tm="100000">
                                          <p:val>
                                            <p:strVal val="#ppt_y"/>
                                          </p:val>
                                        </p:tav>
                                      </p:tavLst>
                                    </p:anim>
                                    <p:anim calcmode="lin" valueType="num">
                                      <p:cBhvr>
                                        <p:cTn id="34" dur="7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5" dur="7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6" dur="750" tmFilter="0,0; .5, 1; 1, 1"/>
                                        <p:tgtEl>
                                          <p:spTgt spid="16"/>
                                        </p:tgtEl>
                                      </p:cBhvr>
                                    </p:animEffect>
                                  </p:childTnLst>
                                </p:cTn>
                              </p:par>
                            </p:childTnLst>
                          </p:cTn>
                        </p:par>
                        <p:par>
                          <p:cTn id="37" fill="hold">
                            <p:stCondLst>
                              <p:cond delay="3000"/>
                            </p:stCondLst>
                            <p:childTnLst>
                              <p:par>
                                <p:cTn id="38" presetID="18" presetClass="entr" presetSubtype="12"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strips(downLeft)">
                                      <p:cBhvr>
                                        <p:cTn id="40" dur="1000"/>
                                        <p:tgtEl>
                                          <p:spTgt spid="72"/>
                                        </p:tgtEl>
                                      </p:cBhvr>
                                    </p:animEffect>
                                  </p:childTnLst>
                                </p:cTn>
                              </p:par>
                            </p:childTnLst>
                          </p:cTn>
                        </p:par>
                        <p:par>
                          <p:cTn id="41" fill="hold">
                            <p:stCondLst>
                              <p:cond delay="4000"/>
                            </p:stCondLst>
                            <p:childTnLst>
                              <p:par>
                                <p:cTn id="42" presetID="41" presetClass="entr" presetSubtype="0" fill="hold" grpId="0" nodeType="afterEffect">
                                  <p:stCondLst>
                                    <p:cond delay="0"/>
                                  </p:stCondLst>
                                  <p:iterate type="lt">
                                    <p:tmPct val="11111"/>
                                  </p:iterate>
                                  <p:childTnLst>
                                    <p:set>
                                      <p:cBhvr>
                                        <p:cTn id="43" dur="1" fill="hold">
                                          <p:stCondLst>
                                            <p:cond delay="0"/>
                                          </p:stCondLst>
                                        </p:cTn>
                                        <p:tgtEl>
                                          <p:spTgt spid="54"/>
                                        </p:tgtEl>
                                        <p:attrNameLst>
                                          <p:attrName>style.visibility</p:attrName>
                                        </p:attrNameLst>
                                      </p:cBhvr>
                                      <p:to>
                                        <p:strVal val="visible"/>
                                      </p:to>
                                    </p:set>
                                    <p:anim calcmode="lin" valueType="num">
                                      <p:cBhvr>
                                        <p:cTn id="44" dur="75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45" dur="750" fill="hold"/>
                                        <p:tgtEl>
                                          <p:spTgt spid="54"/>
                                        </p:tgtEl>
                                        <p:attrNameLst>
                                          <p:attrName>ppt_y</p:attrName>
                                        </p:attrNameLst>
                                      </p:cBhvr>
                                      <p:tavLst>
                                        <p:tav tm="0">
                                          <p:val>
                                            <p:strVal val="#ppt_y"/>
                                          </p:val>
                                        </p:tav>
                                        <p:tav tm="100000">
                                          <p:val>
                                            <p:strVal val="#ppt_y"/>
                                          </p:val>
                                        </p:tav>
                                      </p:tavLst>
                                    </p:anim>
                                    <p:anim calcmode="lin" valueType="num">
                                      <p:cBhvr>
                                        <p:cTn id="46" dur="75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47" dur="75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750" tmFilter="0,0; .5, 1; 1, 1"/>
                                        <p:tgtEl>
                                          <p:spTgt spid="54"/>
                                        </p:tgtEl>
                                      </p:cBhvr>
                                    </p:animEffect>
                                  </p:childTnLst>
                                </p:cTn>
                              </p:par>
                              <p:par>
                                <p:cTn id="49" presetID="8" presetClass="emph" presetSubtype="0" repeatCount="indefinite" fill="hold" nodeType="withEffect">
                                  <p:stCondLst>
                                    <p:cond delay="1000"/>
                                  </p:stCondLst>
                                  <p:childTnLst>
                                    <p:animRot by="21600000">
                                      <p:cBhvr>
                                        <p:cTn id="50" dur="3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6" grpId="0"/>
      <p:bldP spid="72" grpId="0" animBg="1"/>
      <p:bldP spid="54" grpId="0"/>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53160" y="2840552"/>
            <a:ext cx="6076616" cy="3856812"/>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49" name="文本框 48">
            <a:extLst>
              <a:ext uri="{FF2B5EF4-FFF2-40B4-BE49-F238E27FC236}">
                <a16:creationId xmlns:a16="http://schemas.microsoft.com/office/drawing/2014/main" id="{B2833D8F-497B-4EE2-9309-D062E2C4BB2A}"/>
              </a:ext>
            </a:extLst>
          </p:cNvPr>
          <p:cNvSpPr txBox="1"/>
          <p:nvPr/>
        </p:nvSpPr>
        <p:spPr>
          <a:xfrm>
            <a:off x="981438" y="1939496"/>
            <a:ext cx="10697056" cy="5814107"/>
          </a:xfrm>
          <a:prstGeom prst="rect">
            <a:avLst/>
          </a:prstGeom>
          <a:noFill/>
        </p:spPr>
        <p:txBody>
          <a:bodyPr wrap="square" rtlCol="0">
            <a:prstTxWarp prst="textArchUp">
              <a:avLst>
                <a:gd name="adj" fmla="val 10833214"/>
              </a:avLst>
            </a:prstTxWarp>
            <a:spAutoFit/>
          </a:bodyPr>
          <a:lstStyle>
            <a:defPPr>
              <a:defRPr lang="zh-CN"/>
            </a:defPPr>
            <a:lvl1pPr algn="ctr">
              <a:defRPr sz="8800">
                <a:solidFill>
                  <a:schemeClr val="tx1">
                    <a:lumMod val="75000"/>
                    <a:lumOff val="25000"/>
                  </a:schemeClr>
                </a:solidFill>
                <a:effectLst>
                  <a:outerShdw dist="38100" dir="2700000" algn="tl">
                    <a:schemeClr val="bg1"/>
                  </a:outerShdw>
                </a:effectLst>
                <a:latin typeface="字魂20号-石头体" panose="00000500000000000000" pitchFamily="2" charset="-122"/>
                <a:ea typeface="字魂20号-石头体" panose="00000500000000000000" pitchFamily="2" charset="-122"/>
              </a:defRPr>
            </a:lvl1pPr>
          </a:lstStyle>
          <a:p>
            <a:r>
              <a:rPr lang="en-US" altLang="zh-CN" sz="9600" spc="1000">
                <a:gradFill flip="none" rotWithShape="1">
                  <a:gsLst>
                    <a:gs pos="16000">
                      <a:srgbClr val="ED6E24"/>
                    </a:gs>
                    <a:gs pos="42000">
                      <a:srgbClr val="F9B22D"/>
                    </a:gs>
                    <a:gs pos="87000">
                      <a:srgbClr val="E7601D"/>
                    </a:gs>
                  </a:gsLst>
                  <a:lin ang="16200000" scaled="1"/>
                  <a:tileRect/>
                </a:gradFill>
                <a:effectLst>
                  <a:outerShdw blurRad="12700" dist="50800" dir="600000" algn="tl">
                    <a:srgbClr val="000000">
                      <a:alpha val="75000"/>
                    </a:srgbClr>
                  </a:outerShdw>
                </a:effectLst>
                <a:latin typeface="UTM Showcard" panose="02040603050506020204" pitchFamily="18" charset="0"/>
                <a:ea typeface="+mn-ea"/>
                <a:cs typeface="Times New Roman" panose="02020603050405020304" pitchFamily="18" charset="0"/>
              </a:rPr>
              <a:t>TẠM BIỆT</a:t>
            </a:r>
            <a:endParaRPr lang="zh-CN" altLang="en-US" sz="9600" spc="1000" dirty="0">
              <a:gradFill flip="none" rotWithShape="1">
                <a:gsLst>
                  <a:gs pos="16000">
                    <a:srgbClr val="ED6E24"/>
                  </a:gs>
                  <a:gs pos="42000">
                    <a:srgbClr val="F9B22D"/>
                  </a:gs>
                  <a:gs pos="87000">
                    <a:srgbClr val="E7601D"/>
                  </a:gs>
                </a:gsLst>
                <a:lin ang="16200000" scaled="1"/>
                <a:tileRect/>
              </a:gradFill>
              <a:effectLst>
                <a:outerShdw blurRad="12700" dist="50800" dir="600000" algn="tl">
                  <a:srgbClr val="000000">
                    <a:alpha val="75000"/>
                  </a:srgbClr>
                </a:outerShdw>
              </a:effectLst>
              <a:latin typeface="UTM Showcard" panose="02040603050506020204" pitchFamily="18" charset="0"/>
              <a:ea typeface="+mn-ea"/>
              <a:cs typeface="Times New Roman" panose="02020603050405020304" pitchFamily="18" charset="0"/>
            </a:endParaRPr>
          </a:p>
        </p:txBody>
      </p:sp>
      <p:pic>
        <p:nvPicPr>
          <p:cNvPr id="20" name="Picture 19" descr="A picture containing text&#10;&#10;Description automatically generated">
            <a:extLst>
              <a:ext uri="{FF2B5EF4-FFF2-40B4-BE49-F238E27FC236}">
                <a16:creationId xmlns:a16="http://schemas.microsoft.com/office/drawing/2014/main" id="{FCCA757C-D2AE-4CA2-9AF1-55C317AA87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48" y="5213542"/>
            <a:ext cx="12192000" cy="1651462"/>
          </a:xfrm>
          <a:prstGeom prst="rect">
            <a:avLst/>
          </a:prstGeom>
        </p:spPr>
      </p:pic>
      <p:sp>
        <p:nvSpPr>
          <p:cNvPr id="22" name="TextBox 21">
            <a:extLst>
              <a:ext uri="{FF2B5EF4-FFF2-40B4-BE49-F238E27FC236}">
                <a16:creationId xmlns:a16="http://schemas.microsoft.com/office/drawing/2014/main" id="{F24EBF44-EA5B-431A-8C35-4821D071F023}"/>
              </a:ext>
            </a:extLst>
          </p:cNvPr>
          <p:cNvSpPr txBox="1"/>
          <p:nvPr/>
        </p:nvSpPr>
        <p:spPr>
          <a:xfrm rot="871918">
            <a:off x="8376582" y="4661881"/>
            <a:ext cx="579646" cy="369332"/>
          </a:xfrm>
          <a:prstGeom prst="rect">
            <a:avLst/>
          </a:prstGeom>
          <a:noFill/>
        </p:spPr>
        <p:txBody>
          <a:bodyPr wrap="none" rtlCol="0">
            <a:spAutoFit/>
          </a:bodyPr>
          <a:lstStyle/>
          <a:p>
            <a:r>
              <a:rPr lang="en-US">
                <a:solidFill>
                  <a:schemeClr val="bg1"/>
                </a:solidFill>
                <a:latin typeface="UVN Hai Ba Trung" pitchFamily="2" charset="0"/>
              </a:rPr>
              <a:t>KTUTS</a:t>
            </a:r>
          </a:p>
        </p:txBody>
      </p:sp>
    </p:spTree>
    <p:extLst>
      <p:ext uri="{BB962C8B-B14F-4D97-AF65-F5344CB8AC3E}">
        <p14:creationId xmlns:p14="http://schemas.microsoft.com/office/powerpoint/2010/main" val="13814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3" presetClass="entr" presetSubtype="288"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strVal val="4/3*#ppt_w"/>
                                          </p:val>
                                        </p:tav>
                                        <p:tav tm="100000">
                                          <p:val>
                                            <p:strVal val="#ppt_w"/>
                                          </p:val>
                                        </p:tav>
                                      </p:tavLst>
                                    </p:anim>
                                    <p:anim calcmode="lin" valueType="num">
                                      <p:cBhvr>
                                        <p:cTn id="24" dur="500" fill="hold"/>
                                        <p:tgtEl>
                                          <p:spTgt spid="4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childTnLst>
                          </p:cTn>
                        </p:par>
                        <p:par>
                          <p:cTn id="29" fill="hold">
                            <p:stCondLst>
                              <p:cond delay="2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par>
                          <p:cTn id="35" fill="hold">
                            <p:stCondLst>
                              <p:cond delay="2500"/>
                            </p:stCondLst>
                            <p:childTnLst>
                              <p:par>
                                <p:cTn id="36" presetID="38" presetClass="entr" presetSubtype="0" accel="50000" fill="hold" grpId="0" nodeType="afterEffect">
                                  <p:stCondLst>
                                    <p:cond delay="0"/>
                                  </p:stCondLst>
                                  <p:iterate type="lt">
                                    <p:tmPct val="50000"/>
                                  </p:iterate>
                                  <p:childTnLst>
                                    <p:set>
                                      <p:cBhvr>
                                        <p:cTn id="37" dur="1" fill="hold">
                                          <p:stCondLst>
                                            <p:cond delay="0"/>
                                          </p:stCondLst>
                                        </p:cTn>
                                        <p:tgtEl>
                                          <p:spTgt spid="49"/>
                                        </p:tgtEl>
                                        <p:attrNameLst>
                                          <p:attrName>style.visibility</p:attrName>
                                        </p:attrNameLst>
                                      </p:cBhvr>
                                      <p:to>
                                        <p:strVal val="visible"/>
                                      </p:to>
                                    </p:set>
                                    <p:set>
                                      <p:cBhvr>
                                        <p:cTn id="38" dur="341" fill="hold">
                                          <p:stCondLst>
                                            <p:cond delay="0"/>
                                          </p:stCondLst>
                                        </p:cTn>
                                        <p:tgtEl>
                                          <p:spTgt spid="49"/>
                                        </p:tgtEl>
                                        <p:attrNameLst>
                                          <p:attrName>style.rotation</p:attrName>
                                        </p:attrNameLst>
                                      </p:cBhvr>
                                      <p:to>
                                        <p:strVal val="-45.0"/>
                                      </p:to>
                                    </p:set>
                                    <p:anim calcmode="lin" valueType="num">
                                      <p:cBhvr>
                                        <p:cTn id="39"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40"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41"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42"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43" fill="hold">
                            <p:stCondLst>
                              <p:cond delay="5500"/>
                            </p:stCondLst>
                            <p:childTnLst>
                              <p:par>
                                <p:cTn id="44" presetID="32" presetClass="emph" presetSubtype="0" fill="hold" grpId="1" nodeType="afterEffect">
                                  <p:stCondLst>
                                    <p:cond delay="0"/>
                                  </p:stCondLst>
                                  <p:iterate type="lt">
                                    <p:tmPct val="10000"/>
                                  </p:iterate>
                                  <p:childTnLst>
                                    <p:animRot by="120000">
                                      <p:cBhvr>
                                        <p:cTn id="45" dur="75" fill="hold">
                                          <p:stCondLst>
                                            <p:cond delay="0"/>
                                          </p:stCondLst>
                                        </p:cTn>
                                        <p:tgtEl>
                                          <p:spTgt spid="49"/>
                                        </p:tgtEl>
                                        <p:attrNameLst>
                                          <p:attrName>r</p:attrName>
                                        </p:attrNameLst>
                                      </p:cBhvr>
                                    </p:animRot>
                                    <p:animRot by="-240000">
                                      <p:cBhvr>
                                        <p:cTn id="46" dur="150" fill="hold">
                                          <p:stCondLst>
                                            <p:cond delay="150"/>
                                          </p:stCondLst>
                                        </p:cTn>
                                        <p:tgtEl>
                                          <p:spTgt spid="49"/>
                                        </p:tgtEl>
                                        <p:attrNameLst>
                                          <p:attrName>r</p:attrName>
                                        </p:attrNameLst>
                                      </p:cBhvr>
                                    </p:animRot>
                                    <p:animRot by="240000">
                                      <p:cBhvr>
                                        <p:cTn id="47" dur="150" fill="hold">
                                          <p:stCondLst>
                                            <p:cond delay="300"/>
                                          </p:stCondLst>
                                        </p:cTn>
                                        <p:tgtEl>
                                          <p:spTgt spid="49"/>
                                        </p:tgtEl>
                                        <p:attrNameLst>
                                          <p:attrName>r</p:attrName>
                                        </p:attrNameLst>
                                      </p:cBhvr>
                                    </p:animRot>
                                    <p:animRot by="-240000">
                                      <p:cBhvr>
                                        <p:cTn id="48" dur="150" fill="hold">
                                          <p:stCondLst>
                                            <p:cond delay="450"/>
                                          </p:stCondLst>
                                        </p:cTn>
                                        <p:tgtEl>
                                          <p:spTgt spid="49"/>
                                        </p:tgtEl>
                                        <p:attrNameLst>
                                          <p:attrName>r</p:attrName>
                                        </p:attrNameLst>
                                      </p:cBhvr>
                                    </p:animRot>
                                    <p:animRot by="120000">
                                      <p:cBhvr>
                                        <p:cTn id="49" dur="150" fill="hold">
                                          <p:stCondLst>
                                            <p:cond delay="6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P spid="49" grpId="0"/>
      <p:bldP spid="4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111966" y="118811"/>
            <a:ext cx="11952515" cy="618868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518859" y="797510"/>
            <a:ext cx="11138725" cy="5262979"/>
          </a:xfrm>
          <a:prstGeom prst="rect">
            <a:avLst/>
          </a:prstGeom>
          <a:noFill/>
        </p:spPr>
        <p:txBody>
          <a:bodyPr wrap="square" rtlCol="0">
            <a:spAutoFit/>
          </a:bodyPr>
          <a:lstStyle/>
          <a:p>
            <a:pPr algn="just"/>
            <a:r>
              <a:rPr lang="en-US" sz="2400" b="1">
                <a:solidFill>
                  <a:srgbClr val="000000"/>
                </a:solidFill>
                <a:latin typeface="+mj-lt"/>
              </a:rPr>
              <a:t>	</a:t>
            </a:r>
            <a:r>
              <a:rPr lang="vi-VN" sz="2400" b="1">
                <a:solidFill>
                  <a:srgbClr val="000000"/>
                </a:solidFill>
                <a:latin typeface="+mj-lt"/>
              </a:rPr>
              <a:t>Kéo co là một trò chơi thể hiện tinh thần thượng võ của dân ta. Tục kéo co mỗi vùng một khác, nhưng bao giờ cũng là cuộc đấu tài, đấu sức giữa hai bên. </a:t>
            </a:r>
          </a:p>
          <a:p>
            <a:pPr algn="just"/>
            <a:r>
              <a:rPr lang="en-US" sz="2400" b="1">
                <a:solidFill>
                  <a:srgbClr val="000000"/>
                </a:solidFill>
                <a:latin typeface="+mj-lt"/>
              </a:rPr>
              <a:t>	</a:t>
            </a:r>
            <a:r>
              <a:rPr lang="vi-VN" sz="2400" b="1">
                <a:solidFill>
                  <a:srgbClr val="000000"/>
                </a:solidFill>
                <a:latin typeface="+mj-lt"/>
              </a:rPr>
              <a:t>Kéo co phải đủ ba keo. Bên nào kéo được đối phương ngã về phía mình nhiều keo hơn là bên ấy thắng.</a:t>
            </a:r>
          </a:p>
          <a:p>
            <a:pPr algn="just"/>
            <a:r>
              <a:rPr lang="en-US" sz="2400" b="1">
                <a:solidFill>
                  <a:srgbClr val="000000"/>
                </a:solidFill>
                <a:latin typeface="+mj-lt"/>
              </a:rPr>
              <a:t>	</a:t>
            </a:r>
            <a:r>
              <a:rPr lang="vi-VN" sz="2400" b="1">
                <a:solidFill>
                  <a:srgbClr val="000000"/>
                </a:solidFill>
                <a:latin typeface="+mj-lt"/>
              </a:rPr>
              <a:t>Hội làng Hữu Trấp thuộc huyện Quế Võ, tỉnh Bắc Ninh thường tổ chức thi kéo co giữa nam và nữ. Có năm bên nam thắng, có năm bên nữ thắng. Nhưng dù bên nào nào thắng thì cuộc thi cũng rất là vui. Vui ở sự ganh đua, vui ở những tiếng hò reo khuyến khích của người xem hội.</a:t>
            </a:r>
          </a:p>
          <a:p>
            <a:pPr algn="just"/>
            <a:r>
              <a:rPr lang="en-US" sz="2400" b="1">
                <a:solidFill>
                  <a:srgbClr val="000000"/>
                </a:solidFill>
                <a:latin typeface="+mj-lt"/>
              </a:rPr>
              <a:t>	</a:t>
            </a:r>
            <a:r>
              <a:rPr lang="vi-VN" sz="2400" b="1">
                <a:solidFill>
                  <a:srgbClr val="000000"/>
                </a:solidFill>
                <a:latin typeface="+mj-lt"/>
              </a:rPr>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p>
          <a:p>
            <a:pPr algn="r"/>
            <a:r>
              <a:rPr lang="vi-VN" sz="2400" b="1">
                <a:solidFill>
                  <a:srgbClr val="000000"/>
                </a:solidFill>
                <a:latin typeface="+mj-lt"/>
              </a:rPr>
              <a:t>Theo </a:t>
            </a:r>
            <a:r>
              <a:rPr lang="vi-VN" sz="2400" b="1">
                <a:solidFill>
                  <a:srgbClr val="C00000"/>
                </a:solidFill>
                <a:latin typeface="+mj-lt"/>
              </a:rPr>
              <a:t>TOAN ÁNH</a:t>
            </a:r>
          </a:p>
        </p:txBody>
      </p:sp>
      <p:pic>
        <p:nvPicPr>
          <p:cNvPr id="8" name="图片 25">
            <a:extLst>
              <a:ext uri="{FF2B5EF4-FFF2-40B4-BE49-F238E27FC236}">
                <a16:creationId xmlns:a16="http://schemas.microsoft.com/office/drawing/2014/main" id="{D4C3723C-1DE8-4BC8-9A54-BE78EAF4E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7" y="5872289"/>
            <a:ext cx="12192000" cy="1081346"/>
          </a:xfrm>
          <a:prstGeom prst="rect">
            <a:avLst/>
          </a:prstGeom>
        </p:spPr>
      </p:pic>
      <p:pic>
        <p:nvPicPr>
          <p:cNvPr id="9" name="图片 21">
            <a:extLst>
              <a:ext uri="{FF2B5EF4-FFF2-40B4-BE49-F238E27FC236}">
                <a16:creationId xmlns:a16="http://schemas.microsoft.com/office/drawing/2014/main" id="{BB33F4CF-FDF6-41C6-9E4C-41C7FE948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 y="6550711"/>
            <a:ext cx="12192000" cy="2002661"/>
          </a:xfrm>
          <a:prstGeom prst="rect">
            <a:avLst/>
          </a:prstGeom>
        </p:spPr>
      </p:pic>
      <p:sp>
        <p:nvSpPr>
          <p:cNvPr id="11" name="TextBox 10">
            <a:extLst>
              <a:ext uri="{FF2B5EF4-FFF2-40B4-BE49-F238E27FC236}">
                <a16:creationId xmlns:a16="http://schemas.microsoft.com/office/drawing/2014/main" id="{84FC5C06-287A-4C0B-AD87-C34F504544A6}"/>
              </a:ext>
            </a:extLst>
          </p:cNvPr>
          <p:cNvSpPr txBox="1"/>
          <p:nvPr/>
        </p:nvSpPr>
        <p:spPr>
          <a:xfrm>
            <a:off x="5074684" y="81486"/>
            <a:ext cx="2027073" cy="1015663"/>
          </a:xfrm>
          <a:prstGeom prst="rect">
            <a:avLst/>
          </a:prstGeom>
          <a:noFill/>
        </p:spPr>
        <p:txBody>
          <a:bodyPr wrap="square">
            <a:spAutoFit/>
          </a:bodyPr>
          <a:lstStyle/>
          <a:p>
            <a:pPr algn="ctr"/>
            <a:r>
              <a:rPr lang="en-US" sz="6000">
                <a:solidFill>
                  <a:srgbClr val="C00000"/>
                </a:solidFill>
                <a:effectLst>
                  <a:outerShdw blurRad="12700" dist="38100" dir="2700000" algn="tl">
                    <a:schemeClr val="bg2">
                      <a:lumMod val="50000"/>
                      <a:alpha val="70000"/>
                    </a:schemeClr>
                  </a:outerShdw>
                </a:effectLst>
                <a:latin typeface="UTM ViceroyJF" panose="02040603050506020204" pitchFamily="18" charset="0"/>
              </a:rPr>
              <a:t>Kéo co</a:t>
            </a:r>
          </a:p>
        </p:txBody>
      </p:sp>
    </p:spTree>
    <p:extLst>
      <p:ext uri="{BB962C8B-B14F-4D97-AF65-F5344CB8AC3E}">
        <p14:creationId xmlns:p14="http://schemas.microsoft.com/office/powerpoint/2010/main" val="1299264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downLeft)">
                                      <p:cBhvr>
                                        <p:cTn id="7" dur="1000"/>
                                        <p:tgtEl>
                                          <p:spTgt spid="41"/>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6667"/>
                                  </p:iterate>
                                  <p:childTnLst>
                                    <p:set>
                                      <p:cBhvr>
                                        <p:cTn id="10" dur="1" fill="hold">
                                          <p:stCondLst>
                                            <p:cond delay="0"/>
                                          </p:stCondLst>
                                        </p:cTn>
                                        <p:tgtEl>
                                          <p:spTgt spid="21"/>
                                        </p:tgtEl>
                                        <p:attrNameLst>
                                          <p:attrName>style.visibility</p:attrName>
                                        </p:attrNameLst>
                                      </p:cBhvr>
                                      <p:to>
                                        <p:strVal val="visible"/>
                                      </p:to>
                                    </p:set>
                                    <p:anim calcmode="lin" valueType="num">
                                      <p:cBhvr>
                                        <p:cTn id="11"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1"/>
                                        </p:tgtEl>
                                        <p:attrNameLst>
                                          <p:attrName>ppt_y</p:attrName>
                                        </p:attrNameLst>
                                      </p:cBhvr>
                                      <p:tavLst>
                                        <p:tav tm="0">
                                          <p:val>
                                            <p:strVal val="#ppt_y"/>
                                          </p:val>
                                        </p:tav>
                                        <p:tav tm="100000">
                                          <p:val>
                                            <p:strVal val="#ppt_y"/>
                                          </p:val>
                                        </p:tav>
                                      </p:tavLst>
                                    </p:anim>
                                    <p:anim calcmode="lin" valueType="num">
                                      <p:cBhvr>
                                        <p:cTn id="13"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8" dur="500"/>
                                        <p:tgtEl>
                                          <p:spTgt spid="21">
                                            <p:txEl>
                                              <p:pRg st="0" end="0"/>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31" dur="500"/>
                                        <p:tgtEl>
                                          <p:spTgt spid="21">
                                            <p:txEl>
                                              <p:pRg st="1" end="1"/>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4" dur="500"/>
                                        <p:tgtEl>
                                          <p:spTgt spid="21">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7" dur="500"/>
                                        <p:tgtEl>
                                          <p:spTgt spid="21">
                                            <p:txEl>
                                              <p:pRg st="3" end="3"/>
                                            </p:txEl>
                                          </p:spTgt>
                                        </p:tgtEl>
                                      </p:cBhvr>
                                    </p:animEffect>
                                  </p:childTnLst>
                                </p:cTn>
                              </p:par>
                            </p:childTnLst>
                          </p:cTn>
                        </p:par>
                        <p:par>
                          <p:cTn id="38" fill="hold">
                            <p:stCondLst>
                              <p:cond delay="50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21">
                                            <p:txEl>
                                              <p:pRg st="4" end="4"/>
                                            </p:txEl>
                                          </p:spTgt>
                                        </p:tgtEl>
                                        <p:attrNameLst>
                                          <p:attrName>style.visibility</p:attrName>
                                        </p:attrNameLst>
                                      </p:cBhvr>
                                      <p:to>
                                        <p:strVal val="visible"/>
                                      </p:to>
                                    </p:set>
                                    <p:anim calcmode="lin" valueType="num">
                                      <p:cBhvr>
                                        <p:cTn id="41" dur="500" fill="hold"/>
                                        <p:tgtEl>
                                          <p:spTgt spid="21">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1">
                                            <p:txEl>
                                              <p:pRg st="4" end="4"/>
                                            </p:txEl>
                                          </p:spTgt>
                                        </p:tgtEl>
                                        <p:attrNameLst>
                                          <p:attrName>ppt_y</p:attrName>
                                        </p:attrNameLst>
                                      </p:cBhvr>
                                      <p:tavLst>
                                        <p:tav tm="0">
                                          <p:val>
                                            <p:strVal val="#ppt_y"/>
                                          </p:val>
                                        </p:tav>
                                        <p:tav tm="100000">
                                          <p:val>
                                            <p:strVal val="#ppt_y"/>
                                          </p:val>
                                        </p:tav>
                                      </p:tavLst>
                                    </p:anim>
                                    <p:anim calcmode="lin" valueType="num">
                                      <p:cBhvr>
                                        <p:cTn id="43" dur="500" fill="hold"/>
                                        <p:tgtEl>
                                          <p:spTgt spid="21">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1">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56619"/>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583853"/>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79214"/>
            <a:ext cx="12192000" cy="2002661"/>
          </a:xfrm>
          <a:prstGeom prst="rect">
            <a:avLst/>
          </a:prstGeom>
        </p:spPr>
      </p:pic>
      <p:pic>
        <p:nvPicPr>
          <p:cNvPr id="5" name="图片 4">
            <a:extLst>
              <a:ext uri="{FF2B5EF4-FFF2-40B4-BE49-F238E27FC236}">
                <a16:creationId xmlns:a16="http://schemas.microsoft.com/office/drawing/2014/main" id="{BC0EA212-7296-4ABD-9A27-673FEEBF3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21035" y="1392670"/>
            <a:ext cx="3314272" cy="5052154"/>
          </a:xfrm>
          <a:prstGeom prst="rect">
            <a:avLst/>
          </a:prstGeom>
        </p:spPr>
      </p:pic>
      <p:grpSp>
        <p:nvGrpSpPr>
          <p:cNvPr id="2" name="Group 1">
            <a:extLst>
              <a:ext uri="{FF2B5EF4-FFF2-40B4-BE49-F238E27FC236}">
                <a16:creationId xmlns:a16="http://schemas.microsoft.com/office/drawing/2014/main" id="{426A1140-A6C0-4C9D-BCBC-2E2E1930C4E3}"/>
              </a:ext>
            </a:extLst>
          </p:cNvPr>
          <p:cNvGrpSpPr/>
          <p:nvPr/>
        </p:nvGrpSpPr>
        <p:grpSpPr>
          <a:xfrm>
            <a:off x="2088750" y="493395"/>
            <a:ext cx="6350452" cy="861598"/>
            <a:chOff x="1262583" y="1061333"/>
            <a:chExt cx="6350452" cy="861598"/>
          </a:xfrm>
        </p:grpSpPr>
        <p:sp>
          <p:nvSpPr>
            <p:cNvPr id="71" name="任意多边形: 形状 70">
              <a:extLst>
                <a:ext uri="{FF2B5EF4-FFF2-40B4-BE49-F238E27FC236}">
                  <a16:creationId xmlns:a16="http://schemas.microsoft.com/office/drawing/2014/main" id="{803CA53F-8B65-44DF-A0B3-25058DE5B7BA}"/>
                </a:ext>
              </a:extLst>
            </p:cNvPr>
            <p:cNvSpPr/>
            <p:nvPr/>
          </p:nvSpPr>
          <p:spPr>
            <a:xfrm>
              <a:off x="1262583" y="1061333"/>
              <a:ext cx="6337271" cy="861598"/>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solidFill>
                <a:schemeClr val="accent2">
                  <a:lumMod val="40000"/>
                  <a:lumOff val="6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6" name="文本框 15">
              <a:extLst>
                <a:ext uri="{FF2B5EF4-FFF2-40B4-BE49-F238E27FC236}">
                  <a16:creationId xmlns:a16="http://schemas.microsoft.com/office/drawing/2014/main" id="{C0538983-7459-445A-84F2-9B5F71A6C94D}"/>
                </a:ext>
              </a:extLst>
            </p:cNvPr>
            <p:cNvSpPr txBox="1"/>
            <p:nvPr/>
          </p:nvSpPr>
          <p:spPr>
            <a:xfrm>
              <a:off x="1422028" y="1189316"/>
              <a:ext cx="6191007" cy="584775"/>
            </a:xfrm>
            <a:prstGeom prst="rect">
              <a:avLst/>
            </a:prstGeom>
            <a:noFill/>
          </p:spPr>
          <p:txBody>
            <a:bodyPr wrap="square" rtlCol="0">
              <a:spAutoFit/>
            </a:bodyPr>
            <a:lstStyle/>
            <a:p>
              <a:r>
                <a:rPr lang="en-US" altLang="zh-CN" sz="3200">
                  <a:solidFill>
                    <a:srgbClr val="ED6C0B"/>
                  </a:solidFill>
                  <a:effectLst>
                    <a:outerShdw blurRad="38100" dist="38100" dir="2700000" algn="tl">
                      <a:srgbClr val="000000">
                        <a:alpha val="43137"/>
                      </a:srgbClr>
                    </a:outerShdw>
                  </a:effectLst>
                  <a:latin typeface="UTM Guanine" panose="02040603050506020204" pitchFamily="18" charset="0"/>
                  <a:ea typeface="字魂20号-石头体" panose="00000500000000000000" pitchFamily="2" charset="-122"/>
                </a:rPr>
                <a:t>ĐOẠN 1:  </a:t>
              </a:r>
              <a:r>
                <a:rPr lang="en-US" altLang="zh-CN" sz="3200" b="1">
                  <a:latin typeface="Times New Roman" panose="02020603050405020304" pitchFamily="18" charset="0"/>
                  <a:ea typeface="字体视界-单纯体" panose="02010601030101010101" pitchFamily="2" charset="-122"/>
                  <a:cs typeface="Times New Roman" panose="02020603050405020304" pitchFamily="18" charset="0"/>
                </a:rPr>
                <a:t>Kéo co … bên ấy thắng.</a:t>
              </a:r>
            </a:p>
          </p:txBody>
        </p:sp>
      </p:grpSp>
      <p:grpSp>
        <p:nvGrpSpPr>
          <p:cNvPr id="3" name="Group 2">
            <a:extLst>
              <a:ext uri="{FF2B5EF4-FFF2-40B4-BE49-F238E27FC236}">
                <a16:creationId xmlns:a16="http://schemas.microsoft.com/office/drawing/2014/main" id="{490E411E-ECAB-4EFA-AE86-A4EED3AA1168}"/>
              </a:ext>
            </a:extLst>
          </p:cNvPr>
          <p:cNvGrpSpPr/>
          <p:nvPr/>
        </p:nvGrpSpPr>
        <p:grpSpPr>
          <a:xfrm>
            <a:off x="3740356" y="1950660"/>
            <a:ext cx="7011437" cy="861598"/>
            <a:chOff x="3899829" y="3243306"/>
            <a:chExt cx="7011437" cy="861598"/>
          </a:xfrm>
        </p:grpSpPr>
        <p:sp>
          <p:nvSpPr>
            <p:cNvPr id="72" name="任意多边形: 形状 71">
              <a:extLst>
                <a:ext uri="{FF2B5EF4-FFF2-40B4-BE49-F238E27FC236}">
                  <a16:creationId xmlns:a16="http://schemas.microsoft.com/office/drawing/2014/main" id="{215481C5-4863-40A7-86DA-270BC321ADAD}"/>
                </a:ext>
              </a:extLst>
            </p:cNvPr>
            <p:cNvSpPr/>
            <p:nvPr/>
          </p:nvSpPr>
          <p:spPr>
            <a:xfrm>
              <a:off x="3899829" y="3243306"/>
              <a:ext cx="7011437" cy="861598"/>
            </a:xfrm>
            <a:custGeom>
              <a:avLst/>
              <a:gdLst>
                <a:gd name="connsiteX0" fmla="*/ 430798 w 5817996"/>
                <a:gd name="connsiteY0" fmla="*/ 0 h 861598"/>
                <a:gd name="connsiteX1" fmla="*/ 735418 w 5817996"/>
                <a:gd name="connsiteY1" fmla="*/ 126178 h 861598"/>
                <a:gd name="connsiteX2" fmla="*/ 740573 w 5817996"/>
                <a:gd name="connsiteY2" fmla="*/ 132426 h 861598"/>
                <a:gd name="connsiteX3" fmla="*/ 745728 w 5817996"/>
                <a:gd name="connsiteY3" fmla="*/ 126178 h 861598"/>
                <a:gd name="connsiteX4" fmla="*/ 1050348 w 5817996"/>
                <a:gd name="connsiteY4" fmla="*/ 0 h 861598"/>
                <a:gd name="connsiteX5" fmla="*/ 1354968 w 5817996"/>
                <a:gd name="connsiteY5" fmla="*/ 126178 h 861598"/>
                <a:gd name="connsiteX6" fmla="*/ 1360124 w 5817996"/>
                <a:gd name="connsiteY6" fmla="*/ 132427 h 861598"/>
                <a:gd name="connsiteX7" fmla="*/ 1365279 w 5817996"/>
                <a:gd name="connsiteY7" fmla="*/ 126178 h 861598"/>
                <a:gd name="connsiteX8" fmla="*/ 1669899 w 5817996"/>
                <a:gd name="connsiteY8" fmla="*/ 0 h 861598"/>
                <a:gd name="connsiteX9" fmla="*/ 1974519 w 5817996"/>
                <a:gd name="connsiteY9" fmla="*/ 126178 h 861598"/>
                <a:gd name="connsiteX10" fmla="*/ 1979674 w 5817996"/>
                <a:gd name="connsiteY10" fmla="*/ 132426 h 861598"/>
                <a:gd name="connsiteX11" fmla="*/ 1984829 w 5817996"/>
                <a:gd name="connsiteY11" fmla="*/ 126178 h 861598"/>
                <a:gd name="connsiteX12" fmla="*/ 2289449 w 5817996"/>
                <a:gd name="connsiteY12" fmla="*/ 0 h 861598"/>
                <a:gd name="connsiteX13" fmla="*/ 2594069 w 5817996"/>
                <a:gd name="connsiteY13" fmla="*/ 126178 h 861598"/>
                <a:gd name="connsiteX14" fmla="*/ 2599225 w 5817996"/>
                <a:gd name="connsiteY14" fmla="*/ 132427 h 861598"/>
                <a:gd name="connsiteX15" fmla="*/ 2604380 w 5817996"/>
                <a:gd name="connsiteY15" fmla="*/ 126178 h 861598"/>
                <a:gd name="connsiteX16" fmla="*/ 2909000 w 5817996"/>
                <a:gd name="connsiteY16" fmla="*/ 0 h 861598"/>
                <a:gd name="connsiteX17" fmla="*/ 3213620 w 5817996"/>
                <a:gd name="connsiteY17" fmla="*/ 126178 h 861598"/>
                <a:gd name="connsiteX18" fmla="*/ 3218775 w 5817996"/>
                <a:gd name="connsiteY18" fmla="*/ 132426 h 861598"/>
                <a:gd name="connsiteX19" fmla="*/ 3223930 w 5817996"/>
                <a:gd name="connsiteY19" fmla="*/ 126178 h 861598"/>
                <a:gd name="connsiteX20" fmla="*/ 3528550 w 5817996"/>
                <a:gd name="connsiteY20" fmla="*/ 0 h 861598"/>
                <a:gd name="connsiteX21" fmla="*/ 3833170 w 5817996"/>
                <a:gd name="connsiteY21" fmla="*/ 126178 h 861598"/>
                <a:gd name="connsiteX22" fmla="*/ 3838325 w 5817996"/>
                <a:gd name="connsiteY22" fmla="*/ 132426 h 861598"/>
                <a:gd name="connsiteX23" fmla="*/ 3843480 w 5817996"/>
                <a:gd name="connsiteY23" fmla="*/ 126178 h 861598"/>
                <a:gd name="connsiteX24" fmla="*/ 4148100 w 5817996"/>
                <a:gd name="connsiteY24" fmla="*/ 0 h 861598"/>
                <a:gd name="connsiteX25" fmla="*/ 4452720 w 5817996"/>
                <a:gd name="connsiteY25" fmla="*/ 126178 h 861598"/>
                <a:gd name="connsiteX26" fmla="*/ 4457875 w 5817996"/>
                <a:gd name="connsiteY26" fmla="*/ 132425 h 861598"/>
                <a:gd name="connsiteX27" fmla="*/ 4463029 w 5817996"/>
                <a:gd name="connsiteY27" fmla="*/ 126178 h 861598"/>
                <a:gd name="connsiteX28" fmla="*/ 4767649 w 5817996"/>
                <a:gd name="connsiteY28" fmla="*/ 0 h 861598"/>
                <a:gd name="connsiteX29" fmla="*/ 5072269 w 5817996"/>
                <a:gd name="connsiteY29" fmla="*/ 126178 h 861598"/>
                <a:gd name="connsiteX30" fmla="*/ 5077424 w 5817996"/>
                <a:gd name="connsiteY30" fmla="*/ 132425 h 861598"/>
                <a:gd name="connsiteX31" fmla="*/ 5082578 w 5817996"/>
                <a:gd name="connsiteY31" fmla="*/ 126178 h 861598"/>
                <a:gd name="connsiteX32" fmla="*/ 5387198 w 5817996"/>
                <a:gd name="connsiteY32" fmla="*/ 0 h 861598"/>
                <a:gd name="connsiteX33" fmla="*/ 5817996 w 5817996"/>
                <a:gd name="connsiteY33" fmla="*/ 430799 h 861598"/>
                <a:gd name="connsiteX34" fmla="*/ 5387198 w 5817996"/>
                <a:gd name="connsiteY34" fmla="*/ 861598 h 861598"/>
                <a:gd name="connsiteX35" fmla="*/ 5082578 w 5817996"/>
                <a:gd name="connsiteY35" fmla="*/ 735420 h 861598"/>
                <a:gd name="connsiteX36" fmla="*/ 5077424 w 5817996"/>
                <a:gd name="connsiteY36" fmla="*/ 729173 h 861598"/>
                <a:gd name="connsiteX37" fmla="*/ 5072269 w 5817996"/>
                <a:gd name="connsiteY37" fmla="*/ 735420 h 861598"/>
                <a:gd name="connsiteX38" fmla="*/ 4767649 w 5817996"/>
                <a:gd name="connsiteY38" fmla="*/ 861598 h 861598"/>
                <a:gd name="connsiteX39" fmla="*/ 4463029 w 5817996"/>
                <a:gd name="connsiteY39" fmla="*/ 735420 h 861598"/>
                <a:gd name="connsiteX40" fmla="*/ 4457875 w 5817996"/>
                <a:gd name="connsiteY40" fmla="*/ 729173 h 861598"/>
                <a:gd name="connsiteX41" fmla="*/ 4452720 w 5817996"/>
                <a:gd name="connsiteY41" fmla="*/ 735420 h 861598"/>
                <a:gd name="connsiteX42" fmla="*/ 4148100 w 5817996"/>
                <a:gd name="connsiteY42" fmla="*/ 861598 h 861598"/>
                <a:gd name="connsiteX43" fmla="*/ 3843480 w 5817996"/>
                <a:gd name="connsiteY43" fmla="*/ 735420 h 861598"/>
                <a:gd name="connsiteX44" fmla="*/ 3838325 w 5817996"/>
                <a:gd name="connsiteY44" fmla="*/ 729172 h 861598"/>
                <a:gd name="connsiteX45" fmla="*/ 3833170 w 5817996"/>
                <a:gd name="connsiteY45" fmla="*/ 735420 h 861598"/>
                <a:gd name="connsiteX46" fmla="*/ 3528550 w 5817996"/>
                <a:gd name="connsiteY46" fmla="*/ 861598 h 861598"/>
                <a:gd name="connsiteX47" fmla="*/ 3223930 w 5817996"/>
                <a:gd name="connsiteY47" fmla="*/ 735420 h 861598"/>
                <a:gd name="connsiteX48" fmla="*/ 3218775 w 5817996"/>
                <a:gd name="connsiteY48" fmla="*/ 729172 h 861598"/>
                <a:gd name="connsiteX49" fmla="*/ 3213620 w 5817996"/>
                <a:gd name="connsiteY49" fmla="*/ 735420 h 861598"/>
                <a:gd name="connsiteX50" fmla="*/ 2909000 w 5817996"/>
                <a:gd name="connsiteY50" fmla="*/ 861598 h 861598"/>
                <a:gd name="connsiteX51" fmla="*/ 2604380 w 5817996"/>
                <a:gd name="connsiteY51" fmla="*/ 735420 h 861598"/>
                <a:gd name="connsiteX52" fmla="*/ 2599225 w 5817996"/>
                <a:gd name="connsiteY52" fmla="*/ 729172 h 861598"/>
                <a:gd name="connsiteX53" fmla="*/ 2594069 w 5817996"/>
                <a:gd name="connsiteY53" fmla="*/ 735420 h 861598"/>
                <a:gd name="connsiteX54" fmla="*/ 2289449 w 5817996"/>
                <a:gd name="connsiteY54" fmla="*/ 861598 h 861598"/>
                <a:gd name="connsiteX55" fmla="*/ 1984829 w 5817996"/>
                <a:gd name="connsiteY55" fmla="*/ 735420 h 861598"/>
                <a:gd name="connsiteX56" fmla="*/ 1979674 w 5817996"/>
                <a:gd name="connsiteY56" fmla="*/ 729172 h 861598"/>
                <a:gd name="connsiteX57" fmla="*/ 1974519 w 5817996"/>
                <a:gd name="connsiteY57" fmla="*/ 735420 h 861598"/>
                <a:gd name="connsiteX58" fmla="*/ 1669899 w 5817996"/>
                <a:gd name="connsiteY58" fmla="*/ 861598 h 861598"/>
                <a:gd name="connsiteX59" fmla="*/ 1365279 w 5817996"/>
                <a:gd name="connsiteY59" fmla="*/ 735420 h 861598"/>
                <a:gd name="connsiteX60" fmla="*/ 1360124 w 5817996"/>
                <a:gd name="connsiteY60" fmla="*/ 729172 h 861598"/>
                <a:gd name="connsiteX61" fmla="*/ 1354968 w 5817996"/>
                <a:gd name="connsiteY61" fmla="*/ 735420 h 861598"/>
                <a:gd name="connsiteX62" fmla="*/ 1050348 w 5817996"/>
                <a:gd name="connsiteY62" fmla="*/ 861598 h 861598"/>
                <a:gd name="connsiteX63" fmla="*/ 745728 w 5817996"/>
                <a:gd name="connsiteY63" fmla="*/ 735420 h 861598"/>
                <a:gd name="connsiteX64" fmla="*/ 740573 w 5817996"/>
                <a:gd name="connsiteY64" fmla="*/ 729172 h 861598"/>
                <a:gd name="connsiteX65" fmla="*/ 735418 w 5817996"/>
                <a:gd name="connsiteY65" fmla="*/ 735420 h 861598"/>
                <a:gd name="connsiteX66" fmla="*/ 430798 w 5817996"/>
                <a:gd name="connsiteY66" fmla="*/ 861598 h 861598"/>
                <a:gd name="connsiteX67" fmla="*/ 0 w 5817996"/>
                <a:gd name="connsiteY67" fmla="*/ 430799 h 861598"/>
                <a:gd name="connsiteX68" fmla="*/ 430798 w 5817996"/>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6" h="861598">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7"/>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7"/>
                  </a:lnTo>
                  <a:lnTo>
                    <a:pt x="2604380" y="126178"/>
                  </a:lnTo>
                  <a:cubicBezTo>
                    <a:pt x="2682339" y="48219"/>
                    <a:pt x="2790039" y="0"/>
                    <a:pt x="2909000" y="0"/>
                  </a:cubicBezTo>
                  <a:cubicBezTo>
                    <a:pt x="3027962"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1" y="0"/>
                    <a:pt x="4994310" y="48219"/>
                    <a:pt x="5072269" y="126178"/>
                  </a:cubicBezTo>
                  <a:lnTo>
                    <a:pt x="5077424" y="132425"/>
                  </a:lnTo>
                  <a:lnTo>
                    <a:pt x="5082578" y="126178"/>
                  </a:lnTo>
                  <a:cubicBezTo>
                    <a:pt x="5160537" y="48219"/>
                    <a:pt x="5268237" y="0"/>
                    <a:pt x="5387198" y="0"/>
                  </a:cubicBezTo>
                  <a:cubicBezTo>
                    <a:pt x="5625121" y="0"/>
                    <a:pt x="5817996" y="192875"/>
                    <a:pt x="5817996" y="430799"/>
                  </a:cubicBezTo>
                  <a:cubicBezTo>
                    <a:pt x="5817996" y="668723"/>
                    <a:pt x="5625121" y="861598"/>
                    <a:pt x="5387198" y="861598"/>
                  </a:cubicBezTo>
                  <a:cubicBezTo>
                    <a:pt x="5268237" y="861598"/>
                    <a:pt x="5160537" y="813379"/>
                    <a:pt x="5082578" y="735420"/>
                  </a:cubicBezTo>
                  <a:lnTo>
                    <a:pt x="5077424" y="729173"/>
                  </a:lnTo>
                  <a:lnTo>
                    <a:pt x="5072269" y="735420"/>
                  </a:lnTo>
                  <a:cubicBezTo>
                    <a:pt x="4994310" y="813379"/>
                    <a:pt x="4886611" y="861598"/>
                    <a:pt x="4767649" y="861598"/>
                  </a:cubicBezTo>
                  <a:cubicBezTo>
                    <a:pt x="4648688" y="861598"/>
                    <a:pt x="4540988" y="813379"/>
                    <a:pt x="4463029" y="735420"/>
                  </a:cubicBezTo>
                  <a:lnTo>
                    <a:pt x="4457875" y="729173"/>
                  </a:lnTo>
                  <a:lnTo>
                    <a:pt x="4452720" y="735420"/>
                  </a:lnTo>
                  <a:cubicBezTo>
                    <a:pt x="4374761" y="813379"/>
                    <a:pt x="4267062" y="861598"/>
                    <a:pt x="4148100" y="861598"/>
                  </a:cubicBezTo>
                  <a:cubicBezTo>
                    <a:pt x="4029139" y="861598"/>
                    <a:pt x="3921439" y="813379"/>
                    <a:pt x="3843480" y="735420"/>
                  </a:cubicBezTo>
                  <a:lnTo>
                    <a:pt x="3838325" y="729172"/>
                  </a:lnTo>
                  <a:lnTo>
                    <a:pt x="3833170" y="735420"/>
                  </a:lnTo>
                  <a:cubicBezTo>
                    <a:pt x="3755211" y="813379"/>
                    <a:pt x="3647512" y="861598"/>
                    <a:pt x="3528550" y="861598"/>
                  </a:cubicBezTo>
                  <a:cubicBezTo>
                    <a:pt x="3409589" y="861598"/>
                    <a:pt x="3301889" y="813379"/>
                    <a:pt x="3223930" y="735420"/>
                  </a:cubicBezTo>
                  <a:lnTo>
                    <a:pt x="3218775" y="729172"/>
                  </a:lnTo>
                  <a:lnTo>
                    <a:pt x="3213620" y="735420"/>
                  </a:lnTo>
                  <a:cubicBezTo>
                    <a:pt x="3135661" y="813379"/>
                    <a:pt x="3027962" y="861598"/>
                    <a:pt x="2909000" y="861598"/>
                  </a:cubicBezTo>
                  <a:cubicBezTo>
                    <a:pt x="2790039" y="861598"/>
                    <a:pt x="2682339" y="813379"/>
                    <a:pt x="2604380" y="735420"/>
                  </a:cubicBezTo>
                  <a:lnTo>
                    <a:pt x="2599225" y="729172"/>
                  </a:lnTo>
                  <a:lnTo>
                    <a:pt x="2594069" y="735420"/>
                  </a:lnTo>
                  <a:cubicBezTo>
                    <a:pt x="2516110" y="813379"/>
                    <a:pt x="2408411" y="861598"/>
                    <a:pt x="2289449" y="861598"/>
                  </a:cubicBezTo>
                  <a:cubicBezTo>
                    <a:pt x="2170488" y="861598"/>
                    <a:pt x="2062788" y="813379"/>
                    <a:pt x="1984829" y="735420"/>
                  </a:cubicBezTo>
                  <a:lnTo>
                    <a:pt x="1979674" y="729172"/>
                  </a:lnTo>
                  <a:lnTo>
                    <a:pt x="1974519" y="735420"/>
                  </a:lnTo>
                  <a:cubicBezTo>
                    <a:pt x="1896560" y="813379"/>
                    <a:pt x="1788861" y="861598"/>
                    <a:pt x="1669899" y="861598"/>
                  </a:cubicBezTo>
                  <a:cubicBezTo>
                    <a:pt x="1550938" y="861598"/>
                    <a:pt x="1443238" y="813379"/>
                    <a:pt x="1365279" y="735420"/>
                  </a:cubicBezTo>
                  <a:lnTo>
                    <a:pt x="1360124" y="729172"/>
                  </a:lnTo>
                  <a:lnTo>
                    <a:pt x="1354968" y="735420"/>
                  </a:lnTo>
                  <a:cubicBezTo>
                    <a:pt x="1277009" y="813379"/>
                    <a:pt x="1169310" y="861598"/>
                    <a:pt x="1050348" y="861598"/>
                  </a:cubicBezTo>
                  <a:cubicBezTo>
                    <a:pt x="931387" y="861598"/>
                    <a:pt x="823687" y="813379"/>
                    <a:pt x="745728" y="735420"/>
                  </a:cubicBezTo>
                  <a:lnTo>
                    <a:pt x="740573" y="729172"/>
                  </a:lnTo>
                  <a:lnTo>
                    <a:pt x="735418" y="735420"/>
                  </a:lnTo>
                  <a:cubicBezTo>
                    <a:pt x="657459" y="813379"/>
                    <a:pt x="549760" y="861598"/>
                    <a:pt x="430798" y="861598"/>
                  </a:cubicBezTo>
                  <a:cubicBezTo>
                    <a:pt x="192875" y="861598"/>
                    <a:pt x="0" y="668723"/>
                    <a:pt x="0" y="430799"/>
                  </a:cubicBezTo>
                  <a:cubicBezTo>
                    <a:pt x="0" y="192875"/>
                    <a:pt x="192875" y="0"/>
                    <a:pt x="430798" y="0"/>
                  </a:cubicBezTo>
                  <a:close/>
                </a:path>
              </a:pathLst>
            </a:custGeom>
            <a:solidFill>
              <a:schemeClr val="bg1"/>
            </a:solidFill>
            <a:ln>
              <a:solidFill>
                <a:srgbClr val="00B0F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54" name="文本框 53">
              <a:extLst>
                <a:ext uri="{FF2B5EF4-FFF2-40B4-BE49-F238E27FC236}">
                  <a16:creationId xmlns:a16="http://schemas.microsoft.com/office/drawing/2014/main" id="{A4217AEB-1FDA-4986-9200-9251690860A9}"/>
                </a:ext>
              </a:extLst>
            </p:cNvPr>
            <p:cNvSpPr txBox="1"/>
            <p:nvPr/>
          </p:nvSpPr>
          <p:spPr>
            <a:xfrm>
              <a:off x="4077124" y="3409351"/>
              <a:ext cx="6834142" cy="584775"/>
            </a:xfrm>
            <a:prstGeom prst="rect">
              <a:avLst/>
            </a:prstGeom>
            <a:noFill/>
          </p:spPr>
          <p:txBody>
            <a:bodyPr wrap="square" rtlCol="0">
              <a:spAutoFit/>
            </a:bodyPr>
            <a:lstStyle/>
            <a:p>
              <a:r>
                <a:rPr lang="en-US" altLang="zh-CN" sz="3200">
                  <a:solidFill>
                    <a:schemeClr val="accent5">
                      <a:lumMod val="75000"/>
                    </a:schemeClr>
                  </a:solidFill>
                  <a:effectLst>
                    <a:outerShdw blurRad="38100" dist="38100" dir="2700000" algn="tl">
                      <a:srgbClr val="000000">
                        <a:alpha val="43137"/>
                      </a:srgbClr>
                    </a:outerShdw>
                  </a:effectLst>
                  <a:latin typeface="UTM Guanine" panose="02040603050506020204" pitchFamily="18" charset="0"/>
                  <a:ea typeface="字魂20号-石头体" panose="00000500000000000000" pitchFamily="2" charset="-122"/>
                </a:rPr>
                <a:t>ĐOẠN 2:  </a:t>
              </a:r>
              <a:r>
                <a:rPr lang="en-US" altLang="zh-CN" sz="3200" b="1">
                  <a:latin typeface="Times New Roman" panose="02020603050405020304" pitchFamily="18" charset="0"/>
                  <a:ea typeface="字体视界-单纯体" panose="02010601030101010101" pitchFamily="2" charset="-122"/>
                  <a:cs typeface="Times New Roman" panose="02020603050405020304" pitchFamily="18" charset="0"/>
                </a:rPr>
                <a:t>Hội làng … người xem hội.</a:t>
              </a:r>
            </a:p>
          </p:txBody>
        </p:sp>
      </p:grpSp>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7" name="Group 26">
            <a:extLst>
              <a:ext uri="{FF2B5EF4-FFF2-40B4-BE49-F238E27FC236}">
                <a16:creationId xmlns:a16="http://schemas.microsoft.com/office/drawing/2014/main" id="{788F8B00-0F14-4F22-8974-193D9F99B10F}"/>
              </a:ext>
            </a:extLst>
          </p:cNvPr>
          <p:cNvGrpSpPr/>
          <p:nvPr/>
        </p:nvGrpSpPr>
        <p:grpSpPr>
          <a:xfrm>
            <a:off x="5964991" y="3407926"/>
            <a:ext cx="5817996" cy="861598"/>
            <a:chOff x="3899830" y="3243306"/>
            <a:chExt cx="5817996" cy="861598"/>
          </a:xfrm>
        </p:grpSpPr>
        <p:sp>
          <p:nvSpPr>
            <p:cNvPr id="28" name="任意多边形: 形状 71">
              <a:extLst>
                <a:ext uri="{FF2B5EF4-FFF2-40B4-BE49-F238E27FC236}">
                  <a16:creationId xmlns:a16="http://schemas.microsoft.com/office/drawing/2014/main" id="{22B967A4-2E8C-4ED0-A2DE-3274F7E06937}"/>
                </a:ext>
              </a:extLst>
            </p:cNvPr>
            <p:cNvSpPr/>
            <p:nvPr/>
          </p:nvSpPr>
          <p:spPr>
            <a:xfrm>
              <a:off x="3899830" y="3243306"/>
              <a:ext cx="5817996" cy="861598"/>
            </a:xfrm>
            <a:custGeom>
              <a:avLst/>
              <a:gdLst>
                <a:gd name="connsiteX0" fmla="*/ 430798 w 5817996"/>
                <a:gd name="connsiteY0" fmla="*/ 0 h 861598"/>
                <a:gd name="connsiteX1" fmla="*/ 735418 w 5817996"/>
                <a:gd name="connsiteY1" fmla="*/ 126178 h 861598"/>
                <a:gd name="connsiteX2" fmla="*/ 740573 w 5817996"/>
                <a:gd name="connsiteY2" fmla="*/ 132426 h 861598"/>
                <a:gd name="connsiteX3" fmla="*/ 745728 w 5817996"/>
                <a:gd name="connsiteY3" fmla="*/ 126178 h 861598"/>
                <a:gd name="connsiteX4" fmla="*/ 1050348 w 5817996"/>
                <a:gd name="connsiteY4" fmla="*/ 0 h 861598"/>
                <a:gd name="connsiteX5" fmla="*/ 1354968 w 5817996"/>
                <a:gd name="connsiteY5" fmla="*/ 126178 h 861598"/>
                <a:gd name="connsiteX6" fmla="*/ 1360124 w 5817996"/>
                <a:gd name="connsiteY6" fmla="*/ 132427 h 861598"/>
                <a:gd name="connsiteX7" fmla="*/ 1365279 w 5817996"/>
                <a:gd name="connsiteY7" fmla="*/ 126178 h 861598"/>
                <a:gd name="connsiteX8" fmla="*/ 1669899 w 5817996"/>
                <a:gd name="connsiteY8" fmla="*/ 0 h 861598"/>
                <a:gd name="connsiteX9" fmla="*/ 1974519 w 5817996"/>
                <a:gd name="connsiteY9" fmla="*/ 126178 h 861598"/>
                <a:gd name="connsiteX10" fmla="*/ 1979674 w 5817996"/>
                <a:gd name="connsiteY10" fmla="*/ 132426 h 861598"/>
                <a:gd name="connsiteX11" fmla="*/ 1984829 w 5817996"/>
                <a:gd name="connsiteY11" fmla="*/ 126178 h 861598"/>
                <a:gd name="connsiteX12" fmla="*/ 2289449 w 5817996"/>
                <a:gd name="connsiteY12" fmla="*/ 0 h 861598"/>
                <a:gd name="connsiteX13" fmla="*/ 2594069 w 5817996"/>
                <a:gd name="connsiteY13" fmla="*/ 126178 h 861598"/>
                <a:gd name="connsiteX14" fmla="*/ 2599225 w 5817996"/>
                <a:gd name="connsiteY14" fmla="*/ 132427 h 861598"/>
                <a:gd name="connsiteX15" fmla="*/ 2604380 w 5817996"/>
                <a:gd name="connsiteY15" fmla="*/ 126178 h 861598"/>
                <a:gd name="connsiteX16" fmla="*/ 2909000 w 5817996"/>
                <a:gd name="connsiteY16" fmla="*/ 0 h 861598"/>
                <a:gd name="connsiteX17" fmla="*/ 3213620 w 5817996"/>
                <a:gd name="connsiteY17" fmla="*/ 126178 h 861598"/>
                <a:gd name="connsiteX18" fmla="*/ 3218775 w 5817996"/>
                <a:gd name="connsiteY18" fmla="*/ 132426 h 861598"/>
                <a:gd name="connsiteX19" fmla="*/ 3223930 w 5817996"/>
                <a:gd name="connsiteY19" fmla="*/ 126178 h 861598"/>
                <a:gd name="connsiteX20" fmla="*/ 3528550 w 5817996"/>
                <a:gd name="connsiteY20" fmla="*/ 0 h 861598"/>
                <a:gd name="connsiteX21" fmla="*/ 3833170 w 5817996"/>
                <a:gd name="connsiteY21" fmla="*/ 126178 h 861598"/>
                <a:gd name="connsiteX22" fmla="*/ 3838325 w 5817996"/>
                <a:gd name="connsiteY22" fmla="*/ 132426 h 861598"/>
                <a:gd name="connsiteX23" fmla="*/ 3843480 w 5817996"/>
                <a:gd name="connsiteY23" fmla="*/ 126178 h 861598"/>
                <a:gd name="connsiteX24" fmla="*/ 4148100 w 5817996"/>
                <a:gd name="connsiteY24" fmla="*/ 0 h 861598"/>
                <a:gd name="connsiteX25" fmla="*/ 4452720 w 5817996"/>
                <a:gd name="connsiteY25" fmla="*/ 126178 h 861598"/>
                <a:gd name="connsiteX26" fmla="*/ 4457875 w 5817996"/>
                <a:gd name="connsiteY26" fmla="*/ 132425 h 861598"/>
                <a:gd name="connsiteX27" fmla="*/ 4463029 w 5817996"/>
                <a:gd name="connsiteY27" fmla="*/ 126178 h 861598"/>
                <a:gd name="connsiteX28" fmla="*/ 4767649 w 5817996"/>
                <a:gd name="connsiteY28" fmla="*/ 0 h 861598"/>
                <a:gd name="connsiteX29" fmla="*/ 5072269 w 5817996"/>
                <a:gd name="connsiteY29" fmla="*/ 126178 h 861598"/>
                <a:gd name="connsiteX30" fmla="*/ 5077424 w 5817996"/>
                <a:gd name="connsiteY30" fmla="*/ 132425 h 861598"/>
                <a:gd name="connsiteX31" fmla="*/ 5082578 w 5817996"/>
                <a:gd name="connsiteY31" fmla="*/ 126178 h 861598"/>
                <a:gd name="connsiteX32" fmla="*/ 5387198 w 5817996"/>
                <a:gd name="connsiteY32" fmla="*/ 0 h 861598"/>
                <a:gd name="connsiteX33" fmla="*/ 5817996 w 5817996"/>
                <a:gd name="connsiteY33" fmla="*/ 430799 h 861598"/>
                <a:gd name="connsiteX34" fmla="*/ 5387198 w 5817996"/>
                <a:gd name="connsiteY34" fmla="*/ 861598 h 861598"/>
                <a:gd name="connsiteX35" fmla="*/ 5082578 w 5817996"/>
                <a:gd name="connsiteY35" fmla="*/ 735420 h 861598"/>
                <a:gd name="connsiteX36" fmla="*/ 5077424 w 5817996"/>
                <a:gd name="connsiteY36" fmla="*/ 729173 h 861598"/>
                <a:gd name="connsiteX37" fmla="*/ 5072269 w 5817996"/>
                <a:gd name="connsiteY37" fmla="*/ 735420 h 861598"/>
                <a:gd name="connsiteX38" fmla="*/ 4767649 w 5817996"/>
                <a:gd name="connsiteY38" fmla="*/ 861598 h 861598"/>
                <a:gd name="connsiteX39" fmla="*/ 4463029 w 5817996"/>
                <a:gd name="connsiteY39" fmla="*/ 735420 h 861598"/>
                <a:gd name="connsiteX40" fmla="*/ 4457875 w 5817996"/>
                <a:gd name="connsiteY40" fmla="*/ 729173 h 861598"/>
                <a:gd name="connsiteX41" fmla="*/ 4452720 w 5817996"/>
                <a:gd name="connsiteY41" fmla="*/ 735420 h 861598"/>
                <a:gd name="connsiteX42" fmla="*/ 4148100 w 5817996"/>
                <a:gd name="connsiteY42" fmla="*/ 861598 h 861598"/>
                <a:gd name="connsiteX43" fmla="*/ 3843480 w 5817996"/>
                <a:gd name="connsiteY43" fmla="*/ 735420 h 861598"/>
                <a:gd name="connsiteX44" fmla="*/ 3838325 w 5817996"/>
                <a:gd name="connsiteY44" fmla="*/ 729172 h 861598"/>
                <a:gd name="connsiteX45" fmla="*/ 3833170 w 5817996"/>
                <a:gd name="connsiteY45" fmla="*/ 735420 h 861598"/>
                <a:gd name="connsiteX46" fmla="*/ 3528550 w 5817996"/>
                <a:gd name="connsiteY46" fmla="*/ 861598 h 861598"/>
                <a:gd name="connsiteX47" fmla="*/ 3223930 w 5817996"/>
                <a:gd name="connsiteY47" fmla="*/ 735420 h 861598"/>
                <a:gd name="connsiteX48" fmla="*/ 3218775 w 5817996"/>
                <a:gd name="connsiteY48" fmla="*/ 729172 h 861598"/>
                <a:gd name="connsiteX49" fmla="*/ 3213620 w 5817996"/>
                <a:gd name="connsiteY49" fmla="*/ 735420 h 861598"/>
                <a:gd name="connsiteX50" fmla="*/ 2909000 w 5817996"/>
                <a:gd name="connsiteY50" fmla="*/ 861598 h 861598"/>
                <a:gd name="connsiteX51" fmla="*/ 2604380 w 5817996"/>
                <a:gd name="connsiteY51" fmla="*/ 735420 h 861598"/>
                <a:gd name="connsiteX52" fmla="*/ 2599225 w 5817996"/>
                <a:gd name="connsiteY52" fmla="*/ 729172 h 861598"/>
                <a:gd name="connsiteX53" fmla="*/ 2594069 w 5817996"/>
                <a:gd name="connsiteY53" fmla="*/ 735420 h 861598"/>
                <a:gd name="connsiteX54" fmla="*/ 2289449 w 5817996"/>
                <a:gd name="connsiteY54" fmla="*/ 861598 h 861598"/>
                <a:gd name="connsiteX55" fmla="*/ 1984829 w 5817996"/>
                <a:gd name="connsiteY55" fmla="*/ 735420 h 861598"/>
                <a:gd name="connsiteX56" fmla="*/ 1979674 w 5817996"/>
                <a:gd name="connsiteY56" fmla="*/ 729172 h 861598"/>
                <a:gd name="connsiteX57" fmla="*/ 1974519 w 5817996"/>
                <a:gd name="connsiteY57" fmla="*/ 735420 h 861598"/>
                <a:gd name="connsiteX58" fmla="*/ 1669899 w 5817996"/>
                <a:gd name="connsiteY58" fmla="*/ 861598 h 861598"/>
                <a:gd name="connsiteX59" fmla="*/ 1365279 w 5817996"/>
                <a:gd name="connsiteY59" fmla="*/ 735420 h 861598"/>
                <a:gd name="connsiteX60" fmla="*/ 1360124 w 5817996"/>
                <a:gd name="connsiteY60" fmla="*/ 729172 h 861598"/>
                <a:gd name="connsiteX61" fmla="*/ 1354968 w 5817996"/>
                <a:gd name="connsiteY61" fmla="*/ 735420 h 861598"/>
                <a:gd name="connsiteX62" fmla="*/ 1050348 w 5817996"/>
                <a:gd name="connsiteY62" fmla="*/ 861598 h 861598"/>
                <a:gd name="connsiteX63" fmla="*/ 745728 w 5817996"/>
                <a:gd name="connsiteY63" fmla="*/ 735420 h 861598"/>
                <a:gd name="connsiteX64" fmla="*/ 740573 w 5817996"/>
                <a:gd name="connsiteY64" fmla="*/ 729172 h 861598"/>
                <a:gd name="connsiteX65" fmla="*/ 735418 w 5817996"/>
                <a:gd name="connsiteY65" fmla="*/ 735420 h 861598"/>
                <a:gd name="connsiteX66" fmla="*/ 430798 w 5817996"/>
                <a:gd name="connsiteY66" fmla="*/ 861598 h 861598"/>
                <a:gd name="connsiteX67" fmla="*/ 0 w 5817996"/>
                <a:gd name="connsiteY67" fmla="*/ 430799 h 861598"/>
                <a:gd name="connsiteX68" fmla="*/ 430798 w 5817996"/>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6" h="861598">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7"/>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7"/>
                  </a:lnTo>
                  <a:lnTo>
                    <a:pt x="2604380" y="126178"/>
                  </a:lnTo>
                  <a:cubicBezTo>
                    <a:pt x="2682339" y="48219"/>
                    <a:pt x="2790039" y="0"/>
                    <a:pt x="2909000" y="0"/>
                  </a:cubicBezTo>
                  <a:cubicBezTo>
                    <a:pt x="3027962"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1" y="0"/>
                    <a:pt x="4994310" y="48219"/>
                    <a:pt x="5072269" y="126178"/>
                  </a:cubicBezTo>
                  <a:lnTo>
                    <a:pt x="5077424" y="132425"/>
                  </a:lnTo>
                  <a:lnTo>
                    <a:pt x="5082578" y="126178"/>
                  </a:lnTo>
                  <a:cubicBezTo>
                    <a:pt x="5160537" y="48219"/>
                    <a:pt x="5268237" y="0"/>
                    <a:pt x="5387198" y="0"/>
                  </a:cubicBezTo>
                  <a:cubicBezTo>
                    <a:pt x="5625121" y="0"/>
                    <a:pt x="5817996" y="192875"/>
                    <a:pt x="5817996" y="430799"/>
                  </a:cubicBezTo>
                  <a:cubicBezTo>
                    <a:pt x="5817996" y="668723"/>
                    <a:pt x="5625121" y="861598"/>
                    <a:pt x="5387198" y="861598"/>
                  </a:cubicBezTo>
                  <a:cubicBezTo>
                    <a:pt x="5268237" y="861598"/>
                    <a:pt x="5160537" y="813379"/>
                    <a:pt x="5082578" y="735420"/>
                  </a:cubicBezTo>
                  <a:lnTo>
                    <a:pt x="5077424" y="729173"/>
                  </a:lnTo>
                  <a:lnTo>
                    <a:pt x="5072269" y="735420"/>
                  </a:lnTo>
                  <a:cubicBezTo>
                    <a:pt x="4994310" y="813379"/>
                    <a:pt x="4886611" y="861598"/>
                    <a:pt x="4767649" y="861598"/>
                  </a:cubicBezTo>
                  <a:cubicBezTo>
                    <a:pt x="4648688" y="861598"/>
                    <a:pt x="4540988" y="813379"/>
                    <a:pt x="4463029" y="735420"/>
                  </a:cubicBezTo>
                  <a:lnTo>
                    <a:pt x="4457875" y="729173"/>
                  </a:lnTo>
                  <a:lnTo>
                    <a:pt x="4452720" y="735420"/>
                  </a:lnTo>
                  <a:cubicBezTo>
                    <a:pt x="4374761" y="813379"/>
                    <a:pt x="4267062" y="861598"/>
                    <a:pt x="4148100" y="861598"/>
                  </a:cubicBezTo>
                  <a:cubicBezTo>
                    <a:pt x="4029139" y="861598"/>
                    <a:pt x="3921439" y="813379"/>
                    <a:pt x="3843480" y="735420"/>
                  </a:cubicBezTo>
                  <a:lnTo>
                    <a:pt x="3838325" y="729172"/>
                  </a:lnTo>
                  <a:lnTo>
                    <a:pt x="3833170" y="735420"/>
                  </a:lnTo>
                  <a:cubicBezTo>
                    <a:pt x="3755211" y="813379"/>
                    <a:pt x="3647512" y="861598"/>
                    <a:pt x="3528550" y="861598"/>
                  </a:cubicBezTo>
                  <a:cubicBezTo>
                    <a:pt x="3409589" y="861598"/>
                    <a:pt x="3301889" y="813379"/>
                    <a:pt x="3223930" y="735420"/>
                  </a:cubicBezTo>
                  <a:lnTo>
                    <a:pt x="3218775" y="729172"/>
                  </a:lnTo>
                  <a:lnTo>
                    <a:pt x="3213620" y="735420"/>
                  </a:lnTo>
                  <a:cubicBezTo>
                    <a:pt x="3135661" y="813379"/>
                    <a:pt x="3027962" y="861598"/>
                    <a:pt x="2909000" y="861598"/>
                  </a:cubicBezTo>
                  <a:cubicBezTo>
                    <a:pt x="2790039" y="861598"/>
                    <a:pt x="2682339" y="813379"/>
                    <a:pt x="2604380" y="735420"/>
                  </a:cubicBezTo>
                  <a:lnTo>
                    <a:pt x="2599225" y="729172"/>
                  </a:lnTo>
                  <a:lnTo>
                    <a:pt x="2594069" y="735420"/>
                  </a:lnTo>
                  <a:cubicBezTo>
                    <a:pt x="2516110" y="813379"/>
                    <a:pt x="2408411" y="861598"/>
                    <a:pt x="2289449" y="861598"/>
                  </a:cubicBezTo>
                  <a:cubicBezTo>
                    <a:pt x="2170488" y="861598"/>
                    <a:pt x="2062788" y="813379"/>
                    <a:pt x="1984829" y="735420"/>
                  </a:cubicBezTo>
                  <a:lnTo>
                    <a:pt x="1979674" y="729172"/>
                  </a:lnTo>
                  <a:lnTo>
                    <a:pt x="1974519" y="735420"/>
                  </a:lnTo>
                  <a:cubicBezTo>
                    <a:pt x="1896560" y="813379"/>
                    <a:pt x="1788861" y="861598"/>
                    <a:pt x="1669899" y="861598"/>
                  </a:cubicBezTo>
                  <a:cubicBezTo>
                    <a:pt x="1550938" y="861598"/>
                    <a:pt x="1443238" y="813379"/>
                    <a:pt x="1365279" y="735420"/>
                  </a:cubicBezTo>
                  <a:lnTo>
                    <a:pt x="1360124" y="729172"/>
                  </a:lnTo>
                  <a:lnTo>
                    <a:pt x="1354968" y="735420"/>
                  </a:lnTo>
                  <a:cubicBezTo>
                    <a:pt x="1277009" y="813379"/>
                    <a:pt x="1169310" y="861598"/>
                    <a:pt x="1050348" y="861598"/>
                  </a:cubicBezTo>
                  <a:cubicBezTo>
                    <a:pt x="931387" y="861598"/>
                    <a:pt x="823687" y="813379"/>
                    <a:pt x="745728" y="735420"/>
                  </a:cubicBezTo>
                  <a:lnTo>
                    <a:pt x="740573" y="729172"/>
                  </a:lnTo>
                  <a:lnTo>
                    <a:pt x="735418" y="735420"/>
                  </a:lnTo>
                  <a:cubicBezTo>
                    <a:pt x="657459" y="813379"/>
                    <a:pt x="549760" y="861598"/>
                    <a:pt x="430798" y="861598"/>
                  </a:cubicBezTo>
                  <a:cubicBezTo>
                    <a:pt x="192875" y="861598"/>
                    <a:pt x="0" y="668723"/>
                    <a:pt x="0" y="430799"/>
                  </a:cubicBezTo>
                  <a:cubicBezTo>
                    <a:pt x="0" y="192875"/>
                    <a:pt x="192875" y="0"/>
                    <a:pt x="430798" y="0"/>
                  </a:cubicBezTo>
                  <a:close/>
                </a:path>
              </a:pathLst>
            </a:custGeom>
            <a:solidFill>
              <a:schemeClr val="bg1"/>
            </a:solidFill>
            <a:ln>
              <a:solidFill>
                <a:schemeClr val="accent6">
                  <a:lumMod val="60000"/>
                  <a:lumOff val="4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9" name="文本框 53">
              <a:extLst>
                <a:ext uri="{FF2B5EF4-FFF2-40B4-BE49-F238E27FC236}">
                  <a16:creationId xmlns:a16="http://schemas.microsoft.com/office/drawing/2014/main" id="{E294BAA6-CE96-4119-BE4F-0E3F11CAC287}"/>
                </a:ext>
              </a:extLst>
            </p:cNvPr>
            <p:cNvSpPr txBox="1"/>
            <p:nvPr/>
          </p:nvSpPr>
          <p:spPr>
            <a:xfrm>
              <a:off x="3978197" y="3413463"/>
              <a:ext cx="5661261" cy="584775"/>
            </a:xfrm>
            <a:prstGeom prst="rect">
              <a:avLst/>
            </a:prstGeom>
            <a:noFill/>
          </p:spPr>
          <p:txBody>
            <a:bodyPr wrap="square" rtlCol="0">
              <a:spAutoFit/>
            </a:bodyPr>
            <a:lstStyle/>
            <a:p>
              <a:r>
                <a:rPr lang="en-US" altLang="zh-CN" sz="3200">
                  <a:solidFill>
                    <a:srgbClr val="00B050"/>
                  </a:solidFill>
                  <a:effectLst>
                    <a:outerShdw blurRad="38100" dist="38100" dir="2700000" algn="tl">
                      <a:srgbClr val="000000">
                        <a:alpha val="43137"/>
                      </a:srgbClr>
                    </a:outerShdw>
                  </a:effectLst>
                  <a:latin typeface="UTM Guanine" panose="02040603050506020204" pitchFamily="18" charset="0"/>
                  <a:ea typeface="字魂20号-石头体" panose="00000500000000000000" pitchFamily="2" charset="-122"/>
                </a:rPr>
                <a:t>ĐOẠN 3:  </a:t>
              </a:r>
              <a:r>
                <a:rPr lang="en-US" altLang="zh-CN" sz="3200" b="1">
                  <a:latin typeface="Times New Roman" panose="02020603050405020304" pitchFamily="18" charset="0"/>
                  <a:ea typeface="字体视界-单纯体" panose="02010601030101010101" pitchFamily="2" charset="-122"/>
                  <a:cs typeface="Times New Roman" panose="02020603050405020304" pitchFamily="18" charset="0"/>
                </a:rPr>
                <a:t>Phần còn lại.</a:t>
              </a:r>
            </a:p>
          </p:txBody>
        </p:sp>
      </p:grpSp>
      <p:pic>
        <p:nvPicPr>
          <p:cNvPr id="23" name="Picture 22">
            <a:extLst>
              <a:ext uri="{FF2B5EF4-FFF2-40B4-BE49-F238E27FC236}">
                <a16:creationId xmlns:a16="http://schemas.microsoft.com/office/drawing/2014/main" id="{82652D21-7628-4A21-A7A3-BF6C4D9C7C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3805" y="-747742"/>
            <a:ext cx="2801972" cy="2801972"/>
          </a:xfrm>
          <a:prstGeom prst="rect">
            <a:avLst/>
          </a:prstGeom>
        </p:spPr>
      </p:pic>
    </p:spTree>
    <p:extLst>
      <p:ext uri="{BB962C8B-B14F-4D97-AF65-F5344CB8AC3E}">
        <p14:creationId xmlns:p14="http://schemas.microsoft.com/office/powerpoint/2010/main" val="419271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p:tgtEl>
                                          <p:spTgt spid="2"/>
                                        </p:tgtEl>
                                        <p:attrNameLst>
                                          <p:attrName>ppt_x</p:attrName>
                                        </p:attrNameLst>
                                      </p:cBhvr>
                                      <p:tavLst>
                                        <p:tav tm="0">
                                          <p:val>
                                            <p:strVal val="#ppt_x-#ppt_w*1.125000"/>
                                          </p:val>
                                        </p:tav>
                                        <p:tav tm="100000">
                                          <p:val>
                                            <p:strVal val="#ppt_x"/>
                                          </p:val>
                                        </p:tav>
                                      </p:tavLst>
                                    </p:anim>
                                    <p:animEffect transition="in" filter="wipe(right)">
                                      <p:cBhvr>
                                        <p:cTn id="14" dur="1000"/>
                                        <p:tgtEl>
                                          <p:spTgt spid="2"/>
                                        </p:tgtEl>
                                      </p:cBhvr>
                                    </p:animEffect>
                                  </p:childTnLst>
                                </p:cTn>
                              </p:par>
                            </p:childTnLst>
                          </p:cTn>
                        </p:par>
                        <p:par>
                          <p:cTn id="15" fill="hold">
                            <p:stCondLst>
                              <p:cond delay="1000"/>
                            </p:stCondLst>
                            <p:childTnLst>
                              <p:par>
                                <p:cTn id="16" presetID="1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p:tgtEl>
                                          <p:spTgt spid="3"/>
                                        </p:tgtEl>
                                        <p:attrNameLst>
                                          <p:attrName>ppt_x</p:attrName>
                                        </p:attrNameLst>
                                      </p:cBhvr>
                                      <p:tavLst>
                                        <p:tav tm="0">
                                          <p:val>
                                            <p:strVal val="#ppt_x+#ppt_w*1.125000"/>
                                          </p:val>
                                        </p:tav>
                                        <p:tav tm="100000">
                                          <p:val>
                                            <p:strVal val="#ppt_x"/>
                                          </p:val>
                                        </p:tav>
                                      </p:tavLst>
                                    </p:anim>
                                    <p:animEffect transition="in" filter="wipe(left)">
                                      <p:cBhvr>
                                        <p:cTn id="19" dur="1000"/>
                                        <p:tgtEl>
                                          <p:spTgt spid="3"/>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p:tgtEl>
                                          <p:spTgt spid="27"/>
                                        </p:tgtEl>
                                        <p:attrNameLst>
                                          <p:attrName>ppt_x</p:attrName>
                                        </p:attrNameLst>
                                      </p:cBhvr>
                                      <p:tavLst>
                                        <p:tav tm="0">
                                          <p:val>
                                            <p:strVal val="#ppt_x-#ppt_w*1.125000"/>
                                          </p:val>
                                        </p:tav>
                                        <p:tav tm="100000">
                                          <p:val>
                                            <p:strVal val="#ppt_x"/>
                                          </p:val>
                                        </p:tav>
                                      </p:tavLst>
                                    </p:anim>
                                    <p:animEffect transition="in" filter="wipe(right)">
                                      <p:cBhvr>
                                        <p:cTn id="24" dur="1000"/>
                                        <p:tgtEl>
                                          <p:spTgt spid="27"/>
                                        </p:tgtEl>
                                      </p:cBhvr>
                                    </p:animEffect>
                                  </p:childTnLst>
                                </p:cTn>
                              </p:par>
                              <p:par>
                                <p:cTn id="25" presetID="8" presetClass="emph" presetSubtype="0" repeatCount="indefinite" fill="hold" nodeType="withEffect">
                                  <p:stCondLst>
                                    <p:cond delay="1000"/>
                                  </p:stCondLst>
                                  <p:childTnLst>
                                    <p:animRot by="21600000">
                                      <p:cBhvr>
                                        <p:cTn id="26" dur="3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111966" y="118811"/>
            <a:ext cx="11952515" cy="618868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518859" y="797510"/>
            <a:ext cx="11138725" cy="5262979"/>
          </a:xfrm>
          <a:prstGeom prst="rect">
            <a:avLst/>
          </a:prstGeom>
          <a:noFill/>
        </p:spPr>
        <p:txBody>
          <a:bodyPr wrap="square" rtlCol="0">
            <a:spAutoFit/>
          </a:bodyPr>
          <a:lstStyle/>
          <a:p>
            <a:pPr algn="just"/>
            <a:r>
              <a:rPr lang="en-US" sz="2400" b="1">
                <a:solidFill>
                  <a:srgbClr val="000000"/>
                </a:solidFill>
                <a:latin typeface="+mj-lt"/>
              </a:rPr>
              <a:t>	</a:t>
            </a:r>
            <a:r>
              <a:rPr lang="vi-VN" sz="2400" b="1">
                <a:solidFill>
                  <a:srgbClr val="ED6C0B"/>
                </a:solidFill>
                <a:latin typeface="+mj-lt"/>
              </a:rPr>
              <a:t>Kéo co là một trò chơi thể hiện tinh thần thượng võ của dân ta. Tục kéo co mỗi vùng một khác, nhưng bao giờ cũng là cuộc đấu tài, đấu sức giữa hai bên. </a:t>
            </a:r>
          </a:p>
          <a:p>
            <a:pPr algn="just"/>
            <a:r>
              <a:rPr lang="en-US" sz="2400" b="1">
                <a:solidFill>
                  <a:srgbClr val="ED6C0B"/>
                </a:solidFill>
                <a:latin typeface="+mj-lt"/>
              </a:rPr>
              <a:t>	</a:t>
            </a:r>
            <a:r>
              <a:rPr lang="vi-VN" sz="2400" b="1">
                <a:solidFill>
                  <a:srgbClr val="ED6C0B"/>
                </a:solidFill>
                <a:latin typeface="+mj-lt"/>
              </a:rPr>
              <a:t>Kéo co phải đủ ba keo. Bên nào kéo được đối phương ngã về phía mình nhiều keo hơn là bên ấy thắng.</a:t>
            </a:r>
          </a:p>
          <a:p>
            <a:pPr algn="just"/>
            <a:r>
              <a:rPr lang="en-US" sz="2400" b="1">
                <a:solidFill>
                  <a:srgbClr val="000000"/>
                </a:solidFill>
                <a:latin typeface="+mj-lt"/>
              </a:rPr>
              <a:t>	</a:t>
            </a:r>
            <a:r>
              <a:rPr lang="vi-VN" sz="2400" b="1">
                <a:solidFill>
                  <a:srgbClr val="002060"/>
                </a:solidFill>
                <a:latin typeface="+mj-lt"/>
              </a:rPr>
              <a:t>Hội làng Hữu Trấp thuộc huyện Quế Võ, tỉnh Bắc Ninh thường tổ chức thi kéo co giữa nam và nữ. Có năm bên nam thắng, có năm bên nữ thắng. Nhưng dù bên nào nào thắng thì cuộc thi cũng rất là vui. Vui ở sự ganh đua, vui ở những tiếng hò reo khuyến khích của người xem hội.</a:t>
            </a:r>
          </a:p>
          <a:p>
            <a:pPr algn="just"/>
            <a:r>
              <a:rPr lang="en-US" sz="2400" b="1">
                <a:solidFill>
                  <a:srgbClr val="000000"/>
                </a:solidFill>
                <a:latin typeface="+mj-lt"/>
              </a:rPr>
              <a:t>	</a:t>
            </a:r>
            <a:r>
              <a:rPr lang="vi-VN" sz="2400" b="1">
                <a:solidFill>
                  <a:schemeClr val="accent6">
                    <a:lumMod val="50000"/>
                  </a:schemeClr>
                </a:solidFill>
                <a:latin typeface="+mj-lt"/>
              </a:rPr>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p>
          <a:p>
            <a:pPr algn="r"/>
            <a:r>
              <a:rPr lang="vi-VN" sz="2400" b="1">
                <a:solidFill>
                  <a:srgbClr val="000000"/>
                </a:solidFill>
                <a:latin typeface="+mj-lt"/>
              </a:rPr>
              <a:t>Theo </a:t>
            </a:r>
            <a:r>
              <a:rPr lang="vi-VN" sz="2400" b="1">
                <a:solidFill>
                  <a:srgbClr val="C00000"/>
                </a:solidFill>
                <a:latin typeface="+mj-lt"/>
              </a:rPr>
              <a:t>TOAN ÁNH</a:t>
            </a:r>
          </a:p>
        </p:txBody>
      </p:sp>
      <p:pic>
        <p:nvPicPr>
          <p:cNvPr id="8" name="图片 25">
            <a:extLst>
              <a:ext uri="{FF2B5EF4-FFF2-40B4-BE49-F238E27FC236}">
                <a16:creationId xmlns:a16="http://schemas.microsoft.com/office/drawing/2014/main" id="{D4C3723C-1DE8-4BC8-9A54-BE78EAF4E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7" y="5872289"/>
            <a:ext cx="12192000" cy="1081346"/>
          </a:xfrm>
          <a:prstGeom prst="rect">
            <a:avLst/>
          </a:prstGeom>
        </p:spPr>
      </p:pic>
      <p:pic>
        <p:nvPicPr>
          <p:cNvPr id="9" name="图片 21">
            <a:extLst>
              <a:ext uri="{FF2B5EF4-FFF2-40B4-BE49-F238E27FC236}">
                <a16:creationId xmlns:a16="http://schemas.microsoft.com/office/drawing/2014/main" id="{BB33F4CF-FDF6-41C6-9E4C-41C7FE948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 y="6550711"/>
            <a:ext cx="12192000" cy="2002661"/>
          </a:xfrm>
          <a:prstGeom prst="rect">
            <a:avLst/>
          </a:prstGeom>
        </p:spPr>
      </p:pic>
      <p:sp>
        <p:nvSpPr>
          <p:cNvPr id="11" name="TextBox 10">
            <a:extLst>
              <a:ext uri="{FF2B5EF4-FFF2-40B4-BE49-F238E27FC236}">
                <a16:creationId xmlns:a16="http://schemas.microsoft.com/office/drawing/2014/main" id="{84FC5C06-287A-4C0B-AD87-C34F504544A6}"/>
              </a:ext>
            </a:extLst>
          </p:cNvPr>
          <p:cNvSpPr txBox="1"/>
          <p:nvPr/>
        </p:nvSpPr>
        <p:spPr>
          <a:xfrm>
            <a:off x="5074684" y="81486"/>
            <a:ext cx="2027073" cy="1015663"/>
          </a:xfrm>
          <a:prstGeom prst="rect">
            <a:avLst/>
          </a:prstGeom>
          <a:noFill/>
        </p:spPr>
        <p:txBody>
          <a:bodyPr wrap="square">
            <a:spAutoFit/>
          </a:bodyPr>
          <a:lstStyle/>
          <a:p>
            <a:pPr algn="ctr"/>
            <a:r>
              <a:rPr lang="en-US" sz="6000">
                <a:solidFill>
                  <a:srgbClr val="C00000"/>
                </a:solidFill>
                <a:effectLst>
                  <a:outerShdw blurRad="12700" dist="38100" dir="2700000" algn="tl">
                    <a:schemeClr val="bg2">
                      <a:lumMod val="50000"/>
                      <a:alpha val="70000"/>
                    </a:schemeClr>
                  </a:outerShdw>
                </a:effectLst>
                <a:latin typeface="UTM ViceroyJF" panose="02040603050506020204" pitchFamily="18" charset="0"/>
              </a:rPr>
              <a:t>Kéo co</a:t>
            </a:r>
          </a:p>
        </p:txBody>
      </p:sp>
    </p:spTree>
    <p:extLst>
      <p:ext uri="{BB962C8B-B14F-4D97-AF65-F5344CB8AC3E}">
        <p14:creationId xmlns:p14="http://schemas.microsoft.com/office/powerpoint/2010/main" val="1967514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863CE0-9BBD-427C-A7C9-4E193003EA52}"/>
              </a:ext>
            </a:extLst>
          </p:cNvPr>
          <p:cNvGrpSpPr/>
          <p:nvPr/>
        </p:nvGrpSpPr>
        <p:grpSpPr>
          <a:xfrm>
            <a:off x="3809840" y="1338236"/>
            <a:ext cx="7001035" cy="1553988"/>
            <a:chOff x="106250" y="1660494"/>
            <a:chExt cx="5906389" cy="1892415"/>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106250" y="1660494"/>
              <a:ext cx="5906389" cy="18924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298983" y="1795249"/>
              <a:ext cx="5625262" cy="1611657"/>
            </a:xfrm>
            <a:prstGeom prst="rect">
              <a:avLst/>
            </a:prstGeom>
            <a:noFill/>
          </p:spPr>
          <p:txBody>
            <a:bodyPr wrap="square" rtlCol="0">
              <a:spAutoFit/>
            </a:bodyPr>
            <a:lstStyle/>
            <a:p>
              <a:pPr algn="just"/>
              <a:r>
                <a:rPr lang="vi-VN" sz="4000" b="1">
                  <a:solidFill>
                    <a:srgbClr val="C00000"/>
                  </a:solidFill>
                  <a:latin typeface="+mj-lt"/>
                  <a:ea typeface="Tahoma" panose="020B0604030504040204" pitchFamily="34" charset="0"/>
                  <a:cs typeface="Tahoma" panose="020B0604030504040204" pitchFamily="34" charset="0"/>
                </a:rPr>
                <a:t>Giáp: </a:t>
              </a:r>
              <a:r>
                <a:rPr lang="vi-VN" sz="4000" b="1">
                  <a:latin typeface="+mj-lt"/>
                  <a:ea typeface="Tahoma" panose="020B0604030504040204" pitchFamily="34" charset="0"/>
                  <a:cs typeface="Tahoma" panose="020B0604030504040204" pitchFamily="34" charset="0"/>
                </a:rPr>
                <a:t>Đơn vị dân cư dưới cấp thôn ngày</a:t>
              </a:r>
              <a:r>
                <a:rPr lang="en-US" sz="4000" b="1">
                  <a:latin typeface="+mj-lt"/>
                  <a:ea typeface="Tahoma" panose="020B0604030504040204" pitchFamily="34" charset="0"/>
                  <a:cs typeface="Tahoma" panose="020B0604030504040204" pitchFamily="34" charset="0"/>
                </a:rPr>
                <a:t> </a:t>
              </a:r>
              <a:r>
                <a:rPr lang="vi-VN" sz="4000" b="1">
                  <a:latin typeface="+mj-lt"/>
                  <a:ea typeface="Tahoma" panose="020B0604030504040204" pitchFamily="34" charset="0"/>
                  <a:cs typeface="Tahoma" panose="020B0604030504040204" pitchFamily="34" charset="0"/>
                </a:rPr>
                <a:t>xưa</a:t>
              </a:r>
              <a:r>
                <a:rPr lang="en-US" sz="4000" b="1">
                  <a:latin typeface="+mj-lt"/>
                  <a:ea typeface="Tahoma" panose="020B0604030504040204" pitchFamily="34" charset="0"/>
                  <a:cs typeface="Tahoma" panose="020B0604030504040204" pitchFamily="34" charset="0"/>
                </a:rPr>
                <a:t>.</a:t>
              </a:r>
              <a:endParaRPr lang="zh-CN" altLang="en-US" sz="4000" b="1" dirty="0">
                <a:latin typeface="+mj-lt"/>
                <a:ea typeface="字魂20号-石头体" panose="00000500000000000000" pitchFamily="2" charset="-122"/>
              </a:endParaRPr>
            </a:p>
          </p:txBody>
        </p:sp>
      </p:grpSp>
      <p:pic>
        <p:nvPicPr>
          <p:cNvPr id="7" name="图片 23">
            <a:extLst>
              <a:ext uri="{FF2B5EF4-FFF2-40B4-BE49-F238E27FC236}">
                <a16:creationId xmlns:a16="http://schemas.microsoft.com/office/drawing/2014/main" id="{12FEF716-38EC-4340-9ADA-C79E7A0F7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04319"/>
            <a:ext cx="12192000" cy="2498754"/>
          </a:xfrm>
          <a:prstGeom prst="rect">
            <a:avLst/>
          </a:prstGeom>
        </p:spPr>
      </p:pic>
      <p:pic>
        <p:nvPicPr>
          <p:cNvPr id="8" name="图片 25">
            <a:extLst>
              <a:ext uri="{FF2B5EF4-FFF2-40B4-BE49-F238E27FC236}">
                <a16:creationId xmlns:a16="http://schemas.microsoft.com/office/drawing/2014/main" id="{D4C3723C-1DE8-4BC8-9A54-BE78EAF4E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5279178"/>
            <a:ext cx="12192000" cy="1081346"/>
          </a:xfrm>
          <a:prstGeom prst="rect">
            <a:avLst/>
          </a:prstGeom>
        </p:spPr>
      </p:pic>
      <p:pic>
        <p:nvPicPr>
          <p:cNvPr id="9" name="图片 21">
            <a:extLst>
              <a:ext uri="{FF2B5EF4-FFF2-40B4-BE49-F238E27FC236}">
                <a16:creationId xmlns:a16="http://schemas.microsoft.com/office/drawing/2014/main" id="{BB33F4CF-FDF6-41C6-9E4C-41C7FE948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32" y="6045964"/>
            <a:ext cx="12192000" cy="2002661"/>
          </a:xfrm>
          <a:prstGeom prst="rect">
            <a:avLst/>
          </a:prstGeom>
        </p:spPr>
      </p:pic>
      <p:sp>
        <p:nvSpPr>
          <p:cNvPr id="10" name="TextBox 9">
            <a:extLst>
              <a:ext uri="{FF2B5EF4-FFF2-40B4-BE49-F238E27FC236}">
                <a16:creationId xmlns:a16="http://schemas.microsoft.com/office/drawing/2014/main" id="{57B23F79-E68A-4FDD-A9E1-68713CE62CDE}"/>
              </a:ext>
            </a:extLst>
          </p:cNvPr>
          <p:cNvSpPr txBox="1"/>
          <p:nvPr/>
        </p:nvSpPr>
        <p:spPr>
          <a:xfrm>
            <a:off x="2807699" y="-294552"/>
            <a:ext cx="6575839" cy="1862048"/>
          </a:xfrm>
          <a:prstGeom prst="rect">
            <a:avLst/>
          </a:prstGeom>
          <a:noFill/>
        </p:spPr>
        <p:txBody>
          <a:bodyPr wrap="none" rtlCol="0">
            <a:spAutoFit/>
          </a:bodyPr>
          <a:lstStyle/>
          <a:p>
            <a:r>
              <a:rPr lang="en-US" sz="11500">
                <a:solidFill>
                  <a:schemeClr val="accent5">
                    <a:lumMod val="50000"/>
                  </a:schemeClr>
                </a:solidFill>
                <a:effectLst>
                  <a:outerShdw blurRad="12700" dist="38100" dir="2700000" algn="tl">
                    <a:schemeClr val="bg1"/>
                  </a:outerShdw>
                </a:effectLst>
                <a:latin typeface="UTM ViceroyJF" panose="02040603050506020204" pitchFamily="18" charset="0"/>
              </a:rPr>
              <a:t>Giải nghĩa từ</a:t>
            </a:r>
          </a:p>
        </p:txBody>
      </p:sp>
      <p:grpSp>
        <p:nvGrpSpPr>
          <p:cNvPr id="12" name="Group 11">
            <a:extLst>
              <a:ext uri="{FF2B5EF4-FFF2-40B4-BE49-F238E27FC236}">
                <a16:creationId xmlns:a16="http://schemas.microsoft.com/office/drawing/2014/main" id="{BDDCEA14-59C2-4FB8-A517-A25AB1DE391B}"/>
              </a:ext>
            </a:extLst>
          </p:cNvPr>
          <p:cNvGrpSpPr/>
          <p:nvPr/>
        </p:nvGrpSpPr>
        <p:grpSpPr>
          <a:xfrm>
            <a:off x="4829175" y="3116002"/>
            <a:ext cx="7323093" cy="2153651"/>
            <a:chOff x="-1398847" y="1660494"/>
            <a:chExt cx="7323093" cy="2153651"/>
          </a:xfrm>
        </p:grpSpPr>
        <p:sp>
          <p:nvSpPr>
            <p:cNvPr id="13" name="任意多边形: 形状 40">
              <a:extLst>
                <a:ext uri="{FF2B5EF4-FFF2-40B4-BE49-F238E27FC236}">
                  <a16:creationId xmlns:a16="http://schemas.microsoft.com/office/drawing/2014/main" id="{241C79CA-DBFE-4B8F-8B4D-8461A4F2C641}"/>
                </a:ext>
              </a:extLst>
            </p:cNvPr>
            <p:cNvSpPr/>
            <p:nvPr/>
          </p:nvSpPr>
          <p:spPr>
            <a:xfrm>
              <a:off x="-1398847" y="1660494"/>
              <a:ext cx="7323093" cy="215365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4" name="文本框 20">
              <a:extLst>
                <a:ext uri="{FF2B5EF4-FFF2-40B4-BE49-F238E27FC236}">
                  <a16:creationId xmlns:a16="http://schemas.microsoft.com/office/drawing/2014/main" id="{9EAFC1F8-0328-4637-8E1F-824628E487AF}"/>
                </a:ext>
              </a:extLst>
            </p:cNvPr>
            <p:cNvSpPr txBox="1"/>
            <p:nvPr/>
          </p:nvSpPr>
          <p:spPr>
            <a:xfrm>
              <a:off x="-1298835" y="1860156"/>
              <a:ext cx="7123068" cy="1754326"/>
            </a:xfrm>
            <a:prstGeom prst="rect">
              <a:avLst/>
            </a:prstGeom>
            <a:noFill/>
          </p:spPr>
          <p:txBody>
            <a:bodyPr wrap="square" rtlCol="0">
              <a:spAutoFit/>
            </a:bodyPr>
            <a:lstStyle/>
            <a:p>
              <a:pPr algn="just"/>
              <a:r>
                <a:rPr lang="en-US" sz="3600" b="1">
                  <a:solidFill>
                    <a:srgbClr val="4363A7"/>
                  </a:solidFill>
                  <a:latin typeface="Times New Roman" panose="02020603050405020304" pitchFamily="18" charset="0"/>
                  <a:cs typeface="Times New Roman" panose="02020603050405020304" pitchFamily="18" charset="0"/>
                </a:rPr>
                <a:t>Tinh thần thượng võ: </a:t>
              </a:r>
              <a:r>
                <a:rPr lang="vi-VN" sz="3600" b="1">
                  <a:latin typeface="Times New Roman" panose="02020603050405020304" pitchFamily="18" charset="0"/>
                  <a:cs typeface="Times New Roman" panose="02020603050405020304" pitchFamily="18" charset="0"/>
                </a:rPr>
                <a:t>là một nghĩa cữ văn hóa cao đẹp, tượng trưng cho tinh thần trọng tài trọng nghĩa</a:t>
              </a:r>
              <a:r>
                <a:rPr lang="en-US" sz="3600" b="1">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DDBD4164-189D-43EF-9B73-198FA9132E4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85289" y="798104"/>
            <a:ext cx="3353261" cy="5940297"/>
          </a:xfrm>
          <a:prstGeom prst="rect">
            <a:avLst/>
          </a:prstGeom>
        </p:spPr>
      </p:pic>
    </p:spTree>
    <p:extLst>
      <p:ext uri="{BB962C8B-B14F-4D97-AF65-F5344CB8AC3E}">
        <p14:creationId xmlns:p14="http://schemas.microsoft.com/office/powerpoint/2010/main" val="1173803260"/>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set>
                                      <p:cBhvr>
                                        <p:cTn id="7" dur="341" fill="hold">
                                          <p:stCondLst>
                                            <p:cond delay="0"/>
                                          </p:stCondLst>
                                        </p:cTn>
                                        <p:tgtEl>
                                          <p:spTgt spid="10"/>
                                        </p:tgtEl>
                                        <p:attrNameLst>
                                          <p:attrName>style.rotation</p:attrName>
                                        </p:attrNameLst>
                                      </p:cBhvr>
                                      <p:to>
                                        <p:strVal val="-45.0"/>
                                      </p:to>
                                    </p:set>
                                    <p:anim calcmode="lin" valueType="num">
                                      <p:cBhvr>
                                        <p:cTn id="8" dur="341" fill="hold">
                                          <p:stCondLst>
                                            <p:cond delay="341"/>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4500"/>
                            </p:stCondLst>
                            <p:childTnLst>
                              <p:par>
                                <p:cTn id="13" presetID="32" presetClass="emph" presetSubtype="0" fill="hold" grpId="1" nodeType="afterEffect">
                                  <p:stCondLst>
                                    <p:cond delay="0"/>
                                  </p:stCondLst>
                                  <p:iterate type="lt">
                                    <p:tmPct val="10000"/>
                                  </p:iterate>
                                  <p:childTnLst>
                                    <p:animRot by="120000">
                                      <p:cBhvr>
                                        <p:cTn id="14" dur="75" fill="hold">
                                          <p:stCondLst>
                                            <p:cond delay="0"/>
                                          </p:stCondLst>
                                        </p:cTn>
                                        <p:tgtEl>
                                          <p:spTgt spid="10"/>
                                        </p:tgtEl>
                                        <p:attrNameLst>
                                          <p:attrName>r</p:attrName>
                                        </p:attrNameLst>
                                      </p:cBhvr>
                                    </p:animRot>
                                    <p:animRot by="-240000">
                                      <p:cBhvr>
                                        <p:cTn id="15" dur="150" fill="hold">
                                          <p:stCondLst>
                                            <p:cond delay="150"/>
                                          </p:stCondLst>
                                        </p:cTn>
                                        <p:tgtEl>
                                          <p:spTgt spid="10"/>
                                        </p:tgtEl>
                                        <p:attrNameLst>
                                          <p:attrName>r</p:attrName>
                                        </p:attrNameLst>
                                      </p:cBhvr>
                                    </p:animRot>
                                    <p:animRot by="240000">
                                      <p:cBhvr>
                                        <p:cTn id="16" dur="150" fill="hold">
                                          <p:stCondLst>
                                            <p:cond delay="300"/>
                                          </p:stCondLst>
                                        </p:cTn>
                                        <p:tgtEl>
                                          <p:spTgt spid="10"/>
                                        </p:tgtEl>
                                        <p:attrNameLst>
                                          <p:attrName>r</p:attrName>
                                        </p:attrNameLst>
                                      </p:cBhvr>
                                    </p:animRot>
                                    <p:animRot by="-240000">
                                      <p:cBhvr>
                                        <p:cTn id="17" dur="150" fill="hold">
                                          <p:stCondLst>
                                            <p:cond delay="450"/>
                                          </p:stCondLst>
                                        </p:cTn>
                                        <p:tgtEl>
                                          <p:spTgt spid="10"/>
                                        </p:tgtEl>
                                        <p:attrNameLst>
                                          <p:attrName>r</p:attrName>
                                        </p:attrNameLst>
                                      </p:cBhvr>
                                    </p:animRot>
                                    <p:animRot by="120000">
                                      <p:cBhvr>
                                        <p:cTn id="18" dur="150" fill="hold">
                                          <p:stCondLst>
                                            <p:cond delay="6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900" decel="100000" fill="hold"/>
                                        <p:tgtEl>
                                          <p:spTgt spid="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3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900" decel="100000" fill="hold"/>
                                        <p:tgtEl>
                                          <p:spTgt spid="1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80451"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8" name="Group 17">
            <a:extLst>
              <a:ext uri="{FF2B5EF4-FFF2-40B4-BE49-F238E27FC236}">
                <a16:creationId xmlns:a16="http://schemas.microsoft.com/office/drawing/2014/main" id="{73C7D47F-FC30-424A-9EE5-CE8A800C5A6E}"/>
              </a:ext>
            </a:extLst>
          </p:cNvPr>
          <p:cNvGrpSpPr/>
          <p:nvPr/>
        </p:nvGrpSpPr>
        <p:grpSpPr>
          <a:xfrm>
            <a:off x="-39732" y="1262858"/>
            <a:ext cx="6306325" cy="2225045"/>
            <a:chOff x="-39732" y="1262858"/>
            <a:chExt cx="6306325" cy="2225045"/>
          </a:xfrm>
        </p:grpSpPr>
        <p:pic>
          <p:nvPicPr>
            <p:cNvPr id="19" name="Picture 18" descr="A picture containing text&#10;&#10;Description automatically generated">
              <a:extLst>
                <a:ext uri="{FF2B5EF4-FFF2-40B4-BE49-F238E27FC236}">
                  <a16:creationId xmlns:a16="http://schemas.microsoft.com/office/drawing/2014/main" id="{6979D6A5-CFB9-4A6B-A5FA-F3FC8806EB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32" y="1262858"/>
              <a:ext cx="6306325" cy="2225045"/>
            </a:xfrm>
            <a:prstGeom prst="rect">
              <a:avLst/>
            </a:prstGeom>
          </p:spPr>
        </p:pic>
        <p:sp>
          <p:nvSpPr>
            <p:cNvPr id="20" name="文本框 20">
              <a:extLst>
                <a:ext uri="{FF2B5EF4-FFF2-40B4-BE49-F238E27FC236}">
                  <a16:creationId xmlns:a16="http://schemas.microsoft.com/office/drawing/2014/main" id="{9DF05120-8AD4-4241-81C0-B24C29CCBE94}"/>
                </a:ext>
              </a:extLst>
            </p:cNvPr>
            <p:cNvSpPr txBox="1"/>
            <p:nvPr/>
          </p:nvSpPr>
          <p:spPr>
            <a:xfrm>
              <a:off x="787624" y="2021438"/>
              <a:ext cx="2488976" cy="707886"/>
            </a:xfrm>
            <a:prstGeom prst="rect">
              <a:avLst/>
            </a:prstGeom>
            <a:noFill/>
          </p:spPr>
          <p:txBody>
            <a:bodyPr wrap="square" rtlCol="0">
              <a:spAutoFit/>
            </a:bodyPr>
            <a:lstStyle/>
            <a:p>
              <a:pPr algn="just"/>
              <a:r>
                <a:rPr lang="en-US" altLang="zh-CN" sz="4000" b="1">
                  <a:latin typeface="Times New Roman" panose="02020603050405020304" pitchFamily="18" charset="0"/>
                  <a:ea typeface="字魂20号-石头体" panose="00000500000000000000" pitchFamily="2" charset="-122"/>
                  <a:cs typeface="Times New Roman" panose="02020603050405020304" pitchFamily="18" charset="0"/>
                </a:rPr>
                <a:t>Hữu Trấp</a:t>
              </a:r>
              <a:endParaRPr lang="zh-CN" altLang="en-US" sz="4000" b="1" dirty="0">
                <a:latin typeface="Times New Roman" panose="02020603050405020304" pitchFamily="18" charset="0"/>
                <a:ea typeface="字魂20号-石头体" panose="00000500000000000000" pitchFamily="2" charset="-122"/>
                <a:cs typeface="Times New Roman" panose="02020603050405020304" pitchFamily="18" charset="0"/>
              </a:endParaRPr>
            </a:p>
          </p:txBody>
        </p:sp>
      </p:grpSp>
      <p:sp>
        <p:nvSpPr>
          <p:cNvPr id="22" name="TextBox 21">
            <a:extLst>
              <a:ext uri="{FF2B5EF4-FFF2-40B4-BE49-F238E27FC236}">
                <a16:creationId xmlns:a16="http://schemas.microsoft.com/office/drawing/2014/main" id="{20F18A09-40C4-4277-90A5-54DDEA16B8E4}"/>
              </a:ext>
            </a:extLst>
          </p:cNvPr>
          <p:cNvSpPr txBox="1"/>
          <p:nvPr/>
        </p:nvSpPr>
        <p:spPr>
          <a:xfrm>
            <a:off x="2968202" y="-178008"/>
            <a:ext cx="6619120" cy="1862048"/>
          </a:xfrm>
          <a:prstGeom prst="rect">
            <a:avLst/>
          </a:prstGeom>
          <a:noFill/>
        </p:spPr>
        <p:txBody>
          <a:bodyPr wrap="none" rtlCol="0">
            <a:spAutoFit/>
          </a:bodyPr>
          <a:lstStyle/>
          <a:p>
            <a:r>
              <a:rPr lang="en-US" sz="11500">
                <a:gradFill>
                  <a:gsLst>
                    <a:gs pos="16000">
                      <a:srgbClr val="9A000C"/>
                    </a:gs>
                    <a:gs pos="43000">
                      <a:srgbClr val="F8000F"/>
                    </a:gs>
                    <a:gs pos="87000">
                      <a:srgbClr val="9A000C"/>
                    </a:gs>
                  </a:gsLst>
                  <a:lin ang="16200000" scaled="1"/>
                </a:gradFill>
                <a:effectLst>
                  <a:outerShdw blurRad="12700" dist="38100" dir="2700000" algn="tl">
                    <a:schemeClr val="bg1"/>
                  </a:outerShdw>
                </a:effectLst>
                <a:latin typeface="UTM ViceroyJF" panose="02040603050506020204" pitchFamily="18" charset="0"/>
              </a:rPr>
              <a:t>Luyện đọc từ</a:t>
            </a:r>
          </a:p>
        </p:txBody>
      </p:sp>
      <p:grpSp>
        <p:nvGrpSpPr>
          <p:cNvPr id="23" name="Group 22">
            <a:extLst>
              <a:ext uri="{FF2B5EF4-FFF2-40B4-BE49-F238E27FC236}">
                <a16:creationId xmlns:a16="http://schemas.microsoft.com/office/drawing/2014/main" id="{D4DA3896-1450-4618-9A88-17A7F122FF66}"/>
              </a:ext>
            </a:extLst>
          </p:cNvPr>
          <p:cNvGrpSpPr/>
          <p:nvPr/>
        </p:nvGrpSpPr>
        <p:grpSpPr>
          <a:xfrm>
            <a:off x="-66436" y="3228059"/>
            <a:ext cx="6306325" cy="2225045"/>
            <a:chOff x="-39732" y="1262858"/>
            <a:chExt cx="6306325" cy="2225045"/>
          </a:xfrm>
        </p:grpSpPr>
        <p:pic>
          <p:nvPicPr>
            <p:cNvPr id="24" name="Picture 23" descr="A picture containing text&#10;&#10;Description automatically generated">
              <a:extLst>
                <a:ext uri="{FF2B5EF4-FFF2-40B4-BE49-F238E27FC236}">
                  <a16:creationId xmlns:a16="http://schemas.microsoft.com/office/drawing/2014/main" id="{0FB39580-F847-46D4-87D5-3B5C39F6A9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32" y="1262858"/>
              <a:ext cx="6306325" cy="2225045"/>
            </a:xfrm>
            <a:prstGeom prst="rect">
              <a:avLst/>
            </a:prstGeom>
          </p:spPr>
        </p:pic>
        <p:sp>
          <p:nvSpPr>
            <p:cNvPr id="25" name="文本框 20">
              <a:extLst>
                <a:ext uri="{FF2B5EF4-FFF2-40B4-BE49-F238E27FC236}">
                  <a16:creationId xmlns:a16="http://schemas.microsoft.com/office/drawing/2014/main" id="{B5E07F9D-ADEF-4CF8-9779-41F49A102BEC}"/>
                </a:ext>
              </a:extLst>
            </p:cNvPr>
            <p:cNvSpPr txBox="1"/>
            <p:nvPr/>
          </p:nvSpPr>
          <p:spPr>
            <a:xfrm>
              <a:off x="787624" y="2021438"/>
              <a:ext cx="2488976" cy="707886"/>
            </a:xfrm>
            <a:prstGeom prst="rect">
              <a:avLst/>
            </a:prstGeom>
            <a:noFill/>
          </p:spPr>
          <p:txBody>
            <a:bodyPr wrap="square" rtlCol="0">
              <a:spAutoFit/>
            </a:bodyPr>
            <a:lstStyle/>
            <a:p>
              <a:pPr algn="just"/>
              <a:r>
                <a:rPr lang="en-US" altLang="zh-CN" sz="4000" b="1">
                  <a:latin typeface="Times New Roman" panose="02020603050405020304" pitchFamily="18" charset="0"/>
                  <a:ea typeface="字魂20号-石头体" panose="00000500000000000000" pitchFamily="2" charset="-122"/>
                  <a:cs typeface="Times New Roman" panose="02020603050405020304" pitchFamily="18" charset="0"/>
                </a:rPr>
                <a:t>Tích Sơn</a:t>
              </a:r>
              <a:endParaRPr lang="zh-CN" altLang="en-US" sz="4000" b="1" dirty="0">
                <a:latin typeface="Times New Roman" panose="02020603050405020304" pitchFamily="18" charset="0"/>
                <a:ea typeface="字魂20号-石头体" panose="00000500000000000000" pitchFamily="2" charset="-122"/>
                <a:cs typeface="Times New Roman" panose="02020603050405020304" pitchFamily="18" charset="0"/>
              </a:endParaRPr>
            </a:p>
          </p:txBody>
        </p:sp>
      </p:grpSp>
      <p:grpSp>
        <p:nvGrpSpPr>
          <p:cNvPr id="26" name="Group 25">
            <a:extLst>
              <a:ext uri="{FF2B5EF4-FFF2-40B4-BE49-F238E27FC236}">
                <a16:creationId xmlns:a16="http://schemas.microsoft.com/office/drawing/2014/main" id="{D5E51021-D3D9-4E34-A767-277C6F0E481F}"/>
              </a:ext>
            </a:extLst>
          </p:cNvPr>
          <p:cNvGrpSpPr/>
          <p:nvPr/>
        </p:nvGrpSpPr>
        <p:grpSpPr>
          <a:xfrm>
            <a:off x="6073281" y="1262858"/>
            <a:ext cx="6306325" cy="2225045"/>
            <a:chOff x="-39732" y="1262858"/>
            <a:chExt cx="6306325" cy="2225045"/>
          </a:xfrm>
        </p:grpSpPr>
        <p:pic>
          <p:nvPicPr>
            <p:cNvPr id="27" name="Picture 26" descr="A picture containing text&#10;&#10;Description automatically generated">
              <a:extLst>
                <a:ext uri="{FF2B5EF4-FFF2-40B4-BE49-F238E27FC236}">
                  <a16:creationId xmlns:a16="http://schemas.microsoft.com/office/drawing/2014/main" id="{2E13C17D-2893-4708-A9C0-F872A875CD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732" y="1262858"/>
              <a:ext cx="6306325" cy="2225045"/>
            </a:xfrm>
            <a:prstGeom prst="rect">
              <a:avLst/>
            </a:prstGeom>
          </p:spPr>
        </p:pic>
        <p:sp>
          <p:nvSpPr>
            <p:cNvPr id="28" name="文本框 20">
              <a:extLst>
                <a:ext uri="{FF2B5EF4-FFF2-40B4-BE49-F238E27FC236}">
                  <a16:creationId xmlns:a16="http://schemas.microsoft.com/office/drawing/2014/main" id="{AA254057-F1D7-4DE6-B740-279D7BB5D931}"/>
                </a:ext>
              </a:extLst>
            </p:cNvPr>
            <p:cNvSpPr txBox="1"/>
            <p:nvPr/>
          </p:nvSpPr>
          <p:spPr>
            <a:xfrm>
              <a:off x="2865811" y="2021438"/>
              <a:ext cx="2488976" cy="707886"/>
            </a:xfrm>
            <a:prstGeom prst="rect">
              <a:avLst/>
            </a:prstGeom>
            <a:noFill/>
          </p:spPr>
          <p:txBody>
            <a:bodyPr wrap="square" rtlCol="0">
              <a:spAutoFit/>
            </a:bodyPr>
            <a:lstStyle/>
            <a:p>
              <a:pPr algn="just"/>
              <a:r>
                <a:rPr lang="en-US" altLang="zh-CN" sz="4000" b="1">
                  <a:latin typeface="Times New Roman" panose="02020603050405020304" pitchFamily="18" charset="0"/>
                  <a:ea typeface="字魂20号-石头体" panose="00000500000000000000" pitchFamily="2" charset="-122"/>
                  <a:cs typeface="Times New Roman" panose="02020603050405020304" pitchFamily="18" charset="0"/>
                </a:rPr>
                <a:t>trai tráng</a:t>
              </a:r>
              <a:endParaRPr lang="zh-CN" altLang="en-US" sz="4000" b="1" dirty="0">
                <a:latin typeface="Times New Roman" panose="02020603050405020304" pitchFamily="18" charset="0"/>
                <a:ea typeface="字魂20号-石头体" panose="00000500000000000000" pitchFamily="2" charset="-122"/>
                <a:cs typeface="Times New Roman" panose="02020603050405020304" pitchFamily="18" charset="0"/>
              </a:endParaRPr>
            </a:p>
          </p:txBody>
        </p:sp>
      </p:grpSp>
      <p:grpSp>
        <p:nvGrpSpPr>
          <p:cNvPr id="29" name="Group 28">
            <a:extLst>
              <a:ext uri="{FF2B5EF4-FFF2-40B4-BE49-F238E27FC236}">
                <a16:creationId xmlns:a16="http://schemas.microsoft.com/office/drawing/2014/main" id="{FD4E7272-5E29-4E1A-960F-F8FA7A5F72C0}"/>
              </a:ext>
            </a:extLst>
          </p:cNvPr>
          <p:cNvGrpSpPr/>
          <p:nvPr/>
        </p:nvGrpSpPr>
        <p:grpSpPr>
          <a:xfrm>
            <a:off x="6095618" y="3124906"/>
            <a:ext cx="6306325" cy="2225045"/>
            <a:chOff x="-13028" y="1143496"/>
            <a:chExt cx="6306325" cy="2225045"/>
          </a:xfrm>
        </p:grpSpPr>
        <p:pic>
          <p:nvPicPr>
            <p:cNvPr id="30" name="Picture 29" descr="A picture containing text&#10;&#10;Description automatically generated">
              <a:extLst>
                <a:ext uri="{FF2B5EF4-FFF2-40B4-BE49-F238E27FC236}">
                  <a16:creationId xmlns:a16="http://schemas.microsoft.com/office/drawing/2014/main" id="{6FA60663-F36A-4BEA-9F38-1CABF6A098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028" y="1143496"/>
              <a:ext cx="6306325" cy="2225045"/>
            </a:xfrm>
            <a:prstGeom prst="rect">
              <a:avLst/>
            </a:prstGeom>
          </p:spPr>
        </p:pic>
        <p:sp>
          <p:nvSpPr>
            <p:cNvPr id="31" name="文本框 20">
              <a:extLst>
                <a:ext uri="{FF2B5EF4-FFF2-40B4-BE49-F238E27FC236}">
                  <a16:creationId xmlns:a16="http://schemas.microsoft.com/office/drawing/2014/main" id="{84667A01-09EC-4BF8-98F2-F530A02EBBF5}"/>
                </a:ext>
              </a:extLst>
            </p:cNvPr>
            <p:cNvSpPr txBox="1"/>
            <p:nvPr/>
          </p:nvSpPr>
          <p:spPr>
            <a:xfrm>
              <a:off x="2870178" y="1902075"/>
              <a:ext cx="2811577" cy="707886"/>
            </a:xfrm>
            <a:prstGeom prst="rect">
              <a:avLst/>
            </a:prstGeom>
            <a:noFill/>
          </p:spPr>
          <p:txBody>
            <a:bodyPr wrap="square" rtlCol="0">
              <a:spAutoFit/>
            </a:bodyPr>
            <a:lstStyle/>
            <a:p>
              <a:pPr algn="just"/>
              <a:r>
                <a:rPr lang="en-US" altLang="zh-CN" sz="4000" b="1">
                  <a:latin typeface="Times New Roman" panose="02020603050405020304" pitchFamily="18" charset="0"/>
                  <a:ea typeface="字魂20号-石头体" panose="00000500000000000000" pitchFamily="2" charset="-122"/>
                  <a:cs typeface="Times New Roman" panose="02020603050405020304" pitchFamily="18" charset="0"/>
                </a:rPr>
                <a:t>không ngớt</a:t>
              </a:r>
              <a:endParaRPr lang="zh-CN" altLang="en-US" sz="4000" b="1" dirty="0">
                <a:latin typeface="Times New Roman" panose="02020603050405020304" pitchFamily="18" charset="0"/>
                <a:ea typeface="字魂20号-石头体" panose="00000500000000000000" pitchFamily="2" charset="-122"/>
                <a:cs typeface="Times New Roman" panose="02020603050405020304" pitchFamily="18" charset="0"/>
              </a:endParaRPr>
            </a:p>
          </p:txBody>
        </p:sp>
      </p:grpSp>
      <p:pic>
        <p:nvPicPr>
          <p:cNvPr id="3" name="Picture 2">
            <a:extLst>
              <a:ext uri="{FF2B5EF4-FFF2-40B4-BE49-F238E27FC236}">
                <a16:creationId xmlns:a16="http://schemas.microsoft.com/office/drawing/2014/main" id="{A2167771-5D14-4B7A-AC62-5BE2EEA9A66A}"/>
              </a:ext>
            </a:extLst>
          </p:cNvPr>
          <p:cNvPicPr>
            <a:picLocks noChangeAspect="1"/>
          </p:cNvPicPr>
          <p:nvPr/>
        </p:nvPicPr>
        <p:blipFill rotWithShape="1">
          <a:blip r:embed="rId9">
            <a:extLst>
              <a:ext uri="{28A0092B-C50C-407E-A947-70E740481C1C}">
                <a14:useLocalDpi xmlns:a14="http://schemas.microsoft.com/office/drawing/2010/main" val="0"/>
              </a:ext>
            </a:extLst>
          </a:blip>
          <a:srcRect l="37254" t="62804"/>
          <a:stretch/>
        </p:blipFill>
        <p:spPr>
          <a:xfrm flipH="1">
            <a:off x="3666459" y="2916235"/>
            <a:ext cx="4980252" cy="3108537"/>
          </a:xfrm>
          <a:prstGeom prst="rect">
            <a:avLst/>
          </a:prstGeom>
        </p:spPr>
      </p:pic>
    </p:spTree>
    <p:extLst>
      <p:ext uri="{BB962C8B-B14F-4D97-AF65-F5344CB8AC3E}">
        <p14:creationId xmlns:p14="http://schemas.microsoft.com/office/powerpoint/2010/main" val="103314562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37" presetClass="entr" presetSubtype="0" fill="hold" grpId="0" nodeType="afterEffect">
                                  <p:stCondLst>
                                    <p:cond delay="0"/>
                                  </p:stCondLst>
                                  <p:iterate type="lt">
                                    <p:tmPct val="0"/>
                                  </p:iterate>
                                  <p:childTnLst>
                                    <p:set>
                                      <p:cBhvr>
                                        <p:cTn id="10" dur="1" fill="hold">
                                          <p:stCondLst>
                                            <p:cond delay="0"/>
                                          </p:stCondLst>
                                        </p:cTn>
                                        <p:tgtEl>
                                          <p:spTgt spid="22"/>
                                        </p:tgtEl>
                                        <p:attrNameLst>
                                          <p:attrName>style.visibility</p:attrName>
                                        </p:attrNameLst>
                                      </p:cBhvr>
                                      <p:to>
                                        <p:strVal val="visible"/>
                                      </p:to>
                                    </p:set>
                                    <p:animEffect transition="in" filter="fade">
                                      <p:cBhvr>
                                        <p:cTn id="11" dur="1250"/>
                                        <p:tgtEl>
                                          <p:spTgt spid="22"/>
                                        </p:tgtEl>
                                      </p:cBhvr>
                                    </p:animEffect>
                                    <p:anim calcmode="lin" valueType="num">
                                      <p:cBhvr>
                                        <p:cTn id="12" dur="1250" fill="hold"/>
                                        <p:tgtEl>
                                          <p:spTgt spid="22"/>
                                        </p:tgtEl>
                                        <p:attrNameLst>
                                          <p:attrName>ppt_x</p:attrName>
                                        </p:attrNameLst>
                                      </p:cBhvr>
                                      <p:tavLst>
                                        <p:tav tm="0">
                                          <p:val>
                                            <p:strVal val="#ppt_x"/>
                                          </p:val>
                                        </p:tav>
                                        <p:tav tm="100000">
                                          <p:val>
                                            <p:strVal val="#ppt_x"/>
                                          </p:val>
                                        </p:tav>
                                      </p:tavLst>
                                    </p:anim>
                                    <p:anim calcmode="lin" valueType="num">
                                      <p:cBhvr>
                                        <p:cTn id="13" dur="1125" decel="100000" fill="hold"/>
                                        <p:tgtEl>
                                          <p:spTgt spid="22"/>
                                        </p:tgtEl>
                                        <p:attrNameLst>
                                          <p:attrName>ppt_y</p:attrName>
                                        </p:attrNameLst>
                                      </p:cBhvr>
                                      <p:tavLst>
                                        <p:tav tm="0">
                                          <p:val>
                                            <p:strVal val="#ppt_y+1"/>
                                          </p:val>
                                        </p:tav>
                                        <p:tav tm="100000">
                                          <p:val>
                                            <p:strVal val="#ppt_y-.03"/>
                                          </p:val>
                                        </p:tav>
                                      </p:tavLst>
                                    </p:anim>
                                    <p:anim calcmode="lin" valueType="num">
                                      <p:cBhvr>
                                        <p:cTn id="14" dur="125" accel="100000" fill="hold">
                                          <p:stCondLst>
                                            <p:cond delay="1125"/>
                                          </p:stCondLst>
                                        </p:cTn>
                                        <p:tgtEl>
                                          <p:spTgt spid="22"/>
                                        </p:tgtEl>
                                        <p:attrNameLst>
                                          <p:attrName>ppt_y</p:attrName>
                                        </p:attrNameLst>
                                      </p:cBhvr>
                                      <p:tavLst>
                                        <p:tav tm="0">
                                          <p:val>
                                            <p:strVal val="#ppt_y-.03"/>
                                          </p:val>
                                        </p:tav>
                                        <p:tav tm="100000">
                                          <p:val>
                                            <p:strVal val="#ppt_y"/>
                                          </p:val>
                                        </p:tav>
                                      </p:tavLst>
                                    </p:anim>
                                  </p:childTnLst>
                                </p:cTn>
                              </p:par>
                            </p:childTnLst>
                          </p:cTn>
                        </p:par>
                        <p:par>
                          <p:cTn id="15" fill="hold">
                            <p:stCondLst>
                              <p:cond delay="1750"/>
                            </p:stCondLst>
                            <p:childTnLst>
                              <p:par>
                                <p:cTn id="16" presetID="32" presetClass="emph" presetSubtype="0" fill="hold" grpId="1" nodeType="afterEffect">
                                  <p:stCondLst>
                                    <p:cond delay="0"/>
                                  </p:stCondLst>
                                  <p:iterate type="lt">
                                    <p:tmPct val="10000"/>
                                  </p:iterate>
                                  <p:childTnLst>
                                    <p:animRot by="120000">
                                      <p:cBhvr>
                                        <p:cTn id="17" dur="75" fill="hold">
                                          <p:stCondLst>
                                            <p:cond delay="0"/>
                                          </p:stCondLst>
                                        </p:cTn>
                                        <p:tgtEl>
                                          <p:spTgt spid="22"/>
                                        </p:tgtEl>
                                        <p:attrNameLst>
                                          <p:attrName>r</p:attrName>
                                        </p:attrNameLst>
                                      </p:cBhvr>
                                    </p:animRot>
                                    <p:animRot by="-240000">
                                      <p:cBhvr>
                                        <p:cTn id="18" dur="150" fill="hold">
                                          <p:stCondLst>
                                            <p:cond delay="150"/>
                                          </p:stCondLst>
                                        </p:cTn>
                                        <p:tgtEl>
                                          <p:spTgt spid="22"/>
                                        </p:tgtEl>
                                        <p:attrNameLst>
                                          <p:attrName>r</p:attrName>
                                        </p:attrNameLst>
                                      </p:cBhvr>
                                    </p:animRot>
                                    <p:animRot by="240000">
                                      <p:cBhvr>
                                        <p:cTn id="19" dur="150" fill="hold">
                                          <p:stCondLst>
                                            <p:cond delay="300"/>
                                          </p:stCondLst>
                                        </p:cTn>
                                        <p:tgtEl>
                                          <p:spTgt spid="22"/>
                                        </p:tgtEl>
                                        <p:attrNameLst>
                                          <p:attrName>r</p:attrName>
                                        </p:attrNameLst>
                                      </p:cBhvr>
                                    </p:animRot>
                                    <p:animRot by="-240000">
                                      <p:cBhvr>
                                        <p:cTn id="20" dur="150" fill="hold">
                                          <p:stCondLst>
                                            <p:cond delay="450"/>
                                          </p:stCondLst>
                                        </p:cTn>
                                        <p:tgtEl>
                                          <p:spTgt spid="22"/>
                                        </p:tgtEl>
                                        <p:attrNameLst>
                                          <p:attrName>r</p:attrName>
                                        </p:attrNameLst>
                                      </p:cBhvr>
                                    </p:animRot>
                                    <p:animRot by="120000">
                                      <p:cBhvr>
                                        <p:cTn id="21" dur="150" fill="hold">
                                          <p:stCondLst>
                                            <p:cond delay="600"/>
                                          </p:stCondLst>
                                        </p:cTn>
                                        <p:tgtEl>
                                          <p:spTgt spid="2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800" decel="100000"/>
                                        <p:tgtEl>
                                          <p:spTgt spid="18"/>
                                        </p:tgtEl>
                                      </p:cBhvr>
                                    </p:animEffect>
                                    <p:anim calcmode="lin" valueType="num">
                                      <p:cBhvr>
                                        <p:cTn id="27" dur="800" decel="100000" fill="hold"/>
                                        <p:tgtEl>
                                          <p:spTgt spid="18"/>
                                        </p:tgtEl>
                                        <p:attrNameLst>
                                          <p:attrName>style.rotation</p:attrName>
                                        </p:attrNameLst>
                                      </p:cBhvr>
                                      <p:tavLst>
                                        <p:tav tm="0">
                                          <p:val>
                                            <p:fltVal val="-90"/>
                                          </p:val>
                                        </p:tav>
                                        <p:tav tm="100000">
                                          <p:val>
                                            <p:fltVal val="0"/>
                                          </p:val>
                                        </p:tav>
                                      </p:tavLst>
                                    </p:anim>
                                    <p:anim calcmode="lin" valueType="num">
                                      <p:cBhvr>
                                        <p:cTn id="28" dur="800" decel="100000" fill="hold"/>
                                        <p:tgtEl>
                                          <p:spTgt spid="18"/>
                                        </p:tgtEl>
                                        <p:attrNameLst>
                                          <p:attrName>ppt_x</p:attrName>
                                        </p:attrNameLst>
                                      </p:cBhvr>
                                      <p:tavLst>
                                        <p:tav tm="0">
                                          <p:val>
                                            <p:strVal val="#ppt_x+0.4"/>
                                          </p:val>
                                        </p:tav>
                                        <p:tav tm="100000">
                                          <p:val>
                                            <p:strVal val="#ppt_x-0.05"/>
                                          </p:val>
                                        </p:tav>
                                      </p:tavLst>
                                    </p:anim>
                                    <p:anim calcmode="lin" valueType="num">
                                      <p:cBhvr>
                                        <p:cTn id="29" dur="800" decel="100000" fill="hold"/>
                                        <p:tgtEl>
                                          <p:spTgt spid="18"/>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39" dur="1000" fill="hold"/>
                                        <p:tgtEl>
                                          <p:spTgt spid="23"/>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51" dur="1000" fill="hold"/>
                                        <p:tgtEl>
                                          <p:spTgt spid="26"/>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800" decel="100000"/>
                                        <p:tgtEl>
                                          <p:spTgt spid="29"/>
                                        </p:tgtEl>
                                      </p:cBhvr>
                                    </p:animEffect>
                                    <p:anim calcmode="lin" valueType="num">
                                      <p:cBhvr>
                                        <p:cTn id="61" dur="800" decel="100000" fill="hold"/>
                                        <p:tgtEl>
                                          <p:spTgt spid="29"/>
                                        </p:tgtEl>
                                        <p:attrNameLst>
                                          <p:attrName>style.rotation</p:attrName>
                                        </p:attrNameLst>
                                      </p:cBhvr>
                                      <p:tavLst>
                                        <p:tav tm="0">
                                          <p:val>
                                            <p:fltVal val="-90"/>
                                          </p:val>
                                        </p:tav>
                                        <p:tav tm="100000">
                                          <p:val>
                                            <p:fltVal val="0"/>
                                          </p:val>
                                        </p:tav>
                                      </p:tavLst>
                                    </p:anim>
                                    <p:anim calcmode="lin" valueType="num">
                                      <p:cBhvr>
                                        <p:cTn id="62" dur="800" decel="100000" fill="hold"/>
                                        <p:tgtEl>
                                          <p:spTgt spid="29"/>
                                        </p:tgtEl>
                                        <p:attrNameLst>
                                          <p:attrName>ppt_x</p:attrName>
                                        </p:attrNameLst>
                                      </p:cBhvr>
                                      <p:tavLst>
                                        <p:tav tm="0">
                                          <p:val>
                                            <p:strVal val="#ppt_x+0.4"/>
                                          </p:val>
                                        </p:tav>
                                        <p:tav tm="100000">
                                          <p:val>
                                            <p:strVal val="#ppt_x-0.05"/>
                                          </p:val>
                                        </p:tav>
                                      </p:tavLst>
                                    </p:anim>
                                    <p:anim calcmode="lin" valueType="num">
                                      <p:cBhvr>
                                        <p:cTn id="63" dur="800" decel="100000" fill="hold"/>
                                        <p:tgtEl>
                                          <p:spTgt spid="29"/>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E62A23C-3B14-4174-9F19-AA2D565C93D2}"/>
              </a:ext>
            </a:extLst>
          </p:cNvPr>
          <p:cNvGrpSpPr/>
          <p:nvPr/>
        </p:nvGrpSpPr>
        <p:grpSpPr>
          <a:xfrm>
            <a:off x="235351" y="1493196"/>
            <a:ext cx="8630735" cy="3871608"/>
            <a:chOff x="1818639" y="1599235"/>
            <a:chExt cx="10210419" cy="3871608"/>
          </a:xfrm>
        </p:grpSpPr>
        <p:grpSp>
          <p:nvGrpSpPr>
            <p:cNvPr id="27" name="组合 1">
              <a:extLst>
                <a:ext uri="{FF2B5EF4-FFF2-40B4-BE49-F238E27FC236}">
                  <a16:creationId xmlns:a16="http://schemas.microsoft.com/office/drawing/2014/main" id="{4AD133DA-D30B-472E-B79B-00D6B985D865}"/>
                </a:ext>
              </a:extLst>
            </p:cNvPr>
            <p:cNvGrpSpPr/>
            <p:nvPr/>
          </p:nvGrpSpPr>
          <p:grpSpPr>
            <a:xfrm>
              <a:off x="1818639" y="1599235"/>
              <a:ext cx="10210419" cy="3871608"/>
              <a:chOff x="4084320" y="1026124"/>
              <a:chExt cx="6624320" cy="3338310"/>
            </a:xfrm>
            <a:solidFill>
              <a:srgbClr val="98B54E"/>
            </a:solidFill>
          </p:grpSpPr>
          <p:sp>
            <p:nvSpPr>
              <p:cNvPr id="28" name="矩形: 圆角 17">
                <a:extLst>
                  <a:ext uri="{FF2B5EF4-FFF2-40B4-BE49-F238E27FC236}">
                    <a16:creationId xmlns:a16="http://schemas.microsoft.com/office/drawing/2014/main" id="{553034DE-C7D3-42C0-B8D4-0C7B88128807}"/>
                  </a:ext>
                </a:extLst>
              </p:cNvPr>
              <p:cNvSpPr/>
              <p:nvPr/>
            </p:nvSpPr>
            <p:spPr>
              <a:xfrm>
                <a:off x="4084320" y="1026124"/>
                <a:ext cx="6624320" cy="3338310"/>
              </a:xfrm>
              <a:prstGeom prst="roundRect">
                <a:avLst/>
              </a:prstGeom>
              <a:solidFill>
                <a:schemeClr val="accent6">
                  <a:lumMod val="40000"/>
                  <a:lumOff val="6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defTabSz="914400"/>
                <a:endParaRPr lang="zh-CN" altLang="en-US">
                  <a:solidFill>
                    <a:prstClr val="white"/>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sp>
            <p:nvSpPr>
              <p:cNvPr id="29" name="矩形: 圆角 18">
                <a:extLst>
                  <a:ext uri="{FF2B5EF4-FFF2-40B4-BE49-F238E27FC236}">
                    <a16:creationId xmlns:a16="http://schemas.microsoft.com/office/drawing/2014/main" id="{AA8E13B1-4769-4151-905F-1BDDFF830239}"/>
                  </a:ext>
                </a:extLst>
              </p:cNvPr>
              <p:cNvSpPr/>
              <p:nvPr/>
            </p:nvSpPr>
            <p:spPr>
              <a:xfrm>
                <a:off x="4328160" y="1249680"/>
                <a:ext cx="6156960" cy="2872320"/>
              </a:xfrm>
              <a:prstGeom prst="roundRect">
                <a:avLst/>
              </a:prstGeom>
              <a:solidFill>
                <a:schemeClr val="accent6">
                  <a:lumMod val="40000"/>
                  <a:lumOff val="60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defTabSz="914400"/>
                <a:endParaRPr lang="zh-CN" altLang="en-US">
                  <a:solidFill>
                    <a:prstClr val="white"/>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grpSp>
        <p:sp>
          <p:nvSpPr>
            <p:cNvPr id="30" name="Rectangle 29">
              <a:extLst>
                <a:ext uri="{FF2B5EF4-FFF2-40B4-BE49-F238E27FC236}">
                  <a16:creationId xmlns:a16="http://schemas.microsoft.com/office/drawing/2014/main" id="{4212858F-6BEB-47E3-A424-6A12A87D7CD7}"/>
                </a:ext>
              </a:extLst>
            </p:cNvPr>
            <p:cNvSpPr/>
            <p:nvPr/>
          </p:nvSpPr>
          <p:spPr>
            <a:xfrm>
              <a:off x="2533468" y="1949989"/>
              <a:ext cx="8780311" cy="3170099"/>
            </a:xfrm>
            <a:prstGeom prst="rect">
              <a:avLst/>
            </a:prstGeom>
          </p:spPr>
          <p:txBody>
            <a:bodyPr wrap="square">
              <a:spAutoFit/>
            </a:bodyPr>
            <a:lstStyle/>
            <a:p>
              <a:pPr algn="just"/>
              <a:r>
                <a:rPr lang="vi-VN" sz="4000" b="1" dirty="0">
                  <a:solidFill>
                    <a:srgbClr val="000000"/>
                  </a:solidFill>
                  <a:latin typeface="+mj-lt"/>
                </a:rPr>
                <a:t>Hội làng </a:t>
              </a:r>
              <a:r>
                <a:rPr lang="vi-VN" sz="4000" b="1">
                  <a:solidFill>
                    <a:srgbClr val="000000"/>
                  </a:solidFill>
                  <a:latin typeface="+mj-lt"/>
                </a:rPr>
                <a:t>Hữu Trấp</a:t>
              </a:r>
              <a:r>
                <a:rPr lang="en-US" sz="4000" b="1">
                  <a:solidFill>
                    <a:srgbClr val="000000"/>
                  </a:solidFill>
                  <a:latin typeface="+mj-lt"/>
                  <a:cs typeface="Times New Roman" panose="02020603050405020304" pitchFamily="18" charset="0"/>
                </a:rPr>
                <a:t> </a:t>
              </a:r>
              <a:r>
                <a:rPr lang="vi-VN" sz="4000" b="1">
                  <a:solidFill>
                    <a:srgbClr val="000000"/>
                  </a:solidFill>
                  <a:latin typeface="+mj-lt"/>
                </a:rPr>
                <a:t>thuộc </a:t>
              </a:r>
              <a:r>
                <a:rPr lang="vi-VN" sz="4000" b="1" dirty="0">
                  <a:solidFill>
                    <a:srgbClr val="000000"/>
                  </a:solidFill>
                  <a:latin typeface="+mj-lt"/>
                </a:rPr>
                <a:t>huyện Quế Võ, tỉnh Bắc Ninh thường tổ chức thi kéo co giữa nam và nữ. </a:t>
              </a:r>
              <a:r>
                <a:rPr lang="vi-VN" sz="4000" b="1">
                  <a:solidFill>
                    <a:srgbClr val="000000"/>
                  </a:solidFill>
                  <a:latin typeface="+mj-lt"/>
                </a:rPr>
                <a:t>Có năm</a:t>
              </a:r>
              <a:r>
                <a:rPr lang="en-US" sz="4000" b="1">
                  <a:solidFill>
                    <a:srgbClr val="000000"/>
                  </a:solidFill>
                  <a:latin typeface="+mj-lt"/>
                  <a:cs typeface="Times New Roman" panose="02020603050405020304" pitchFamily="18" charset="0"/>
                </a:rPr>
                <a:t> </a:t>
              </a:r>
              <a:r>
                <a:rPr lang="vi-VN" sz="4000" b="1">
                  <a:solidFill>
                    <a:srgbClr val="000000"/>
                  </a:solidFill>
                  <a:latin typeface="+mj-lt"/>
                </a:rPr>
                <a:t>bên </a:t>
              </a:r>
              <a:r>
                <a:rPr lang="vi-VN" sz="4000" b="1" dirty="0">
                  <a:solidFill>
                    <a:srgbClr val="000000"/>
                  </a:solidFill>
                  <a:latin typeface="+mj-lt"/>
                </a:rPr>
                <a:t>nam thắng, có năm bên nữ thắng</a:t>
              </a:r>
              <a:r>
                <a:rPr lang="en-US" sz="4000" b="1" dirty="0">
                  <a:solidFill>
                    <a:srgbClr val="000000"/>
                  </a:solidFill>
                  <a:latin typeface="+mj-lt"/>
                </a:rPr>
                <a:t>.</a:t>
              </a:r>
              <a:endParaRPr lang="en-US" sz="4000" b="1" dirty="0">
                <a:latin typeface="+mj-lt"/>
              </a:endParaRPr>
            </a:p>
          </p:txBody>
        </p:sp>
      </p:grpSp>
      <p:pic>
        <p:nvPicPr>
          <p:cNvPr id="7" name="图片 23">
            <a:extLst>
              <a:ext uri="{FF2B5EF4-FFF2-40B4-BE49-F238E27FC236}">
                <a16:creationId xmlns:a16="http://schemas.microsoft.com/office/drawing/2014/main" id="{12FEF716-38EC-4340-9ADA-C79E7A0F7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04319"/>
            <a:ext cx="12192000" cy="2498754"/>
          </a:xfrm>
          <a:prstGeom prst="rect">
            <a:avLst/>
          </a:prstGeom>
        </p:spPr>
      </p:pic>
      <p:pic>
        <p:nvPicPr>
          <p:cNvPr id="9" name="图片 21">
            <a:extLst>
              <a:ext uri="{FF2B5EF4-FFF2-40B4-BE49-F238E27FC236}">
                <a16:creationId xmlns:a16="http://schemas.microsoft.com/office/drawing/2014/main" id="{BB33F4CF-FDF6-41C6-9E4C-41C7FE948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32" y="6045964"/>
            <a:ext cx="12231732" cy="2002661"/>
          </a:xfrm>
          <a:prstGeom prst="rect">
            <a:avLst/>
          </a:prstGeom>
        </p:spPr>
      </p:pic>
      <p:pic>
        <p:nvPicPr>
          <p:cNvPr id="8" name="图片 25">
            <a:extLst>
              <a:ext uri="{FF2B5EF4-FFF2-40B4-BE49-F238E27FC236}">
                <a16:creationId xmlns:a16="http://schemas.microsoft.com/office/drawing/2014/main" id="{D4C3723C-1DE8-4BC8-9A54-BE78EAF4E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5279178"/>
            <a:ext cx="12192000" cy="1081346"/>
          </a:xfrm>
          <a:prstGeom prst="rect">
            <a:avLst/>
          </a:prstGeom>
        </p:spPr>
      </p:pic>
      <p:sp>
        <p:nvSpPr>
          <p:cNvPr id="10" name="TextBox 9">
            <a:extLst>
              <a:ext uri="{FF2B5EF4-FFF2-40B4-BE49-F238E27FC236}">
                <a16:creationId xmlns:a16="http://schemas.microsoft.com/office/drawing/2014/main" id="{57B23F79-E68A-4FDD-A9E1-68713CE62CDE}"/>
              </a:ext>
            </a:extLst>
          </p:cNvPr>
          <p:cNvSpPr txBox="1"/>
          <p:nvPr/>
        </p:nvSpPr>
        <p:spPr>
          <a:xfrm>
            <a:off x="2456564" y="-146008"/>
            <a:ext cx="7199407" cy="1862048"/>
          </a:xfrm>
          <a:prstGeom prst="rect">
            <a:avLst/>
          </a:prstGeom>
          <a:noFill/>
        </p:spPr>
        <p:txBody>
          <a:bodyPr wrap="none" rtlCol="0">
            <a:spAutoFit/>
          </a:bodyPr>
          <a:lstStyle/>
          <a:p>
            <a:r>
              <a:rPr lang="en-US" sz="11500">
                <a:gradFill>
                  <a:gsLst>
                    <a:gs pos="19000">
                      <a:srgbClr val="2A922C"/>
                    </a:gs>
                    <a:gs pos="37000">
                      <a:srgbClr val="68B94B"/>
                    </a:gs>
                    <a:gs pos="65000">
                      <a:srgbClr val="288C2A"/>
                    </a:gs>
                  </a:gsLst>
                  <a:lin ang="16200000" scaled="1"/>
                </a:gradFill>
                <a:effectLst>
                  <a:outerShdw blurRad="12700" dist="38100" dir="2700000" algn="tl">
                    <a:schemeClr val="bg1"/>
                  </a:outerShdw>
                </a:effectLst>
                <a:latin typeface="UTM ViceroyJF" panose="02040603050506020204" pitchFamily="18" charset="0"/>
              </a:rPr>
              <a:t>Luyện đọc câu</a:t>
            </a:r>
          </a:p>
        </p:txBody>
      </p:sp>
      <p:pic>
        <p:nvPicPr>
          <p:cNvPr id="15" name="Picture 14" descr="A picture containing toy, doll&#10;&#10;Description automatically generated">
            <a:extLst>
              <a:ext uri="{FF2B5EF4-FFF2-40B4-BE49-F238E27FC236}">
                <a16:creationId xmlns:a16="http://schemas.microsoft.com/office/drawing/2014/main" id="{6E929184-C95F-4983-A82F-E972B11DA881}"/>
              </a:ext>
            </a:extLst>
          </p:cNvPr>
          <p:cNvPicPr>
            <a:picLocks noChangeAspect="1"/>
          </p:cNvPicPr>
          <p:nvPr/>
        </p:nvPicPr>
        <p:blipFill rotWithShape="1">
          <a:blip r:embed="rId5">
            <a:extLst>
              <a:ext uri="{28A0092B-C50C-407E-A947-70E740481C1C}">
                <a14:useLocalDpi xmlns:a14="http://schemas.microsoft.com/office/drawing/2010/main" val="0"/>
              </a:ext>
            </a:extLst>
          </a:blip>
          <a:srcRect l="-1315" t="54756" r="66685" b="-682"/>
          <a:stretch/>
        </p:blipFill>
        <p:spPr>
          <a:xfrm flipH="1">
            <a:off x="8685113" y="1716040"/>
            <a:ext cx="3595140" cy="5020240"/>
          </a:xfrm>
          <a:prstGeom prst="rect">
            <a:avLst/>
          </a:prstGeom>
        </p:spPr>
      </p:pic>
      <p:sp>
        <p:nvSpPr>
          <p:cNvPr id="33" name="TextBox 5">
            <a:extLst>
              <a:ext uri="{FF2B5EF4-FFF2-40B4-BE49-F238E27FC236}">
                <a16:creationId xmlns:a16="http://schemas.microsoft.com/office/drawing/2014/main" id="{F8A0118A-4326-4BFB-9148-23CA1B585FC0}"/>
              </a:ext>
            </a:extLst>
          </p:cNvPr>
          <p:cNvSpPr txBox="1">
            <a:spLocks noChangeArrowheads="1"/>
          </p:cNvSpPr>
          <p:nvPr/>
        </p:nvSpPr>
        <p:spPr bwMode="auto">
          <a:xfrm>
            <a:off x="5161634" y="1716040"/>
            <a:ext cx="523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eaLnBrk="1" hangingPunct="1"/>
            <a:r>
              <a:rPr lang="en-US" sz="5400" b="1" dirty="0">
                <a:solidFill>
                  <a:srgbClr val="C00000"/>
                </a:solidFill>
                <a:latin typeface="Times New Roman" panose="02020603050405020304" pitchFamily="18" charset="0"/>
                <a:cs typeface="Times New Roman" panose="02020603050405020304" pitchFamily="18" charset="0"/>
              </a:rPr>
              <a:t>/</a:t>
            </a:r>
          </a:p>
        </p:txBody>
      </p:sp>
      <p:sp>
        <p:nvSpPr>
          <p:cNvPr id="34" name="TextBox 5">
            <a:extLst>
              <a:ext uri="{FF2B5EF4-FFF2-40B4-BE49-F238E27FC236}">
                <a16:creationId xmlns:a16="http://schemas.microsoft.com/office/drawing/2014/main" id="{9B92B1C3-6D59-4623-AD2B-D56129DA3270}"/>
              </a:ext>
            </a:extLst>
          </p:cNvPr>
          <p:cNvSpPr txBox="1">
            <a:spLocks noChangeArrowheads="1"/>
          </p:cNvSpPr>
          <p:nvPr/>
        </p:nvSpPr>
        <p:spPr bwMode="auto">
          <a:xfrm>
            <a:off x="2598804" y="3561455"/>
            <a:ext cx="523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eaLnBrk="1" hangingPunct="1"/>
            <a:r>
              <a:rPr lang="en-US" sz="5400" b="1" dirty="0">
                <a:solidFill>
                  <a:srgbClr val="C00000"/>
                </a:solidFill>
                <a:latin typeface="Times New Roman" panose="02020603050405020304" pitchFamily="18" charset="0"/>
                <a:cs typeface="Times New Roman" panose="02020603050405020304" pitchFamily="18" charset="0"/>
              </a:rPr>
              <a:t>/</a:t>
            </a:r>
          </a:p>
        </p:txBody>
      </p:sp>
      <p:grpSp>
        <p:nvGrpSpPr>
          <p:cNvPr id="46" name="组合 9">
            <a:extLst>
              <a:ext uri="{FF2B5EF4-FFF2-40B4-BE49-F238E27FC236}">
                <a16:creationId xmlns:a16="http://schemas.microsoft.com/office/drawing/2014/main" id="{B2AFEBF9-B30D-4566-AA3D-D2919D0AF18B}"/>
              </a:ext>
            </a:extLst>
          </p:cNvPr>
          <p:cNvGrpSpPr/>
          <p:nvPr/>
        </p:nvGrpSpPr>
        <p:grpSpPr>
          <a:xfrm>
            <a:off x="80451" y="5706559"/>
            <a:ext cx="12152268" cy="1151441"/>
            <a:chOff x="-2055784" y="5706558"/>
            <a:chExt cx="12152268" cy="1151441"/>
          </a:xfrm>
        </p:grpSpPr>
        <p:pic>
          <p:nvPicPr>
            <p:cNvPr id="47" name="图片 10">
              <a:extLst>
                <a:ext uri="{FF2B5EF4-FFF2-40B4-BE49-F238E27FC236}">
                  <a16:creationId xmlns:a16="http://schemas.microsoft.com/office/drawing/2014/main" id="{F9445C90-BAD6-4802-A2F7-F72435A00C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8" name="图片 11">
              <a:extLst>
                <a:ext uri="{FF2B5EF4-FFF2-40B4-BE49-F238E27FC236}">
                  <a16:creationId xmlns:a16="http://schemas.microsoft.com/office/drawing/2014/main" id="{48BC0879-AD0A-409B-AD10-F351918038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9" name="图片 12">
              <a:extLst>
                <a:ext uri="{FF2B5EF4-FFF2-40B4-BE49-F238E27FC236}">
                  <a16:creationId xmlns:a16="http://schemas.microsoft.com/office/drawing/2014/main" id="{8C32C6B7-CE3E-4BF2-84F5-E3FBC183F411}"/>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0" name="图片 13">
              <a:extLst>
                <a:ext uri="{FF2B5EF4-FFF2-40B4-BE49-F238E27FC236}">
                  <a16:creationId xmlns:a16="http://schemas.microsoft.com/office/drawing/2014/main" id="{E83B5537-D616-44ED-B357-6FB18424FFD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1" name="图片 14">
              <a:extLst>
                <a:ext uri="{FF2B5EF4-FFF2-40B4-BE49-F238E27FC236}">
                  <a16:creationId xmlns:a16="http://schemas.microsoft.com/office/drawing/2014/main" id="{073CB25A-C750-4CE3-A169-F4D445985E7B}"/>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2" name="图片 15">
              <a:extLst>
                <a:ext uri="{FF2B5EF4-FFF2-40B4-BE49-F238E27FC236}">
                  <a16:creationId xmlns:a16="http://schemas.microsoft.com/office/drawing/2014/main" id="{AFAF539F-F28A-4B49-BDC8-9B905CEABF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3" name="图片 16">
              <a:extLst>
                <a:ext uri="{FF2B5EF4-FFF2-40B4-BE49-F238E27FC236}">
                  <a16:creationId xmlns:a16="http://schemas.microsoft.com/office/drawing/2014/main" id="{BA146502-2F27-4449-BEBE-7B0C28BCC9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TextBox 5">
            <a:extLst>
              <a:ext uri="{FF2B5EF4-FFF2-40B4-BE49-F238E27FC236}">
                <a16:creationId xmlns:a16="http://schemas.microsoft.com/office/drawing/2014/main" id="{0230184A-7D2E-496E-874F-8CAF570C80FD}"/>
              </a:ext>
            </a:extLst>
          </p:cNvPr>
          <p:cNvSpPr txBox="1">
            <a:spLocks noChangeArrowheads="1"/>
          </p:cNvSpPr>
          <p:nvPr/>
        </p:nvSpPr>
        <p:spPr bwMode="auto">
          <a:xfrm>
            <a:off x="8044188" y="3584635"/>
            <a:ext cx="523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eaLnBrk="1" hangingPunct="1"/>
            <a:r>
              <a:rPr lang="en-US" sz="54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97460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p:tgtEl>
                                          <p:spTgt spid="10"/>
                                        </p:tgtEl>
                                        <p:attrNameLst>
                                          <p:attrName>ppt_y</p:attrName>
                                        </p:attrNameLst>
                                      </p:cBhvr>
                                      <p:tavLst>
                                        <p:tav tm="0">
                                          <p:val>
                                            <p:strVal val="#ppt_y+#ppt_h*1.125000"/>
                                          </p:val>
                                        </p:tav>
                                        <p:tav tm="100000">
                                          <p:val>
                                            <p:strVal val="#ppt_y"/>
                                          </p:val>
                                        </p:tav>
                                      </p:tavLst>
                                    </p:anim>
                                    <p:animEffect transition="in" filter="wipe(up)">
                                      <p:cBhvr>
                                        <p:cTn id="8" dur="1250"/>
                                        <p:tgtEl>
                                          <p:spTgt spid="10"/>
                                        </p:tgtEl>
                                      </p:cBhvr>
                                    </p:animEffect>
                                  </p:childTnLst>
                                </p:cTn>
                              </p:par>
                            </p:childTnLst>
                          </p:cTn>
                        </p:par>
                        <p:par>
                          <p:cTn id="9" fill="hold">
                            <p:stCondLst>
                              <p:cond delay="1250"/>
                            </p:stCondLst>
                            <p:childTnLst>
                              <p:par>
                                <p:cTn id="10" presetID="32" presetClass="emph" presetSubtype="0" fill="hold" grpId="1" nodeType="afterEffect">
                                  <p:stCondLst>
                                    <p:cond delay="0"/>
                                  </p:stCondLst>
                                  <p:iterate type="lt">
                                    <p:tmPct val="10000"/>
                                  </p:iterate>
                                  <p:childTnLst>
                                    <p:animRot by="120000">
                                      <p:cBhvr>
                                        <p:cTn id="11" dur="75" fill="hold">
                                          <p:stCondLst>
                                            <p:cond delay="0"/>
                                          </p:stCondLst>
                                        </p:cTn>
                                        <p:tgtEl>
                                          <p:spTgt spid="10"/>
                                        </p:tgtEl>
                                        <p:attrNameLst>
                                          <p:attrName>r</p:attrName>
                                        </p:attrNameLst>
                                      </p:cBhvr>
                                    </p:animRot>
                                    <p:animRot by="-240000">
                                      <p:cBhvr>
                                        <p:cTn id="12" dur="150" fill="hold">
                                          <p:stCondLst>
                                            <p:cond delay="150"/>
                                          </p:stCondLst>
                                        </p:cTn>
                                        <p:tgtEl>
                                          <p:spTgt spid="10"/>
                                        </p:tgtEl>
                                        <p:attrNameLst>
                                          <p:attrName>r</p:attrName>
                                        </p:attrNameLst>
                                      </p:cBhvr>
                                    </p:animRot>
                                    <p:animRot by="240000">
                                      <p:cBhvr>
                                        <p:cTn id="13" dur="150" fill="hold">
                                          <p:stCondLst>
                                            <p:cond delay="300"/>
                                          </p:stCondLst>
                                        </p:cTn>
                                        <p:tgtEl>
                                          <p:spTgt spid="10"/>
                                        </p:tgtEl>
                                        <p:attrNameLst>
                                          <p:attrName>r</p:attrName>
                                        </p:attrNameLst>
                                      </p:cBhvr>
                                    </p:animRot>
                                    <p:animRot by="-240000">
                                      <p:cBhvr>
                                        <p:cTn id="14" dur="150" fill="hold">
                                          <p:stCondLst>
                                            <p:cond delay="450"/>
                                          </p:stCondLst>
                                        </p:cTn>
                                        <p:tgtEl>
                                          <p:spTgt spid="10"/>
                                        </p:tgtEl>
                                        <p:attrNameLst>
                                          <p:attrName>r</p:attrName>
                                        </p:attrNameLst>
                                      </p:cBhvr>
                                    </p:animRot>
                                    <p:animRot by="120000">
                                      <p:cBhvr>
                                        <p:cTn id="15" dur="150" fill="hold">
                                          <p:stCondLst>
                                            <p:cond delay="6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900" decel="100000" fill="hold"/>
                                        <p:tgtEl>
                                          <p:spTgt spid="3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3" grpId="0"/>
      <p:bldP spid="34"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2FC2DA-0664-4EEF-8FD1-CBF85BEAF1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1366" b="84281" l="6176" r="89848">
                        <a14:foregroundMark x1="12267" y1="36155" x2="11844" y2="41717"/>
                        <a14:foregroundMark x1="9814" y1="58404" x2="10745" y2="68682"/>
                        <a14:foregroundMark x1="7445" y1="60701" x2="7107" y2="59855"/>
                        <a14:foregroundMark x1="9898" y1="74123" x2="6261" y2="79323"/>
                        <a14:foregroundMark x1="6261" y1="79323" x2="6176" y2="83192"/>
                        <a14:foregroundMark x1="81387" y1="15599" x2="87310" y2="24667"/>
                        <a14:foregroundMark x1="86887" y1="14268" x2="89848" y2="20193"/>
                        <a14:foregroundMark x1="86548" y1="12455" x2="82741" y2="13785"/>
                        <a14:foregroundMark x1="84687" y1="12334" x2="87563" y2="11366"/>
                        <a14:foregroundMark x1="76904" y1="12817" x2="78511" y2="11729"/>
                        <a14:foregroundMark x1="80711" y1="13180" x2="81641" y2="13785"/>
                        <a14:foregroundMark x1="77919" y1="12455" x2="77157" y2="12696"/>
                        <a14:foregroundMark x1="89255" y1="26360" x2="89171" y2="32164"/>
                        <a14:foregroundMark x1="34349" y1="24305" x2="31980" y2="33615"/>
                        <a14:foregroundMark x1="31980" y1="33615" x2="31980" y2="33615"/>
                        <a14:foregroundMark x1="80203" y1="13301" x2="80203" y2="13301"/>
                        <a14:foregroundMark x1="81049" y1="12817" x2="81049" y2="12817"/>
                        <a14:foregroundMark x1="77242" y1="12213" x2="77242" y2="12213"/>
                        <a14:foregroundMark x1="77750" y1="12092" x2="77750" y2="12092"/>
                        <a14:foregroundMark x1="77157" y1="12092" x2="77157" y2="12092"/>
                        <a14:foregroundMark x1="86125" y1="11487" x2="86125" y2="11487"/>
                        <a14:foregroundMark x1="87648" y1="11487" x2="87648" y2="11487"/>
                        <a14:foregroundMark x1="52623" y1="42201" x2="51861" y2="45828"/>
                        <a14:foregroundMark x1="51607" y1="41717" x2="51015" y2="42563"/>
                        <a14:foregroundMark x1="51438" y1="51028" x2="52792" y2="53809"/>
                        <a14:backgroundMark x1="30795" y1="36155" x2="30795" y2="36155"/>
                        <a14:backgroundMark x1="39932" y1="44982" x2="39932" y2="44982"/>
                        <a14:backgroundMark x1="38832" y1="44498" x2="38832" y2="44498"/>
                        <a14:backgroundMark x1="30457" y1="58162" x2="30457" y2="58162"/>
                        <a14:backgroundMark x1="40271" y1="56106" x2="40271" y2="56106"/>
                        <a14:backgroundMark x1="20305" y1="60943" x2="20305" y2="60943"/>
                        <a14:backgroundMark x1="20305" y1="49214" x2="20305" y2="49214"/>
                        <a14:backgroundMark x1="54484" y1="41354" x2="54484" y2="41354"/>
                        <a14:backgroundMark x1="57614" y1="38694" x2="57614" y2="38694"/>
                        <a14:backgroundMark x1="50338" y1="41112" x2="50338" y2="41112"/>
                        <a14:backgroundMark x1="71151" y1="47158" x2="71151" y2="47158"/>
                        <a14:backgroundMark x1="82487" y1="25272" x2="82487" y2="25272"/>
                        <a14:backgroundMark x1="75296" y1="24667" x2="75296" y2="24667"/>
                        <a14:backgroundMark x1="74535" y1="23700" x2="74535" y2="23700"/>
                        <a14:backgroundMark x1="78511" y1="11608" x2="78511" y2="11608"/>
                      </a14:backgroundRemoval>
                    </a14:imgEffect>
                    <a14:imgEffect>
                      <a14:saturation sat="200000"/>
                    </a14:imgEffect>
                  </a14:imgLayer>
                </a14:imgProps>
              </a:ext>
              <a:ext uri="{28A0092B-C50C-407E-A947-70E740481C1C}">
                <a14:useLocalDpi xmlns:a14="http://schemas.microsoft.com/office/drawing/2010/main" val="0"/>
              </a:ext>
            </a:extLst>
          </a:blip>
          <a:srcRect l="3183" t="5678" r="4048" b="6173"/>
          <a:stretch/>
        </p:blipFill>
        <p:spPr>
          <a:xfrm rot="704781">
            <a:off x="1772920" y="1828433"/>
            <a:ext cx="9093200" cy="6045201"/>
          </a:xfrm>
          <a:prstGeom prst="rect">
            <a:avLst/>
          </a:prstGeom>
        </p:spPr>
      </p:pic>
      <p:sp>
        <p:nvSpPr>
          <p:cNvPr id="6" name="TextBox 5">
            <a:extLst>
              <a:ext uri="{FF2B5EF4-FFF2-40B4-BE49-F238E27FC236}">
                <a16:creationId xmlns:a16="http://schemas.microsoft.com/office/drawing/2014/main" id="{56FB66C9-197D-4F81-9ACD-12C26135B970}"/>
              </a:ext>
            </a:extLst>
          </p:cNvPr>
          <p:cNvSpPr txBox="1"/>
          <p:nvPr/>
        </p:nvSpPr>
        <p:spPr>
          <a:xfrm>
            <a:off x="1974420" y="86360"/>
            <a:ext cx="8690199" cy="2523768"/>
          </a:xfrm>
          <a:prstGeom prst="rect">
            <a:avLst/>
          </a:prstGeom>
          <a:noFill/>
        </p:spPr>
        <p:txBody>
          <a:bodyPr wrap="none" rtlCol="0">
            <a:spAutoFit/>
          </a:bodyPr>
          <a:lstStyle/>
          <a:p>
            <a:r>
              <a:rPr lang="en-US" sz="15800">
                <a:solidFill>
                  <a:schemeClr val="accent5">
                    <a:lumMod val="50000"/>
                  </a:schemeClr>
                </a:solidFill>
                <a:effectLst>
                  <a:outerShdw blurRad="12700" dist="38100" dir="2700000" algn="tl">
                    <a:schemeClr val="bg1"/>
                  </a:outerShdw>
                </a:effectLst>
                <a:latin typeface="UTM ViceroyJF" panose="02040603050506020204" pitchFamily="18" charset="0"/>
              </a:rPr>
              <a:t>Tìm hiểu bài</a:t>
            </a:r>
          </a:p>
        </p:txBody>
      </p:sp>
      <p:pic>
        <p:nvPicPr>
          <p:cNvPr id="8" name="Picture 7" descr="A picture containing text&#10;&#10;Description automatically generated">
            <a:extLst>
              <a:ext uri="{FF2B5EF4-FFF2-40B4-BE49-F238E27FC236}">
                <a16:creationId xmlns:a16="http://schemas.microsoft.com/office/drawing/2014/main" id="{487BDBFA-3F8A-4DB6-8B12-53B666C3B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97" y="1841631"/>
            <a:ext cx="1976620" cy="656737"/>
          </a:xfrm>
          <a:prstGeom prst="rect">
            <a:avLst/>
          </a:prstGeom>
        </p:spPr>
      </p:pic>
      <p:pic>
        <p:nvPicPr>
          <p:cNvPr id="10" name="Picture 9" descr="A picture containing balloon, aircraft, transport&#10;&#10;Description automatically generated">
            <a:extLst>
              <a:ext uri="{FF2B5EF4-FFF2-40B4-BE49-F238E27FC236}">
                <a16:creationId xmlns:a16="http://schemas.microsoft.com/office/drawing/2014/main" id="{E6E311EC-9E81-4BDE-AFAA-623BE2F3C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4727" y="0"/>
            <a:ext cx="1504616" cy="1504616"/>
          </a:xfrm>
          <a:prstGeom prst="rect">
            <a:avLst/>
          </a:prstGeom>
        </p:spPr>
      </p:pic>
      <p:pic>
        <p:nvPicPr>
          <p:cNvPr id="12" name="Picture 11" descr="Icon&#10;&#10;Description automatically generated">
            <a:extLst>
              <a:ext uri="{FF2B5EF4-FFF2-40B4-BE49-F238E27FC236}">
                <a16:creationId xmlns:a16="http://schemas.microsoft.com/office/drawing/2014/main" id="{725CBF81-24C4-4202-80FE-1E29FFD79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8609"/>
            <a:ext cx="1808480" cy="1808480"/>
          </a:xfrm>
          <a:prstGeom prst="rect">
            <a:avLst/>
          </a:prstGeom>
        </p:spPr>
      </p:pic>
    </p:spTree>
    <p:extLst>
      <p:ext uri="{BB962C8B-B14F-4D97-AF65-F5344CB8AC3E}">
        <p14:creationId xmlns:p14="http://schemas.microsoft.com/office/powerpoint/2010/main" val="3686976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iterate type="lt">
                                    <p:tmPct val="10000"/>
                                  </p:iterate>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 calcmode="lin" valueType="num">
                                      <p:cBhvr>
                                        <p:cTn id="15" dur="1250" fill="hold"/>
                                        <p:tgtEl>
                                          <p:spTgt spid="6"/>
                                        </p:tgtEl>
                                        <p:attrNameLst>
                                          <p:attrName>ppt_w</p:attrName>
                                        </p:attrNameLst>
                                      </p:cBhvr>
                                      <p:tavLst>
                                        <p:tav tm="0">
                                          <p:val>
                                            <p:strVal val="#ppt_w+.3"/>
                                          </p:val>
                                        </p:tav>
                                        <p:tav tm="100000">
                                          <p:val>
                                            <p:strVal val="#ppt_w"/>
                                          </p:val>
                                        </p:tav>
                                      </p:tavLst>
                                    </p:anim>
                                    <p:anim calcmode="lin" valueType="num">
                                      <p:cBhvr>
                                        <p:cTn id="16" dur="1250" fill="hold"/>
                                        <p:tgtEl>
                                          <p:spTgt spid="6"/>
                                        </p:tgtEl>
                                        <p:attrNameLst>
                                          <p:attrName>ppt_h</p:attrName>
                                        </p:attrNameLst>
                                      </p:cBhvr>
                                      <p:tavLst>
                                        <p:tav tm="0">
                                          <p:val>
                                            <p:strVal val="#ppt_h"/>
                                          </p:val>
                                        </p:tav>
                                        <p:tav tm="100000">
                                          <p:val>
                                            <p:strVal val="#ppt_h"/>
                                          </p:val>
                                        </p:tav>
                                      </p:tavLst>
                                    </p:anim>
                                    <p:animEffect transition="in" filter="fade">
                                      <p:cBhvr>
                                        <p:cTn id="17" dur="1250"/>
                                        <p:tgtEl>
                                          <p:spTgt spid="6"/>
                                        </p:tgtEl>
                                      </p:cBhvr>
                                    </p:animEffect>
                                  </p:childTnLst>
                                </p:cTn>
                              </p:par>
                            </p:childTnLst>
                          </p:cTn>
                        </p:par>
                        <p:par>
                          <p:cTn id="18" fill="hold">
                            <p:stCondLst>
                              <p:cond delay="1250"/>
                            </p:stCondLst>
                            <p:childTnLst>
                              <p:par>
                                <p:cTn id="19" presetID="32" presetClass="emph" presetSubtype="0" fill="hold" grpId="1" nodeType="afterEffect">
                                  <p:stCondLst>
                                    <p:cond delay="0"/>
                                  </p:stCondLst>
                                  <p:iterate type="lt">
                                    <p:tmPct val="10000"/>
                                  </p:iterate>
                                  <p:childTnLst>
                                    <p:animRot by="120000">
                                      <p:cBhvr>
                                        <p:cTn id="20" dur="75" fill="hold">
                                          <p:stCondLst>
                                            <p:cond delay="0"/>
                                          </p:stCondLst>
                                        </p:cTn>
                                        <p:tgtEl>
                                          <p:spTgt spid="6"/>
                                        </p:tgtEl>
                                        <p:attrNameLst>
                                          <p:attrName>r</p:attrName>
                                        </p:attrNameLst>
                                      </p:cBhvr>
                                    </p:animRot>
                                    <p:animRot by="-240000">
                                      <p:cBhvr>
                                        <p:cTn id="21" dur="150" fill="hold">
                                          <p:stCondLst>
                                            <p:cond delay="150"/>
                                          </p:stCondLst>
                                        </p:cTn>
                                        <p:tgtEl>
                                          <p:spTgt spid="6"/>
                                        </p:tgtEl>
                                        <p:attrNameLst>
                                          <p:attrName>r</p:attrName>
                                        </p:attrNameLst>
                                      </p:cBhvr>
                                    </p:animRot>
                                    <p:animRot by="240000">
                                      <p:cBhvr>
                                        <p:cTn id="22" dur="150" fill="hold">
                                          <p:stCondLst>
                                            <p:cond delay="300"/>
                                          </p:stCondLst>
                                        </p:cTn>
                                        <p:tgtEl>
                                          <p:spTgt spid="6"/>
                                        </p:tgtEl>
                                        <p:attrNameLst>
                                          <p:attrName>r</p:attrName>
                                        </p:attrNameLst>
                                      </p:cBhvr>
                                    </p:animRot>
                                    <p:animRot by="-240000">
                                      <p:cBhvr>
                                        <p:cTn id="23" dur="150" fill="hold">
                                          <p:stCondLst>
                                            <p:cond delay="450"/>
                                          </p:stCondLst>
                                        </p:cTn>
                                        <p:tgtEl>
                                          <p:spTgt spid="6"/>
                                        </p:tgtEl>
                                        <p:attrNameLst>
                                          <p:attrName>r</p:attrName>
                                        </p:attrNameLst>
                                      </p:cBhvr>
                                    </p:animRot>
                                    <p:animRot by="120000">
                                      <p:cBhvr>
                                        <p:cTn id="24" dur="150" fill="hold">
                                          <p:stCondLst>
                                            <p:cond delay="600"/>
                                          </p:stCondLst>
                                        </p:cTn>
                                        <p:tgtEl>
                                          <p:spTgt spid="6"/>
                                        </p:tgtEl>
                                        <p:attrNameLst>
                                          <p:attrName>r</p:attrName>
                                        </p:attrNameLst>
                                      </p:cBhvr>
                                    </p:animRot>
                                  </p:childTnLst>
                                </p:cTn>
                              </p:par>
                            </p:childTnLst>
                          </p:cTn>
                        </p:par>
                        <p:par>
                          <p:cTn id="25" fill="hold">
                            <p:stCondLst>
                              <p:cond delay="2675"/>
                            </p:stCondLst>
                            <p:childTnLst>
                              <p:par>
                                <p:cTn id="26" presetID="22" presetClass="entr" presetSubtype="2"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TotalTime>
  <Words>1036</Words>
  <Application>Microsoft Office PowerPoint</Application>
  <PresentationFormat>Widescreen</PresentationFormat>
  <Paragraphs>61</Paragraphs>
  <Slides>21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UTM Windsor BT</vt:lpstr>
      <vt:lpstr>字魂17号-萌趣果冻体</vt:lpstr>
      <vt:lpstr>等线</vt:lpstr>
      <vt:lpstr>UTM ViceroyJF</vt:lpstr>
      <vt:lpstr>UTM Showcard</vt:lpstr>
      <vt:lpstr>等线 Light</vt:lpstr>
      <vt:lpstr>UVN Hai Ba Trung</vt:lpstr>
      <vt:lpstr>Times New Roman</vt:lpstr>
      <vt:lpstr>arial</vt:lpstr>
      <vt:lpstr>UTM Gradoo</vt:lpstr>
      <vt:lpstr>UTM Guanine</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Administrator</dc:creator>
  <dc:description>U</dc:description>
  <cp:lastModifiedBy>PHAN HOÀNG PHƯỚC HẠNH</cp:lastModifiedBy>
  <cp:revision>51</cp:revision>
  <dcterms:created xsi:type="dcterms:W3CDTF">2021-07-02T00:58:11Z</dcterms:created>
  <dcterms:modified xsi:type="dcterms:W3CDTF">2021-12-19T02:49:03Z</dcterms:modified>
  <cp:version>V14</cp:version>
</cp:coreProperties>
</file>