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2511" r:id="rId2"/>
    <p:sldId id="12512" r:id="rId3"/>
    <p:sldId id="2007577308" r:id="rId4"/>
    <p:sldId id="2007577300" r:id="rId5"/>
    <p:sldId id="12514" r:id="rId6"/>
    <p:sldId id="3823" r:id="rId7"/>
    <p:sldId id="2007577303" r:id="rId8"/>
    <p:sldId id="2007577304" r:id="rId9"/>
    <p:sldId id="2007577305" r:id="rId10"/>
    <p:sldId id="3824" r:id="rId11"/>
    <p:sldId id="2007577325" r:id="rId12"/>
    <p:sldId id="2007577307" r:id="rId13"/>
    <p:sldId id="2007577309" r:id="rId14"/>
    <p:sldId id="890" r:id="rId15"/>
    <p:sldId id="2007577310" r:id="rId16"/>
    <p:sldId id="2007577311" r:id="rId17"/>
    <p:sldId id="2007577313" r:id="rId18"/>
    <p:sldId id="2007577314" r:id="rId19"/>
    <p:sldId id="2007577312" r:id="rId20"/>
    <p:sldId id="2007577315" r:id="rId21"/>
    <p:sldId id="2007577316" r:id="rId22"/>
    <p:sldId id="2007577317" r:id="rId23"/>
    <p:sldId id="2007577318" r:id="rId24"/>
    <p:sldId id="2007577319" r:id="rId25"/>
    <p:sldId id="2007577320" r:id="rId26"/>
    <p:sldId id="2007577321" r:id="rId27"/>
    <p:sldId id="2007577322" r:id="rId28"/>
    <p:sldId id="2007577323" r:id="rId29"/>
    <p:sldId id="2007577324" r:id="rId30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Colossalis" panose="02040603050506020204" pitchFamily="18" charset="0"/>
      <p:regular r:id="rId40"/>
    </p:embeddedFont>
    <p:embeddedFont>
      <p:font typeface="UTM Erie Black" panose="02040603050506020204" pitchFamily="18" charset="0"/>
      <p:regular r:id="rId41"/>
    </p:embeddedFont>
    <p:embeddedFont>
      <p:font typeface="UTM Penumbra" panose="02040603050506020204" pitchFamily="18" charset="0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61AB"/>
    <a:srgbClr val="FF0101"/>
    <a:srgbClr val="FF2D2D"/>
    <a:srgbClr val="FE0000"/>
    <a:srgbClr val="380A00"/>
    <a:srgbClr val="54AB5E"/>
    <a:srgbClr val="CF3725"/>
    <a:srgbClr val="2F0900"/>
    <a:srgbClr val="B36D00"/>
    <a:srgbClr val="48D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83" autoAdjust="0"/>
  </p:normalViewPr>
  <p:slideViewPr>
    <p:cSldViewPr snapToGrid="0" showGuides="1">
      <p:cViewPr>
        <p:scale>
          <a:sx n="50" d="100"/>
          <a:sy n="50" d="100"/>
        </p:scale>
        <p:origin x="1326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F261F-4CB1-4427-985D-80E4D972FDE6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D8655-D5B3-4ED7-AAED-AEE727EFA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22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3ADD2-0BFA-4ECF-8173-B399560418A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12C56-80A6-4D0E-BAEA-057128A6E1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7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70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2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2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50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2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7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77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24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77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9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40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35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05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688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11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25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36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40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585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15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7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5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2CFBE-1407-414C-AC03-95A5BCF50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7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2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3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5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B944D-30DD-4514-A10B-8676D9775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232D67-FF03-4E80-B0D0-94DF2AA4A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4B1EF7-C4DB-4883-B09C-F43BC049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5B50B5-59DF-45FE-9D5E-6C25C1EE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D9F547-E0CB-4CAB-B1D9-2EF5CFA5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3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61C45-7426-491F-AC9E-DD950180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924DDA-82F9-4B5D-82C4-9F358967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26EC1-15B8-41CC-A845-C45382E6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4D7488-C2C3-4245-B6C5-F0C6B1AD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BA2B01-7B7D-48D5-9848-230E1591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7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D2B97BA-6D80-483D-9505-CB599A0C8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45D70-FF9E-44B9-ABDC-B20B882A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B12D5E-D028-4477-821B-E18E6955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05C4E-55ED-40ED-B383-166328BC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DD3EF-C4F7-4185-B299-C5D6AF33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9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5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4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0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ACA4D-ED7B-4801-A635-07B13EEA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6A3539-1C4B-4522-9CC9-D1A02A66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9FCA03-4952-4EEA-84C8-8D39EFBB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B4F7A0-E879-41C4-A3CC-391FA9CE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D97225-3E14-4E77-8D30-98226FD2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D2BDA1-63AF-44D5-A6C6-73C63015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056E2-B878-4E85-AA61-893C5547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767CA4-5DEE-45D6-80B0-7DF20CEB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1A91DC-11B7-4F1C-B17E-42CD9811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43556-6A15-42A3-B4C5-ADCC57E6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AF9EAE-6508-4F5E-AA67-54E9A7D9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CC3E-BDFD-401D-8AA5-A22A18A04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5C4CA7-D7F0-43CE-9F32-DB2367F0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C138BE-F3FB-46C9-9E24-48BD283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994832-1568-4D4A-A545-9CFF83FC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22D706-1633-4A49-AB09-5481B7E0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6682D9-2603-4260-8C74-B46CC69F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82D6E-1290-48E6-929F-7AC163138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466BAD-A6AB-4A64-AF03-AA6BD734A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3D1DD8-06E1-4E33-A329-3FE524CDF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DC35C46-0BC8-4343-A31E-7704EA4F0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DD3CEB-FE1B-459D-87D3-5583D361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CCB2AB-5DBA-46C1-85B5-D5FF17C7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A04AF51-7F59-4493-BC77-B7E0FD7C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F7E61-413D-4161-847C-DEADC19C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D65B38-B4FC-4332-9778-4895266E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AF3008-569C-4FEE-BA1D-D27F64B5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7EED1B-B42B-4BAA-9082-3A3705ED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FF0A84-438D-48B3-B627-7C4D29B11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2" r="35185"/>
          <a:stretch/>
        </p:blipFill>
        <p:spPr>
          <a:xfrm>
            <a:off x="0" y="6496050"/>
            <a:ext cx="12192000" cy="361950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2" r="35185"/>
          <a:stretch/>
        </p:blipFill>
        <p:spPr>
          <a:xfrm flipH="1">
            <a:off x="0" y="0"/>
            <a:ext cx="12192000" cy="36195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8768" y="4810"/>
            <a:ext cx="11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UTM Penumbra" panose="02040603050506020204" pitchFamily="18" charset="0"/>
              </a:rPr>
              <a:t>ktuts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UTM Penumbra" panose="02040603050506020204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08080" y="6504432"/>
            <a:ext cx="11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UTM Penumbra" panose="02040603050506020204" pitchFamily="18" charset="0"/>
              </a:rPr>
              <a:t>ktuts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UTM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980FF-B4BD-4A02-85F2-0E0FAE9D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1568C-1426-4EBD-9ED5-6F0F146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0E4034-A21F-4F17-A8A8-3F4CB59D9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83E00E-C817-4D52-8C71-49E1AEE5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7280D6-EC4D-43F4-A01B-F7E8094A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B8D045-2F0E-4BA5-B1B5-904F97C5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6C175-FC5E-44D7-8708-246756B9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FDA65E-03EC-46E2-8A68-FEF1C8749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F32162-3E00-42E4-9E58-64E4F428B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3A530-6465-4854-95BE-759781DF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8F689C-F437-471B-A803-5EFFC9CD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FC2A54-17AC-4E80-9E50-F45D2AF7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550409-2953-4A2E-AD8D-8C1F3F38D7F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940460-B5CE-498F-B110-4F1DEE5532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667236-AB1D-4C13-AAEF-21F8289CAAD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5DE716-D368-4383-86C2-511FB2706F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195A70-3D6E-4543-B81C-3390DB7BACB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699FF4-0691-43C8-A4E3-20F726723C5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C323918-6DF1-46F9-A058-6633E51710B4}"/>
              </a:ext>
            </a:extLst>
          </p:cNvPr>
          <p:cNvGrpSpPr/>
          <p:nvPr/>
        </p:nvGrpSpPr>
        <p:grpSpPr>
          <a:xfrm>
            <a:off x="499621" y="783475"/>
            <a:ext cx="12319740" cy="2959904"/>
            <a:chOff x="876300" y="1858132"/>
            <a:chExt cx="11922850" cy="295990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6B746ED-CB68-421C-87C7-F390B5A81634}"/>
                </a:ext>
              </a:extLst>
            </p:cNvPr>
            <p:cNvSpPr/>
            <p:nvPr/>
          </p:nvSpPr>
          <p:spPr>
            <a:xfrm>
              <a:off x="876300" y="1858132"/>
              <a:ext cx="11315700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8F57882C-B3D6-43B7-BF67-8868640C7882}"/>
                </a:ext>
              </a:extLst>
            </p:cNvPr>
            <p:cNvSpPr txBox="1"/>
            <p:nvPr/>
          </p:nvSpPr>
          <p:spPr>
            <a:xfrm>
              <a:off x="876300" y="2026333"/>
              <a:ext cx="3865382" cy="584775"/>
            </a:xfrm>
            <a:prstGeom prst="rect">
              <a:avLst/>
            </a:prstGeom>
            <a:solidFill>
              <a:srgbClr val="9B58B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394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Erie Black" panose="02040603050506020204" pitchFamily="18" charset="0"/>
                  <a:ea typeface="Source Han Serif SC" panose="02020400000000000000" pitchFamily="18" charset="-122"/>
                  <a:cs typeface="Montserrat Semi" charset="0"/>
                  <a:sym typeface="Source Han Serif SC" panose="02020400000000000000" pitchFamily="18" charset="-122"/>
                </a:rPr>
                <a:t>TẬP</a:t>
              </a:r>
              <a:r>
                <a:rPr kumimoji="0" lang="en-US" altLang="zh-CN" sz="3200" b="1" i="0" u="none" strike="noStrike" kern="1200" cap="none" spc="394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Erie Black" panose="02040603050506020204" pitchFamily="18" charset="0"/>
                  <a:ea typeface="Source Han Serif SC" panose="02020400000000000000" pitchFamily="18" charset="-122"/>
                  <a:cs typeface="Montserrat Semi" charset="0"/>
                  <a:sym typeface="Source Han Serif SC" panose="02020400000000000000" pitchFamily="18" charset="-122"/>
                </a:rPr>
                <a:t> ĐỌC </a:t>
              </a:r>
              <a:endParaRPr kumimoji="0" lang="en-US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43F5539-983A-4982-AA4C-30ED9F09D409}"/>
                </a:ext>
              </a:extLst>
            </p:cNvPr>
            <p:cNvSpPr txBox="1"/>
            <p:nvPr/>
          </p:nvSpPr>
          <p:spPr>
            <a:xfrm>
              <a:off x="2989047" y="2509712"/>
              <a:ext cx="9810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72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TRONG QUÁN ĂN </a:t>
              </a:r>
            </a:p>
            <a:p>
              <a:pPr lvl="0" algn="ctr">
                <a:defRPr/>
              </a:pPr>
              <a:r>
                <a:rPr lang="en-US" altLang="zh-CN" sz="72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“BA CÁ BỐNG”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EF3C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633" y="1779262"/>
            <a:ext cx="12953265" cy="5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7"/>
          <p:cNvSpPr/>
          <p:nvPr/>
        </p:nvSpPr>
        <p:spPr>
          <a:xfrm>
            <a:off x="3200763" y="699398"/>
            <a:ext cx="8675076" cy="1421634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bg2">
                  <a:lumMod val="10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6" y="0"/>
            <a:ext cx="4738078" cy="7098384"/>
          </a:xfrm>
          <a:prstGeom prst="rect">
            <a:avLst/>
          </a:prstGeom>
        </p:spPr>
      </p:pic>
      <p:sp>
        <p:nvSpPr>
          <p:cNvPr id="41" name="文本框 17"/>
          <p:cNvSpPr txBox="1"/>
          <p:nvPr/>
        </p:nvSpPr>
        <p:spPr>
          <a:xfrm>
            <a:off x="3536930" y="699398"/>
            <a:ext cx="8002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8800" b="1" spc="600" noProof="0" dirty="0">
                <a:solidFill>
                  <a:srgbClr val="9B58B5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GIỌNG ĐỌC </a:t>
            </a:r>
            <a:endParaRPr kumimoji="0" lang="zh-CN" altLang="en-US" sz="8800" b="1" i="0" u="none" strike="noStrike" kern="1200" cap="none" spc="600" normalizeH="0" baseline="0" noProof="0" dirty="0">
              <a:ln>
                <a:noFill/>
              </a:ln>
              <a:solidFill>
                <a:srgbClr val="9B58B5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10087" y="2458996"/>
            <a:ext cx="7765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EF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4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07534"/>
            <a:ext cx="1150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027" y="944374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Ba-ra-ba! Kho báu ở đâu, nói ngay!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 XÂY TÔN-XTÔI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6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0278" y="849464"/>
            <a:ext cx="10161722" cy="2893759"/>
            <a:chOff x="2030278" y="849464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2030278" y="849464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2030278" y="1407256"/>
              <a:ext cx="101366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1200" b="1" spc="600" dirty="0">
                  <a:solidFill>
                    <a:srgbClr val="4FB9F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TÌM HIỂU BÀI</a:t>
              </a:r>
              <a:endParaRPr kumimoji="0" lang="zh-CN" altLang="en-US" sz="11200" b="1" i="0" u="none" strike="noStrike" kern="1200" cap="none" spc="600" normalizeH="0" baseline="0" noProof="0" dirty="0">
                <a:ln>
                  <a:noFill/>
                </a:ln>
                <a:solidFill>
                  <a:srgbClr val="4FB9F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34"/>
            <a:ext cx="3560064" cy="4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1706071"/>
            <a:ext cx="12192000" cy="2413443"/>
            <a:chOff x="0" y="1792224"/>
            <a:chExt cx="12192000" cy="262758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6942B36-5C6B-4E87-902F-1FA0D3BD6F5E}"/>
                </a:ext>
              </a:extLst>
            </p:cNvPr>
            <p:cNvSpPr/>
            <p:nvPr/>
          </p:nvSpPr>
          <p:spPr>
            <a:xfrm>
              <a:off x="0" y="1792224"/>
              <a:ext cx="12192000" cy="2627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1832861"/>
              <a:ext cx="117348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Bu-ra-ti-nô là một chú bé bằng gỗ. Chú có cái mũi rất dài. Chú người gỗ được bác rùa tốt bụng Toóc-ti-la tặng cho chiếc chìa khóa vàng để mở một kho báu. Nhưng kho báu ấy ở đâu? Bu-ra-ti-nô tìm cách moi điều bí mật ấy ở chính những kẻ độc ác đang tìm bắt chú hòng đoạt chiếc chìa khóa quý giá.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35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401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557995"/>
            <a:ext cx="11519553" cy="950293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846" y="2137273"/>
            <a:ext cx="5344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giấu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551" y1="24818" x2="32013" y2="20695"/>
                        <a14:foregroundMark x1="9620" y1="40744" x2="34519" y2="30558"/>
                        <a14:foregroundMark x1="10428" y1="58327" x2="17462" y2="54487"/>
                        <a14:foregroundMark x1="40016" y1="48585" x2="59499" y2="48464"/>
                        <a14:foregroundMark x1="60065" y1="69483" x2="76031" y2="68634"/>
                        <a14:foregroundMark x1="36985" y1="82821" x2="50323" y2="85570"/>
                        <a14:foregroundMark x1="76435" y1="71261" x2="91390" y2="91067"/>
                        <a14:foregroundMark x1="79871" y1="88844" x2="89491" y2="81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990">
            <a:off x="7138031" y="1607150"/>
            <a:ext cx="4648193" cy="46481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89352" l="3300" r="95300">
                        <a14:foregroundMark x1="86900" y1="38056" x2="88200" y2="36019"/>
                        <a14:foregroundMark x1="51500" y1="27037" x2="53200" y2="29259"/>
                        <a14:foregroundMark x1="53600" y1="17593" x2="53800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9814" y="3157068"/>
            <a:ext cx="2555854" cy="2760321"/>
          </a:xfrm>
          <a:prstGeom prst="rect">
            <a:avLst/>
          </a:prstGeom>
          <a:effectLst>
            <a:glow rad="1397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8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127501" y="993697"/>
            <a:ext cx="1198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501" y="1811636"/>
            <a:ext cx="1173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14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9" name="Rectangle 8"/>
          <p:cNvSpPr/>
          <p:nvPr/>
        </p:nvSpPr>
        <p:spPr>
          <a:xfrm>
            <a:off x="7447175" y="4403161"/>
            <a:ext cx="2990604" cy="716491"/>
          </a:xfrm>
          <a:prstGeom prst="rect">
            <a:avLst/>
          </a:prstGeom>
          <a:solidFill>
            <a:srgbClr val="8A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46537" y="2767067"/>
            <a:ext cx="4501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*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im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lặng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hoàn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toàn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năng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hay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cử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6" y="2767067"/>
            <a:ext cx="1286857" cy="1286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48111" y="1641777"/>
            <a:ext cx="62077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Bu-ra-ti-nô lẻn đến trước và bí mật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chui vào bình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bằng đất đặt ngay trên bàn ăn,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ngồi im thin thít.</a:t>
            </a:r>
          </a:p>
        </p:txBody>
      </p:sp>
    </p:spTree>
    <p:extLst>
      <p:ext uri="{BB962C8B-B14F-4D97-AF65-F5344CB8AC3E}">
        <p14:creationId xmlns:p14="http://schemas.microsoft.com/office/powerpoint/2010/main" val="27003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0" y="795471"/>
            <a:ext cx="10161722" cy="289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0" y="1011157"/>
            <a:ext cx="5071248" cy="584775"/>
          </a:xfrm>
          <a:prstGeom prst="rect">
            <a:avLst/>
          </a:prstGeom>
          <a:solidFill>
            <a:srgbClr val="6561A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ĐOẠN 1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524" y="1696059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Bu- ra- ti- nô thông minh, mưu trí tìm ra nơi cất kho báu.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93">
            <a:off x="7171135" y="1837314"/>
            <a:ext cx="5201308" cy="52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255002" y="1172809"/>
            <a:ext cx="1198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002" y="1924763"/>
            <a:ext cx="1173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Ba-ra-ba! Kho báu ở đâu, nói ngay!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1989054" y="-39664"/>
            <a:ext cx="1932495" cy="1117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-446793" y="0"/>
            <a:ext cx="3208846" cy="1636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3325500" y="519157"/>
            <a:ext cx="1549127" cy="789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7762240" y="71289"/>
            <a:ext cx="1932495" cy="1117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4364992" y="0"/>
            <a:ext cx="2610536" cy="1331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6477566" y="28198"/>
            <a:ext cx="1549127" cy="789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3746" r="16103" b="22475"/>
          <a:stretch/>
        </p:blipFill>
        <p:spPr>
          <a:xfrm rot="1742972">
            <a:off x="10801681" y="-7312"/>
            <a:ext cx="1283086" cy="127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9765825" y="504140"/>
            <a:ext cx="1231668" cy="628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9268710" y="108850"/>
            <a:ext cx="994230" cy="5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Bu-</a:t>
            </a:r>
            <a:r>
              <a:rPr lang="en-US" sz="3200" b="1" dirty="0" err="1">
                <a:solidFill>
                  <a:srgbClr val="002060"/>
                </a:solidFill>
              </a:rPr>
              <a:t>ra</a:t>
            </a:r>
            <a:r>
              <a:rPr lang="en-US" sz="3200" b="1" dirty="0">
                <a:solidFill>
                  <a:srgbClr val="002060"/>
                </a:solidFill>
              </a:rPr>
              <a:t>-</a:t>
            </a:r>
            <a:r>
              <a:rPr lang="en-US" sz="3200" b="1" dirty="0" err="1">
                <a:solidFill>
                  <a:srgbClr val="002060"/>
                </a:solidFill>
              </a:rPr>
              <a:t>ti-nô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ngồi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im</a:t>
            </a:r>
            <a:r>
              <a:rPr lang="en-US" sz="3200" b="1" dirty="0">
                <a:solidFill>
                  <a:srgbClr val="002060"/>
                </a:solidFill>
              </a:rPr>
              <a:t> thin </a:t>
            </a:r>
            <a:r>
              <a:rPr lang="en-US" sz="3200" b="1" dirty="0" err="1">
                <a:solidFill>
                  <a:srgbClr val="002060"/>
                </a:solidFill>
              </a:rPr>
              <a:t>thít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732" y="2041042"/>
            <a:ext cx="7504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Đợi lúc Ba-ra-ba đã say, mới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lớn tiếng thét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từ trong bình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giả như ma quỷ hiện lên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bắt hắn nói ra điều bí mật. </a:t>
            </a:r>
            <a:endParaRPr lang="vi-VN" sz="4400" b="1" dirty="0">
              <a:solidFill>
                <a:srgbClr val="F03D5B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" b="55400" l="64867" r="98900">
                        <a14:foregroundMark x1="77933" y1="6600" x2="77167" y2="12850"/>
                        <a14:foregroundMark x1="86233" y1="21200" x2="90500" y2="1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76" b="43093"/>
          <a:stretch/>
        </p:blipFill>
        <p:spPr>
          <a:xfrm>
            <a:off x="7599601" y="728652"/>
            <a:ext cx="5255785" cy="56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735110"/>
            <a:ext cx="12192000" cy="2413443"/>
            <a:chOff x="0" y="735110"/>
            <a:chExt cx="12192000" cy="262758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6942B36-5C6B-4E87-902F-1FA0D3BD6F5E}"/>
                </a:ext>
              </a:extLst>
            </p:cNvPr>
            <p:cNvSpPr/>
            <p:nvPr/>
          </p:nvSpPr>
          <p:spPr>
            <a:xfrm>
              <a:off x="0" y="735110"/>
              <a:ext cx="12192000" cy="2627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775747"/>
              <a:ext cx="117348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Bu-ra-ti-nô là một chú bé bằng gỗ. Chú có cái mũi rất dài. Chú người gỗ được bác rùa tốt bụng Toóc-ti-la tặng cho chiếc chìa khóa vàng để mở một kho báu. Nhưng kho báu ấy ở đâu? Bu-ra-ti-nô tìm cách moi điều bí mật ấy ở chính những kẻ độc ác đang tìm bắt chú hòng đoạt chiếc chìa khóa quý giá.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89352" l="3300" r="95300">
                        <a14:foregroundMark x1="86900" y1="38056" x2="88200" y2="36019"/>
                        <a14:foregroundMark x1="51500" y1="27037" x2="53200" y2="29259"/>
                        <a14:foregroundMark x1="53600" y1="17593" x2="53800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743" flipH="1">
            <a:off x="608335" y="1658120"/>
            <a:ext cx="4718983" cy="5096500"/>
          </a:xfrm>
          <a:prstGeom prst="rect">
            <a:avLst/>
          </a:prstGeom>
          <a:effectLst>
            <a:glow rad="1397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9" y="2433615"/>
            <a:ext cx="12691738" cy="45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73290"/>
            <a:ext cx="1150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002" y="1255459"/>
            <a:ext cx="1173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A-LẾCH-XÂY TÔN-XTÔI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791"/>
            <a:ext cx="6004874" cy="434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Khi tìm được điều bí mật 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thì Bu-ra-ti-nô đã gặp nguy hiểm gì?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6237" y="1688912"/>
            <a:ext cx="6296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Cáo và mèo đã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báo cáo cho Ba-ra-ba biết chỗ trốn của Bu-ra-ti-nô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ở ngay trong bình trước mặt, để kiếm tiền. </a:t>
            </a:r>
            <a:endParaRPr lang="vi-VN" sz="4400" b="1" dirty="0">
              <a:solidFill>
                <a:srgbClr val="F03D5B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866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Trước sự nguy hiểm ấy chú đã làm gì để thoát thân?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866" y="1970745"/>
            <a:ext cx="5722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 lổm ngổm </a:t>
            </a:r>
            <a:r>
              <a:rPr lang="vi-VN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 những mảnh bình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 ra ngoài </a:t>
            </a:r>
            <a:r>
              <a:rPr lang="vi-VN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như mũi tên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03D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532" y="1622923"/>
            <a:ext cx="5233450" cy="508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2030278" y="757764"/>
            <a:ext cx="10161722" cy="289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5483820" y="1076058"/>
            <a:ext cx="6708180" cy="584775"/>
          </a:xfrm>
          <a:prstGeom prst="rect">
            <a:avLst/>
          </a:prstGeom>
          <a:solidFill>
            <a:srgbClr val="48D2B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ĐOẠN 2 VÀ 3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8124" y="1747327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Bu- ra- ti- nô gặp nguy hiểm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tìm cách thoát thân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416"/>
            <a:ext cx="3516863" cy="43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46372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Những hình ảnh, chi tiết nào trong truyện 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em cho là lý thú và ngộ nghĩnh?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708" y="1716222"/>
            <a:ext cx="117560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Ba-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Bu-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lổm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ngổm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348792" y="5033912"/>
            <a:ext cx="12792172" cy="1833515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2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0" y="1313946"/>
            <a:ext cx="12192000" cy="3956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945495" y="1497487"/>
            <a:ext cx="6708180" cy="584775"/>
          </a:xfrm>
          <a:prstGeom prst="rect">
            <a:avLst/>
          </a:prstGeom>
          <a:solidFill>
            <a:srgbClr val="F03D5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CHÍNH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218" y="2265803"/>
            <a:ext cx="117112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cs typeface="Arial" panose="020B0604020202020204" pitchFamily="34" charset="0"/>
              </a:rPr>
              <a:t>Chú bé người gỗ Bu-ra-ti-nô đã biết dùng mưu moi được điều bí mật về chiếc chìa khoá vàng ở những kẻ độc ác đang tìm cách bắt chú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4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441715" y="917948"/>
            <a:ext cx="11045151" cy="2893759"/>
            <a:chOff x="-441715" y="917948"/>
            <a:chExt cx="11045151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0" y="917948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-441715" y="1549219"/>
              <a:ext cx="110451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0000" b="1" spc="600" noProof="0" dirty="0">
                  <a:solidFill>
                    <a:srgbClr val="9B58B5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ĐỌC DIỄN CẢM</a:t>
              </a:r>
              <a:endParaRPr kumimoji="0" lang="zh-CN" altLang="en-US" sz="10000" b="1" i="0" u="none" strike="noStrike" kern="1200" cap="none" spc="600" normalizeH="0" baseline="0" noProof="0" dirty="0">
                <a:ln>
                  <a:noFill/>
                </a:ln>
                <a:solidFill>
                  <a:srgbClr val="9B58B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1621747"/>
            <a:ext cx="3048000" cy="52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146" y="1282588"/>
            <a:ext cx="117560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Cáo lễ phép ngả mũ chào rồi nó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- Ngài cho chúng cháu mười đồng tiền vàng, chúng cháu xin nộp ngay thằng người gỗ ấy. 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   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     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Cáo đếm đi đếm lại mãi, rồi thở dài đưa cho mèo một nửa. Nó lấy chân trỏ vào cái bình: 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   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    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 </a:t>
            </a:r>
          </a:p>
        </p:txBody>
      </p:sp>
      <p:sp>
        <p:nvSpPr>
          <p:cNvPr id="7" name="文本框 17"/>
          <p:cNvSpPr txBox="1"/>
          <p:nvPr/>
        </p:nvSpPr>
        <p:spPr>
          <a:xfrm>
            <a:off x="480767" y="558132"/>
            <a:ext cx="1150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0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7"/>
          <p:cNvSpPr/>
          <p:nvPr/>
        </p:nvSpPr>
        <p:spPr>
          <a:xfrm>
            <a:off x="3200763" y="699398"/>
            <a:ext cx="8675076" cy="1421634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bg2">
                  <a:lumMod val="10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1" name="文本框 17"/>
          <p:cNvSpPr txBox="1"/>
          <p:nvPr/>
        </p:nvSpPr>
        <p:spPr>
          <a:xfrm>
            <a:off x="3536930" y="699398"/>
            <a:ext cx="8002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8800" b="1" spc="600" noProof="0" dirty="0">
                <a:solidFill>
                  <a:srgbClr val="9B58B5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GIỌNG ĐỌC </a:t>
            </a:r>
            <a:endParaRPr kumimoji="0" lang="zh-CN" altLang="en-US" sz="8800" b="1" i="0" u="none" strike="noStrike" kern="1200" cap="none" spc="600" normalizeH="0" baseline="0" noProof="0" dirty="0">
              <a:ln>
                <a:noFill/>
              </a:ln>
              <a:solidFill>
                <a:srgbClr val="9B58B5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73920" y="2422747"/>
            <a:ext cx="7765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lổm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ngổm</a:t>
            </a:r>
            <a:r>
              <a:rPr lang="en-US" sz="40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03D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" y="1869448"/>
            <a:ext cx="4392890" cy="48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C323918-6DF1-46F9-A058-6633E51710B4}"/>
              </a:ext>
            </a:extLst>
          </p:cNvPr>
          <p:cNvGrpSpPr/>
          <p:nvPr/>
        </p:nvGrpSpPr>
        <p:grpSpPr>
          <a:xfrm>
            <a:off x="499621" y="783475"/>
            <a:ext cx="12530172" cy="3046988"/>
            <a:chOff x="876300" y="1858132"/>
            <a:chExt cx="12126503" cy="3046988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6B746ED-CB68-421C-87C7-F390B5A81634}"/>
                </a:ext>
              </a:extLst>
            </p:cNvPr>
            <p:cNvSpPr/>
            <p:nvPr/>
          </p:nvSpPr>
          <p:spPr>
            <a:xfrm>
              <a:off x="876300" y="1858132"/>
              <a:ext cx="11315700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43F5539-983A-4982-AA4C-30ED9F09D409}"/>
                </a:ext>
              </a:extLst>
            </p:cNvPr>
            <p:cNvSpPr txBox="1"/>
            <p:nvPr/>
          </p:nvSpPr>
          <p:spPr>
            <a:xfrm>
              <a:off x="2135290" y="1858132"/>
              <a:ext cx="1086751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96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CHÀO </a:t>
              </a:r>
            </a:p>
            <a:p>
              <a:pPr lvl="0" algn="ctr">
                <a:defRPr/>
              </a:pPr>
              <a:r>
                <a:rPr lang="en-US" altLang="zh-CN" sz="96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TẠM BIỆT</a:t>
              </a:r>
              <a:endParaRPr kumimoji="0" lang="zh-CN" altLang="en-US" sz="9600" b="1" i="0" u="none" strike="noStrike" kern="1200" cap="none" spc="600" normalizeH="0" baseline="0" noProof="0" dirty="0">
                <a:ln>
                  <a:noFill/>
                </a:ln>
                <a:solidFill>
                  <a:srgbClr val="EF3C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88" y="1815631"/>
            <a:ext cx="12777575" cy="52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0278" y="849464"/>
            <a:ext cx="10161722" cy="2893759"/>
            <a:chOff x="2030278" y="849464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2030278" y="849464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2030278" y="1188347"/>
              <a:ext cx="1013666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3800" b="1" spc="600" dirty="0">
                  <a:solidFill>
                    <a:srgbClr val="FECA04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LUYỆN ĐỌC</a:t>
              </a:r>
              <a:endParaRPr kumimoji="0" lang="zh-CN" altLang="en-US" sz="13800" b="1" i="0" u="none" strike="noStrike" kern="1200" cap="none" spc="600" normalizeH="0" baseline="0" noProof="0" dirty="0">
                <a:ln>
                  <a:noFill/>
                </a:ln>
                <a:solidFill>
                  <a:srgbClr val="FECA0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2219220"/>
            <a:ext cx="3384049" cy="49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07534"/>
            <a:ext cx="1150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027" y="944374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Ba-ra-ba! Kho báu ở đâu, nói ngay!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 XÂY TÔN-XTÔI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783477"/>
            <a:ext cx="10161722" cy="2893759"/>
            <a:chOff x="0" y="783477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0" y="783477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0" y="1122360"/>
              <a:ext cx="1013666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3800" b="1" spc="600" dirty="0">
                  <a:solidFill>
                    <a:srgbClr val="FF834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CHIA ĐOẠN</a:t>
              </a:r>
              <a:endParaRPr kumimoji="0" lang="zh-CN" altLang="en-US" sz="13800" b="1" i="0" u="none" strike="noStrike" kern="1200" cap="none" spc="600" normalizeH="0" baseline="0" noProof="0" dirty="0">
                <a:ln>
                  <a:noFill/>
                </a:ln>
                <a:solidFill>
                  <a:srgbClr val="FF834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18" y="2206752"/>
            <a:ext cx="4920181" cy="48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1"/>
          <p:cNvSpPr/>
          <p:nvPr/>
        </p:nvSpPr>
        <p:spPr>
          <a:xfrm>
            <a:off x="351692" y="762000"/>
            <a:ext cx="11488616" cy="533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2"/>
          <p:cNvSpPr txBox="1"/>
          <p:nvPr/>
        </p:nvSpPr>
        <p:spPr>
          <a:xfrm>
            <a:off x="539534" y="762000"/>
            <a:ext cx="4005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47D1A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Colossalis" panose="02040603050506020204" pitchFamily="18" charset="0"/>
                <a:ea typeface="字魂115号-刀刀体" panose="00000500000000000000" pitchFamily="2" charset="-122"/>
              </a:rPr>
              <a:t>CHIA ĐOẠN</a:t>
            </a:r>
            <a:endParaRPr lang="zh-CN" altLang="en-US" sz="4400" dirty="0">
              <a:solidFill>
                <a:srgbClr val="47D1AF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Colossalis" panose="02040603050506020204" pitchFamily="18" charset="0"/>
              <a:ea typeface="字魂115号-刀刀体" panose="00000500000000000000" pitchFamily="2" charset="-122"/>
            </a:endParaRPr>
          </a:p>
        </p:txBody>
      </p:sp>
      <p:sp>
        <p:nvSpPr>
          <p:cNvPr id="38" name="矩形: 圆角 18"/>
          <p:cNvSpPr/>
          <p:nvPr/>
        </p:nvSpPr>
        <p:spPr>
          <a:xfrm>
            <a:off x="4690096" y="990941"/>
            <a:ext cx="724950" cy="2023110"/>
          </a:xfrm>
          <a:prstGeom prst="roundRect">
            <a:avLst/>
          </a:prstGeom>
          <a:solidFill>
            <a:srgbClr val="FFC905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1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圆角 18"/>
          <p:cNvSpPr/>
          <p:nvPr/>
        </p:nvSpPr>
        <p:spPr>
          <a:xfrm>
            <a:off x="5733525" y="2384601"/>
            <a:ext cx="724950" cy="2023110"/>
          </a:xfrm>
          <a:prstGeom prst="roundRect">
            <a:avLst/>
          </a:prstGeom>
          <a:solidFill>
            <a:srgbClr val="FF8343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2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: 圆角 18"/>
          <p:cNvSpPr/>
          <p:nvPr/>
        </p:nvSpPr>
        <p:spPr>
          <a:xfrm>
            <a:off x="6810167" y="3963958"/>
            <a:ext cx="724950" cy="2023110"/>
          </a:xfrm>
          <a:prstGeom prst="roundRect">
            <a:avLst/>
          </a:prstGeom>
          <a:solidFill>
            <a:srgbClr val="F03D5B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3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48" y="1583551"/>
            <a:ext cx="3516863" cy="4353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8FC07-05CE-402C-9B44-6B9471725B7D}"/>
              </a:ext>
            </a:extLst>
          </p:cNvPr>
          <p:cNvSpPr txBox="1"/>
          <p:nvPr/>
        </p:nvSpPr>
        <p:spPr>
          <a:xfrm>
            <a:off x="5646057" y="1335313"/>
            <a:ext cx="496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…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lò sưởi này.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61D18-49C9-4D79-AA02-31398647DBB7}"/>
              </a:ext>
            </a:extLst>
          </p:cNvPr>
          <p:cNvSpPr txBox="1"/>
          <p:nvPr/>
        </p:nvSpPr>
        <p:spPr>
          <a:xfrm>
            <a:off x="6693807" y="2611663"/>
            <a:ext cx="4317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Bu-ra-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-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nô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hét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…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Các-lô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ạ.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CA100-5C46-45CF-9106-2F80EBE1CF0D}"/>
              </a:ext>
            </a:extLst>
          </p:cNvPr>
          <p:cNvSpPr txBox="1"/>
          <p:nvPr/>
        </p:nvSpPr>
        <p:spPr>
          <a:xfrm>
            <a:off x="7722507" y="4459513"/>
            <a:ext cx="305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Phần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còn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0" grpId="0" animBg="1"/>
      <p:bldP spid="52" grpId="0" animBg="1"/>
      <p:bldP spid="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118075" y="927710"/>
            <a:ext cx="1198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2389039" y="1813332"/>
            <a:ext cx="1655975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0427" y="1813332"/>
            <a:ext cx="1737851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578" y="1771049"/>
            <a:ext cx="1173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lvl="1"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255002" y="1172809"/>
            <a:ext cx="1198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49072" y="2988296"/>
            <a:ext cx="1366408" cy="426955"/>
          </a:xfrm>
          <a:prstGeom prst="rect">
            <a:avLst/>
          </a:prstGeom>
          <a:solidFill>
            <a:srgbClr val="69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1989054" y="-39664"/>
            <a:ext cx="1932495" cy="1117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-446793" y="0"/>
            <a:ext cx="3208846" cy="1636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3325500" y="519157"/>
            <a:ext cx="1549127" cy="789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7762240" y="71289"/>
            <a:ext cx="1932495" cy="1117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4364992" y="0"/>
            <a:ext cx="2610536" cy="1331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6477566" y="28198"/>
            <a:ext cx="1549127" cy="789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3746" r="16103" b="22475"/>
          <a:stretch/>
        </p:blipFill>
        <p:spPr>
          <a:xfrm rot="1742972">
            <a:off x="10801681" y="-7312"/>
            <a:ext cx="1283086" cy="127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9765825" y="504140"/>
            <a:ext cx="1231668" cy="628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9268710" y="108850"/>
            <a:ext cx="994230" cy="5070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28429" y="1971891"/>
            <a:ext cx="1929354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80167" y="5875463"/>
            <a:ext cx="1218357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5002" y="1924763"/>
            <a:ext cx="1173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Ba-ra-ba! Kho báu ở đâu, nói ngay!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</p:txBody>
      </p:sp>
    </p:spTree>
    <p:extLst>
      <p:ext uri="{BB962C8B-B14F-4D97-AF65-F5344CB8AC3E}">
        <p14:creationId xmlns:p14="http://schemas.microsoft.com/office/powerpoint/2010/main" val="35501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73290"/>
            <a:ext cx="1150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5280" y="4298623"/>
            <a:ext cx="2337368" cy="443059"/>
          </a:xfrm>
          <a:prstGeom prst="rect">
            <a:avLst/>
          </a:prstGeom>
          <a:solidFill>
            <a:srgbClr val="69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11236" y="1304287"/>
            <a:ext cx="1084080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34513" y="1304287"/>
            <a:ext cx="1310324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5002" y="1293559"/>
            <a:ext cx="1173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A-LẾCH-XÂY TÔN-XTÔI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328-30卡通六一儿童节活动促销PPT模板"/>
</p:tagLst>
</file>

<file path=ppt/theme/theme1.xml><?xml version="1.0" encoding="utf-8"?>
<a:theme xmlns:a="http://schemas.openxmlformats.org/drawingml/2006/main" name="AAAAAAAAAAAA）">
  <a:themeElements>
    <a:clrScheme name="自定义 1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61AB"/>
      </a:accent1>
      <a:accent2>
        <a:srgbClr val="9B58B5"/>
      </a:accent2>
      <a:accent3>
        <a:srgbClr val="6561AB"/>
      </a:accent3>
      <a:accent4>
        <a:srgbClr val="9B58B5"/>
      </a:accent4>
      <a:accent5>
        <a:srgbClr val="6561AB"/>
      </a:accent5>
      <a:accent6>
        <a:srgbClr val="9B58B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2056</Words>
  <Application>Microsoft Office PowerPoint</Application>
  <PresentationFormat>Widescreen</PresentationFormat>
  <Paragraphs>167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Source Han Serif SC</vt:lpstr>
      <vt:lpstr>Times New Roman</vt:lpstr>
      <vt:lpstr>等线</vt:lpstr>
      <vt:lpstr>arial</vt:lpstr>
      <vt:lpstr>字魂105号-简雅黑</vt:lpstr>
      <vt:lpstr>UTM Penumbra</vt:lpstr>
      <vt:lpstr>Calibri</vt:lpstr>
      <vt:lpstr>等线 Light</vt:lpstr>
      <vt:lpstr>UTM Colossalis</vt:lpstr>
      <vt:lpstr>arial</vt:lpstr>
      <vt:lpstr>UTM Erie Black</vt:lpstr>
      <vt:lpstr>AAAAAAAAAAAA）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VIETBAO</dc:creator>
  <dc:description>U</dc:description>
  <cp:lastModifiedBy>PHAN HOÀNG PHƯỚC HẠNH</cp:lastModifiedBy>
  <cp:revision>27</cp:revision>
  <dcterms:created xsi:type="dcterms:W3CDTF">2019-03-28T11:43:34Z</dcterms:created>
  <dcterms:modified xsi:type="dcterms:W3CDTF">2021-12-19T03:29:21Z</dcterms:modified>
  <cp:version>V14</cp:version>
</cp:coreProperties>
</file>