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9" r:id="rId2"/>
    <p:sldId id="262" r:id="rId3"/>
    <p:sldId id="275" r:id="rId4"/>
    <p:sldId id="263" r:id="rId5"/>
    <p:sldId id="260" r:id="rId6"/>
    <p:sldId id="271" r:id="rId7"/>
    <p:sldId id="264" r:id="rId8"/>
    <p:sldId id="265" r:id="rId9"/>
    <p:sldId id="266" r:id="rId10"/>
    <p:sldId id="267" r:id="rId11"/>
    <p:sldId id="274" r:id="rId12"/>
    <p:sldId id="270" r:id="rId13"/>
    <p:sldId id="276" r:id="rId14"/>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36">
          <p15:clr>
            <a:srgbClr val="A4A3A4"/>
          </p15:clr>
        </p15:guide>
        <p15:guide id="2" pos="29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2FDA1"/>
    <a:srgbClr val="FF0000"/>
    <a:srgbClr val="FDA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402" y="78"/>
      </p:cViewPr>
      <p:guideLst>
        <p:guide orient="horz" pos="2136"/>
        <p:guide pos="29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50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388"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lvl="0" algn="r" eaLnBrk="1" hangingPunct="1"/>
            <a:fld id="{9A0DB2DC-4C9A-4742-B13C-FB6460FD3503}" type="slidenum">
              <a:rPr lang="en-US" sz="1200" dirty="0"/>
              <a:t>‹#›</a:t>
            </a:fld>
            <a:endParaRPr lang="en-US" sz="1200"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7.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 Target="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ctrTitle"/>
          </p:nvPr>
        </p:nvSpPr>
        <p:spPr>
          <a:ln/>
        </p:spPr>
        <p:txBody>
          <a:bodyPr vert="horz" wrap="square" lIns="91440" tIns="45720" rIns="91440" bIns="45720" anchor="ctr" anchorCtr="0"/>
          <a:lstStyle/>
          <a:p>
            <a:pPr eaLnBrk="1" hangingPunct="1">
              <a:buClrTx/>
              <a:buSzTx/>
              <a:buFontTx/>
            </a:pPr>
            <a:endParaRPr dirty="0"/>
          </a:p>
        </p:txBody>
      </p:sp>
      <p:sp>
        <p:nvSpPr>
          <p:cNvPr id="3075" name="Rectangle 3"/>
          <p:cNvSpPr>
            <a:spLocks noGrp="1"/>
          </p:cNvSpPr>
          <p:nvPr>
            <p:ph type="subTitle" idx="1"/>
          </p:nvPr>
        </p:nvSpPr>
        <p:spPr>
          <a:ln/>
        </p:spPr>
        <p:txBody>
          <a:bodyPr vert="horz" wrap="square" lIns="91440" tIns="45720" rIns="91440" bIns="45720" anchor="t" anchorCtr="0"/>
          <a:lstStyle/>
          <a:p>
            <a:pPr eaLnBrk="1" hangingPunct="1">
              <a:buClrTx/>
              <a:buSzTx/>
              <a:buFontTx/>
            </a:pPr>
            <a:endParaRPr dirty="0">
              <a:latin typeface="+mn-lt"/>
              <a:ea typeface="+mn-ea"/>
              <a:cs typeface="+mn-cs"/>
            </a:endParaRPr>
          </a:p>
        </p:txBody>
      </p:sp>
      <p:sp>
        <p:nvSpPr>
          <p:cNvPr id="5124" name="Rectangle 4">
            <a:hlinkClick r:id="rId2" action="ppaction://hlinksldjump"/>
          </p:cNvPr>
          <p:cNvSpPr/>
          <p:nvPr/>
        </p:nvSpPr>
        <p:spPr>
          <a:xfrm>
            <a:off x="0" y="0"/>
            <a:ext cx="9144000" cy="6858000"/>
          </a:xfrm>
          <a:prstGeom prst="rect">
            <a:avLst/>
          </a:prstGeom>
          <a:gradFill rotWithShape="1">
            <a:gsLst>
              <a:gs pos="0">
                <a:srgbClr val="C2FDA1"/>
              </a:gs>
              <a:gs pos="50000">
                <a:srgbClr val="F5FFF0"/>
              </a:gs>
              <a:gs pos="100000">
                <a:srgbClr val="C2FDA1"/>
              </a:gs>
            </a:gsLst>
            <a:lin ang="5400000" scaled="1"/>
            <a:tileRect/>
          </a:gradFill>
          <a:ln w="9525" cap="flat" cmpd="sng">
            <a:solidFill>
              <a:schemeClr val="tx1"/>
            </a:solidFill>
            <a:prstDash val="solid"/>
            <a:miter/>
            <a:headEnd type="none" w="med" len="med"/>
            <a:tailEnd type="none" w="med" len="med"/>
          </a:ln>
        </p:spPr>
        <p:txBody>
          <a:bodyPr wrap="none" anchor="ctr" anchorCtr="0"/>
          <a:lstStyle/>
          <a:p>
            <a:endParaRPr dirty="0">
              <a:latin typeface="Arial" panose="020B0604020202020204" pitchFamily="34" charset="0"/>
            </a:endParaRPr>
          </a:p>
        </p:txBody>
      </p:sp>
      <p:sp>
        <p:nvSpPr>
          <p:cNvPr id="3077" name="Text Box 5"/>
          <p:cNvSpPr txBox="1"/>
          <p:nvPr/>
        </p:nvSpPr>
        <p:spPr>
          <a:xfrm>
            <a:off x="1371600" y="0"/>
            <a:ext cx="6705600" cy="768350"/>
          </a:xfrm>
          <a:prstGeom prst="rect">
            <a:avLst/>
          </a:prstGeom>
          <a:noFill/>
          <a:ln w="9525">
            <a:noFill/>
          </a:ln>
        </p:spPr>
        <p:txBody>
          <a:bodyPr>
            <a:spAutoFit/>
          </a:bodyPr>
          <a:lstStyle/>
          <a:p>
            <a:pPr marL="342900" indent="-342900" algn="ctr" eaLnBrk="0" hangingPunct="0"/>
            <a:r>
              <a:rPr sz="2400" b="1" dirty="0">
                <a:solidFill>
                  <a:srgbClr val="0000FF"/>
                </a:solidFill>
                <a:latin typeface="Times New Roman" panose="02020603050405020304" pitchFamily="18" charset="0"/>
              </a:rPr>
              <a:t>Thứ  ba, ngày 1</a:t>
            </a:r>
            <a:r>
              <a:rPr lang="en-US" sz="2400" b="1" dirty="0">
                <a:solidFill>
                  <a:srgbClr val="0000FF"/>
                </a:solidFill>
                <a:latin typeface="Times New Roman" panose="02020603050405020304" pitchFamily="18" charset="0"/>
              </a:rPr>
              <a:t>8</a:t>
            </a:r>
            <a:r>
              <a:rPr sz="2400" b="1" dirty="0">
                <a:solidFill>
                  <a:srgbClr val="0000FF"/>
                </a:solidFill>
                <a:latin typeface="Times New Roman" panose="02020603050405020304" pitchFamily="18" charset="0"/>
              </a:rPr>
              <a:t> tháng 4 năm 2023</a:t>
            </a:r>
          </a:p>
          <a:p>
            <a:pPr marL="342900" indent="-342900" algn="ctr" eaLnBrk="0" hangingPunct="0"/>
            <a:r>
              <a:rPr sz="2000" b="1" dirty="0">
                <a:solidFill>
                  <a:srgbClr val="0000FF"/>
                </a:solidFill>
                <a:latin typeface="Arial" panose="020B0604020202020204" pitchFamily="34" charset="0"/>
              </a:rPr>
              <a:t>LUYỆN TỪ VÀ CÂU:</a:t>
            </a:r>
            <a:endParaRPr sz="2000" b="1" dirty="0">
              <a:solidFill>
                <a:srgbClr val="0000FF"/>
              </a:solidFill>
              <a:latin typeface="Times New Roman" panose="02020603050405020304" pitchFamily="18" charset="0"/>
            </a:endParaRPr>
          </a:p>
        </p:txBody>
      </p:sp>
      <p:sp>
        <p:nvSpPr>
          <p:cNvPr id="3078" name="Text Box 8"/>
          <p:cNvSpPr txBox="1"/>
          <p:nvPr/>
        </p:nvSpPr>
        <p:spPr>
          <a:xfrm>
            <a:off x="3200400" y="2286000"/>
            <a:ext cx="4648200" cy="366713"/>
          </a:xfrm>
          <a:prstGeom prst="rect">
            <a:avLst/>
          </a:prstGeom>
          <a:noFill/>
          <a:ln w="9525">
            <a:noFill/>
          </a:ln>
        </p:spPr>
        <p:txBody>
          <a:bodyPr>
            <a:spAutoFit/>
          </a:bodyPr>
          <a:lstStyle/>
          <a:p>
            <a:pPr eaLnBrk="0" hangingPunct="0">
              <a:spcBef>
                <a:spcPct val="50000"/>
              </a:spcBef>
            </a:pPr>
            <a:endParaRPr dirty="0">
              <a:latin typeface="Times New Roman" panose="02020603050405020304" pitchFamily="18" charset="0"/>
            </a:endParaRPr>
          </a:p>
        </p:txBody>
      </p:sp>
      <p:sp>
        <p:nvSpPr>
          <p:cNvPr id="5135" name="Oval 15"/>
          <p:cNvSpPr/>
          <p:nvPr/>
        </p:nvSpPr>
        <p:spPr>
          <a:xfrm>
            <a:off x="1981200" y="1066800"/>
            <a:ext cx="5029200" cy="1143000"/>
          </a:xfrm>
          <a:prstGeom prst="ellipse">
            <a:avLst/>
          </a:prstGeom>
          <a:solidFill>
            <a:srgbClr val="00FFFF"/>
          </a:solidFill>
          <a:ln w="9525">
            <a:noFill/>
          </a:ln>
          <a:effectLst>
            <a:prstShdw prst="shdw17" dist="17961" dir="2699999">
              <a:srgbClr val="009999"/>
            </a:prstShdw>
          </a:effectLst>
        </p:spPr>
        <p:txBody>
          <a:bodyPr wrap="none" anchor="ctr" anchorCtr="0"/>
          <a:lstStyle/>
          <a:p>
            <a:pPr algn="ctr"/>
            <a:r>
              <a:rPr sz="3600" b="1" dirty="0">
                <a:solidFill>
                  <a:srgbClr val="FF0000"/>
                </a:solidFill>
                <a:latin typeface="Times New Roman" panose="02020603050405020304" pitchFamily="18" charset="0"/>
              </a:rPr>
              <a:t>Khởi động:</a:t>
            </a:r>
          </a:p>
        </p:txBody>
      </p:sp>
      <p:sp>
        <p:nvSpPr>
          <p:cNvPr id="5141" name="AutoShape 21"/>
          <p:cNvSpPr/>
          <p:nvPr/>
        </p:nvSpPr>
        <p:spPr>
          <a:xfrm>
            <a:off x="685800" y="2971800"/>
            <a:ext cx="8458200" cy="1600200"/>
          </a:xfrm>
          <a:prstGeom prst="cloudCallout">
            <a:avLst>
              <a:gd name="adj1" fmla="val 20625"/>
              <a:gd name="adj2" fmla="val -111509"/>
            </a:avLst>
          </a:prstGeom>
          <a:gradFill rotWithShape="1">
            <a:gsLst>
              <a:gs pos="0">
                <a:srgbClr val="FFFFFF"/>
              </a:gs>
              <a:gs pos="100000">
                <a:srgbClr val="FDA1D1"/>
              </a:gs>
            </a:gsLst>
            <a:lin ang="5400000" scaled="1"/>
            <a:tileRect/>
          </a:gradFill>
          <a:ln w="9525" cap="flat" cmpd="sng">
            <a:solidFill>
              <a:schemeClr val="tx1"/>
            </a:solidFill>
            <a:prstDash val="solid"/>
            <a:headEnd type="none" w="med" len="med"/>
            <a:tailEnd type="none" w="med" len="med"/>
          </a:ln>
        </p:spPr>
        <p:txBody>
          <a:bodyPr/>
          <a:lstStyle/>
          <a:p>
            <a:pPr marL="342900" indent="-342900">
              <a:spcBef>
                <a:spcPct val="50000"/>
              </a:spcBef>
            </a:pPr>
            <a:r>
              <a:rPr sz="2400" b="1" dirty="0">
                <a:solidFill>
                  <a:srgbClr val="0000FF"/>
                </a:solidFill>
                <a:latin typeface="Arial" panose="020B0604020202020204" pitchFamily="34" charset="0"/>
              </a:rPr>
              <a:t>2) Đặt một câu có sử một trong những phẩm chất em vừa nêu?</a:t>
            </a:r>
          </a:p>
          <a:p>
            <a:pPr marL="342900" indent="-342900">
              <a:spcBef>
                <a:spcPct val="50000"/>
              </a:spcBef>
            </a:pPr>
            <a:endParaRPr sz="2400" dirty="0">
              <a:solidFill>
                <a:srgbClr val="0000FF"/>
              </a:solidFill>
              <a:latin typeface="Arial" panose="020B0604020202020204" pitchFamily="34" charset="0"/>
            </a:endParaRPr>
          </a:p>
          <a:p>
            <a:pPr marL="342900" indent="-342900" algn="ctr"/>
            <a:endParaRPr sz="2400" dirty="0">
              <a:solidFill>
                <a:srgbClr val="0000FF"/>
              </a:solidFill>
              <a:latin typeface="Arial" panose="020B0604020202020204" pitchFamily="34" charset="0"/>
            </a:endParaRPr>
          </a:p>
        </p:txBody>
      </p:sp>
      <p:sp>
        <p:nvSpPr>
          <p:cNvPr id="5142" name="Rectangle 22" descr="Blue tissue paper"/>
          <p:cNvSpPr/>
          <p:nvPr/>
        </p:nvSpPr>
        <p:spPr>
          <a:xfrm>
            <a:off x="1524000" y="2209800"/>
            <a:ext cx="6400800" cy="1447800"/>
          </a:xfrm>
          <a:prstGeom prst="rect">
            <a:avLst/>
          </a:prstGeom>
          <a:blipFill rotWithShape="1">
            <a:blip r:embed="rId3"/>
          </a:blipFill>
          <a:ln w="57150" cap="flat" cmpd="thickThin">
            <a:solidFill>
              <a:schemeClr val="folHlink"/>
            </a:solidFill>
            <a:prstDash val="solid"/>
            <a:miter/>
            <a:headEnd type="none" w="med" len="med"/>
            <a:tailEnd type="none" w="med" len="med"/>
          </a:ln>
        </p:spPr>
        <p:txBody>
          <a:bodyPr wrap="none" anchor="ctr" anchorCtr="0"/>
          <a:lstStyle/>
          <a:p>
            <a:pPr marL="342900" indent="-342900" algn="ctr">
              <a:spcBef>
                <a:spcPct val="50000"/>
              </a:spcBef>
              <a:buAutoNum type="arabicParenR"/>
            </a:pPr>
            <a:endParaRPr sz="2400" b="1" dirty="0">
              <a:solidFill>
                <a:srgbClr val="0000FF"/>
              </a:solidFill>
              <a:latin typeface="Arial" panose="020B0604020202020204" pitchFamily="34" charset="0"/>
            </a:endParaRPr>
          </a:p>
          <a:p>
            <a:pPr marL="342900" indent="-342900" algn="ctr">
              <a:spcBef>
                <a:spcPct val="50000"/>
              </a:spcBef>
              <a:buAutoNum type="arabicParenR"/>
            </a:pPr>
            <a:r>
              <a:rPr sz="2400" b="1" dirty="0">
                <a:solidFill>
                  <a:srgbClr val="0000FF"/>
                </a:solidFill>
                <a:latin typeface="Arial" panose="020B0604020202020204" pitchFamily="34" charset="0"/>
              </a:rPr>
              <a:t>Nêu  những phẩm chất quan trọng nhất </a:t>
            </a:r>
          </a:p>
          <a:p>
            <a:pPr marL="342900" indent="-342900" algn="ctr">
              <a:spcBef>
                <a:spcPct val="50000"/>
              </a:spcBef>
              <a:buNone/>
            </a:pPr>
            <a:r>
              <a:rPr sz="2400" b="1" dirty="0">
                <a:solidFill>
                  <a:srgbClr val="0000FF"/>
                </a:solidFill>
                <a:latin typeface="Arial" panose="020B0604020202020204" pitchFamily="34" charset="0"/>
              </a:rPr>
              <a:t>của người nam giới</a:t>
            </a:r>
            <a:r>
              <a:rPr sz="2400" b="1" dirty="0">
                <a:solidFill>
                  <a:srgbClr val="0000CC"/>
                </a:solidFill>
                <a:latin typeface="Arial" panose="020B0604020202020204" pitchFamily="34" charset="0"/>
              </a:rPr>
              <a:t>.</a:t>
            </a:r>
          </a:p>
          <a:p>
            <a:pPr marL="342900" indent="-342900" algn="ctr">
              <a:buNone/>
            </a:pPr>
            <a:endParaRPr sz="24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edge">
                                      <p:cBhvr>
                                        <p:cTn id="7" dur="2000"/>
                                        <p:tgtEl>
                                          <p:spTgt spid="5124"/>
                                        </p:tgtEl>
                                      </p:cBhvr>
                                    </p:animEffect>
                                  </p:childTnLst>
                                </p:cTn>
                              </p:par>
                            </p:childTnLst>
                          </p:cTn>
                        </p:par>
                        <p:par>
                          <p:cTn id="8" fill="hold">
                            <p:stCondLst>
                              <p:cond delay="2000"/>
                            </p:stCondLst>
                            <p:childTnLst>
                              <p:par>
                                <p:cTn id="9" presetID="29" presetClass="entr" presetSubtype="0" fill="hold" grpId="0" nodeType="afterEffect">
                                  <p:stCondLst>
                                    <p:cond delay="0"/>
                                  </p:stCondLst>
                                  <p:childTnLst>
                                    <p:set>
                                      <p:cBhvr>
                                        <p:cTn id="10" dur="1" fill="hold">
                                          <p:stCondLst>
                                            <p:cond delay="0"/>
                                          </p:stCondLst>
                                        </p:cTn>
                                        <p:tgtEl>
                                          <p:spTgt spid="5135"/>
                                        </p:tgtEl>
                                        <p:attrNameLst>
                                          <p:attrName>style.visibility</p:attrName>
                                        </p:attrNameLst>
                                      </p:cBhvr>
                                      <p:to>
                                        <p:strVal val="visible"/>
                                      </p:to>
                                    </p:set>
                                    <p:anim calcmode="lin" valueType="num">
                                      <p:cBhvr>
                                        <p:cTn id="11" dur="1000" fill="hold"/>
                                        <p:tgtEl>
                                          <p:spTgt spid="5135"/>
                                        </p:tgtEl>
                                        <p:attrNameLst>
                                          <p:attrName>ppt_x</p:attrName>
                                        </p:attrNameLst>
                                      </p:cBhvr>
                                      <p:tavLst>
                                        <p:tav tm="0">
                                          <p:val>
                                            <p:strVal val="#ppt_x-.2"/>
                                          </p:val>
                                        </p:tav>
                                        <p:tav tm="100000">
                                          <p:val>
                                            <p:strVal val="#ppt_x"/>
                                          </p:val>
                                        </p:tav>
                                      </p:tavLst>
                                    </p:anim>
                                    <p:anim calcmode="lin" valueType="num">
                                      <p:cBhvr>
                                        <p:cTn id="12" dur="1000" fill="hold"/>
                                        <p:tgtEl>
                                          <p:spTgt spid="5135"/>
                                        </p:tgtEl>
                                        <p:attrNameLst>
                                          <p:attrName>ppt_y</p:attrName>
                                        </p:attrNameLst>
                                      </p:cBhvr>
                                      <p:tavLst>
                                        <p:tav tm="0">
                                          <p:val>
                                            <p:strVal val="#ppt_y"/>
                                          </p:val>
                                        </p:tav>
                                        <p:tav tm="100000">
                                          <p:val>
                                            <p:strVal val="#ppt_y"/>
                                          </p:val>
                                        </p:tav>
                                      </p:tavLst>
                                    </p:anim>
                                    <p:animEffect transition="in" filter="wipe(right)" prLst="gradientSize: 0.1">
                                      <p:cBhvr>
                                        <p:cTn id="13" dur="1000"/>
                                        <p:tgtEl>
                                          <p:spTgt spid="513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142"/>
                                        </p:tgtEl>
                                        <p:attrNameLst>
                                          <p:attrName>style.visibility</p:attrName>
                                        </p:attrNameLst>
                                      </p:cBhvr>
                                      <p:to>
                                        <p:strVal val="visible"/>
                                      </p:to>
                                    </p:set>
                                    <p:animEffect transition="in" filter="wipe(down)">
                                      <p:cBhvr>
                                        <p:cTn id="18" dur="500"/>
                                        <p:tgtEl>
                                          <p:spTgt spid="514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5142"/>
                                        </p:tgtEl>
                                        <p:attrNameLst>
                                          <p:attrName>ppt_x</p:attrName>
                                        </p:attrNameLst>
                                      </p:cBhvr>
                                      <p:tavLst>
                                        <p:tav tm="0">
                                          <p:val>
                                            <p:strVal val="ppt_x"/>
                                          </p:val>
                                        </p:tav>
                                        <p:tav tm="100000">
                                          <p:val>
                                            <p:strVal val="ppt_x"/>
                                          </p:val>
                                        </p:tav>
                                      </p:tavLst>
                                    </p:anim>
                                    <p:anim calcmode="lin" valueType="num">
                                      <p:cBhvr additive="base">
                                        <p:cTn id="23" dur="500"/>
                                        <p:tgtEl>
                                          <p:spTgt spid="5142"/>
                                        </p:tgtEl>
                                        <p:attrNameLst>
                                          <p:attrName>ppt_y</p:attrName>
                                        </p:attrNameLst>
                                      </p:cBhvr>
                                      <p:tavLst>
                                        <p:tav tm="0">
                                          <p:val>
                                            <p:strVal val="ppt_y"/>
                                          </p:val>
                                        </p:tav>
                                        <p:tav tm="100000">
                                          <p:val>
                                            <p:strVal val="1+ppt_h/2"/>
                                          </p:val>
                                        </p:tav>
                                      </p:tavLst>
                                    </p:anim>
                                    <p:set>
                                      <p:cBhvr>
                                        <p:cTn id="24" dur="1" fill="hold">
                                          <p:stCondLst>
                                            <p:cond delay="499"/>
                                          </p:stCondLst>
                                        </p:cTn>
                                        <p:tgtEl>
                                          <p:spTgt spid="514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141"/>
                                        </p:tgtEl>
                                        <p:attrNameLst>
                                          <p:attrName>style.visibility</p:attrName>
                                        </p:attrNameLst>
                                      </p:cBhvr>
                                      <p:to>
                                        <p:strVal val="visible"/>
                                      </p:to>
                                    </p:set>
                                    <p:animEffect transition="in" filter="wipe(down)">
                                      <p:cBhvr>
                                        <p:cTn id="29" dur="500"/>
                                        <p:tgtEl>
                                          <p:spTgt spid="5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35" grpId="0" animBg="1"/>
      <p:bldP spid="5141" grpId="0" animBg="1"/>
      <p:bldP spid="5142" grpId="0" animBg="1"/>
      <p:bldP spid="514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8"/>
          <p:cNvSpPr/>
          <p:nvPr/>
        </p:nvSpPr>
        <p:spPr>
          <a:xfrm>
            <a:off x="0" y="0"/>
            <a:ext cx="9144000" cy="6858000"/>
          </a:xfrm>
          <a:prstGeom prst="rect">
            <a:avLst/>
          </a:prstGeom>
          <a:gradFill rotWithShape="1">
            <a:gsLst>
              <a:gs pos="0">
                <a:srgbClr val="C2FDA1"/>
              </a:gs>
              <a:gs pos="50000">
                <a:srgbClr val="EAFEDE"/>
              </a:gs>
              <a:gs pos="100000">
                <a:srgbClr val="C2FDA1"/>
              </a:gs>
            </a:gsLst>
            <a:lin ang="5400000" scaled="1"/>
            <a:tileRect/>
          </a:gradFill>
          <a:ln w="9525" cap="flat" cmpd="sng">
            <a:solidFill>
              <a:schemeClr val="tx1"/>
            </a:solidFill>
            <a:prstDash val="solid"/>
            <a:miter/>
            <a:headEnd type="none" w="med" len="med"/>
            <a:tailEnd type="none" w="med" len="med"/>
          </a:ln>
        </p:spPr>
        <p:txBody>
          <a:bodyPr wrap="none" anchor="ctr" anchorCtr="0"/>
          <a:lstStyle/>
          <a:p>
            <a:endParaRPr dirty="0">
              <a:latin typeface="Arial" panose="020B0604020202020204" pitchFamily="34" charset="0"/>
            </a:endParaRPr>
          </a:p>
        </p:txBody>
      </p:sp>
      <p:sp>
        <p:nvSpPr>
          <p:cNvPr id="12291" name="Text Box 4"/>
          <p:cNvSpPr txBox="1"/>
          <p:nvPr/>
        </p:nvSpPr>
        <p:spPr>
          <a:xfrm>
            <a:off x="685800" y="1676400"/>
            <a:ext cx="1600200" cy="457200"/>
          </a:xfrm>
          <a:prstGeom prst="rect">
            <a:avLst/>
          </a:prstGeom>
          <a:noFill/>
          <a:ln w="9525">
            <a:noFill/>
          </a:ln>
        </p:spPr>
        <p:txBody>
          <a:bodyPr>
            <a:spAutoFit/>
          </a:bodyPr>
          <a:lstStyle/>
          <a:p>
            <a:pPr>
              <a:spcBef>
                <a:spcPct val="50000"/>
              </a:spcBef>
            </a:pPr>
            <a:r>
              <a:rPr sz="2400" u="sng" dirty="0">
                <a:solidFill>
                  <a:srgbClr val="0000FF"/>
                </a:solidFill>
                <a:latin typeface="Arial" panose="020B0604020202020204" pitchFamily="34" charset="0"/>
              </a:rPr>
              <a:t>Bài tập 3</a:t>
            </a:r>
            <a:r>
              <a:rPr sz="2400" dirty="0">
                <a:solidFill>
                  <a:srgbClr val="0000FF"/>
                </a:solidFill>
                <a:latin typeface="Arial" panose="020B0604020202020204" pitchFamily="34" charset="0"/>
              </a:rPr>
              <a:t>:</a:t>
            </a:r>
          </a:p>
        </p:txBody>
      </p:sp>
      <p:sp>
        <p:nvSpPr>
          <p:cNvPr id="12292" name="Text Box 5"/>
          <p:cNvSpPr txBox="1"/>
          <p:nvPr/>
        </p:nvSpPr>
        <p:spPr>
          <a:xfrm>
            <a:off x="2286000" y="1690688"/>
            <a:ext cx="6096000" cy="457200"/>
          </a:xfrm>
          <a:prstGeom prst="rect">
            <a:avLst/>
          </a:prstGeom>
          <a:noFill/>
          <a:ln w="9525">
            <a:noFill/>
          </a:ln>
        </p:spPr>
        <p:txBody>
          <a:bodyPr>
            <a:spAutoFit/>
          </a:bodyPr>
          <a:lstStyle/>
          <a:p>
            <a:pPr>
              <a:spcBef>
                <a:spcPct val="50000"/>
              </a:spcBef>
            </a:pPr>
            <a:r>
              <a:rPr sz="2400" dirty="0">
                <a:solidFill>
                  <a:srgbClr val="0000FF"/>
                </a:solidFill>
                <a:latin typeface="Arial" panose="020B0604020202020204" pitchFamily="34" charset="0"/>
              </a:rPr>
              <a:t>Đặt câu với một trong các câu tục ngữ trên.</a:t>
            </a:r>
          </a:p>
        </p:txBody>
      </p:sp>
      <p:pic>
        <p:nvPicPr>
          <p:cNvPr id="12293" name="Picture 6" descr="MIL10003"/>
          <p:cNvPicPr>
            <a:picLocks noChangeAspect="1"/>
          </p:cNvPicPr>
          <p:nvPr/>
        </p:nvPicPr>
        <p:blipFill>
          <a:blip r:embed="rId2">
            <a:clrChange>
              <a:clrFrom>
                <a:srgbClr val="F4EEF0"/>
              </a:clrFrom>
              <a:clrTo>
                <a:srgbClr val="F4EEF0">
                  <a:alpha val="0"/>
                </a:srgbClr>
              </a:clrTo>
            </a:clrChange>
          </a:blip>
          <a:srcRect l="7500" t="6180" r="83072" b="11674"/>
          <a:stretch>
            <a:fillRect/>
          </a:stretch>
        </p:blipFill>
        <p:spPr>
          <a:xfrm>
            <a:off x="8724900" y="0"/>
            <a:ext cx="419100" cy="2933700"/>
          </a:xfrm>
          <a:prstGeom prst="rect">
            <a:avLst/>
          </a:prstGeom>
          <a:noFill/>
          <a:ln w="76200">
            <a:noFill/>
          </a:ln>
        </p:spPr>
      </p:pic>
      <p:pic>
        <p:nvPicPr>
          <p:cNvPr id="12294" name="Picture 7" descr="MIL10003"/>
          <p:cNvPicPr>
            <a:picLocks noChangeAspect="1"/>
          </p:cNvPicPr>
          <p:nvPr/>
        </p:nvPicPr>
        <p:blipFill>
          <a:blip r:embed="rId3">
            <a:clrChange>
              <a:clrFrom>
                <a:srgbClr val="F4EEF0"/>
              </a:clrFrom>
              <a:clrTo>
                <a:srgbClr val="F4EEF0">
                  <a:alpha val="0"/>
                </a:srgbClr>
              </a:clrTo>
            </a:clrChange>
          </a:blip>
          <a:srcRect l="83072" t="11674" r="7500" b="6180"/>
          <a:stretch>
            <a:fillRect/>
          </a:stretch>
        </p:blipFill>
        <p:spPr>
          <a:xfrm>
            <a:off x="0" y="-228600"/>
            <a:ext cx="419100" cy="2933700"/>
          </a:xfrm>
          <a:prstGeom prst="rect">
            <a:avLst/>
          </a:prstGeom>
          <a:noFill/>
          <a:ln w="76200">
            <a:noFill/>
          </a:ln>
        </p:spPr>
      </p:pic>
      <p:pic>
        <p:nvPicPr>
          <p:cNvPr id="12295" name="Picture 8" descr="MIL10003"/>
          <p:cNvPicPr>
            <a:picLocks noChangeAspect="1"/>
          </p:cNvPicPr>
          <p:nvPr/>
        </p:nvPicPr>
        <p:blipFill>
          <a:blip r:embed="rId4">
            <a:clrChange>
              <a:clrFrom>
                <a:srgbClr val="F4EEF0"/>
              </a:clrFrom>
              <a:clrTo>
                <a:srgbClr val="F4EEF0">
                  <a:alpha val="0"/>
                </a:srgbClr>
              </a:clrTo>
            </a:clrChange>
          </a:blip>
          <a:srcRect l="11674" t="7500" r="6180" b="83072"/>
          <a:stretch>
            <a:fillRect/>
          </a:stretch>
        </p:blipFill>
        <p:spPr>
          <a:xfrm>
            <a:off x="-190500" y="6515100"/>
            <a:ext cx="2933700" cy="419100"/>
          </a:xfrm>
          <a:prstGeom prst="rect">
            <a:avLst/>
          </a:prstGeom>
          <a:noFill/>
          <a:ln w="76200">
            <a:noFill/>
          </a:ln>
        </p:spPr>
      </p:pic>
      <p:sp>
        <p:nvSpPr>
          <p:cNvPr id="12296" name="WordArt 10"/>
          <p:cNvSpPr>
            <a:spLocks noTextEdit="1"/>
          </p:cNvSpPr>
          <p:nvPr/>
        </p:nvSpPr>
        <p:spPr>
          <a:xfrm>
            <a:off x="1676400" y="1143000"/>
            <a:ext cx="5867400" cy="381000"/>
          </a:xfrm>
          <a:prstGeom prst="rect">
            <a:avLst/>
          </a:prstGeom>
        </p:spPr>
        <p:txBody>
          <a:bodyPr wrap="none" fromWordArt="1">
            <a:prstTxWarp prst="textPlain">
              <a:avLst>
                <a:gd name="adj" fmla="val 50000"/>
              </a:avLst>
            </a:prstTxWarp>
            <a:normAutofit/>
          </a:bodyPr>
          <a:lstStyle/>
          <a:p>
            <a:pPr algn="ctr" eaLnBrk="0" hangingPunct="0"/>
            <a:r>
              <a:rPr lang="en-US" sz="3600" b="1">
                <a:ln w="19050" cap="flat" cmpd="sng">
                  <a:solidFill>
                    <a:srgbClr val="FFFF00"/>
                  </a:solidFill>
                  <a:prstDash val="solid"/>
                  <a:headEnd type="none" w="med" len="med"/>
                  <a:tailEnd type="none" w="med" len="med"/>
                </a:ln>
                <a:solidFill>
                  <a:srgbClr val="FF66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MỞ RỘNG VỐN TỪ: NAM VÀ NỮ</a:t>
            </a:r>
          </a:p>
        </p:txBody>
      </p:sp>
      <p:pic>
        <p:nvPicPr>
          <p:cNvPr id="12297" name="Picture 9" descr="MIL10003"/>
          <p:cNvPicPr>
            <a:picLocks noChangeAspect="1"/>
          </p:cNvPicPr>
          <p:nvPr/>
        </p:nvPicPr>
        <p:blipFill>
          <a:blip r:embed="rId4">
            <a:clrChange>
              <a:clrFrom>
                <a:srgbClr val="F4EEF0"/>
              </a:clrFrom>
              <a:clrTo>
                <a:srgbClr val="F4EEF0">
                  <a:alpha val="0"/>
                </a:srgbClr>
              </a:clrTo>
            </a:clrChange>
          </a:blip>
          <a:srcRect l="11674" t="7500" r="6180" b="83072"/>
          <a:stretch>
            <a:fillRect/>
          </a:stretch>
        </p:blipFill>
        <p:spPr>
          <a:xfrm>
            <a:off x="6210300" y="6438900"/>
            <a:ext cx="2933700" cy="419100"/>
          </a:xfrm>
          <a:prstGeom prst="rect">
            <a:avLst/>
          </a:prstGeom>
          <a:noFill/>
          <a:ln w="76200">
            <a:noFill/>
          </a:ln>
        </p:spPr>
      </p:pic>
      <p:sp>
        <p:nvSpPr>
          <p:cNvPr id="14347" name="Text Box 11">
            <a:hlinkClick r:id="rId5" action="ppaction://hlinksldjump"/>
          </p:cNvPr>
          <p:cNvSpPr txBox="1"/>
          <p:nvPr/>
        </p:nvSpPr>
        <p:spPr>
          <a:xfrm>
            <a:off x="457200" y="3155950"/>
            <a:ext cx="8382000" cy="1187450"/>
          </a:xfrm>
          <a:prstGeom prst="rect">
            <a:avLst/>
          </a:prstGeom>
          <a:noFill/>
          <a:ln w="9525">
            <a:noFill/>
          </a:ln>
        </p:spPr>
        <p:txBody>
          <a:bodyPr>
            <a:spAutoFit/>
          </a:bodyPr>
          <a:lstStyle/>
          <a:p>
            <a:pPr>
              <a:spcBef>
                <a:spcPct val="50000"/>
              </a:spcBef>
            </a:pPr>
            <a:r>
              <a:rPr sz="2400" dirty="0">
                <a:solidFill>
                  <a:srgbClr val="0000CC"/>
                </a:solidFill>
                <a:latin typeface="Arial" panose="020B0604020202020204" pitchFamily="34" charset="0"/>
              </a:rPr>
              <a:t>    Người phụ nữ</a:t>
            </a:r>
            <a:r>
              <a:rPr dirty="0">
                <a:latin typeface="Times New Roman" panose="02020603050405020304" pitchFamily="18" charset="0"/>
              </a:rPr>
              <a:t> </a:t>
            </a:r>
            <a:r>
              <a:rPr sz="2400" dirty="0">
                <a:solidFill>
                  <a:srgbClr val="0000CC"/>
                </a:solidFill>
                <a:latin typeface="Times New Roman" panose="02020603050405020304" pitchFamily="18" charset="0"/>
              </a:rPr>
              <a:t>Vi</a:t>
            </a:r>
            <a:r>
              <a:rPr sz="2400" dirty="0">
                <a:solidFill>
                  <a:srgbClr val="0000CC"/>
                </a:solidFill>
                <a:latin typeface="Arial" panose="020B0604020202020204" pitchFamily="34" charset="0"/>
              </a:rPr>
              <a:t>ệt Nam yêu thương  con, luôn hi sinh tất cả cho con, như tục ngữ xưa có câu: </a:t>
            </a:r>
            <a:r>
              <a:rPr sz="2400" i="1" dirty="0">
                <a:solidFill>
                  <a:srgbClr val="FF3300"/>
                </a:solidFill>
                <a:latin typeface="Arial" panose="020B0604020202020204" pitchFamily="34" charset="0"/>
              </a:rPr>
              <a:t>Chỗ ướt mẹ nằm, chỗ ráo con lăn.</a:t>
            </a:r>
          </a:p>
        </p:txBody>
      </p:sp>
      <p:sp>
        <p:nvSpPr>
          <p:cNvPr id="14348" name="Text Box 12"/>
          <p:cNvSpPr txBox="1"/>
          <p:nvPr/>
        </p:nvSpPr>
        <p:spPr>
          <a:xfrm>
            <a:off x="381000" y="2089150"/>
            <a:ext cx="1143000" cy="457200"/>
          </a:xfrm>
          <a:prstGeom prst="rect">
            <a:avLst/>
          </a:prstGeom>
          <a:noFill/>
          <a:ln w="9525">
            <a:noFill/>
          </a:ln>
        </p:spPr>
        <p:txBody>
          <a:bodyPr>
            <a:spAutoFit/>
          </a:bodyPr>
          <a:lstStyle/>
          <a:p>
            <a:pPr>
              <a:spcBef>
                <a:spcPct val="50000"/>
              </a:spcBef>
            </a:pPr>
            <a:r>
              <a:rPr sz="2400" u="sng" dirty="0">
                <a:solidFill>
                  <a:srgbClr val="FF3300"/>
                </a:solidFill>
                <a:latin typeface="Arial" panose="020B0604020202020204" pitchFamily="34" charset="0"/>
              </a:rPr>
              <a:t>Ví dụ</a:t>
            </a:r>
            <a:r>
              <a:rPr sz="2400" dirty="0">
                <a:solidFill>
                  <a:srgbClr val="FF3300"/>
                </a:solidFill>
                <a:latin typeface="Arial" panose="020B0604020202020204" pitchFamily="34" charset="0"/>
              </a:rPr>
              <a:t>: </a:t>
            </a:r>
          </a:p>
        </p:txBody>
      </p:sp>
      <p:sp>
        <p:nvSpPr>
          <p:cNvPr id="14349" name="Text Box 13"/>
          <p:cNvSpPr txBox="1"/>
          <p:nvPr/>
        </p:nvSpPr>
        <p:spPr>
          <a:xfrm>
            <a:off x="457200" y="2590800"/>
            <a:ext cx="8458200" cy="457200"/>
          </a:xfrm>
          <a:prstGeom prst="rect">
            <a:avLst/>
          </a:prstGeom>
          <a:noFill/>
          <a:ln w="9525">
            <a:noFill/>
          </a:ln>
        </p:spPr>
        <p:txBody>
          <a:bodyPr>
            <a:spAutoFit/>
          </a:bodyPr>
          <a:lstStyle/>
          <a:p>
            <a:pPr>
              <a:spcBef>
                <a:spcPct val="50000"/>
              </a:spcBef>
            </a:pPr>
            <a:r>
              <a:rPr sz="2400" dirty="0">
                <a:solidFill>
                  <a:srgbClr val="0000CC"/>
                </a:solidFill>
                <a:latin typeface="Arial" panose="020B0604020202020204" pitchFamily="34" charset="0"/>
              </a:rPr>
              <a:t>- Đặt câu với câu tục ngữ:</a:t>
            </a:r>
            <a:r>
              <a:rPr sz="2400" dirty="0">
                <a:latin typeface="Arial" panose="020B0604020202020204" pitchFamily="34" charset="0"/>
              </a:rPr>
              <a:t> </a:t>
            </a:r>
            <a:r>
              <a:rPr sz="2400" i="1" dirty="0">
                <a:solidFill>
                  <a:srgbClr val="FF3300"/>
                </a:solidFill>
                <a:latin typeface="Arial" panose="020B0604020202020204" pitchFamily="34" charset="0"/>
              </a:rPr>
              <a:t>Chỗ ướt mẹ nằm, chỗ ráo con lăn.</a:t>
            </a:r>
            <a:endParaRPr sz="2400" dirty="0">
              <a:latin typeface="Arial" panose="020B0604020202020204" pitchFamily="34" charset="0"/>
            </a:endParaRPr>
          </a:p>
        </p:txBody>
      </p:sp>
      <p:sp>
        <p:nvSpPr>
          <p:cNvPr id="14350" name="Line 14"/>
          <p:cNvSpPr/>
          <p:nvPr/>
        </p:nvSpPr>
        <p:spPr>
          <a:xfrm>
            <a:off x="4800600" y="3505200"/>
            <a:ext cx="1524000" cy="0"/>
          </a:xfrm>
          <a:prstGeom prst="line">
            <a:avLst/>
          </a:prstGeom>
          <a:ln w="19050" cap="flat" cmpd="sng">
            <a:solidFill>
              <a:srgbClr val="FF0000"/>
            </a:solidFill>
            <a:prstDash val="solid"/>
            <a:headEnd type="none" w="med" len="med"/>
            <a:tailEnd type="none" w="med" len="med"/>
          </a:ln>
        </p:spPr>
      </p:sp>
      <p:sp>
        <p:nvSpPr>
          <p:cNvPr id="14351" name="Line 15"/>
          <p:cNvSpPr/>
          <p:nvPr/>
        </p:nvSpPr>
        <p:spPr>
          <a:xfrm>
            <a:off x="3124200" y="3886200"/>
            <a:ext cx="838200" cy="0"/>
          </a:xfrm>
          <a:prstGeom prst="line">
            <a:avLst/>
          </a:prstGeom>
          <a:ln w="28575" cap="flat" cmpd="sng">
            <a:solidFill>
              <a:srgbClr val="FF0000"/>
            </a:solidFill>
            <a:prstDash val="solid"/>
            <a:headEnd type="none" w="med" len="med"/>
            <a:tailEnd type="none" w="med" len="med"/>
          </a:ln>
        </p:spPr>
      </p:sp>
      <p:sp>
        <p:nvSpPr>
          <p:cNvPr id="14352" name="Line 16"/>
          <p:cNvSpPr/>
          <p:nvPr/>
        </p:nvSpPr>
        <p:spPr>
          <a:xfrm>
            <a:off x="914400" y="3886200"/>
            <a:ext cx="1143000" cy="0"/>
          </a:xfrm>
          <a:prstGeom prst="line">
            <a:avLst/>
          </a:prstGeom>
          <a:ln w="28575" cap="flat" cmpd="sng">
            <a:solidFill>
              <a:srgbClr val="FF0000"/>
            </a:solidFill>
            <a:prstDash val="solid"/>
            <a:headEnd type="none" w="med" len="med"/>
            <a:tailEnd type="none" w="med" len="med"/>
          </a:ln>
        </p:spPr>
      </p:sp>
      <p:sp>
        <p:nvSpPr>
          <p:cNvPr id="12304" name="Text Box 5"/>
          <p:cNvSpPr txBox="1"/>
          <p:nvPr/>
        </p:nvSpPr>
        <p:spPr>
          <a:xfrm>
            <a:off x="1371600" y="0"/>
            <a:ext cx="6705600" cy="769938"/>
          </a:xfrm>
          <a:prstGeom prst="rect">
            <a:avLst/>
          </a:prstGeom>
          <a:noFill/>
          <a:ln w="9525">
            <a:noFill/>
          </a:ln>
        </p:spPr>
        <p:txBody>
          <a:bodyPr>
            <a:spAutoFit/>
          </a:bodyPr>
          <a:lstStyle/>
          <a:p>
            <a:pPr marL="342900" indent="-342900" algn="ctr" eaLnBrk="0" hangingPunct="0"/>
            <a:r>
              <a:rPr sz="2400" b="1" dirty="0">
                <a:solidFill>
                  <a:srgbClr val="0000FF"/>
                </a:solidFill>
                <a:latin typeface="Times New Roman" panose="02020603050405020304" pitchFamily="18" charset="0"/>
              </a:rPr>
              <a:t>Thứ  ba, ngày 11 tháng 4 năm 2023</a:t>
            </a:r>
          </a:p>
          <a:p>
            <a:pPr marL="342900" indent="-342900" algn="ctr" eaLnBrk="0" hangingPunct="0"/>
            <a:r>
              <a:rPr sz="2000" b="1" dirty="0">
                <a:solidFill>
                  <a:srgbClr val="0000FF"/>
                </a:solidFill>
                <a:latin typeface="Arial" panose="020B0604020202020204" pitchFamily="34" charset="0"/>
              </a:rPr>
              <a:t>LUYỆN TỪ VÀ CÂU:</a:t>
            </a:r>
            <a:endParaRPr sz="2000" b="1"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48"/>
                                        </p:tgtEl>
                                        <p:attrNameLst>
                                          <p:attrName>style.visibility</p:attrName>
                                        </p:attrNameLst>
                                      </p:cBhvr>
                                      <p:to>
                                        <p:strVal val="visible"/>
                                      </p:to>
                                    </p:set>
                                    <p:animEffect transition="in" filter="box(in)">
                                      <p:cBhvr>
                                        <p:cTn id="7" dur="500"/>
                                        <p:tgtEl>
                                          <p:spTgt spid="1434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4349"/>
                                        </p:tgtEl>
                                        <p:attrNameLst>
                                          <p:attrName>style.visibility</p:attrName>
                                        </p:attrNameLst>
                                      </p:cBhvr>
                                      <p:to>
                                        <p:strVal val="visible"/>
                                      </p:to>
                                    </p:set>
                                    <p:animEffect transition="in" filter="diamond(in)">
                                      <p:cBhvr>
                                        <p:cTn id="12" dur="2000"/>
                                        <p:tgtEl>
                                          <p:spTgt spid="1434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iterate type="lt">
                                    <p:tmPct val="0"/>
                                  </p:iterate>
                                  <p:childTnLst>
                                    <p:set>
                                      <p:cBhvr>
                                        <p:cTn id="16" dur="1" fill="hold">
                                          <p:stCondLst>
                                            <p:cond delay="0"/>
                                          </p:stCondLst>
                                        </p:cTn>
                                        <p:tgtEl>
                                          <p:spTgt spid="14347">
                                            <p:txEl>
                                              <p:pRg st="0" end="0"/>
                                            </p:txEl>
                                          </p:spTgt>
                                        </p:tgtEl>
                                        <p:attrNameLst>
                                          <p:attrName>style.visibility</p:attrName>
                                        </p:attrNameLst>
                                      </p:cBhvr>
                                      <p:to>
                                        <p:strVal val="visible"/>
                                      </p:to>
                                    </p:set>
                                    <p:animEffect transition="in" filter="wedge">
                                      <p:cBhvr>
                                        <p:cTn id="17" dur="2000"/>
                                        <p:tgtEl>
                                          <p:spTgt spid="1434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350"/>
                                        </p:tgtEl>
                                        <p:attrNameLst>
                                          <p:attrName>style.visibility</p:attrName>
                                        </p:attrNameLst>
                                      </p:cBhvr>
                                      <p:to>
                                        <p:strVal val="visible"/>
                                      </p:to>
                                    </p:set>
                                    <p:animEffect transition="in" filter="wipe(left)">
                                      <p:cBhvr>
                                        <p:cTn id="22" dur="500"/>
                                        <p:tgtEl>
                                          <p:spTgt spid="143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352"/>
                                        </p:tgtEl>
                                        <p:attrNameLst>
                                          <p:attrName>style.visibility</p:attrName>
                                        </p:attrNameLst>
                                      </p:cBhvr>
                                      <p:to>
                                        <p:strVal val="visible"/>
                                      </p:to>
                                    </p:set>
                                    <p:animEffect transition="in" filter="wipe(left)">
                                      <p:cBhvr>
                                        <p:cTn id="27" dur="500"/>
                                        <p:tgtEl>
                                          <p:spTgt spid="1435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351"/>
                                        </p:tgtEl>
                                        <p:attrNameLst>
                                          <p:attrName>style.visibility</p:attrName>
                                        </p:attrNameLst>
                                      </p:cBhvr>
                                      <p:to>
                                        <p:strVal val="visible"/>
                                      </p:to>
                                    </p:set>
                                    <p:animEffect transition="in" filter="wipe(left)">
                                      <p:cBhvr>
                                        <p:cTn id="32" dur="500"/>
                                        <p:tgtEl>
                                          <p:spTgt spid="14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p:bldP spid="143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p:nvPr/>
        </p:nvSpPr>
        <p:spPr>
          <a:xfrm>
            <a:off x="0" y="0"/>
            <a:ext cx="9144000" cy="6858000"/>
          </a:xfrm>
          <a:prstGeom prst="rect">
            <a:avLst/>
          </a:prstGeom>
          <a:gradFill rotWithShape="1">
            <a:gsLst>
              <a:gs pos="0">
                <a:srgbClr val="F3FFED"/>
              </a:gs>
              <a:gs pos="100000">
                <a:srgbClr val="C2FDA1"/>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p>
            <a:endParaRPr dirty="0">
              <a:latin typeface="Arial" panose="020B0604020202020204" pitchFamily="34" charset="0"/>
            </a:endParaRPr>
          </a:p>
        </p:txBody>
      </p:sp>
      <p:sp>
        <p:nvSpPr>
          <p:cNvPr id="23557" name="Text Box 5"/>
          <p:cNvSpPr txBox="1"/>
          <p:nvPr/>
        </p:nvSpPr>
        <p:spPr>
          <a:xfrm>
            <a:off x="685800" y="1676400"/>
            <a:ext cx="1600200" cy="457200"/>
          </a:xfrm>
          <a:prstGeom prst="rect">
            <a:avLst/>
          </a:prstGeom>
          <a:noFill/>
          <a:ln w="9525">
            <a:noFill/>
          </a:ln>
        </p:spPr>
        <p:txBody>
          <a:bodyPr>
            <a:spAutoFit/>
          </a:bodyPr>
          <a:lstStyle/>
          <a:p>
            <a:pPr>
              <a:spcBef>
                <a:spcPct val="50000"/>
              </a:spcBef>
            </a:pPr>
            <a:r>
              <a:rPr sz="2400" u="sng" dirty="0">
                <a:solidFill>
                  <a:srgbClr val="0000FF"/>
                </a:solidFill>
                <a:latin typeface="Arial" panose="020B0604020202020204" pitchFamily="34" charset="0"/>
              </a:rPr>
              <a:t>Bài tập 3</a:t>
            </a:r>
            <a:r>
              <a:rPr sz="2400" dirty="0">
                <a:solidFill>
                  <a:srgbClr val="0000FF"/>
                </a:solidFill>
                <a:latin typeface="Arial" panose="020B0604020202020204" pitchFamily="34" charset="0"/>
              </a:rPr>
              <a:t>:</a:t>
            </a:r>
          </a:p>
        </p:txBody>
      </p:sp>
      <p:sp>
        <p:nvSpPr>
          <p:cNvPr id="23558" name="Text Box 6"/>
          <p:cNvSpPr txBox="1"/>
          <p:nvPr/>
        </p:nvSpPr>
        <p:spPr>
          <a:xfrm>
            <a:off x="2286000" y="1676400"/>
            <a:ext cx="6477000" cy="457200"/>
          </a:xfrm>
          <a:prstGeom prst="rect">
            <a:avLst/>
          </a:prstGeom>
          <a:noFill/>
          <a:ln w="9525">
            <a:noFill/>
          </a:ln>
        </p:spPr>
        <p:txBody>
          <a:bodyPr>
            <a:spAutoFit/>
          </a:bodyPr>
          <a:lstStyle/>
          <a:p>
            <a:pPr>
              <a:spcBef>
                <a:spcPct val="50000"/>
              </a:spcBef>
            </a:pPr>
            <a:r>
              <a:rPr sz="2400" dirty="0">
                <a:solidFill>
                  <a:srgbClr val="0000FF"/>
                </a:solidFill>
                <a:latin typeface="Times New Roman" panose="02020603050405020304" pitchFamily="18" charset="0"/>
              </a:rPr>
              <a:t>             với một trong các câu tục ngữ trên.</a:t>
            </a:r>
          </a:p>
        </p:txBody>
      </p:sp>
      <p:pic>
        <p:nvPicPr>
          <p:cNvPr id="13317" name="Picture 7" descr="MIL10003"/>
          <p:cNvPicPr>
            <a:picLocks noChangeAspect="1"/>
          </p:cNvPicPr>
          <p:nvPr/>
        </p:nvPicPr>
        <p:blipFill>
          <a:blip r:embed="rId2">
            <a:clrChange>
              <a:clrFrom>
                <a:srgbClr val="F4EEF0"/>
              </a:clrFrom>
              <a:clrTo>
                <a:srgbClr val="F4EEF0">
                  <a:alpha val="0"/>
                </a:srgbClr>
              </a:clrTo>
            </a:clrChange>
          </a:blip>
          <a:srcRect l="7500" t="6180" r="83072" b="11674"/>
          <a:stretch>
            <a:fillRect/>
          </a:stretch>
        </p:blipFill>
        <p:spPr>
          <a:xfrm>
            <a:off x="8724900" y="0"/>
            <a:ext cx="419100" cy="2933700"/>
          </a:xfrm>
          <a:prstGeom prst="rect">
            <a:avLst/>
          </a:prstGeom>
          <a:noFill/>
          <a:ln w="76200">
            <a:noFill/>
          </a:ln>
        </p:spPr>
      </p:pic>
      <p:pic>
        <p:nvPicPr>
          <p:cNvPr id="13318" name="Picture 8" descr="MIL10003"/>
          <p:cNvPicPr>
            <a:picLocks noChangeAspect="1"/>
          </p:cNvPicPr>
          <p:nvPr/>
        </p:nvPicPr>
        <p:blipFill>
          <a:blip r:embed="rId3">
            <a:clrChange>
              <a:clrFrom>
                <a:srgbClr val="F4EEF0"/>
              </a:clrFrom>
              <a:clrTo>
                <a:srgbClr val="F4EEF0">
                  <a:alpha val="0"/>
                </a:srgbClr>
              </a:clrTo>
            </a:clrChange>
          </a:blip>
          <a:srcRect l="83072" t="11674" r="7500" b="6180"/>
          <a:stretch>
            <a:fillRect/>
          </a:stretch>
        </p:blipFill>
        <p:spPr>
          <a:xfrm>
            <a:off x="0" y="-228600"/>
            <a:ext cx="419100" cy="2933700"/>
          </a:xfrm>
          <a:prstGeom prst="rect">
            <a:avLst/>
          </a:prstGeom>
          <a:noFill/>
          <a:ln w="76200">
            <a:noFill/>
          </a:ln>
        </p:spPr>
      </p:pic>
      <p:pic>
        <p:nvPicPr>
          <p:cNvPr id="13319" name="Picture 9" descr="MIL10003"/>
          <p:cNvPicPr>
            <a:picLocks noChangeAspect="1"/>
          </p:cNvPicPr>
          <p:nvPr/>
        </p:nvPicPr>
        <p:blipFill>
          <a:blip r:embed="rId4">
            <a:clrChange>
              <a:clrFrom>
                <a:srgbClr val="F4EEF0"/>
              </a:clrFrom>
              <a:clrTo>
                <a:srgbClr val="F4EEF0">
                  <a:alpha val="0"/>
                </a:srgbClr>
              </a:clrTo>
            </a:clrChange>
          </a:blip>
          <a:srcRect l="11674" t="7500" r="6180" b="83072"/>
          <a:stretch>
            <a:fillRect/>
          </a:stretch>
        </p:blipFill>
        <p:spPr>
          <a:xfrm>
            <a:off x="0" y="6438900"/>
            <a:ext cx="2933700" cy="419100"/>
          </a:xfrm>
          <a:prstGeom prst="rect">
            <a:avLst/>
          </a:prstGeom>
          <a:noFill/>
          <a:ln w="76200">
            <a:noFill/>
          </a:ln>
        </p:spPr>
      </p:pic>
      <p:sp>
        <p:nvSpPr>
          <p:cNvPr id="13320" name="WordArt 10"/>
          <p:cNvSpPr>
            <a:spLocks noTextEdit="1"/>
          </p:cNvSpPr>
          <p:nvPr/>
        </p:nvSpPr>
        <p:spPr>
          <a:xfrm>
            <a:off x="1676400" y="1143000"/>
            <a:ext cx="5867400" cy="381000"/>
          </a:xfrm>
          <a:prstGeom prst="rect">
            <a:avLst/>
          </a:prstGeom>
        </p:spPr>
        <p:txBody>
          <a:bodyPr wrap="none" fromWordArt="1">
            <a:prstTxWarp prst="textPlain">
              <a:avLst>
                <a:gd name="adj" fmla="val 50000"/>
              </a:avLst>
            </a:prstTxWarp>
            <a:normAutofit/>
          </a:bodyPr>
          <a:lstStyle/>
          <a:p>
            <a:pPr algn="ctr" eaLnBrk="0" hangingPunct="0"/>
            <a:r>
              <a:rPr lang="en-US" sz="3600" b="1">
                <a:ln w="19050" cap="flat" cmpd="sng">
                  <a:solidFill>
                    <a:srgbClr val="FFFF00"/>
                  </a:solidFill>
                  <a:prstDash val="solid"/>
                  <a:headEnd type="none" w="med" len="med"/>
                  <a:tailEnd type="none" w="med" len="med"/>
                </a:ln>
                <a:solidFill>
                  <a:srgbClr val="FF66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MỞ RỘNG VỐN TỪ: NAM VÀ NỮ</a:t>
            </a:r>
          </a:p>
        </p:txBody>
      </p:sp>
      <p:pic>
        <p:nvPicPr>
          <p:cNvPr id="13321" name="Picture 11" descr="MIL10003"/>
          <p:cNvPicPr>
            <a:picLocks noChangeAspect="1"/>
          </p:cNvPicPr>
          <p:nvPr/>
        </p:nvPicPr>
        <p:blipFill>
          <a:blip r:embed="rId4">
            <a:clrChange>
              <a:clrFrom>
                <a:srgbClr val="F4EEF0"/>
              </a:clrFrom>
              <a:clrTo>
                <a:srgbClr val="F4EEF0">
                  <a:alpha val="0"/>
                </a:srgbClr>
              </a:clrTo>
            </a:clrChange>
          </a:blip>
          <a:srcRect l="11674" t="7500" r="6180" b="83072"/>
          <a:stretch>
            <a:fillRect/>
          </a:stretch>
        </p:blipFill>
        <p:spPr>
          <a:xfrm>
            <a:off x="6210300" y="6438900"/>
            <a:ext cx="2933700" cy="419100"/>
          </a:xfrm>
          <a:prstGeom prst="rect">
            <a:avLst/>
          </a:prstGeom>
          <a:noFill/>
          <a:ln w="76200">
            <a:noFill/>
          </a:ln>
        </p:spPr>
      </p:pic>
      <p:sp>
        <p:nvSpPr>
          <p:cNvPr id="23564" name="Text Box 12"/>
          <p:cNvSpPr txBox="1"/>
          <p:nvPr/>
        </p:nvSpPr>
        <p:spPr>
          <a:xfrm>
            <a:off x="2209800" y="1676400"/>
            <a:ext cx="1371600" cy="457200"/>
          </a:xfrm>
          <a:prstGeom prst="rect">
            <a:avLst/>
          </a:prstGeom>
          <a:noFill/>
          <a:ln w="9525">
            <a:noFill/>
          </a:ln>
        </p:spPr>
        <p:txBody>
          <a:bodyPr>
            <a:spAutoFit/>
          </a:bodyPr>
          <a:lstStyle/>
          <a:p>
            <a:pPr>
              <a:spcBef>
                <a:spcPct val="50000"/>
              </a:spcBef>
            </a:pPr>
            <a:r>
              <a:rPr sz="2400" dirty="0">
                <a:solidFill>
                  <a:srgbClr val="0000FF"/>
                </a:solidFill>
                <a:latin typeface="Times New Roman" panose="02020603050405020304" pitchFamily="18" charset="0"/>
              </a:rPr>
              <a:t>Đặt câu</a:t>
            </a:r>
            <a:r>
              <a:rPr sz="2400" dirty="0">
                <a:latin typeface="Arial" panose="020B0604020202020204" pitchFamily="34" charset="0"/>
              </a:rPr>
              <a:t> </a:t>
            </a:r>
          </a:p>
        </p:txBody>
      </p:sp>
      <p:sp>
        <p:nvSpPr>
          <p:cNvPr id="23565" name="Text Box 13"/>
          <p:cNvSpPr txBox="1"/>
          <p:nvPr/>
        </p:nvSpPr>
        <p:spPr>
          <a:xfrm>
            <a:off x="533400" y="2133600"/>
            <a:ext cx="1828800" cy="457200"/>
          </a:xfrm>
          <a:prstGeom prst="rect">
            <a:avLst/>
          </a:prstGeom>
          <a:noFill/>
          <a:ln w="9525">
            <a:noFill/>
          </a:ln>
        </p:spPr>
        <p:txBody>
          <a:bodyPr>
            <a:spAutoFit/>
          </a:bodyPr>
          <a:lstStyle/>
          <a:p>
            <a:pPr>
              <a:spcBef>
                <a:spcPct val="50000"/>
              </a:spcBef>
            </a:pPr>
            <a:r>
              <a:rPr sz="2400" dirty="0">
                <a:solidFill>
                  <a:srgbClr val="FF0000"/>
                </a:solidFill>
                <a:latin typeface="Times New Roman" panose="02020603050405020304" pitchFamily="18" charset="0"/>
              </a:rPr>
              <a:t>Hướng dẫn:</a:t>
            </a:r>
            <a:r>
              <a:rPr sz="2400" dirty="0">
                <a:solidFill>
                  <a:srgbClr val="FF0000"/>
                </a:solidFill>
                <a:latin typeface="Arial" panose="020B0604020202020204" pitchFamily="34" charset="0"/>
              </a:rPr>
              <a:t> </a:t>
            </a:r>
          </a:p>
        </p:txBody>
      </p:sp>
      <p:sp>
        <p:nvSpPr>
          <p:cNvPr id="23566" name="Text Box 14"/>
          <p:cNvSpPr txBox="1"/>
          <p:nvPr/>
        </p:nvSpPr>
        <p:spPr>
          <a:xfrm>
            <a:off x="609600" y="2667000"/>
            <a:ext cx="8153400" cy="701675"/>
          </a:xfrm>
          <a:prstGeom prst="rect">
            <a:avLst/>
          </a:prstGeom>
          <a:noFill/>
          <a:ln w="9525">
            <a:noFill/>
          </a:ln>
        </p:spPr>
        <p:txBody>
          <a:bodyPr>
            <a:spAutoFit/>
          </a:bodyPr>
          <a:lstStyle/>
          <a:p>
            <a:pPr>
              <a:spcBef>
                <a:spcPct val="50000"/>
              </a:spcBef>
            </a:pPr>
            <a:r>
              <a:rPr sz="2000" dirty="0">
                <a:solidFill>
                  <a:srgbClr val="0000CC"/>
                </a:solidFill>
                <a:latin typeface="Times New Roman" panose="02020603050405020304" pitchFamily="18" charset="0"/>
              </a:rPr>
              <a:t>   a) Câu tục ngữ: “</a:t>
            </a:r>
            <a:r>
              <a:rPr sz="2000" i="1" dirty="0">
                <a:solidFill>
                  <a:srgbClr val="FF0000"/>
                </a:solidFill>
                <a:latin typeface="Times New Roman" panose="02020603050405020304" pitchFamily="18" charset="0"/>
              </a:rPr>
              <a:t>Chỗ ướt mẹ nằm, chỗ ráo con lăn</a:t>
            </a:r>
            <a:r>
              <a:rPr sz="2000" i="1" dirty="0">
                <a:solidFill>
                  <a:srgbClr val="0000CC"/>
                </a:solidFill>
                <a:latin typeface="Times New Roman" panose="02020603050405020304" pitchFamily="18" charset="0"/>
              </a:rPr>
              <a:t>”  </a:t>
            </a:r>
            <a:r>
              <a:rPr sz="2000" dirty="0">
                <a:solidFill>
                  <a:srgbClr val="0000CC"/>
                </a:solidFill>
                <a:latin typeface="Times New Roman" panose="02020603050405020304" pitchFamily="18" charset="0"/>
              </a:rPr>
              <a:t>được dùng để nói về lòng thương con, đức hi sinh, nhường nhịn của người mẹ đối</a:t>
            </a:r>
            <a:r>
              <a:rPr sz="2000" dirty="0">
                <a:solidFill>
                  <a:srgbClr val="0000CC"/>
                </a:solidFill>
                <a:latin typeface="Arial" panose="020B0604020202020204" pitchFamily="34" charset="0"/>
              </a:rPr>
              <a:t> với con cái.</a:t>
            </a:r>
          </a:p>
        </p:txBody>
      </p:sp>
      <p:sp>
        <p:nvSpPr>
          <p:cNvPr id="23567" name="Text Box 15"/>
          <p:cNvSpPr txBox="1"/>
          <p:nvPr/>
        </p:nvSpPr>
        <p:spPr>
          <a:xfrm>
            <a:off x="609600" y="3810000"/>
            <a:ext cx="8077200" cy="1311275"/>
          </a:xfrm>
          <a:prstGeom prst="rect">
            <a:avLst/>
          </a:prstGeom>
          <a:noFill/>
          <a:ln w="9525">
            <a:noFill/>
          </a:ln>
        </p:spPr>
        <p:txBody>
          <a:bodyPr>
            <a:spAutoFit/>
          </a:bodyPr>
          <a:lstStyle/>
          <a:p>
            <a:pPr>
              <a:spcBef>
                <a:spcPct val="50000"/>
              </a:spcBef>
            </a:pPr>
            <a:r>
              <a:rPr sz="2000" dirty="0">
                <a:solidFill>
                  <a:srgbClr val="0000CC"/>
                </a:solidFill>
                <a:latin typeface="Times New Roman" panose="02020603050405020304" pitchFamily="18" charset="0"/>
              </a:rPr>
              <a:t>   b) Khi nói về vai trò của người phụ nữ trong tình cảnh gia đình gặp khó khăn về kinh tế hay trong sinh hoạt như: con còn nhỏ lại thường xuyên bị đau ốm, bố mẹ, ông bà già yếu cần chăm sóc, ... ta có thể</a:t>
            </a:r>
            <a:r>
              <a:rPr dirty="0">
                <a:latin typeface="Times New Roman" panose="02020603050405020304" pitchFamily="18" charset="0"/>
              </a:rPr>
              <a:t> </a:t>
            </a:r>
            <a:r>
              <a:rPr sz="2000" dirty="0">
                <a:solidFill>
                  <a:srgbClr val="0000CC"/>
                </a:solidFill>
                <a:latin typeface="Times New Roman" panose="02020603050405020304" pitchFamily="18" charset="0"/>
              </a:rPr>
              <a:t>dùng câu: </a:t>
            </a:r>
            <a:r>
              <a:rPr sz="2000" i="1" dirty="0">
                <a:solidFill>
                  <a:srgbClr val="FF0000"/>
                </a:solidFill>
                <a:latin typeface="Times New Roman" panose="02020603050405020304" pitchFamily="18" charset="0"/>
              </a:rPr>
              <a:t>“Nhà khó cậy vợ hiền, nước loạn nhờ tướng giỏi”.</a:t>
            </a:r>
          </a:p>
        </p:txBody>
      </p:sp>
      <p:sp>
        <p:nvSpPr>
          <p:cNvPr id="23568" name="Text Box 16"/>
          <p:cNvSpPr txBox="1"/>
          <p:nvPr/>
        </p:nvSpPr>
        <p:spPr>
          <a:xfrm>
            <a:off x="609600" y="5334000"/>
            <a:ext cx="8153400" cy="701675"/>
          </a:xfrm>
          <a:prstGeom prst="rect">
            <a:avLst/>
          </a:prstGeom>
          <a:noFill/>
          <a:ln w="9525">
            <a:noFill/>
          </a:ln>
        </p:spPr>
        <p:txBody>
          <a:bodyPr>
            <a:spAutoFit/>
          </a:bodyPr>
          <a:lstStyle/>
          <a:p>
            <a:pPr>
              <a:spcBef>
                <a:spcPct val="50000"/>
              </a:spcBef>
            </a:pPr>
            <a:r>
              <a:rPr sz="2000" dirty="0">
                <a:solidFill>
                  <a:srgbClr val="0000CC"/>
                </a:solidFill>
                <a:latin typeface="Times New Roman" panose="02020603050405020304" pitchFamily="18" charset="0"/>
              </a:rPr>
              <a:t>   c) Câu tục ngữ: “</a:t>
            </a:r>
            <a:r>
              <a:rPr sz="2000" i="1" dirty="0">
                <a:solidFill>
                  <a:srgbClr val="FF0000"/>
                </a:solidFill>
                <a:latin typeface="Times New Roman" panose="02020603050405020304" pitchFamily="18" charset="0"/>
              </a:rPr>
              <a:t>Giặc đến nhà, đàn bà cũng đánh</a:t>
            </a:r>
            <a:r>
              <a:rPr sz="2000" i="1" dirty="0">
                <a:solidFill>
                  <a:srgbClr val="0000CC"/>
                </a:solidFill>
                <a:latin typeface="Times New Roman" panose="02020603050405020304" pitchFamily="18" charset="0"/>
              </a:rPr>
              <a:t>”  </a:t>
            </a:r>
            <a:r>
              <a:rPr sz="2000" dirty="0">
                <a:solidFill>
                  <a:srgbClr val="0000CC"/>
                </a:solidFill>
                <a:latin typeface="Times New Roman" panose="02020603050405020304" pitchFamily="18" charset="0"/>
              </a:rPr>
              <a:t>được dùng khi đất nước có giặc ngoại xâm, cần động viên toàn bộ sức người ra chiến đấu.</a:t>
            </a:r>
          </a:p>
        </p:txBody>
      </p:sp>
      <p:sp>
        <p:nvSpPr>
          <p:cNvPr id="13327" name="Text Box 5"/>
          <p:cNvSpPr txBox="1"/>
          <p:nvPr/>
        </p:nvSpPr>
        <p:spPr>
          <a:xfrm>
            <a:off x="1371600" y="0"/>
            <a:ext cx="6705600" cy="768350"/>
          </a:xfrm>
          <a:prstGeom prst="rect">
            <a:avLst/>
          </a:prstGeom>
          <a:noFill/>
          <a:ln w="9525">
            <a:noFill/>
          </a:ln>
        </p:spPr>
        <p:txBody>
          <a:bodyPr>
            <a:spAutoFit/>
          </a:bodyPr>
          <a:lstStyle/>
          <a:p>
            <a:pPr marL="342900" indent="-342900" algn="ctr" eaLnBrk="0" hangingPunct="0"/>
            <a:r>
              <a:rPr sz="2400" b="1" dirty="0">
                <a:solidFill>
                  <a:srgbClr val="0000FF"/>
                </a:solidFill>
                <a:latin typeface="Times New Roman" panose="02020603050405020304" pitchFamily="18" charset="0"/>
              </a:rPr>
              <a:t>Thứ  ba, ngày 1</a:t>
            </a:r>
            <a:r>
              <a:rPr lang="en-US" sz="2400" b="1" dirty="0">
                <a:solidFill>
                  <a:srgbClr val="0000FF"/>
                </a:solidFill>
                <a:latin typeface="Times New Roman" panose="02020603050405020304" pitchFamily="18" charset="0"/>
              </a:rPr>
              <a:t>8</a:t>
            </a:r>
            <a:r>
              <a:rPr sz="2400" b="1" dirty="0">
                <a:solidFill>
                  <a:srgbClr val="0000FF"/>
                </a:solidFill>
                <a:latin typeface="Times New Roman" panose="02020603050405020304" pitchFamily="18" charset="0"/>
              </a:rPr>
              <a:t> tháng 4 năm 2023</a:t>
            </a:r>
          </a:p>
          <a:p>
            <a:pPr marL="342900" indent="-342900" algn="ctr" eaLnBrk="0" hangingPunct="0"/>
            <a:r>
              <a:rPr sz="2000" b="1" dirty="0">
                <a:solidFill>
                  <a:srgbClr val="0000FF"/>
                </a:solidFill>
                <a:latin typeface="Arial" panose="020B0604020202020204" pitchFamily="34" charset="0"/>
              </a:rPr>
              <a:t>LUYỆN TỪ VÀ CÂU:</a:t>
            </a:r>
            <a:endParaRPr sz="2000" b="1"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3557"/>
                                        </p:tgtEl>
                                        <p:attrNameLst>
                                          <p:attrName>style.visibility</p:attrName>
                                        </p:attrNameLst>
                                      </p:cBhvr>
                                      <p:to>
                                        <p:strVal val="visible"/>
                                      </p:to>
                                    </p:set>
                                    <p:anim calcmode="discrete" valueType="clr">
                                      <p:cBhvr override="childStyle">
                                        <p:cTn id="7" dur="80"/>
                                        <p:tgtEl>
                                          <p:spTgt spid="2355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557"/>
                                        </p:tgtEl>
                                        <p:attrNameLst>
                                          <p:attrName>fillcolor</p:attrName>
                                        </p:attrNameLst>
                                      </p:cBhvr>
                                      <p:tavLst>
                                        <p:tav tm="0">
                                          <p:val>
                                            <p:clrVal>
                                              <a:schemeClr val="accent2"/>
                                            </p:clrVal>
                                          </p:val>
                                        </p:tav>
                                        <p:tav tm="50000">
                                          <p:val>
                                            <p:clrVal>
                                              <a:schemeClr val="hlink"/>
                                            </p:clrVal>
                                          </p:val>
                                        </p:tav>
                                      </p:tavLst>
                                    </p:anim>
                                    <p:set>
                                      <p:cBhvr>
                                        <p:cTn id="9" dur="80"/>
                                        <p:tgtEl>
                                          <p:spTgt spid="23557"/>
                                        </p:tgtEl>
                                        <p:attrNameLst>
                                          <p:attrName>fill.type</p:attrName>
                                        </p:attrNameLst>
                                      </p:cBhvr>
                                      <p:to>
                                        <p:strVal val="solid"/>
                                      </p:to>
                                    </p:set>
                                  </p:childTnLst>
                                </p:cTn>
                              </p:par>
                              <p:par>
                                <p:cTn id="10" presetID="8" presetClass="entr" presetSubtype="16" fill="hold" grpId="1" nodeType="withEffect">
                                  <p:stCondLst>
                                    <p:cond delay="0"/>
                                  </p:stCondLst>
                                  <p:iterate type="lt">
                                    <p:tmPct val="0"/>
                                  </p:iterate>
                                  <p:childTnLst>
                                    <p:set>
                                      <p:cBhvr>
                                        <p:cTn id="11" dur="1" fill="hold">
                                          <p:stCondLst>
                                            <p:cond delay="0"/>
                                          </p:stCondLst>
                                        </p:cTn>
                                        <p:tgtEl>
                                          <p:spTgt spid="23564"/>
                                        </p:tgtEl>
                                        <p:attrNameLst>
                                          <p:attrName>style.visibility</p:attrName>
                                        </p:attrNameLst>
                                      </p:cBhvr>
                                      <p:to>
                                        <p:strVal val="visible"/>
                                      </p:to>
                                    </p:set>
                                    <p:animEffect transition="in" filter="diamond(in)">
                                      <p:cBhvr>
                                        <p:cTn id="12" dur="2000"/>
                                        <p:tgtEl>
                                          <p:spTgt spid="23564"/>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3558"/>
                                        </p:tgtEl>
                                        <p:attrNameLst>
                                          <p:attrName>style.visibility</p:attrName>
                                        </p:attrNameLst>
                                      </p:cBhvr>
                                      <p:to>
                                        <p:strVal val="visible"/>
                                      </p:to>
                                    </p:set>
                                    <p:animEffect transition="in" filter="diamond(in)">
                                      <p:cBhvr>
                                        <p:cTn id="15" dur="2000"/>
                                        <p:tgtEl>
                                          <p:spTgt spid="23558"/>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23565"/>
                                        </p:tgtEl>
                                        <p:attrNameLst>
                                          <p:attrName>style.visibility</p:attrName>
                                        </p:attrNameLst>
                                      </p:cBhvr>
                                      <p:to>
                                        <p:strVal val="visible"/>
                                      </p:to>
                                    </p:set>
                                    <p:animEffect transition="in" filter="wedge">
                                      <p:cBhvr>
                                        <p:cTn id="20" dur="2000"/>
                                        <p:tgtEl>
                                          <p:spTgt spid="23565"/>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23566"/>
                                        </p:tgtEl>
                                        <p:attrNameLst>
                                          <p:attrName>style.visibility</p:attrName>
                                        </p:attrNameLst>
                                      </p:cBhvr>
                                      <p:to>
                                        <p:strVal val="visible"/>
                                      </p:to>
                                    </p:set>
                                    <p:animEffect transition="in" filter="wedge">
                                      <p:cBhvr>
                                        <p:cTn id="25" dur="2000"/>
                                        <p:tgtEl>
                                          <p:spTgt spid="23566"/>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23567"/>
                                        </p:tgtEl>
                                        <p:attrNameLst>
                                          <p:attrName>style.visibility</p:attrName>
                                        </p:attrNameLst>
                                      </p:cBhvr>
                                      <p:to>
                                        <p:strVal val="visible"/>
                                      </p:to>
                                    </p:set>
                                    <p:animEffect transition="in" filter="diamond(in)">
                                      <p:cBhvr>
                                        <p:cTn id="30" dur="2000"/>
                                        <p:tgtEl>
                                          <p:spTgt spid="23567"/>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grpId="0" nodeType="clickEffect">
                                  <p:stCondLst>
                                    <p:cond delay="0"/>
                                  </p:stCondLst>
                                  <p:childTnLst>
                                    <p:set>
                                      <p:cBhvr>
                                        <p:cTn id="34" dur="1" fill="hold">
                                          <p:stCondLst>
                                            <p:cond delay="0"/>
                                          </p:stCondLst>
                                        </p:cTn>
                                        <p:tgtEl>
                                          <p:spTgt spid="23568"/>
                                        </p:tgtEl>
                                        <p:attrNameLst>
                                          <p:attrName>style.visibility</p:attrName>
                                        </p:attrNameLst>
                                      </p:cBhvr>
                                      <p:to>
                                        <p:strVal val="visible"/>
                                      </p:to>
                                    </p:set>
                                    <p:animEffect transition="in" filter="wedge">
                                      <p:cBhvr>
                                        <p:cTn id="35" dur="2000"/>
                                        <p:tgtEl>
                                          <p:spTgt spid="2356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23564"/>
                    </p:tgtEl>
                  </p:cond>
                </p:stCondLst>
                <p:endSync evt="end" delay="0">
                  <p:rtn val="all"/>
                </p:endSync>
                <p:childTnLst>
                  <p:par>
                    <p:cTn id="37" fill="hold">
                      <p:stCondLst>
                        <p:cond delay="0"/>
                      </p:stCondLst>
                      <p:childTnLst>
                        <p:par>
                          <p:cTn id="38" fill="hold">
                            <p:stCondLst>
                              <p:cond delay="0"/>
                            </p:stCondLst>
                            <p:childTnLst>
                              <p:par>
                                <p:cTn id="39" presetID="20" presetClass="emph" presetSubtype="0" fill="hold" grpId="0" nodeType="clickEffect">
                                  <p:stCondLst>
                                    <p:cond delay="0"/>
                                  </p:stCondLst>
                                  <p:iterate type="lt">
                                    <p:tmPct val="10000"/>
                                  </p:iterate>
                                  <p:childTnLst>
                                    <p:set>
                                      <p:cBhvr override="childStyle">
                                        <p:cTn id="40" dur="500" autoRev="1" fill="hold"/>
                                        <p:tgtEl>
                                          <p:spTgt spid="23564"/>
                                        </p:tgtEl>
                                        <p:attrNameLst>
                                          <p:attrName>style.color</p:attrName>
                                        </p:attrNameLst>
                                      </p:cBhvr>
                                      <p:to>
                                        <p:clrVal>
                                          <a:srgbClr val="FF0000"/>
                                        </p:clrVal>
                                      </p:to>
                                    </p:set>
                                    <p:set>
                                      <p:cBhvr>
                                        <p:cTn id="41" dur="500" autoRev="1" fill="hold"/>
                                        <p:tgtEl>
                                          <p:spTgt spid="23564"/>
                                        </p:tgtEl>
                                        <p:attrNameLst>
                                          <p:attrName>fillcolor</p:attrName>
                                        </p:attrNameLst>
                                      </p:cBhvr>
                                      <p:to>
                                        <p:clrVal>
                                          <a:srgbClr val="FF0000"/>
                                        </p:clrVal>
                                      </p:to>
                                    </p:set>
                                    <p:set>
                                      <p:cBhvr>
                                        <p:cTn id="42" dur="500" autoRev="1" fill="hold"/>
                                        <p:tgtEl>
                                          <p:spTgt spid="23564"/>
                                        </p:tgtEl>
                                        <p:attrNameLst>
                                          <p:attrName>fill.type</p:attrName>
                                        </p:attrNameLst>
                                      </p:cBhvr>
                                      <p:to>
                                        <p:strVal val="solid"/>
                                      </p:to>
                                    </p:set>
                                  </p:childTnLst>
                                </p:cTn>
                              </p:par>
                            </p:childTnLst>
                          </p:cTn>
                        </p:par>
                      </p:childTnLst>
                    </p:cTn>
                  </p:par>
                </p:childTnLst>
              </p:cTn>
              <p:nextCondLst>
                <p:cond evt="onClick" delay="0">
                  <p:tgtEl>
                    <p:spTgt spid="23564"/>
                  </p:tgtEl>
                </p:cond>
              </p:nextCondLst>
            </p:seq>
          </p:childTnLst>
        </p:cTn>
      </p:par>
    </p:tnLst>
    <p:bldLst>
      <p:bldP spid="23557" grpId="0"/>
      <p:bldP spid="23558" grpId="0"/>
      <p:bldP spid="23564" grpId="0"/>
      <p:bldP spid="23564" grpId="1"/>
      <p:bldP spid="23565" grpId="0"/>
      <p:bldP spid="23566" grpId="0"/>
      <p:bldP spid="23567" grpId="0"/>
      <p:bldP spid="235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MIL10003"/>
          <p:cNvPicPr>
            <a:picLocks noChangeAspect="1"/>
          </p:cNvPicPr>
          <p:nvPr/>
        </p:nvPicPr>
        <p:blipFill>
          <a:blip r:embed="rId2">
            <a:clrChange>
              <a:clrFrom>
                <a:srgbClr val="F4EEF0"/>
              </a:clrFrom>
              <a:clrTo>
                <a:srgbClr val="F4EEF0">
                  <a:alpha val="0"/>
                </a:srgbClr>
              </a:clrTo>
            </a:clrChange>
          </a:blip>
          <a:srcRect l="7500" t="6180" r="83072" b="11674"/>
          <a:stretch>
            <a:fillRect/>
          </a:stretch>
        </p:blipFill>
        <p:spPr>
          <a:xfrm>
            <a:off x="8724900" y="0"/>
            <a:ext cx="419100" cy="2933700"/>
          </a:xfrm>
          <a:prstGeom prst="rect">
            <a:avLst/>
          </a:prstGeom>
          <a:noFill/>
          <a:ln w="76200">
            <a:noFill/>
          </a:ln>
        </p:spPr>
      </p:pic>
      <p:sp>
        <p:nvSpPr>
          <p:cNvPr id="14339" name="Rectangle 16"/>
          <p:cNvSpPr/>
          <p:nvPr/>
        </p:nvSpPr>
        <p:spPr>
          <a:xfrm>
            <a:off x="0" y="0"/>
            <a:ext cx="9144000" cy="6858000"/>
          </a:xfrm>
          <a:prstGeom prst="rect">
            <a:avLst/>
          </a:prstGeom>
          <a:gradFill rotWithShape="1">
            <a:gsLst>
              <a:gs pos="0">
                <a:srgbClr val="C2FDA1"/>
              </a:gs>
              <a:gs pos="50000">
                <a:srgbClr val="F5FFF0"/>
              </a:gs>
              <a:gs pos="100000">
                <a:srgbClr val="C2FDA1"/>
              </a:gs>
            </a:gsLst>
            <a:lin ang="5400000" scaled="1"/>
            <a:tileRect/>
          </a:gradFill>
          <a:ln w="9525" cap="flat" cmpd="sng">
            <a:solidFill>
              <a:schemeClr val="tx1"/>
            </a:solidFill>
            <a:prstDash val="solid"/>
            <a:miter/>
            <a:headEnd type="none" w="med" len="med"/>
            <a:tailEnd type="none" w="med" len="med"/>
          </a:ln>
        </p:spPr>
        <p:txBody>
          <a:bodyPr wrap="none" anchor="ctr" anchorCtr="0"/>
          <a:lstStyle/>
          <a:p>
            <a:endParaRPr dirty="0">
              <a:latin typeface="Arial" panose="020B0604020202020204" pitchFamily="34" charset="0"/>
            </a:endParaRPr>
          </a:p>
        </p:txBody>
      </p:sp>
      <p:pic>
        <p:nvPicPr>
          <p:cNvPr id="14340" name="Picture 3" descr="MIL10003"/>
          <p:cNvPicPr>
            <a:picLocks noChangeAspect="1"/>
          </p:cNvPicPr>
          <p:nvPr/>
        </p:nvPicPr>
        <p:blipFill>
          <a:blip r:embed="rId3">
            <a:clrChange>
              <a:clrFrom>
                <a:srgbClr val="F4EEF0"/>
              </a:clrFrom>
              <a:clrTo>
                <a:srgbClr val="F4EEF0">
                  <a:alpha val="0"/>
                </a:srgbClr>
              </a:clrTo>
            </a:clrChange>
          </a:blip>
          <a:srcRect l="83072" t="11674" r="7500" b="6180"/>
          <a:stretch>
            <a:fillRect/>
          </a:stretch>
        </p:blipFill>
        <p:spPr>
          <a:xfrm>
            <a:off x="0" y="0"/>
            <a:ext cx="419100" cy="2933700"/>
          </a:xfrm>
          <a:prstGeom prst="rect">
            <a:avLst/>
          </a:prstGeom>
          <a:noFill/>
          <a:ln w="76200">
            <a:noFill/>
          </a:ln>
        </p:spPr>
      </p:pic>
      <p:pic>
        <p:nvPicPr>
          <p:cNvPr id="14341" name="Picture 4" descr="MIL10003"/>
          <p:cNvPicPr>
            <a:picLocks noChangeAspect="1"/>
          </p:cNvPicPr>
          <p:nvPr/>
        </p:nvPicPr>
        <p:blipFill>
          <a:blip r:embed="rId4">
            <a:clrChange>
              <a:clrFrom>
                <a:srgbClr val="F4EEF0"/>
              </a:clrFrom>
              <a:clrTo>
                <a:srgbClr val="F4EEF0">
                  <a:alpha val="0"/>
                </a:srgbClr>
              </a:clrTo>
            </a:clrChange>
          </a:blip>
          <a:srcRect l="11674" t="7500" r="6180" b="83072"/>
          <a:stretch>
            <a:fillRect/>
          </a:stretch>
        </p:blipFill>
        <p:spPr>
          <a:xfrm>
            <a:off x="-190500" y="6515100"/>
            <a:ext cx="2933700" cy="419100"/>
          </a:xfrm>
          <a:prstGeom prst="rect">
            <a:avLst/>
          </a:prstGeom>
          <a:noFill/>
          <a:ln w="76200">
            <a:noFill/>
          </a:ln>
        </p:spPr>
      </p:pic>
      <p:pic>
        <p:nvPicPr>
          <p:cNvPr id="14342" name="Picture 5" descr="MIL10003"/>
          <p:cNvPicPr>
            <a:picLocks noChangeAspect="1"/>
          </p:cNvPicPr>
          <p:nvPr/>
        </p:nvPicPr>
        <p:blipFill>
          <a:blip r:embed="rId4">
            <a:clrChange>
              <a:clrFrom>
                <a:srgbClr val="F4EEF0"/>
              </a:clrFrom>
              <a:clrTo>
                <a:srgbClr val="F4EEF0">
                  <a:alpha val="0"/>
                </a:srgbClr>
              </a:clrTo>
            </a:clrChange>
          </a:blip>
          <a:srcRect l="11674" t="7500" r="6180" b="83072"/>
          <a:stretch>
            <a:fillRect/>
          </a:stretch>
        </p:blipFill>
        <p:spPr>
          <a:xfrm>
            <a:off x="6362700" y="6515100"/>
            <a:ext cx="2933700" cy="419100"/>
          </a:xfrm>
          <a:prstGeom prst="rect">
            <a:avLst/>
          </a:prstGeom>
          <a:noFill/>
          <a:ln w="76200">
            <a:noFill/>
          </a:ln>
        </p:spPr>
      </p:pic>
      <p:sp>
        <p:nvSpPr>
          <p:cNvPr id="14343" name="WordArt 6"/>
          <p:cNvSpPr>
            <a:spLocks noTextEdit="1"/>
          </p:cNvSpPr>
          <p:nvPr/>
        </p:nvSpPr>
        <p:spPr>
          <a:xfrm>
            <a:off x="1676400" y="1143000"/>
            <a:ext cx="5867400" cy="381000"/>
          </a:xfrm>
          <a:prstGeom prst="rect">
            <a:avLst/>
          </a:prstGeom>
        </p:spPr>
        <p:txBody>
          <a:bodyPr wrap="none" fromWordArt="1">
            <a:prstTxWarp prst="textPlain">
              <a:avLst>
                <a:gd name="adj" fmla="val 50000"/>
              </a:avLst>
            </a:prstTxWarp>
            <a:normAutofit/>
          </a:bodyPr>
          <a:lstStyle/>
          <a:p>
            <a:pPr algn="ctr" eaLnBrk="0" hangingPunct="0"/>
            <a:r>
              <a:rPr lang="en-US" sz="3600" b="1">
                <a:ln w="19050" cap="flat" cmpd="sng">
                  <a:solidFill>
                    <a:srgbClr val="FFFF00"/>
                  </a:solidFill>
                  <a:prstDash val="solid"/>
                  <a:headEnd type="none" w="med" len="med"/>
                  <a:tailEnd type="none" w="med" len="med"/>
                </a:ln>
                <a:solidFill>
                  <a:srgbClr val="FF66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MỞ RỘNG VỐN TỪ: NAM VÀ NỮ</a:t>
            </a:r>
          </a:p>
        </p:txBody>
      </p:sp>
      <p:sp>
        <p:nvSpPr>
          <p:cNvPr id="17417" name="Text Box 9"/>
          <p:cNvSpPr txBox="1"/>
          <p:nvPr/>
        </p:nvSpPr>
        <p:spPr>
          <a:xfrm>
            <a:off x="533400" y="1828800"/>
            <a:ext cx="8153400" cy="822325"/>
          </a:xfrm>
          <a:prstGeom prst="rect">
            <a:avLst/>
          </a:prstGeom>
          <a:noFill/>
          <a:ln w="9525">
            <a:noFill/>
          </a:ln>
        </p:spPr>
        <p:txBody>
          <a:bodyPr>
            <a:spAutoFit/>
          </a:bodyPr>
          <a:lstStyle/>
          <a:p>
            <a:pPr>
              <a:spcBef>
                <a:spcPct val="50000"/>
              </a:spcBef>
            </a:pPr>
            <a:r>
              <a:rPr sz="2400" dirty="0">
                <a:solidFill>
                  <a:srgbClr val="0000CC"/>
                </a:solidFill>
                <a:latin typeface="Times New Roman" panose="02020603050405020304" pitchFamily="18" charset="0"/>
              </a:rPr>
              <a:t>Những câu ca dao, tục ngữ ca ngợi phẩm chất của người phụ nữ việt nam</a:t>
            </a:r>
          </a:p>
        </p:txBody>
      </p:sp>
      <p:sp>
        <p:nvSpPr>
          <p:cNvPr id="17418" name="AutoShape 10"/>
          <p:cNvSpPr/>
          <p:nvPr/>
        </p:nvSpPr>
        <p:spPr>
          <a:xfrm>
            <a:off x="609600" y="2667000"/>
            <a:ext cx="4867275" cy="454025"/>
          </a:xfrm>
          <a:prstGeom prst="flowChartAlternateProcess">
            <a:avLst/>
          </a:prstGeom>
          <a:noFill/>
          <a:ln w="9525">
            <a:noFill/>
          </a:ln>
        </p:spPr>
        <p:txBody>
          <a:bodyPr>
            <a:spAutoFit/>
          </a:bodyPr>
          <a:lstStyle/>
          <a:p>
            <a:pPr marL="342900" indent="-342900">
              <a:spcBef>
                <a:spcPct val="50000"/>
              </a:spcBef>
            </a:pPr>
            <a:r>
              <a:rPr sz="2200" dirty="0">
                <a:solidFill>
                  <a:srgbClr val="0000CC"/>
                </a:solidFill>
                <a:latin typeface="Times New Roman" panose="02020603050405020304" pitchFamily="18" charset="0"/>
              </a:rPr>
              <a:t>a) Chỗ ướt mẹ nằm, chỗ ráo con lăn</a:t>
            </a:r>
            <a:r>
              <a:rPr sz="2200" dirty="0">
                <a:solidFill>
                  <a:srgbClr val="0000CC"/>
                </a:solidFill>
                <a:latin typeface="Arial" panose="020B0604020202020204" pitchFamily="34" charset="0"/>
              </a:rPr>
              <a:t>.</a:t>
            </a:r>
          </a:p>
        </p:txBody>
      </p:sp>
      <p:sp>
        <p:nvSpPr>
          <p:cNvPr id="17419" name="AutoShape 11"/>
          <p:cNvSpPr/>
          <p:nvPr/>
        </p:nvSpPr>
        <p:spPr>
          <a:xfrm>
            <a:off x="604838" y="3200400"/>
            <a:ext cx="4821237" cy="835025"/>
          </a:xfrm>
          <a:prstGeom prst="roundRect">
            <a:avLst>
              <a:gd name="adj" fmla="val 16667"/>
            </a:avLst>
          </a:prstGeom>
          <a:noFill/>
          <a:ln w="9525">
            <a:noFill/>
          </a:ln>
        </p:spPr>
        <p:txBody>
          <a:bodyPr>
            <a:spAutoFit/>
          </a:bodyPr>
          <a:lstStyle/>
          <a:p>
            <a:pPr>
              <a:spcBef>
                <a:spcPct val="50000"/>
              </a:spcBef>
            </a:pPr>
            <a:r>
              <a:rPr sz="2200" dirty="0">
                <a:solidFill>
                  <a:srgbClr val="0000CC"/>
                </a:solidFill>
                <a:latin typeface="Times New Roman" panose="02020603050405020304" pitchFamily="18" charset="0"/>
              </a:rPr>
              <a:t>b) Nhà khó cậy vợ hiền, nước loạn tướng giỏi nhờ.</a:t>
            </a:r>
          </a:p>
        </p:txBody>
      </p:sp>
      <p:sp>
        <p:nvSpPr>
          <p:cNvPr id="17420" name="AutoShape 12"/>
          <p:cNvSpPr/>
          <p:nvPr/>
        </p:nvSpPr>
        <p:spPr>
          <a:xfrm>
            <a:off x="609600" y="4038600"/>
            <a:ext cx="4783138" cy="463550"/>
          </a:xfrm>
          <a:prstGeom prst="roundRect">
            <a:avLst>
              <a:gd name="adj" fmla="val 16667"/>
            </a:avLst>
          </a:prstGeom>
          <a:noFill/>
          <a:ln w="9525">
            <a:noFill/>
          </a:ln>
        </p:spPr>
        <p:txBody>
          <a:bodyPr>
            <a:spAutoFit/>
          </a:bodyPr>
          <a:lstStyle/>
          <a:p>
            <a:pPr>
              <a:spcBef>
                <a:spcPct val="50000"/>
              </a:spcBef>
            </a:pPr>
            <a:r>
              <a:rPr sz="2200" dirty="0">
                <a:solidFill>
                  <a:srgbClr val="0000CC"/>
                </a:solidFill>
                <a:latin typeface="Arial" panose="020B0604020202020204" pitchFamily="34" charset="0"/>
              </a:rPr>
              <a:t>c</a:t>
            </a:r>
            <a:r>
              <a:rPr sz="2200" dirty="0">
                <a:solidFill>
                  <a:srgbClr val="0000CC"/>
                </a:solidFill>
                <a:latin typeface="Times New Roman" panose="02020603050405020304" pitchFamily="18" charset="0"/>
              </a:rPr>
              <a:t>) Giặc đến nhà, đàn bà cũng đánh.</a:t>
            </a:r>
          </a:p>
        </p:txBody>
      </p:sp>
      <p:sp>
        <p:nvSpPr>
          <p:cNvPr id="17421" name="Text Box 13"/>
          <p:cNvSpPr txBox="1"/>
          <p:nvPr/>
        </p:nvSpPr>
        <p:spPr>
          <a:xfrm>
            <a:off x="609600" y="4648200"/>
            <a:ext cx="4800600" cy="457200"/>
          </a:xfrm>
          <a:prstGeom prst="rect">
            <a:avLst/>
          </a:prstGeom>
          <a:noFill/>
          <a:ln w="9525">
            <a:noFill/>
          </a:ln>
        </p:spPr>
        <p:txBody>
          <a:bodyPr>
            <a:spAutoFit/>
          </a:bodyPr>
          <a:lstStyle/>
          <a:p>
            <a:pPr>
              <a:spcBef>
                <a:spcPct val="50000"/>
              </a:spcBef>
            </a:pPr>
            <a:r>
              <a:rPr sz="2400" dirty="0">
                <a:solidFill>
                  <a:srgbClr val="0000CC"/>
                </a:solidFill>
                <a:latin typeface="Times New Roman" panose="02020603050405020304" pitchFamily="18" charset="0"/>
              </a:rPr>
              <a:t>d) Con có mẹ như măng ấp bẹ</a:t>
            </a:r>
            <a:r>
              <a:rPr sz="2400" dirty="0">
                <a:solidFill>
                  <a:srgbClr val="0000CC"/>
                </a:solidFill>
                <a:latin typeface="Arial" panose="020B0604020202020204" pitchFamily="34" charset="0"/>
              </a:rPr>
              <a:t>.</a:t>
            </a:r>
          </a:p>
        </p:txBody>
      </p:sp>
      <p:sp>
        <p:nvSpPr>
          <p:cNvPr id="14349" name="Text Box 14"/>
          <p:cNvSpPr txBox="1"/>
          <p:nvPr/>
        </p:nvSpPr>
        <p:spPr>
          <a:xfrm>
            <a:off x="762000" y="5410200"/>
            <a:ext cx="3429000" cy="366713"/>
          </a:xfrm>
          <a:prstGeom prst="rect">
            <a:avLst/>
          </a:prstGeom>
          <a:noFill/>
          <a:ln w="9525">
            <a:noFill/>
          </a:ln>
        </p:spPr>
        <p:txBody>
          <a:bodyPr>
            <a:spAutoFit/>
          </a:bodyPr>
          <a:lstStyle/>
          <a:p>
            <a:pPr>
              <a:spcBef>
                <a:spcPct val="50000"/>
              </a:spcBef>
            </a:pPr>
            <a:r>
              <a:rPr dirty="0">
                <a:latin typeface="Arial" panose="020B0604020202020204" pitchFamily="34" charset="0"/>
              </a:rPr>
              <a:t>.....</a:t>
            </a:r>
          </a:p>
        </p:txBody>
      </p:sp>
      <p:sp>
        <p:nvSpPr>
          <p:cNvPr id="14350" name="Text Box 5"/>
          <p:cNvSpPr txBox="1"/>
          <p:nvPr/>
        </p:nvSpPr>
        <p:spPr>
          <a:xfrm>
            <a:off x="1371600" y="0"/>
            <a:ext cx="6705600" cy="768350"/>
          </a:xfrm>
          <a:prstGeom prst="rect">
            <a:avLst/>
          </a:prstGeom>
          <a:noFill/>
          <a:ln w="9525">
            <a:noFill/>
          </a:ln>
        </p:spPr>
        <p:txBody>
          <a:bodyPr>
            <a:spAutoFit/>
          </a:bodyPr>
          <a:lstStyle/>
          <a:p>
            <a:pPr marL="342900" indent="-342900" algn="ctr" eaLnBrk="0" hangingPunct="0"/>
            <a:r>
              <a:rPr sz="2400" b="1" dirty="0">
                <a:solidFill>
                  <a:srgbClr val="0000FF"/>
                </a:solidFill>
                <a:latin typeface="Times New Roman" panose="02020603050405020304" pitchFamily="18" charset="0"/>
              </a:rPr>
              <a:t>Thứ  ba, ngày 1</a:t>
            </a:r>
            <a:r>
              <a:rPr lang="en-US" sz="2400" b="1" dirty="0">
                <a:solidFill>
                  <a:srgbClr val="0000FF"/>
                </a:solidFill>
                <a:latin typeface="Times New Roman" panose="02020603050405020304" pitchFamily="18" charset="0"/>
              </a:rPr>
              <a:t>8</a:t>
            </a:r>
            <a:r>
              <a:rPr sz="2400" b="1" dirty="0">
                <a:solidFill>
                  <a:srgbClr val="0000FF"/>
                </a:solidFill>
                <a:latin typeface="Times New Roman" panose="02020603050405020304" pitchFamily="18" charset="0"/>
              </a:rPr>
              <a:t> tháng 4 năm 2023</a:t>
            </a:r>
          </a:p>
          <a:p>
            <a:pPr marL="342900" indent="-342900" algn="ctr" eaLnBrk="0" hangingPunct="0"/>
            <a:r>
              <a:rPr sz="2000" b="1" dirty="0">
                <a:solidFill>
                  <a:srgbClr val="0000FF"/>
                </a:solidFill>
                <a:latin typeface="Arial" panose="020B0604020202020204" pitchFamily="34" charset="0"/>
              </a:rPr>
              <a:t>LUYỆN TỪ VÀ CÂU:</a:t>
            </a:r>
            <a:endParaRPr sz="2000" b="1"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7417"/>
                                        </p:tgtEl>
                                        <p:attrNameLst>
                                          <p:attrName>style.visibility</p:attrName>
                                        </p:attrNameLst>
                                      </p:cBhvr>
                                      <p:to>
                                        <p:strVal val="visible"/>
                                      </p:to>
                                    </p:set>
                                    <p:anim calcmode="lin" valueType="num">
                                      <p:cBhvr additive="base">
                                        <p:cTn id="7" dur="5000" fill="hold"/>
                                        <p:tgtEl>
                                          <p:spTgt spid="17417"/>
                                        </p:tgtEl>
                                        <p:attrNameLst>
                                          <p:attrName>ppt_x</p:attrName>
                                        </p:attrNameLst>
                                      </p:cBhvr>
                                      <p:tavLst>
                                        <p:tav tm="0">
                                          <p:val>
                                            <p:strVal val="1+#ppt_w/2"/>
                                          </p:val>
                                        </p:tav>
                                        <p:tav tm="100000">
                                          <p:val>
                                            <p:strVal val="#ppt_x"/>
                                          </p:val>
                                        </p:tav>
                                      </p:tavLst>
                                    </p:anim>
                                    <p:anim calcmode="lin" valueType="num">
                                      <p:cBhvr additive="base">
                                        <p:cTn id="8" dur="5000" fill="hold"/>
                                        <p:tgtEl>
                                          <p:spTgt spid="174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7418"/>
                                        </p:tgtEl>
                                        <p:attrNameLst>
                                          <p:attrName>style.visibility</p:attrName>
                                        </p:attrNameLst>
                                      </p:cBhvr>
                                      <p:to>
                                        <p:strVal val="visible"/>
                                      </p:to>
                                    </p:set>
                                    <p:anim calcmode="discrete" valueType="clr">
                                      <p:cBhvr override="childStyle">
                                        <p:cTn id="13" dur="80"/>
                                        <p:tgtEl>
                                          <p:spTgt spid="1741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7418"/>
                                        </p:tgtEl>
                                        <p:attrNameLst>
                                          <p:attrName>fillcolor</p:attrName>
                                        </p:attrNameLst>
                                      </p:cBhvr>
                                      <p:tavLst>
                                        <p:tav tm="0">
                                          <p:val>
                                            <p:clrVal>
                                              <a:schemeClr val="accent2"/>
                                            </p:clrVal>
                                          </p:val>
                                        </p:tav>
                                        <p:tav tm="50000">
                                          <p:val>
                                            <p:clrVal>
                                              <a:schemeClr val="hlink"/>
                                            </p:clrVal>
                                          </p:val>
                                        </p:tav>
                                      </p:tavLst>
                                    </p:anim>
                                    <p:set>
                                      <p:cBhvr>
                                        <p:cTn id="15" dur="80"/>
                                        <p:tgtEl>
                                          <p:spTgt spid="17418"/>
                                        </p:tgtEl>
                                        <p:attrNameLst>
                                          <p:attrName>fill.type</p:attrName>
                                        </p:attrNameLst>
                                      </p:cBhvr>
                                      <p:to>
                                        <p:strVal val="solid"/>
                                      </p:to>
                                    </p:set>
                                  </p:childTnLst>
                                </p:cTn>
                              </p:par>
                              <p:par>
                                <p:cTn id="16" presetID="27" presetClass="entr" presetSubtype="0" fill="hold" grpId="0" nodeType="withEffect">
                                  <p:stCondLst>
                                    <p:cond delay="0"/>
                                  </p:stCondLst>
                                  <p:iterate type="lt">
                                    <p:tmPct val="50000"/>
                                  </p:iterate>
                                  <p:childTnLst>
                                    <p:set>
                                      <p:cBhvr>
                                        <p:cTn id="17" dur="1" fill="hold">
                                          <p:stCondLst>
                                            <p:cond delay="0"/>
                                          </p:stCondLst>
                                        </p:cTn>
                                        <p:tgtEl>
                                          <p:spTgt spid="17419"/>
                                        </p:tgtEl>
                                        <p:attrNameLst>
                                          <p:attrName>style.visibility</p:attrName>
                                        </p:attrNameLst>
                                      </p:cBhvr>
                                      <p:to>
                                        <p:strVal val="visible"/>
                                      </p:to>
                                    </p:set>
                                    <p:anim calcmode="discrete" valueType="clr">
                                      <p:cBhvr override="childStyle">
                                        <p:cTn id="18" dur="80"/>
                                        <p:tgtEl>
                                          <p:spTgt spid="1741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7419"/>
                                        </p:tgtEl>
                                        <p:attrNameLst>
                                          <p:attrName>fillcolor</p:attrName>
                                        </p:attrNameLst>
                                      </p:cBhvr>
                                      <p:tavLst>
                                        <p:tav tm="0">
                                          <p:val>
                                            <p:clrVal>
                                              <a:schemeClr val="accent2"/>
                                            </p:clrVal>
                                          </p:val>
                                        </p:tav>
                                        <p:tav tm="50000">
                                          <p:val>
                                            <p:clrVal>
                                              <a:schemeClr val="hlink"/>
                                            </p:clrVal>
                                          </p:val>
                                        </p:tav>
                                      </p:tavLst>
                                    </p:anim>
                                    <p:set>
                                      <p:cBhvr>
                                        <p:cTn id="20" dur="80"/>
                                        <p:tgtEl>
                                          <p:spTgt spid="17419"/>
                                        </p:tgtEl>
                                        <p:attrNameLst>
                                          <p:attrName>fill.type</p:attrName>
                                        </p:attrNameLst>
                                      </p:cBhvr>
                                      <p:to>
                                        <p:strVal val="solid"/>
                                      </p:to>
                                    </p:set>
                                  </p:childTnLst>
                                </p:cTn>
                              </p:par>
                              <p:par>
                                <p:cTn id="21" presetID="27" presetClass="entr" presetSubtype="0" fill="hold" grpId="0" nodeType="withEffect">
                                  <p:stCondLst>
                                    <p:cond delay="0"/>
                                  </p:stCondLst>
                                  <p:iterate type="lt">
                                    <p:tmPct val="50000"/>
                                  </p:iterate>
                                  <p:childTnLst>
                                    <p:set>
                                      <p:cBhvr>
                                        <p:cTn id="22" dur="1" fill="hold">
                                          <p:stCondLst>
                                            <p:cond delay="0"/>
                                          </p:stCondLst>
                                        </p:cTn>
                                        <p:tgtEl>
                                          <p:spTgt spid="17420"/>
                                        </p:tgtEl>
                                        <p:attrNameLst>
                                          <p:attrName>style.visibility</p:attrName>
                                        </p:attrNameLst>
                                      </p:cBhvr>
                                      <p:to>
                                        <p:strVal val="visible"/>
                                      </p:to>
                                    </p:set>
                                    <p:anim calcmode="discrete" valueType="clr">
                                      <p:cBhvr override="childStyle">
                                        <p:cTn id="23" dur="80"/>
                                        <p:tgtEl>
                                          <p:spTgt spid="17420"/>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7420"/>
                                        </p:tgtEl>
                                        <p:attrNameLst>
                                          <p:attrName>fillcolor</p:attrName>
                                        </p:attrNameLst>
                                      </p:cBhvr>
                                      <p:tavLst>
                                        <p:tav tm="0">
                                          <p:val>
                                            <p:clrVal>
                                              <a:schemeClr val="accent2"/>
                                            </p:clrVal>
                                          </p:val>
                                        </p:tav>
                                        <p:tav tm="50000">
                                          <p:val>
                                            <p:clrVal>
                                              <a:schemeClr val="hlink"/>
                                            </p:clrVal>
                                          </p:val>
                                        </p:tav>
                                      </p:tavLst>
                                    </p:anim>
                                    <p:set>
                                      <p:cBhvr>
                                        <p:cTn id="25" dur="80"/>
                                        <p:tgtEl>
                                          <p:spTgt spid="17420"/>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17421"/>
                                        </p:tgtEl>
                                        <p:attrNameLst>
                                          <p:attrName>style.visibility</p:attrName>
                                        </p:attrNameLst>
                                      </p:cBhvr>
                                      <p:to>
                                        <p:strVal val="visible"/>
                                      </p:to>
                                    </p:set>
                                    <p:anim calcmode="discrete" valueType="clr">
                                      <p:cBhvr override="childStyle">
                                        <p:cTn id="30" dur="80"/>
                                        <p:tgtEl>
                                          <p:spTgt spid="17421"/>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7421"/>
                                        </p:tgtEl>
                                        <p:attrNameLst>
                                          <p:attrName>fillcolor</p:attrName>
                                        </p:attrNameLst>
                                      </p:cBhvr>
                                      <p:tavLst>
                                        <p:tav tm="0">
                                          <p:val>
                                            <p:clrVal>
                                              <a:schemeClr val="accent2"/>
                                            </p:clrVal>
                                          </p:val>
                                        </p:tav>
                                        <p:tav tm="50000">
                                          <p:val>
                                            <p:clrVal>
                                              <a:schemeClr val="hlink"/>
                                            </p:clrVal>
                                          </p:val>
                                        </p:tav>
                                      </p:tavLst>
                                    </p:anim>
                                    <p:set>
                                      <p:cBhvr>
                                        <p:cTn id="32" dur="80"/>
                                        <p:tgtEl>
                                          <p:spTgt spid="174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p:bldP spid="17418" grpId="0"/>
      <p:bldP spid="17419" grpId="0"/>
      <p:bldP spid="17420" grpId="0"/>
      <p:bldP spid="174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AMBIET"/>
          <p:cNvPicPr>
            <a:picLocks noChangeAspect="1"/>
          </p:cNvPicPr>
          <p:nvPr/>
        </p:nvPicPr>
        <p:blipFill>
          <a:blip r:embed="rId2"/>
          <a:stretch>
            <a:fillRect/>
          </a:stretch>
        </p:blipFill>
        <p:spPr>
          <a:xfrm>
            <a:off x="762000" y="1447800"/>
            <a:ext cx="7848600" cy="4891088"/>
          </a:xfrm>
          <a:prstGeom prst="rect">
            <a:avLst/>
          </a:prstGeom>
          <a:noFill/>
          <a:ln w="9525">
            <a:noFill/>
          </a:ln>
        </p:spPr>
      </p:pic>
      <p:pic>
        <p:nvPicPr>
          <p:cNvPr id="15363" name="Picture 3" descr="123"/>
          <p:cNvPicPr>
            <a:picLocks noChangeAspect="1"/>
          </p:cNvPicPr>
          <p:nvPr/>
        </p:nvPicPr>
        <p:blipFill>
          <a:blip r:embed="rId3"/>
          <a:stretch>
            <a:fillRect/>
          </a:stretch>
        </p:blipFill>
        <p:spPr>
          <a:xfrm>
            <a:off x="609600" y="381000"/>
            <a:ext cx="1428750" cy="1411288"/>
          </a:xfrm>
          <a:prstGeom prst="rect">
            <a:avLst/>
          </a:prstGeom>
          <a:noFill/>
          <a:ln w="9525">
            <a:noFill/>
          </a:ln>
        </p:spPr>
      </p:pic>
      <p:pic>
        <p:nvPicPr>
          <p:cNvPr id="15364" name="Picture 4" descr="Picture1"/>
          <p:cNvPicPr>
            <a:picLocks noChangeAspect="1"/>
          </p:cNvPicPr>
          <p:nvPr/>
        </p:nvPicPr>
        <p:blipFill>
          <a:blip r:embed="rId4"/>
          <a:stretch>
            <a:fillRect/>
          </a:stretch>
        </p:blipFill>
        <p:spPr>
          <a:xfrm>
            <a:off x="-1587" y="0"/>
            <a:ext cx="1295400" cy="1292225"/>
          </a:xfrm>
          <a:prstGeom prst="rect">
            <a:avLst/>
          </a:prstGeom>
          <a:noFill/>
          <a:ln w="9525">
            <a:noFill/>
          </a:ln>
        </p:spPr>
      </p:pic>
      <p:pic>
        <p:nvPicPr>
          <p:cNvPr id="15365" name="Picture 5" descr="Picture1"/>
          <p:cNvPicPr>
            <a:picLocks noChangeAspect="1"/>
          </p:cNvPicPr>
          <p:nvPr/>
        </p:nvPicPr>
        <p:blipFill>
          <a:blip r:embed="rId4"/>
          <a:stretch>
            <a:fillRect/>
          </a:stretch>
        </p:blipFill>
        <p:spPr>
          <a:xfrm rot="-5400000">
            <a:off x="0" y="5565775"/>
            <a:ext cx="1295400" cy="1292225"/>
          </a:xfrm>
          <a:prstGeom prst="rect">
            <a:avLst/>
          </a:prstGeom>
          <a:noFill/>
          <a:ln w="9525">
            <a:noFill/>
          </a:ln>
        </p:spPr>
      </p:pic>
      <p:pic>
        <p:nvPicPr>
          <p:cNvPr id="15366" name="Picture 6" descr="123"/>
          <p:cNvPicPr>
            <a:picLocks noChangeAspect="1"/>
          </p:cNvPicPr>
          <p:nvPr/>
        </p:nvPicPr>
        <p:blipFill>
          <a:blip r:embed="rId3"/>
          <a:stretch>
            <a:fillRect/>
          </a:stretch>
        </p:blipFill>
        <p:spPr>
          <a:xfrm>
            <a:off x="381000" y="5181600"/>
            <a:ext cx="1428750" cy="1411288"/>
          </a:xfrm>
          <a:prstGeom prst="rect">
            <a:avLst/>
          </a:prstGeom>
          <a:noFill/>
          <a:ln w="9525">
            <a:noFill/>
          </a:ln>
        </p:spPr>
      </p:pic>
      <p:pic>
        <p:nvPicPr>
          <p:cNvPr id="14343" name="Picture 7" descr="Jlgbook"/>
          <p:cNvPicPr>
            <a:picLocks noChangeAspect="1"/>
          </p:cNvPicPr>
          <p:nvPr/>
        </p:nvPicPr>
        <p:blipFill>
          <a:blip r:embed="rId5"/>
          <a:stretch>
            <a:fillRect/>
          </a:stretch>
        </p:blipFill>
        <p:spPr>
          <a:xfrm>
            <a:off x="3581400" y="1219200"/>
            <a:ext cx="1828800" cy="1524000"/>
          </a:xfrm>
          <a:prstGeom prst="rect">
            <a:avLst/>
          </a:prstGeom>
          <a:noFill/>
          <a:ln w="9525">
            <a:noFill/>
          </a:ln>
        </p:spPr>
      </p:pic>
      <p:grpSp>
        <p:nvGrpSpPr>
          <p:cNvPr id="2" name="Group 8"/>
          <p:cNvGrpSpPr/>
          <p:nvPr/>
        </p:nvGrpSpPr>
        <p:grpSpPr>
          <a:xfrm>
            <a:off x="609600" y="381000"/>
            <a:ext cx="7924800" cy="5943600"/>
            <a:chOff x="384" y="240"/>
            <a:chExt cx="4992" cy="3744"/>
          </a:xfrm>
        </p:grpSpPr>
        <p:sp>
          <p:nvSpPr>
            <p:cNvPr id="15373" name="AutoShape 9"/>
            <p:cNvSpPr/>
            <p:nvPr/>
          </p:nvSpPr>
          <p:spPr>
            <a:xfrm>
              <a:off x="384" y="384"/>
              <a:ext cx="528" cy="960"/>
            </a:xfrm>
            <a:prstGeom prst="irregularSeal1">
              <a:avLst/>
            </a:prstGeom>
            <a:gradFill rotWithShape="0">
              <a:gsLst>
                <a:gs pos="0">
                  <a:srgbClr val="FFFFFF"/>
                </a:gs>
                <a:gs pos="100000">
                  <a:schemeClr val="bg1"/>
                </a:gs>
              </a:gsLst>
              <a:path path="shape">
                <a:fillToRect l="50000" t="50000" r="50000" b="50000"/>
              </a:path>
              <a:tileRect/>
            </a:gradFill>
            <a:ln w="12700" cap="flat" cmpd="sng">
              <a:solidFill>
                <a:srgbClr val="0066FF"/>
              </a:solidFill>
              <a:prstDash val="solid"/>
              <a:miter/>
              <a:headEnd type="none" w="sm" len="sm"/>
              <a:tailEnd type="none" w="sm" len="sm"/>
            </a:ln>
          </p:spPr>
          <p:txBody>
            <a:bodyPr wrap="none" anchor="ctr" anchorCtr="0"/>
            <a:lstStyle/>
            <a:p>
              <a:endParaRPr dirty="0">
                <a:latin typeface="Arial" panose="020B0604020202020204" pitchFamily="34" charset="0"/>
              </a:endParaRPr>
            </a:p>
          </p:txBody>
        </p:sp>
        <p:sp>
          <p:nvSpPr>
            <p:cNvPr id="15374" name="AutoShape 10"/>
            <p:cNvSpPr/>
            <p:nvPr/>
          </p:nvSpPr>
          <p:spPr>
            <a:xfrm>
              <a:off x="576" y="3552"/>
              <a:ext cx="1824" cy="432"/>
            </a:xfrm>
            <a:prstGeom prst="irregularSeal1">
              <a:avLst/>
            </a:prstGeom>
            <a:gradFill rotWithShape="0">
              <a:gsLst>
                <a:gs pos="0">
                  <a:srgbClr val="FFFFFF"/>
                </a:gs>
                <a:gs pos="100000">
                  <a:schemeClr val="bg1"/>
                </a:gs>
              </a:gsLst>
              <a:path path="shape">
                <a:fillToRect l="50000" t="50000" r="50000" b="50000"/>
              </a:path>
              <a:tileRect/>
            </a:gradFill>
            <a:ln w="12700" cap="flat" cmpd="sng">
              <a:solidFill>
                <a:srgbClr val="0066FF"/>
              </a:solidFill>
              <a:prstDash val="solid"/>
              <a:miter/>
              <a:headEnd type="none" w="sm" len="sm"/>
              <a:tailEnd type="none" w="sm" len="sm"/>
            </a:ln>
          </p:spPr>
          <p:txBody>
            <a:bodyPr wrap="none" anchor="ctr" anchorCtr="0"/>
            <a:lstStyle/>
            <a:p>
              <a:endParaRPr dirty="0">
                <a:latin typeface="Arial" panose="020B0604020202020204" pitchFamily="34" charset="0"/>
              </a:endParaRPr>
            </a:p>
          </p:txBody>
        </p:sp>
        <p:sp>
          <p:nvSpPr>
            <p:cNvPr id="15375" name="AutoShape 11"/>
            <p:cNvSpPr/>
            <p:nvPr/>
          </p:nvSpPr>
          <p:spPr>
            <a:xfrm>
              <a:off x="1968" y="240"/>
              <a:ext cx="240" cy="432"/>
            </a:xfrm>
            <a:prstGeom prst="irregularSeal1">
              <a:avLst/>
            </a:prstGeom>
            <a:gradFill rotWithShape="0">
              <a:gsLst>
                <a:gs pos="0">
                  <a:srgbClr val="FFFFFF"/>
                </a:gs>
                <a:gs pos="100000">
                  <a:schemeClr val="bg1"/>
                </a:gs>
              </a:gsLst>
              <a:path path="shape">
                <a:fillToRect l="50000" t="50000" r="50000" b="50000"/>
              </a:path>
              <a:tileRect/>
            </a:gradFill>
            <a:ln w="12700" cap="flat" cmpd="sng">
              <a:solidFill>
                <a:srgbClr val="0066FF"/>
              </a:solidFill>
              <a:prstDash val="solid"/>
              <a:miter/>
              <a:headEnd type="none" w="sm" len="sm"/>
              <a:tailEnd type="none" w="sm" len="sm"/>
            </a:ln>
          </p:spPr>
          <p:txBody>
            <a:bodyPr wrap="none" anchor="ctr" anchorCtr="0"/>
            <a:lstStyle/>
            <a:p>
              <a:endParaRPr dirty="0">
                <a:latin typeface="Arial" panose="020B0604020202020204" pitchFamily="34" charset="0"/>
              </a:endParaRPr>
            </a:p>
          </p:txBody>
        </p:sp>
        <p:sp>
          <p:nvSpPr>
            <p:cNvPr id="15376" name="AutoShape 12"/>
            <p:cNvSpPr/>
            <p:nvPr/>
          </p:nvSpPr>
          <p:spPr>
            <a:xfrm>
              <a:off x="1968" y="1200"/>
              <a:ext cx="144" cy="480"/>
            </a:xfrm>
            <a:prstGeom prst="irregularSeal1">
              <a:avLst/>
            </a:prstGeom>
            <a:gradFill rotWithShape="0">
              <a:gsLst>
                <a:gs pos="0">
                  <a:srgbClr val="FFFFFF"/>
                </a:gs>
                <a:gs pos="100000">
                  <a:schemeClr val="bg1"/>
                </a:gs>
              </a:gsLst>
              <a:path path="shape">
                <a:fillToRect l="50000" t="50000" r="50000" b="50000"/>
              </a:path>
              <a:tileRect/>
            </a:gradFill>
            <a:ln w="12700" cap="flat" cmpd="sng">
              <a:solidFill>
                <a:srgbClr val="0066FF"/>
              </a:solidFill>
              <a:prstDash val="solid"/>
              <a:miter/>
              <a:headEnd type="none" w="sm" len="sm"/>
              <a:tailEnd type="none" w="sm" len="sm"/>
            </a:ln>
          </p:spPr>
          <p:txBody>
            <a:bodyPr wrap="none" anchor="ctr" anchorCtr="0"/>
            <a:lstStyle/>
            <a:p>
              <a:endParaRPr dirty="0">
                <a:latin typeface="Arial" panose="020B0604020202020204" pitchFamily="34" charset="0"/>
              </a:endParaRPr>
            </a:p>
          </p:txBody>
        </p:sp>
        <p:sp>
          <p:nvSpPr>
            <p:cNvPr id="15377" name="AutoShape 13"/>
            <p:cNvSpPr/>
            <p:nvPr/>
          </p:nvSpPr>
          <p:spPr>
            <a:xfrm>
              <a:off x="5088" y="2592"/>
              <a:ext cx="288" cy="1200"/>
            </a:xfrm>
            <a:prstGeom prst="irregularSeal1">
              <a:avLst/>
            </a:prstGeom>
            <a:gradFill rotWithShape="0">
              <a:gsLst>
                <a:gs pos="0">
                  <a:srgbClr val="FFFFFF"/>
                </a:gs>
                <a:gs pos="100000">
                  <a:schemeClr val="bg1"/>
                </a:gs>
              </a:gsLst>
              <a:path path="shape">
                <a:fillToRect l="50000" t="50000" r="50000" b="50000"/>
              </a:path>
              <a:tileRect/>
            </a:gradFill>
            <a:ln w="12700" cap="flat" cmpd="sng">
              <a:solidFill>
                <a:srgbClr val="0066FF"/>
              </a:solidFill>
              <a:prstDash val="solid"/>
              <a:miter/>
              <a:headEnd type="none" w="sm" len="sm"/>
              <a:tailEnd type="none" w="sm" len="sm"/>
            </a:ln>
          </p:spPr>
          <p:txBody>
            <a:bodyPr wrap="none" anchor="ctr" anchorCtr="0"/>
            <a:lstStyle/>
            <a:p>
              <a:endParaRPr dirty="0">
                <a:latin typeface="Arial" panose="020B0604020202020204" pitchFamily="34" charset="0"/>
              </a:endParaRPr>
            </a:p>
          </p:txBody>
        </p:sp>
        <p:sp>
          <p:nvSpPr>
            <p:cNvPr id="15378" name="AutoShape 14"/>
            <p:cNvSpPr/>
            <p:nvPr/>
          </p:nvSpPr>
          <p:spPr>
            <a:xfrm>
              <a:off x="2928" y="672"/>
              <a:ext cx="144" cy="288"/>
            </a:xfrm>
            <a:prstGeom prst="irregularSeal1">
              <a:avLst/>
            </a:prstGeom>
            <a:gradFill rotWithShape="0">
              <a:gsLst>
                <a:gs pos="0">
                  <a:srgbClr val="FFFFFF"/>
                </a:gs>
                <a:gs pos="100000">
                  <a:schemeClr val="bg1"/>
                </a:gs>
              </a:gsLst>
              <a:path path="shape">
                <a:fillToRect l="50000" t="50000" r="50000" b="50000"/>
              </a:path>
              <a:tileRect/>
            </a:gradFill>
            <a:ln w="12700" cap="flat" cmpd="sng">
              <a:solidFill>
                <a:srgbClr val="0066FF"/>
              </a:solidFill>
              <a:prstDash val="solid"/>
              <a:miter/>
              <a:headEnd type="none" w="sm" len="sm"/>
              <a:tailEnd type="none" w="sm" len="sm"/>
            </a:ln>
          </p:spPr>
          <p:txBody>
            <a:bodyPr wrap="none" anchor="ctr" anchorCtr="0"/>
            <a:lstStyle/>
            <a:p>
              <a:endParaRPr dirty="0">
                <a:latin typeface="Arial" panose="020B0604020202020204" pitchFamily="34" charset="0"/>
              </a:endParaRPr>
            </a:p>
          </p:txBody>
        </p:sp>
        <p:sp>
          <p:nvSpPr>
            <p:cNvPr id="15379" name="AutoShape 15"/>
            <p:cNvSpPr/>
            <p:nvPr/>
          </p:nvSpPr>
          <p:spPr>
            <a:xfrm>
              <a:off x="4800" y="1296"/>
              <a:ext cx="240" cy="432"/>
            </a:xfrm>
            <a:prstGeom prst="irregularSeal1">
              <a:avLst/>
            </a:prstGeom>
            <a:gradFill rotWithShape="0">
              <a:gsLst>
                <a:gs pos="0">
                  <a:srgbClr val="FFFFFF"/>
                </a:gs>
                <a:gs pos="100000">
                  <a:schemeClr val="bg1"/>
                </a:gs>
              </a:gsLst>
              <a:path path="shape">
                <a:fillToRect l="50000" t="50000" r="50000" b="50000"/>
              </a:path>
              <a:tileRect/>
            </a:gradFill>
            <a:ln w="12700" cap="flat" cmpd="sng">
              <a:solidFill>
                <a:srgbClr val="0066FF"/>
              </a:solidFill>
              <a:prstDash val="solid"/>
              <a:miter/>
              <a:headEnd type="none" w="sm" len="sm"/>
              <a:tailEnd type="none" w="sm" len="sm"/>
            </a:ln>
          </p:spPr>
          <p:txBody>
            <a:bodyPr wrap="none" anchor="ctr" anchorCtr="0"/>
            <a:lstStyle/>
            <a:p>
              <a:endParaRPr dirty="0">
                <a:latin typeface="Arial" panose="020B0604020202020204" pitchFamily="34" charset="0"/>
              </a:endParaRPr>
            </a:p>
          </p:txBody>
        </p:sp>
        <p:sp>
          <p:nvSpPr>
            <p:cNvPr id="15380" name="AutoShape 16"/>
            <p:cNvSpPr/>
            <p:nvPr/>
          </p:nvSpPr>
          <p:spPr>
            <a:xfrm>
              <a:off x="1680" y="1680"/>
              <a:ext cx="240" cy="432"/>
            </a:xfrm>
            <a:prstGeom prst="irregularSeal1">
              <a:avLst/>
            </a:prstGeom>
            <a:gradFill rotWithShape="0">
              <a:gsLst>
                <a:gs pos="0">
                  <a:srgbClr val="FFFFFF"/>
                </a:gs>
                <a:gs pos="100000">
                  <a:schemeClr val="bg1"/>
                </a:gs>
              </a:gsLst>
              <a:path path="shape">
                <a:fillToRect l="50000" t="50000" r="50000" b="50000"/>
              </a:path>
              <a:tileRect/>
            </a:gradFill>
            <a:ln w="12700" cap="flat" cmpd="sng">
              <a:solidFill>
                <a:srgbClr val="0066FF"/>
              </a:solidFill>
              <a:prstDash val="solid"/>
              <a:miter/>
              <a:headEnd type="none" w="sm" len="sm"/>
              <a:tailEnd type="none" w="sm" len="sm"/>
            </a:ln>
          </p:spPr>
          <p:txBody>
            <a:bodyPr wrap="none" anchor="ctr" anchorCtr="0"/>
            <a:lstStyle/>
            <a:p>
              <a:endParaRPr dirty="0">
                <a:latin typeface="Arial" panose="020B0604020202020204" pitchFamily="34" charset="0"/>
              </a:endParaRPr>
            </a:p>
          </p:txBody>
        </p:sp>
        <p:sp>
          <p:nvSpPr>
            <p:cNvPr id="15381" name="AutoShape 17"/>
            <p:cNvSpPr/>
            <p:nvPr/>
          </p:nvSpPr>
          <p:spPr>
            <a:xfrm>
              <a:off x="3552" y="1680"/>
              <a:ext cx="240" cy="432"/>
            </a:xfrm>
            <a:prstGeom prst="irregularSeal1">
              <a:avLst/>
            </a:prstGeom>
            <a:gradFill rotWithShape="0">
              <a:gsLst>
                <a:gs pos="0">
                  <a:srgbClr val="FFFFFF"/>
                </a:gs>
                <a:gs pos="100000">
                  <a:schemeClr val="bg1"/>
                </a:gs>
              </a:gsLst>
              <a:path path="shape">
                <a:fillToRect l="50000" t="50000" r="50000" b="50000"/>
              </a:path>
              <a:tileRect/>
            </a:gradFill>
            <a:ln w="12700" cap="flat" cmpd="sng">
              <a:solidFill>
                <a:srgbClr val="0066FF"/>
              </a:solidFill>
              <a:prstDash val="solid"/>
              <a:miter/>
              <a:headEnd type="none" w="sm" len="sm"/>
              <a:tailEnd type="none" w="sm" len="sm"/>
            </a:ln>
          </p:spPr>
          <p:txBody>
            <a:bodyPr wrap="none" anchor="ctr" anchorCtr="0"/>
            <a:lstStyle/>
            <a:p>
              <a:endParaRPr dirty="0">
                <a:latin typeface="Arial" panose="020B0604020202020204" pitchFamily="34" charset="0"/>
              </a:endParaRPr>
            </a:p>
          </p:txBody>
        </p:sp>
      </p:grpSp>
      <p:pic>
        <p:nvPicPr>
          <p:cNvPr id="15369" name="Picture 18" descr="123"/>
          <p:cNvPicPr>
            <a:picLocks noChangeAspect="1"/>
          </p:cNvPicPr>
          <p:nvPr/>
        </p:nvPicPr>
        <p:blipFill>
          <a:blip r:embed="rId3"/>
          <a:stretch>
            <a:fillRect/>
          </a:stretch>
        </p:blipFill>
        <p:spPr>
          <a:xfrm>
            <a:off x="7315200" y="304800"/>
            <a:ext cx="1428750" cy="1411288"/>
          </a:xfrm>
          <a:prstGeom prst="rect">
            <a:avLst/>
          </a:prstGeom>
          <a:noFill/>
          <a:ln w="9525">
            <a:noFill/>
          </a:ln>
        </p:spPr>
      </p:pic>
      <p:pic>
        <p:nvPicPr>
          <p:cNvPr id="15370" name="Picture 19" descr="Picture1"/>
          <p:cNvPicPr>
            <a:picLocks noChangeAspect="1"/>
          </p:cNvPicPr>
          <p:nvPr/>
        </p:nvPicPr>
        <p:blipFill>
          <a:blip r:embed="rId4"/>
          <a:stretch>
            <a:fillRect/>
          </a:stretch>
        </p:blipFill>
        <p:spPr>
          <a:xfrm rot="5696353">
            <a:off x="7848600" y="-74612"/>
            <a:ext cx="1295400" cy="1292225"/>
          </a:xfrm>
          <a:prstGeom prst="rect">
            <a:avLst/>
          </a:prstGeom>
          <a:noFill/>
          <a:ln w="9525">
            <a:noFill/>
          </a:ln>
        </p:spPr>
      </p:pic>
      <p:pic>
        <p:nvPicPr>
          <p:cNvPr id="15371" name="Picture 20" descr="Picture1"/>
          <p:cNvPicPr>
            <a:picLocks noChangeAspect="1"/>
          </p:cNvPicPr>
          <p:nvPr/>
        </p:nvPicPr>
        <p:blipFill>
          <a:blip r:embed="rId4"/>
          <a:stretch>
            <a:fillRect/>
          </a:stretch>
        </p:blipFill>
        <p:spPr>
          <a:xfrm rot="-10418654">
            <a:off x="7848600" y="5565775"/>
            <a:ext cx="1295400" cy="1292225"/>
          </a:xfrm>
          <a:prstGeom prst="rect">
            <a:avLst/>
          </a:prstGeom>
          <a:noFill/>
          <a:ln w="9525">
            <a:noFill/>
          </a:ln>
        </p:spPr>
      </p:pic>
      <p:pic>
        <p:nvPicPr>
          <p:cNvPr id="15372" name="Picture 21" descr="123"/>
          <p:cNvPicPr>
            <a:picLocks noChangeAspect="1"/>
          </p:cNvPicPr>
          <p:nvPr/>
        </p:nvPicPr>
        <p:blipFill>
          <a:blip r:embed="rId3"/>
          <a:stretch>
            <a:fillRect/>
          </a:stretch>
        </p:blipFill>
        <p:spPr>
          <a:xfrm>
            <a:off x="7391400" y="4876800"/>
            <a:ext cx="1428750" cy="14112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1000" fill="hold"/>
                                        <p:tgtEl>
                                          <p:spTgt spid="143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4343"/>
                                        </p:tgtEl>
                                        <p:attrNameLst>
                                          <p:attrName>style.visibility</p:attrName>
                                        </p:attrNameLst>
                                      </p:cBhvr>
                                      <p:to>
                                        <p:strVal val="visible"/>
                                      </p:to>
                                    </p:set>
                                    <p:anim calcmode="lin" valueType="num">
                                      <p:cBhvr additive="base">
                                        <p:cTn id="13" dur="500" fill="hold"/>
                                        <p:tgtEl>
                                          <p:spTgt spid="14343"/>
                                        </p:tgtEl>
                                        <p:attrNameLst>
                                          <p:attrName>ppt_x</p:attrName>
                                        </p:attrNameLst>
                                      </p:cBhvr>
                                      <p:tavLst>
                                        <p:tav tm="0">
                                          <p:val>
                                            <p:strVal val="#ppt_x"/>
                                          </p:val>
                                        </p:tav>
                                        <p:tav tm="100000">
                                          <p:val>
                                            <p:strVal val="#ppt_x"/>
                                          </p:val>
                                        </p:tav>
                                      </p:tavLst>
                                    </p:anim>
                                    <p:anim calcmode="lin" valueType="num">
                                      <p:cBhvr additive="base">
                                        <p:cTn id="14" dur="500" fill="hold"/>
                                        <p:tgtEl>
                                          <p:spTgt spid="14343"/>
                                        </p:tgtEl>
                                        <p:attrNameLst>
                                          <p:attrName>ppt_y</p:attrName>
                                        </p:attrNameLst>
                                      </p:cBhvr>
                                      <p:tavLst>
                                        <p:tav tm="0">
                                          <p:val>
                                            <p:strVal val="1+#ppt_h/2"/>
                                          </p:val>
                                        </p:tav>
                                        <p:tav tm="100000">
                                          <p:val>
                                            <p:strVal val="#ppt_y"/>
                                          </p:val>
                                        </p:tav>
                                      </p:tavLst>
                                    </p:anim>
                                  </p:childTnLst>
                                </p:cTn>
                              </p:par>
                              <p:par>
                                <p:cTn id="15" presetID="23" presetClass="entr" presetSubtype="528" repeatCount="indefinite"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ppt_x</p:attrName>
                                        </p:attrNameLst>
                                      </p:cBhvr>
                                      <p:tavLst>
                                        <p:tav tm="0">
                                          <p:val>
                                            <p:fltVal val="0.5"/>
                                          </p:val>
                                        </p:tav>
                                        <p:tav tm="100000">
                                          <p:val>
                                            <p:strVal val="#ppt_x"/>
                                          </p:val>
                                        </p:tav>
                                      </p:tavLst>
                                    </p:anim>
                                    <p:anim calcmode="lin" valueType="num">
                                      <p:cBhvr>
                                        <p:cTn id="20" dur="10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ctrTitle"/>
          </p:nvPr>
        </p:nvSpPr>
        <p:spPr>
          <a:ln/>
        </p:spPr>
        <p:txBody>
          <a:bodyPr vert="horz" wrap="square" lIns="91440" tIns="45720" rIns="91440" bIns="45720" anchor="ctr" anchorCtr="0"/>
          <a:lstStyle/>
          <a:p>
            <a:pPr eaLnBrk="1" hangingPunct="1">
              <a:buClrTx/>
              <a:buSzTx/>
              <a:buFontTx/>
            </a:pPr>
            <a:endParaRPr dirty="0"/>
          </a:p>
        </p:txBody>
      </p:sp>
      <p:sp>
        <p:nvSpPr>
          <p:cNvPr id="4099" name="Rectangle 3"/>
          <p:cNvSpPr>
            <a:spLocks noGrp="1"/>
          </p:cNvSpPr>
          <p:nvPr>
            <p:ph type="subTitle" idx="1"/>
          </p:nvPr>
        </p:nvSpPr>
        <p:spPr>
          <a:ln/>
        </p:spPr>
        <p:txBody>
          <a:bodyPr vert="horz" wrap="square" lIns="91440" tIns="45720" rIns="91440" bIns="45720" anchor="t" anchorCtr="0"/>
          <a:lstStyle/>
          <a:p>
            <a:pPr eaLnBrk="1" hangingPunct="1">
              <a:buClrTx/>
              <a:buSzTx/>
              <a:buFontTx/>
            </a:pPr>
            <a:endParaRPr dirty="0">
              <a:latin typeface="+mn-lt"/>
              <a:ea typeface="+mn-ea"/>
              <a:cs typeface="+mn-cs"/>
            </a:endParaRPr>
          </a:p>
        </p:txBody>
      </p:sp>
      <p:sp>
        <p:nvSpPr>
          <p:cNvPr id="9220" name="Rectangle 4" descr="Recycled paper">
            <a:hlinkClick r:id="rId2" action="ppaction://hlinksldjump"/>
          </p:cNvPr>
          <p:cNvSpPr/>
          <p:nvPr/>
        </p:nvSpPr>
        <p:spPr>
          <a:xfrm>
            <a:off x="0" y="0"/>
            <a:ext cx="9144000" cy="6858000"/>
          </a:xfrm>
          <a:prstGeom prst="rect">
            <a:avLst/>
          </a:prstGeom>
          <a:blipFill rotWithShape="1">
            <a:blip r:embed="rId3"/>
          </a:blipFill>
          <a:ln w="9525" cap="flat" cmpd="sng">
            <a:solidFill>
              <a:schemeClr val="tx1"/>
            </a:solidFill>
            <a:prstDash val="solid"/>
            <a:miter/>
            <a:headEnd type="none" w="med" len="med"/>
            <a:tailEnd type="none" w="med" len="med"/>
          </a:ln>
        </p:spPr>
        <p:txBody>
          <a:bodyPr wrap="none" anchor="ctr" anchorCtr="0"/>
          <a:lstStyle/>
          <a:p>
            <a:endParaRPr dirty="0">
              <a:latin typeface="Arial" panose="020B0604020202020204" pitchFamily="34" charset="0"/>
            </a:endParaRPr>
          </a:p>
        </p:txBody>
      </p:sp>
      <p:sp>
        <p:nvSpPr>
          <p:cNvPr id="4101" name="Text Box 6"/>
          <p:cNvSpPr txBox="1"/>
          <p:nvPr/>
        </p:nvSpPr>
        <p:spPr>
          <a:xfrm>
            <a:off x="6629400" y="2895600"/>
            <a:ext cx="2514600" cy="366713"/>
          </a:xfrm>
          <a:prstGeom prst="rect">
            <a:avLst/>
          </a:prstGeom>
          <a:noFill/>
          <a:ln w="9525">
            <a:noFill/>
          </a:ln>
        </p:spPr>
        <p:txBody>
          <a:bodyPr>
            <a:spAutoFit/>
          </a:bodyPr>
          <a:lstStyle/>
          <a:p>
            <a:pPr eaLnBrk="0" hangingPunct="0">
              <a:spcBef>
                <a:spcPct val="50000"/>
              </a:spcBef>
            </a:pPr>
            <a:endParaRPr dirty="0">
              <a:latin typeface="Times New Roman" panose="02020603050405020304" pitchFamily="18" charset="0"/>
            </a:endParaRPr>
          </a:p>
        </p:txBody>
      </p:sp>
      <p:pic>
        <p:nvPicPr>
          <p:cNvPr id="4102" name="Picture 8" descr="Chu diem Nam va nu"/>
          <p:cNvPicPr>
            <a:picLocks noChangeAspect="1"/>
          </p:cNvPicPr>
          <p:nvPr/>
        </p:nvPicPr>
        <p:blipFill>
          <a:blip r:embed="rId4"/>
          <a:stretch>
            <a:fillRect/>
          </a:stretch>
        </p:blipFill>
        <p:spPr>
          <a:xfrm>
            <a:off x="209550" y="712470"/>
            <a:ext cx="8620760" cy="5993130"/>
          </a:xfrm>
          <a:prstGeom prst="rect">
            <a:avLst/>
          </a:prstGeom>
          <a:noFill/>
          <a:ln w="9525">
            <a:noFill/>
          </a:ln>
        </p:spPr>
      </p:pic>
      <p:sp>
        <p:nvSpPr>
          <p:cNvPr id="4103" name="Text Box 5"/>
          <p:cNvSpPr txBox="1"/>
          <p:nvPr/>
        </p:nvSpPr>
        <p:spPr>
          <a:xfrm>
            <a:off x="1371600" y="0"/>
            <a:ext cx="6705600" cy="768350"/>
          </a:xfrm>
          <a:prstGeom prst="rect">
            <a:avLst/>
          </a:prstGeom>
          <a:noFill/>
          <a:ln w="9525">
            <a:noFill/>
          </a:ln>
        </p:spPr>
        <p:txBody>
          <a:bodyPr>
            <a:spAutoFit/>
          </a:bodyPr>
          <a:lstStyle/>
          <a:p>
            <a:pPr marL="342900" indent="-342900" algn="ctr" eaLnBrk="0" hangingPunct="0"/>
            <a:r>
              <a:rPr sz="2400" b="1" dirty="0">
                <a:solidFill>
                  <a:srgbClr val="0000FF"/>
                </a:solidFill>
                <a:latin typeface="Times New Roman" panose="02020603050405020304" pitchFamily="18" charset="0"/>
              </a:rPr>
              <a:t>Thứ  ba, ngày 1</a:t>
            </a:r>
            <a:r>
              <a:rPr lang="en-US" sz="2400" b="1" dirty="0">
                <a:solidFill>
                  <a:srgbClr val="0000FF"/>
                </a:solidFill>
                <a:latin typeface="Times New Roman" panose="02020603050405020304" pitchFamily="18" charset="0"/>
              </a:rPr>
              <a:t>8</a:t>
            </a:r>
            <a:r>
              <a:rPr sz="2400" b="1" dirty="0">
                <a:solidFill>
                  <a:srgbClr val="0000FF"/>
                </a:solidFill>
                <a:latin typeface="Times New Roman" panose="02020603050405020304" pitchFamily="18" charset="0"/>
              </a:rPr>
              <a:t> tháng 4 năm 2023</a:t>
            </a:r>
          </a:p>
          <a:p>
            <a:pPr marL="342900" indent="-342900" algn="ctr" eaLnBrk="0" hangingPunct="0"/>
            <a:r>
              <a:rPr sz="2000" b="1" dirty="0">
                <a:solidFill>
                  <a:srgbClr val="0000FF"/>
                </a:solidFill>
                <a:latin typeface="Arial" panose="020B0604020202020204" pitchFamily="34" charset="0"/>
              </a:rPr>
              <a:t>LUYỆN TỪ VÀ CÂU:</a:t>
            </a:r>
            <a:endParaRPr sz="2000" b="1"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edge">
                                      <p:cBhvr>
                                        <p:cTn id="7"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ln/>
        </p:spPr>
        <p:txBody>
          <a:bodyPr vert="horz" wrap="square" lIns="91440" tIns="45720" rIns="91440" bIns="45720" anchor="ctr" anchorCtr="0"/>
          <a:lstStyle/>
          <a:p>
            <a:pPr eaLnBrk="1" hangingPunct="1"/>
            <a:endParaRPr dirty="0"/>
          </a:p>
        </p:txBody>
      </p:sp>
      <p:sp>
        <p:nvSpPr>
          <p:cNvPr id="5123" name="Rectangle 3"/>
          <p:cNvSpPr>
            <a:spLocks noGrp="1"/>
          </p:cNvSpPr>
          <p:nvPr>
            <p:ph idx="1"/>
          </p:nvPr>
        </p:nvSpPr>
        <p:spPr>
          <a:ln/>
        </p:spPr>
        <p:txBody>
          <a:bodyPr vert="horz" wrap="square" lIns="91440" tIns="45720" rIns="91440" bIns="45720" anchor="t" anchorCtr="0"/>
          <a:lstStyle/>
          <a:p>
            <a:pPr eaLnBrk="1" hangingPunct="1"/>
            <a:endParaRPr dirty="0"/>
          </a:p>
        </p:txBody>
      </p:sp>
      <p:sp>
        <p:nvSpPr>
          <p:cNvPr id="5124" name="Rectangle 4" descr="Bouquet"/>
          <p:cNvSpPr/>
          <p:nvPr/>
        </p:nvSpPr>
        <p:spPr>
          <a:xfrm>
            <a:off x="0" y="0"/>
            <a:ext cx="9144000" cy="6858000"/>
          </a:xfrm>
          <a:prstGeom prst="rect">
            <a:avLst/>
          </a:prstGeom>
          <a:blipFill rotWithShape="1">
            <a:blip r:embed="rId2"/>
          </a:blipFill>
          <a:ln w="9525" cap="rnd" cmpd="sng">
            <a:solidFill>
              <a:schemeClr val="tx1"/>
            </a:solidFill>
            <a:prstDash val="sysDot"/>
            <a:miter/>
            <a:headEnd type="none" w="med" len="med"/>
            <a:tailEnd type="none" w="med" len="med"/>
          </a:ln>
        </p:spPr>
        <p:txBody>
          <a:bodyPr wrap="none" anchor="ctr" anchorCtr="0"/>
          <a:lstStyle/>
          <a:p>
            <a:endParaRPr dirty="0">
              <a:latin typeface="Arial" panose="020B0604020202020204" pitchFamily="34" charset="0"/>
            </a:endParaRPr>
          </a:p>
        </p:txBody>
      </p:sp>
      <p:sp>
        <p:nvSpPr>
          <p:cNvPr id="5125" name="Text Box 5"/>
          <p:cNvSpPr txBox="1"/>
          <p:nvPr/>
        </p:nvSpPr>
        <p:spPr>
          <a:xfrm>
            <a:off x="304800" y="1524000"/>
            <a:ext cx="8458200" cy="4154170"/>
          </a:xfrm>
          <a:prstGeom prst="rect">
            <a:avLst/>
          </a:prstGeom>
          <a:gradFill rotWithShape="1">
            <a:gsLst>
              <a:gs pos="0">
                <a:srgbClr val="C2FDA1"/>
              </a:gs>
              <a:gs pos="50000">
                <a:srgbClr val="F1FFEA"/>
              </a:gs>
              <a:gs pos="100000">
                <a:srgbClr val="C2FDA1"/>
              </a:gs>
            </a:gsLst>
            <a:lin ang="5400000" scaled="1"/>
            <a:tileRect/>
          </a:gradFill>
          <a:ln w="57150" cap="rnd" cmpd="thickThin">
            <a:solidFill>
              <a:srgbClr val="FF3300"/>
            </a:solidFill>
            <a:prstDash val="sysDot"/>
            <a:miter/>
            <a:headEnd type="none" w="med" len="med"/>
            <a:tailEnd type="none" w="med" len="med"/>
          </a:ln>
        </p:spPr>
        <p:txBody>
          <a:bodyPr wrap="square">
            <a:spAutoFit/>
          </a:bodyPr>
          <a:lstStyle/>
          <a:p>
            <a:pPr algn="just">
              <a:spcBef>
                <a:spcPct val="50000"/>
              </a:spcBef>
            </a:pPr>
            <a:r>
              <a:rPr sz="2400" dirty="0">
                <a:solidFill>
                  <a:srgbClr val="0000FF"/>
                </a:solidFill>
                <a:latin typeface="Arial" panose="020B0604020202020204" pitchFamily="34" charset="0"/>
              </a:rPr>
              <a:t>         Trong kháng chiến chống pháp,đặc biệt là chống Mỹ cưú nước, phụ nữ Việt Nam đã có nhiều cống hiến to lớn trong sự nghiệp và bải vê tổ quốc.</a:t>
            </a:r>
          </a:p>
          <a:p>
            <a:pPr algn="just">
              <a:spcBef>
                <a:spcPct val="50000"/>
              </a:spcBef>
            </a:pPr>
            <a:r>
              <a:rPr sz="2400" dirty="0">
                <a:solidFill>
                  <a:srgbClr val="0000FF"/>
                </a:solidFill>
                <a:latin typeface="Arial" panose="020B0604020202020204" pitchFamily="34" charset="0"/>
              </a:rPr>
              <a:t>         Ngày nay trong thời kì đổi mới công nghiệp hoá,hiện đại hoá đất nước,vì xã hội công bằng,dân chủ ,văn minh.Người phụ nữ đã đóng vai trò quan trọng trong mọi</a:t>
            </a:r>
            <a:r>
              <a:rPr dirty="0">
                <a:latin typeface="Arial" panose="020B0604020202020204" pitchFamily="34" charset="0"/>
              </a:rPr>
              <a:t> </a:t>
            </a:r>
            <a:r>
              <a:rPr sz="2400" dirty="0">
                <a:solidFill>
                  <a:srgbClr val="0000FF"/>
                </a:solidFill>
                <a:latin typeface="Arial" panose="020B0604020202020204" pitchFamily="34" charset="0"/>
              </a:rPr>
              <a:t>lĩnh vực kinh tế,chính trị,ngoại giao và các hoạt động xã hội khác.</a:t>
            </a:r>
          </a:p>
          <a:p>
            <a:pPr algn="just">
              <a:spcBef>
                <a:spcPct val="50000"/>
              </a:spcBef>
            </a:pPr>
            <a:r>
              <a:rPr sz="2400" dirty="0">
                <a:solidFill>
                  <a:srgbClr val="0000FF"/>
                </a:solidFill>
                <a:latin typeface="Arial" panose="020B0604020202020204" pitchFamily="34" charset="0"/>
              </a:rPr>
              <a:t>        Vì thế trong bất kể thời đại nào phụ nữ Việt Nam đều xứng đáng với </a:t>
            </a:r>
            <a:r>
              <a:rPr sz="2400" b="1" dirty="0">
                <a:solidFill>
                  <a:srgbClr val="0000FF"/>
                </a:solidFill>
                <a:latin typeface="Arial" panose="020B0604020202020204" pitchFamily="34" charset="0"/>
              </a:rPr>
              <a:t>tám chữ vàng</a:t>
            </a:r>
            <a:r>
              <a:rPr sz="2400" dirty="0">
                <a:solidFill>
                  <a:srgbClr val="0000FF"/>
                </a:solidFill>
                <a:latin typeface="Arial" panose="020B0604020202020204" pitchFamily="34" charset="0"/>
              </a:rPr>
              <a:t>  mà Chủ tịch Hồ Chí Minh đã trao tặng.”</a:t>
            </a:r>
            <a:r>
              <a:rPr sz="2400" b="1" dirty="0">
                <a:solidFill>
                  <a:srgbClr val="FF0000"/>
                </a:solidFill>
                <a:latin typeface="Arial" panose="020B0604020202020204" pitchFamily="34" charset="0"/>
              </a:rPr>
              <a:t>Anh hùng, Bất khuất, trung hậu, Đảm đang”.</a:t>
            </a:r>
          </a:p>
        </p:txBody>
      </p:sp>
      <p:sp>
        <p:nvSpPr>
          <p:cNvPr id="5126" name="WordArt 8"/>
          <p:cNvSpPr>
            <a:spLocks noTextEdit="1"/>
          </p:cNvSpPr>
          <p:nvPr/>
        </p:nvSpPr>
        <p:spPr>
          <a:xfrm>
            <a:off x="1828800" y="914400"/>
            <a:ext cx="6153150" cy="381000"/>
          </a:xfrm>
          <a:prstGeom prst="rect">
            <a:avLst/>
          </a:prstGeom>
        </p:spPr>
        <p:txBody>
          <a:bodyPr wrap="none" fromWordArt="1">
            <a:prstTxWarp prst="textPlain">
              <a:avLst>
                <a:gd name="adj" fmla="val 50000"/>
              </a:avLst>
            </a:prstTxWarp>
            <a:normAutofit/>
          </a:bodyPr>
          <a:lstStyle/>
          <a:p>
            <a:pPr algn="ctr"/>
            <a:r>
              <a:rPr lang="en-US" sz="3200" b="1">
                <a:ln w="19050" cap="flat" cmpd="sng">
                  <a:solidFill>
                    <a:srgbClr val="FFFF00"/>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MỞ RỘNG VỐN TỪ: NAM VÀ NỮ</a:t>
            </a:r>
          </a:p>
        </p:txBody>
      </p:sp>
      <p:sp>
        <p:nvSpPr>
          <p:cNvPr id="5127" name="Text Box 5"/>
          <p:cNvSpPr txBox="1"/>
          <p:nvPr/>
        </p:nvSpPr>
        <p:spPr>
          <a:xfrm>
            <a:off x="1371600" y="0"/>
            <a:ext cx="6705600" cy="768350"/>
          </a:xfrm>
          <a:prstGeom prst="rect">
            <a:avLst/>
          </a:prstGeom>
          <a:noFill/>
          <a:ln w="9525">
            <a:noFill/>
          </a:ln>
        </p:spPr>
        <p:txBody>
          <a:bodyPr>
            <a:spAutoFit/>
          </a:bodyPr>
          <a:lstStyle/>
          <a:p>
            <a:pPr marL="342900" indent="-342900" algn="ctr" eaLnBrk="0" hangingPunct="0"/>
            <a:r>
              <a:rPr sz="2400" b="1" dirty="0">
                <a:solidFill>
                  <a:srgbClr val="0000FF"/>
                </a:solidFill>
                <a:latin typeface="Times New Roman" panose="02020603050405020304" pitchFamily="18" charset="0"/>
              </a:rPr>
              <a:t>Thứ  ba, ngày 1</a:t>
            </a:r>
            <a:r>
              <a:rPr lang="en-US" sz="2400" b="1" dirty="0">
                <a:solidFill>
                  <a:srgbClr val="0000FF"/>
                </a:solidFill>
                <a:latin typeface="Times New Roman" panose="02020603050405020304" pitchFamily="18" charset="0"/>
              </a:rPr>
              <a:t>8</a:t>
            </a:r>
            <a:r>
              <a:rPr sz="2400" b="1" dirty="0">
                <a:solidFill>
                  <a:srgbClr val="0000FF"/>
                </a:solidFill>
                <a:latin typeface="Times New Roman" panose="02020603050405020304" pitchFamily="18" charset="0"/>
              </a:rPr>
              <a:t> tháng 4 năm 2023</a:t>
            </a:r>
          </a:p>
          <a:p>
            <a:pPr marL="342900" indent="-342900" algn="ctr" eaLnBrk="0" hangingPunct="0"/>
            <a:r>
              <a:rPr sz="2000" b="1" dirty="0">
                <a:solidFill>
                  <a:srgbClr val="0000FF"/>
                </a:solidFill>
                <a:latin typeface="Arial" panose="020B0604020202020204" pitchFamily="34" charset="0"/>
              </a:rPr>
              <a:t>LUYỆN TỪ VÀ CÂU:</a:t>
            </a:r>
            <a:endParaRPr sz="2000" b="1" dirty="0">
              <a:solidFill>
                <a:srgbClr val="0000FF"/>
              </a:solidFill>
              <a:latin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7"/>
          <p:cNvSpPr/>
          <p:nvPr/>
        </p:nvSpPr>
        <p:spPr>
          <a:xfrm>
            <a:off x="0" y="0"/>
            <a:ext cx="9144000" cy="6858000"/>
          </a:xfrm>
          <a:prstGeom prst="rect">
            <a:avLst/>
          </a:prstGeom>
          <a:gradFill rotWithShape="1">
            <a:gsLst>
              <a:gs pos="0">
                <a:srgbClr val="C2FDA1"/>
              </a:gs>
              <a:gs pos="50000">
                <a:srgbClr val="ECFEE1"/>
              </a:gs>
              <a:gs pos="100000">
                <a:srgbClr val="C2FDA1"/>
              </a:gs>
            </a:gsLst>
            <a:lin ang="5400000" scaled="1"/>
            <a:tileRect/>
          </a:gradFill>
          <a:ln w="9525" cap="flat" cmpd="sng">
            <a:solidFill>
              <a:schemeClr val="tx1"/>
            </a:solidFill>
            <a:prstDash val="solid"/>
            <a:miter/>
            <a:headEnd type="none" w="med" len="med"/>
            <a:tailEnd type="none" w="med" len="med"/>
          </a:ln>
        </p:spPr>
        <p:txBody>
          <a:bodyPr wrap="none" anchor="ctr" anchorCtr="0"/>
          <a:lstStyle/>
          <a:p>
            <a:endParaRPr dirty="0">
              <a:latin typeface="Arial" panose="020B0604020202020204" pitchFamily="34" charset="0"/>
            </a:endParaRPr>
          </a:p>
        </p:txBody>
      </p:sp>
      <p:sp>
        <p:nvSpPr>
          <p:cNvPr id="10244" name="Text Box 4"/>
          <p:cNvSpPr txBox="1"/>
          <p:nvPr/>
        </p:nvSpPr>
        <p:spPr>
          <a:xfrm>
            <a:off x="609600" y="1371600"/>
            <a:ext cx="1524000" cy="457200"/>
          </a:xfrm>
          <a:prstGeom prst="rect">
            <a:avLst/>
          </a:prstGeom>
          <a:noFill/>
          <a:ln w="9525">
            <a:noFill/>
          </a:ln>
        </p:spPr>
        <p:txBody>
          <a:bodyPr>
            <a:spAutoFit/>
          </a:bodyPr>
          <a:lstStyle/>
          <a:p>
            <a:pPr>
              <a:spcBef>
                <a:spcPct val="50000"/>
              </a:spcBef>
            </a:pPr>
            <a:r>
              <a:rPr sz="2400" u="sng" dirty="0">
                <a:solidFill>
                  <a:srgbClr val="0000FF"/>
                </a:solidFill>
                <a:latin typeface="Arial" panose="020B0604020202020204" pitchFamily="34" charset="0"/>
              </a:rPr>
              <a:t>Bài tập 1</a:t>
            </a:r>
            <a:r>
              <a:rPr sz="2400" dirty="0">
                <a:solidFill>
                  <a:srgbClr val="0000FF"/>
                </a:solidFill>
                <a:latin typeface="Arial" panose="020B0604020202020204" pitchFamily="34" charset="0"/>
              </a:rPr>
              <a:t>:</a:t>
            </a:r>
          </a:p>
        </p:txBody>
      </p:sp>
      <p:sp>
        <p:nvSpPr>
          <p:cNvPr id="10245" name="Rectangle 5"/>
          <p:cNvSpPr/>
          <p:nvPr/>
        </p:nvSpPr>
        <p:spPr>
          <a:xfrm>
            <a:off x="762000" y="3200400"/>
            <a:ext cx="1905000" cy="609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dirty="0">
                <a:solidFill>
                  <a:srgbClr val="FF3300"/>
                </a:solidFill>
                <a:latin typeface="Arial" panose="020B0604020202020204" pitchFamily="34" charset="0"/>
              </a:rPr>
              <a:t>anh hùng</a:t>
            </a:r>
          </a:p>
        </p:txBody>
      </p:sp>
      <p:sp>
        <p:nvSpPr>
          <p:cNvPr id="10246" name="Rectangle 6"/>
          <p:cNvSpPr/>
          <p:nvPr/>
        </p:nvSpPr>
        <p:spPr>
          <a:xfrm>
            <a:off x="762000" y="4038600"/>
            <a:ext cx="1905000" cy="609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dirty="0">
                <a:solidFill>
                  <a:srgbClr val="FF3300"/>
                </a:solidFill>
                <a:latin typeface="Arial" panose="020B0604020202020204" pitchFamily="34" charset="0"/>
              </a:rPr>
              <a:t>bất khuất</a:t>
            </a:r>
          </a:p>
        </p:txBody>
      </p:sp>
      <p:sp>
        <p:nvSpPr>
          <p:cNvPr id="10247" name="Rectangle 7"/>
          <p:cNvSpPr/>
          <p:nvPr/>
        </p:nvSpPr>
        <p:spPr>
          <a:xfrm>
            <a:off x="762000" y="4876800"/>
            <a:ext cx="1905000" cy="609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dirty="0">
                <a:solidFill>
                  <a:srgbClr val="FF3300"/>
                </a:solidFill>
                <a:latin typeface="Arial" panose="020B0604020202020204" pitchFamily="34" charset="0"/>
              </a:rPr>
              <a:t>trung hậu </a:t>
            </a:r>
          </a:p>
        </p:txBody>
      </p:sp>
      <p:sp>
        <p:nvSpPr>
          <p:cNvPr id="10248" name="Rectangle 8"/>
          <p:cNvSpPr/>
          <p:nvPr/>
        </p:nvSpPr>
        <p:spPr>
          <a:xfrm>
            <a:off x="762000" y="5715000"/>
            <a:ext cx="1905000" cy="609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dirty="0">
                <a:solidFill>
                  <a:srgbClr val="FF3300"/>
                </a:solidFill>
                <a:latin typeface="Arial" panose="020B0604020202020204" pitchFamily="34" charset="0"/>
              </a:rPr>
              <a:t>đảm đang</a:t>
            </a:r>
          </a:p>
        </p:txBody>
      </p:sp>
      <p:sp>
        <p:nvSpPr>
          <p:cNvPr id="10249" name="Rectangle 9"/>
          <p:cNvSpPr/>
          <p:nvPr/>
        </p:nvSpPr>
        <p:spPr>
          <a:xfrm>
            <a:off x="3124200" y="3200400"/>
            <a:ext cx="5638800" cy="609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dirty="0">
                <a:solidFill>
                  <a:srgbClr val="0000FF"/>
                </a:solidFill>
                <a:latin typeface="Arial" panose="020B0604020202020204" pitchFamily="34" charset="0"/>
              </a:rPr>
              <a:t>biết gánh vác lo toan mọi việc</a:t>
            </a:r>
          </a:p>
        </p:txBody>
      </p:sp>
      <p:sp>
        <p:nvSpPr>
          <p:cNvPr id="10250" name="Rectangle 10"/>
          <p:cNvSpPr/>
          <p:nvPr/>
        </p:nvSpPr>
        <p:spPr>
          <a:xfrm>
            <a:off x="3124200" y="4038600"/>
            <a:ext cx="5638800" cy="609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dirty="0">
                <a:solidFill>
                  <a:srgbClr val="0000FF"/>
                </a:solidFill>
                <a:latin typeface="Arial" panose="020B0604020202020204" pitchFamily="34" charset="0"/>
              </a:rPr>
              <a:t>có tài năng, khí phách làm nên những việc phi thường</a:t>
            </a:r>
          </a:p>
        </p:txBody>
      </p:sp>
      <p:sp>
        <p:nvSpPr>
          <p:cNvPr id="10251" name="Rectangle 11"/>
          <p:cNvSpPr/>
          <p:nvPr/>
        </p:nvSpPr>
        <p:spPr>
          <a:xfrm>
            <a:off x="3124200" y="4876800"/>
            <a:ext cx="5638800" cy="609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dirty="0">
                <a:solidFill>
                  <a:srgbClr val="0000FF"/>
                </a:solidFill>
                <a:latin typeface="Arial" panose="020B0604020202020204" pitchFamily="34" charset="0"/>
              </a:rPr>
              <a:t>không chịu khuất phục trước kẻ thù</a:t>
            </a:r>
          </a:p>
        </p:txBody>
      </p:sp>
      <p:sp>
        <p:nvSpPr>
          <p:cNvPr id="10252" name="Rectangle 12"/>
          <p:cNvSpPr/>
          <p:nvPr/>
        </p:nvSpPr>
        <p:spPr>
          <a:xfrm>
            <a:off x="3124200" y="5715000"/>
            <a:ext cx="5638800" cy="609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dirty="0">
                <a:solidFill>
                  <a:srgbClr val="0000FF"/>
                </a:solidFill>
                <a:latin typeface="Arial" panose="020B0604020202020204" pitchFamily="34" charset="0"/>
              </a:rPr>
              <a:t>chân thành và tốt bụng với mọi người</a:t>
            </a:r>
          </a:p>
        </p:txBody>
      </p:sp>
      <p:sp>
        <p:nvSpPr>
          <p:cNvPr id="10253" name="Line 13"/>
          <p:cNvSpPr/>
          <p:nvPr/>
        </p:nvSpPr>
        <p:spPr>
          <a:xfrm>
            <a:off x="2667000" y="3581400"/>
            <a:ext cx="457200" cy="838200"/>
          </a:xfrm>
          <a:prstGeom prst="line">
            <a:avLst/>
          </a:prstGeom>
          <a:ln w="38100" cap="flat" cmpd="sng">
            <a:solidFill>
              <a:srgbClr val="FF3300"/>
            </a:solidFill>
            <a:prstDash val="solid"/>
            <a:headEnd type="none" w="med" len="med"/>
            <a:tailEnd type="triangle" w="med" len="med"/>
          </a:ln>
        </p:spPr>
      </p:sp>
      <p:sp>
        <p:nvSpPr>
          <p:cNvPr id="10254" name="Line 14"/>
          <p:cNvSpPr/>
          <p:nvPr/>
        </p:nvSpPr>
        <p:spPr>
          <a:xfrm>
            <a:off x="2667000" y="4267200"/>
            <a:ext cx="457200" cy="838200"/>
          </a:xfrm>
          <a:prstGeom prst="line">
            <a:avLst/>
          </a:prstGeom>
          <a:ln w="38100" cap="flat" cmpd="sng">
            <a:solidFill>
              <a:srgbClr val="FF3300"/>
            </a:solidFill>
            <a:prstDash val="solid"/>
            <a:headEnd type="none" w="med" len="med"/>
            <a:tailEnd type="triangle" w="med" len="med"/>
          </a:ln>
        </p:spPr>
      </p:sp>
      <p:sp>
        <p:nvSpPr>
          <p:cNvPr id="10255" name="Line 15"/>
          <p:cNvSpPr/>
          <p:nvPr/>
        </p:nvSpPr>
        <p:spPr>
          <a:xfrm>
            <a:off x="2667000" y="5181600"/>
            <a:ext cx="457200" cy="990600"/>
          </a:xfrm>
          <a:prstGeom prst="line">
            <a:avLst/>
          </a:prstGeom>
          <a:ln w="38100" cap="flat" cmpd="sng">
            <a:solidFill>
              <a:srgbClr val="FF3300"/>
            </a:solidFill>
            <a:prstDash val="solid"/>
            <a:headEnd type="none" w="med" len="med"/>
            <a:tailEnd type="triangle" w="med" len="med"/>
          </a:ln>
        </p:spPr>
      </p:sp>
      <p:sp>
        <p:nvSpPr>
          <p:cNvPr id="10256" name="Line 16"/>
          <p:cNvSpPr/>
          <p:nvPr/>
        </p:nvSpPr>
        <p:spPr>
          <a:xfrm flipV="1">
            <a:off x="2667000" y="3810000"/>
            <a:ext cx="533400" cy="2133600"/>
          </a:xfrm>
          <a:prstGeom prst="line">
            <a:avLst/>
          </a:prstGeom>
          <a:ln w="38100" cap="flat" cmpd="sng">
            <a:solidFill>
              <a:srgbClr val="FF3300"/>
            </a:solidFill>
            <a:prstDash val="solid"/>
            <a:headEnd type="none" w="med" len="med"/>
            <a:tailEnd type="triangle" w="med" len="med"/>
          </a:ln>
        </p:spPr>
      </p:sp>
      <p:sp>
        <p:nvSpPr>
          <p:cNvPr id="10259" name="Text Box 19"/>
          <p:cNvSpPr txBox="1"/>
          <p:nvPr/>
        </p:nvSpPr>
        <p:spPr>
          <a:xfrm>
            <a:off x="685800" y="2362200"/>
            <a:ext cx="7924800" cy="822325"/>
          </a:xfrm>
          <a:prstGeom prst="rect">
            <a:avLst/>
          </a:prstGeom>
          <a:noFill/>
          <a:ln w="9525">
            <a:noFill/>
          </a:ln>
        </p:spPr>
        <p:txBody>
          <a:bodyPr>
            <a:spAutoFit/>
          </a:bodyPr>
          <a:lstStyle/>
          <a:p>
            <a:pPr>
              <a:spcBef>
                <a:spcPct val="50000"/>
              </a:spcBef>
            </a:pPr>
            <a:r>
              <a:rPr sz="2400" dirty="0">
                <a:solidFill>
                  <a:srgbClr val="0000CC"/>
                </a:solidFill>
                <a:latin typeface="Times New Roman" panose="02020603050405020304" pitchFamily="18" charset="0"/>
              </a:rPr>
              <a:t>a) Hãy                các từ nói trên bằng cách       mỗi từ với nghĩa của nó.</a:t>
            </a:r>
          </a:p>
        </p:txBody>
      </p:sp>
      <p:sp>
        <p:nvSpPr>
          <p:cNvPr id="10257" name="Text Box 17"/>
          <p:cNvSpPr txBox="1"/>
          <p:nvPr/>
        </p:nvSpPr>
        <p:spPr>
          <a:xfrm>
            <a:off x="838200" y="1371600"/>
            <a:ext cx="8305800" cy="822325"/>
          </a:xfrm>
          <a:prstGeom prst="rect">
            <a:avLst/>
          </a:prstGeom>
          <a:noFill/>
          <a:ln w="9525">
            <a:noFill/>
          </a:ln>
        </p:spPr>
        <p:txBody>
          <a:bodyPr>
            <a:spAutoFit/>
          </a:bodyPr>
          <a:lstStyle/>
          <a:p>
            <a:pPr>
              <a:spcBef>
                <a:spcPct val="50000"/>
              </a:spcBef>
            </a:pPr>
            <a:r>
              <a:rPr sz="2400" dirty="0">
                <a:solidFill>
                  <a:schemeClr val="tx2"/>
                </a:solidFill>
                <a:latin typeface="Times New Roman" panose="02020603050405020304" pitchFamily="18" charset="0"/>
              </a:rPr>
              <a:t>                Bác Hồ khen tặng phụ nữ Việt Nam tám chữ</a:t>
            </a:r>
            <a:r>
              <a:rPr sz="2400" dirty="0">
                <a:latin typeface="Times New Roman" panose="02020603050405020304" pitchFamily="18" charset="0"/>
              </a:rPr>
              <a:t> </a:t>
            </a:r>
            <a:r>
              <a:rPr sz="2400" dirty="0">
                <a:solidFill>
                  <a:schemeClr val="tx2"/>
                </a:solidFill>
                <a:latin typeface="Times New Roman" panose="02020603050405020304" pitchFamily="18" charset="0"/>
              </a:rPr>
              <a:t>vàng:</a:t>
            </a:r>
            <a:r>
              <a:rPr sz="2400" dirty="0">
                <a:latin typeface="Times New Roman" panose="02020603050405020304" pitchFamily="18" charset="0"/>
              </a:rPr>
              <a:t> </a:t>
            </a:r>
            <a:r>
              <a:rPr sz="2400" dirty="0">
                <a:solidFill>
                  <a:srgbClr val="FF3300"/>
                </a:solidFill>
                <a:latin typeface="Times New Roman" panose="02020603050405020304" pitchFamily="18" charset="0"/>
              </a:rPr>
              <a:t>anh hùng, bất khuất, trung hậu, đảm đang.</a:t>
            </a:r>
          </a:p>
        </p:txBody>
      </p:sp>
      <p:sp>
        <p:nvSpPr>
          <p:cNvPr id="6162" name="Text Box 18"/>
          <p:cNvSpPr txBox="1"/>
          <p:nvPr/>
        </p:nvSpPr>
        <p:spPr>
          <a:xfrm>
            <a:off x="762000" y="2819400"/>
            <a:ext cx="8001000" cy="366713"/>
          </a:xfrm>
          <a:prstGeom prst="rect">
            <a:avLst/>
          </a:prstGeom>
          <a:noFill/>
          <a:ln w="9525">
            <a:noFill/>
          </a:ln>
        </p:spPr>
        <p:txBody>
          <a:bodyPr>
            <a:spAutoFit/>
          </a:bodyPr>
          <a:lstStyle/>
          <a:p>
            <a:pPr>
              <a:spcBef>
                <a:spcPct val="50000"/>
              </a:spcBef>
            </a:pPr>
            <a:endParaRPr dirty="0">
              <a:latin typeface="Arial" panose="020B0604020202020204" pitchFamily="34" charset="0"/>
            </a:endParaRPr>
          </a:p>
        </p:txBody>
      </p:sp>
      <p:sp>
        <p:nvSpPr>
          <p:cNvPr id="10264" name="Text Box 24"/>
          <p:cNvSpPr txBox="1"/>
          <p:nvPr/>
        </p:nvSpPr>
        <p:spPr>
          <a:xfrm>
            <a:off x="1524000" y="2362200"/>
            <a:ext cx="1524000" cy="457200"/>
          </a:xfrm>
          <a:prstGeom prst="rect">
            <a:avLst/>
          </a:prstGeom>
          <a:noFill/>
          <a:ln w="9525">
            <a:noFill/>
          </a:ln>
        </p:spPr>
        <p:txBody>
          <a:bodyPr>
            <a:spAutoFit/>
          </a:bodyPr>
          <a:lstStyle/>
          <a:p>
            <a:pPr>
              <a:spcBef>
                <a:spcPct val="50000"/>
              </a:spcBef>
            </a:pPr>
            <a:r>
              <a:rPr sz="2400" dirty="0">
                <a:solidFill>
                  <a:srgbClr val="0000FF"/>
                </a:solidFill>
                <a:latin typeface="Times New Roman" panose="02020603050405020304" pitchFamily="18" charset="0"/>
              </a:rPr>
              <a:t>giải thích</a:t>
            </a:r>
          </a:p>
        </p:txBody>
      </p:sp>
      <p:sp>
        <p:nvSpPr>
          <p:cNvPr id="10265" name="Text Box 25"/>
          <p:cNvSpPr txBox="1"/>
          <p:nvPr/>
        </p:nvSpPr>
        <p:spPr>
          <a:xfrm>
            <a:off x="5791200" y="2362200"/>
            <a:ext cx="685800" cy="457200"/>
          </a:xfrm>
          <a:prstGeom prst="rect">
            <a:avLst/>
          </a:prstGeom>
          <a:noFill/>
          <a:ln w="9525">
            <a:noFill/>
          </a:ln>
        </p:spPr>
        <p:txBody>
          <a:bodyPr>
            <a:spAutoFit/>
          </a:bodyPr>
          <a:lstStyle/>
          <a:p>
            <a:pPr>
              <a:spcBef>
                <a:spcPct val="50000"/>
              </a:spcBef>
            </a:pPr>
            <a:r>
              <a:rPr sz="2400" dirty="0">
                <a:solidFill>
                  <a:srgbClr val="0000FF"/>
                </a:solidFill>
                <a:latin typeface="Times New Roman" panose="02020603050405020304" pitchFamily="18" charset="0"/>
              </a:rPr>
              <a:t>nối</a:t>
            </a:r>
            <a:r>
              <a:rPr sz="2400" dirty="0">
                <a:solidFill>
                  <a:srgbClr val="0000FF"/>
                </a:solidFill>
                <a:latin typeface="Arial" panose="020B0604020202020204" pitchFamily="34" charset="0"/>
              </a:rPr>
              <a:t>  </a:t>
            </a:r>
          </a:p>
        </p:txBody>
      </p:sp>
      <p:sp>
        <p:nvSpPr>
          <p:cNvPr id="6165" name="WordArt 29"/>
          <p:cNvSpPr>
            <a:spLocks noTextEdit="1"/>
          </p:cNvSpPr>
          <p:nvPr/>
        </p:nvSpPr>
        <p:spPr>
          <a:xfrm>
            <a:off x="1543050" y="762000"/>
            <a:ext cx="6153150" cy="381000"/>
          </a:xfrm>
          <a:prstGeom prst="rect">
            <a:avLst/>
          </a:prstGeom>
        </p:spPr>
        <p:txBody>
          <a:bodyPr wrap="none" fromWordArt="1">
            <a:prstTxWarp prst="textPlain">
              <a:avLst>
                <a:gd name="adj" fmla="val 50000"/>
              </a:avLst>
            </a:prstTxWarp>
            <a:normAutofit/>
          </a:bodyPr>
          <a:lstStyle/>
          <a:p>
            <a:pPr algn="ctr" eaLnBrk="0" hangingPunct="0"/>
            <a:r>
              <a:rPr lang="en-US" sz="3200" b="1">
                <a:ln w="19050" cap="flat" cmpd="sng">
                  <a:solidFill>
                    <a:srgbClr val="FFFF00"/>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MỞ RỘNG VỐN TỪ: NAM VÀ NỮ</a:t>
            </a:r>
          </a:p>
        </p:txBody>
      </p:sp>
      <p:sp>
        <p:nvSpPr>
          <p:cNvPr id="6166" name="Text Box 5"/>
          <p:cNvSpPr txBox="1"/>
          <p:nvPr/>
        </p:nvSpPr>
        <p:spPr>
          <a:xfrm>
            <a:off x="1371600" y="0"/>
            <a:ext cx="6705600" cy="768350"/>
          </a:xfrm>
          <a:prstGeom prst="rect">
            <a:avLst/>
          </a:prstGeom>
          <a:noFill/>
          <a:ln w="9525">
            <a:noFill/>
          </a:ln>
        </p:spPr>
        <p:txBody>
          <a:bodyPr>
            <a:spAutoFit/>
          </a:bodyPr>
          <a:lstStyle/>
          <a:p>
            <a:pPr marL="342900" indent="-342900" algn="ctr" eaLnBrk="0" hangingPunct="0"/>
            <a:r>
              <a:rPr sz="2400" b="1" dirty="0">
                <a:solidFill>
                  <a:srgbClr val="0000FF"/>
                </a:solidFill>
                <a:latin typeface="Times New Roman" panose="02020603050405020304" pitchFamily="18" charset="0"/>
              </a:rPr>
              <a:t>Thứ  ba, ngày 1</a:t>
            </a:r>
            <a:r>
              <a:rPr lang="en-US" sz="2400" b="1" dirty="0">
                <a:solidFill>
                  <a:srgbClr val="0000FF"/>
                </a:solidFill>
                <a:latin typeface="Times New Roman" panose="02020603050405020304" pitchFamily="18" charset="0"/>
              </a:rPr>
              <a:t>8</a:t>
            </a:r>
            <a:r>
              <a:rPr sz="2400" b="1" dirty="0">
                <a:solidFill>
                  <a:srgbClr val="0000FF"/>
                </a:solidFill>
                <a:latin typeface="Times New Roman" panose="02020603050405020304" pitchFamily="18" charset="0"/>
              </a:rPr>
              <a:t> tháng 4 năm 2023</a:t>
            </a:r>
          </a:p>
          <a:p>
            <a:pPr marL="342900" indent="-342900" algn="ctr" eaLnBrk="0" hangingPunct="0"/>
            <a:r>
              <a:rPr sz="2000" b="1" dirty="0">
                <a:solidFill>
                  <a:srgbClr val="0000FF"/>
                </a:solidFill>
                <a:latin typeface="Arial" panose="020B0604020202020204" pitchFamily="34" charset="0"/>
              </a:rPr>
              <a:t>LUYỆN TỪ VÀ CÂU:</a:t>
            </a:r>
            <a:endParaRPr sz="2000" b="1"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44"/>
                                        </p:tgtEl>
                                        <p:attrNameLst>
                                          <p:attrName>style.visibility</p:attrName>
                                        </p:attrNameLst>
                                      </p:cBhvr>
                                      <p:to>
                                        <p:strVal val="visible"/>
                                      </p:to>
                                    </p:set>
                                    <p:anim calcmode="discrete" valueType="clr">
                                      <p:cBhvr override="childStyle">
                                        <p:cTn id="7" dur="80"/>
                                        <p:tgtEl>
                                          <p:spTgt spid="10244"/>
                                        </p:tgtEl>
                                        <p:attrNameLst>
                                          <p:attrName>style.color</p:attrName>
                                        </p:attrNameLst>
                                      </p:cBhvr>
                                      <p:tavLst>
                                        <p:tav tm="0">
                                          <p:val>
                                            <p:clrVal>
                                              <a:srgbClr val="FF3300"/>
                                            </p:clrVal>
                                          </p:val>
                                        </p:tav>
                                        <p:tav tm="50000">
                                          <p:val>
                                            <p:clrVal>
                                              <a:schemeClr val="hlink"/>
                                            </p:clrVal>
                                          </p:val>
                                        </p:tav>
                                      </p:tavLst>
                                    </p:anim>
                                    <p:anim calcmode="discrete" valueType="clr">
                                      <p:cBhvr>
                                        <p:cTn id="8" dur="80"/>
                                        <p:tgtEl>
                                          <p:spTgt spid="10244"/>
                                        </p:tgtEl>
                                        <p:attrNameLst>
                                          <p:attrName>fillcolor</p:attrName>
                                        </p:attrNameLst>
                                      </p:cBhvr>
                                      <p:tavLst>
                                        <p:tav tm="0">
                                          <p:val>
                                            <p:clrVal>
                                              <a:schemeClr val="accent2"/>
                                            </p:clrVal>
                                          </p:val>
                                        </p:tav>
                                        <p:tav tm="50000">
                                          <p:val>
                                            <p:clrVal>
                                              <a:schemeClr val="hlink"/>
                                            </p:clrVal>
                                          </p:val>
                                        </p:tav>
                                      </p:tavLst>
                                    </p:anim>
                                    <p:set>
                                      <p:cBhvr>
                                        <p:cTn id="9" dur="80"/>
                                        <p:tgtEl>
                                          <p:spTgt spid="10244"/>
                                        </p:tgtEl>
                                        <p:attrNameLst>
                                          <p:attrName>fill.type</p:attrName>
                                        </p:attrNameLst>
                                      </p:cBhvr>
                                      <p:to>
                                        <p:strVal val="solid"/>
                                      </p:to>
                                    </p:set>
                                  </p:childTnLst>
                                </p:cTn>
                              </p:par>
                              <p:par>
                                <p:cTn id="10" presetID="20" presetClass="entr" presetSubtype="0" fill="hold" grpId="0" nodeType="withEffect">
                                  <p:stCondLst>
                                    <p:cond delay="0"/>
                                  </p:stCondLst>
                                  <p:childTnLst>
                                    <p:set>
                                      <p:cBhvr>
                                        <p:cTn id="11" dur="1" fill="hold">
                                          <p:stCondLst>
                                            <p:cond delay="0"/>
                                          </p:stCondLst>
                                        </p:cTn>
                                        <p:tgtEl>
                                          <p:spTgt spid="10257"/>
                                        </p:tgtEl>
                                        <p:attrNameLst>
                                          <p:attrName>style.visibility</p:attrName>
                                        </p:attrNameLst>
                                      </p:cBhvr>
                                      <p:to>
                                        <p:strVal val="visible"/>
                                      </p:to>
                                    </p:set>
                                    <p:animEffect transition="in" filter="wedge">
                                      <p:cBhvr>
                                        <p:cTn id="12" dur="2000"/>
                                        <p:tgtEl>
                                          <p:spTgt spid="1025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259"/>
                                        </p:tgtEl>
                                        <p:attrNameLst>
                                          <p:attrName>style.visibility</p:attrName>
                                        </p:attrNameLst>
                                      </p:cBhvr>
                                      <p:to>
                                        <p:strVal val="visible"/>
                                      </p:to>
                                    </p:set>
                                    <p:animEffect transition="in" filter="diamond(in)">
                                      <p:cBhvr>
                                        <p:cTn id="17" dur="2000"/>
                                        <p:tgtEl>
                                          <p:spTgt spid="10259"/>
                                        </p:tgtEl>
                                      </p:cBhvr>
                                    </p:animEffect>
                                  </p:childTnLst>
                                </p:cTn>
                              </p:par>
                              <p:par>
                                <p:cTn id="18" presetID="8" presetClass="entr" presetSubtype="16" fill="hold" grpId="1" nodeType="withEffect">
                                  <p:stCondLst>
                                    <p:cond delay="0"/>
                                  </p:stCondLst>
                                  <p:iterate type="lt">
                                    <p:tmPct val="0"/>
                                  </p:iterate>
                                  <p:childTnLst>
                                    <p:set>
                                      <p:cBhvr>
                                        <p:cTn id="19" dur="1" fill="hold">
                                          <p:stCondLst>
                                            <p:cond delay="0"/>
                                          </p:stCondLst>
                                        </p:cTn>
                                        <p:tgtEl>
                                          <p:spTgt spid="10264"/>
                                        </p:tgtEl>
                                        <p:attrNameLst>
                                          <p:attrName>style.visibility</p:attrName>
                                        </p:attrNameLst>
                                      </p:cBhvr>
                                      <p:to>
                                        <p:strVal val="visible"/>
                                      </p:to>
                                    </p:set>
                                    <p:animEffect transition="in" filter="diamond(in)">
                                      <p:cBhvr>
                                        <p:cTn id="20" dur="2000"/>
                                        <p:tgtEl>
                                          <p:spTgt spid="10264"/>
                                        </p:tgtEl>
                                      </p:cBhvr>
                                    </p:animEffect>
                                  </p:childTnLst>
                                </p:cTn>
                              </p:par>
                              <p:par>
                                <p:cTn id="21" presetID="8" presetClass="entr" presetSubtype="16" fill="hold" nodeType="withEffect">
                                  <p:stCondLst>
                                    <p:cond delay="0"/>
                                  </p:stCondLst>
                                  <p:iterate type="lt">
                                    <p:tmPct val="0"/>
                                  </p:iterate>
                                  <p:childTnLst>
                                    <p:set>
                                      <p:cBhvr>
                                        <p:cTn id="22" dur="1" fill="hold">
                                          <p:stCondLst>
                                            <p:cond delay="0"/>
                                          </p:stCondLst>
                                        </p:cTn>
                                        <p:tgtEl>
                                          <p:spTgt spid="10265"/>
                                        </p:tgtEl>
                                        <p:attrNameLst>
                                          <p:attrName>style.visibility</p:attrName>
                                        </p:attrNameLst>
                                      </p:cBhvr>
                                      <p:to>
                                        <p:strVal val="visible"/>
                                      </p:to>
                                    </p:set>
                                    <p:animEffect transition="in" filter="diamond(in)">
                                      <p:cBhvr>
                                        <p:cTn id="23" dur="2000"/>
                                        <p:tgtEl>
                                          <p:spTgt spid="10265"/>
                                        </p:tgtEl>
                                      </p:cBhvr>
                                    </p:animEffect>
                                  </p:childTnLst>
                                </p:cTn>
                              </p:par>
                            </p:childTnLst>
                          </p:cTn>
                        </p:par>
                        <p:par>
                          <p:cTn id="24" fill="hold">
                            <p:stCondLst>
                              <p:cond delay="2000"/>
                            </p:stCondLst>
                            <p:childTnLst>
                              <p:par>
                                <p:cTn id="25" presetID="8" presetClass="entr" presetSubtype="16" fill="hold" grpId="0" nodeType="afterEffect">
                                  <p:stCondLst>
                                    <p:cond delay="0"/>
                                  </p:stCondLst>
                                  <p:childTnLst>
                                    <p:set>
                                      <p:cBhvr>
                                        <p:cTn id="26" dur="1" fill="hold">
                                          <p:stCondLst>
                                            <p:cond delay="0"/>
                                          </p:stCondLst>
                                        </p:cTn>
                                        <p:tgtEl>
                                          <p:spTgt spid="10245"/>
                                        </p:tgtEl>
                                        <p:attrNameLst>
                                          <p:attrName>style.visibility</p:attrName>
                                        </p:attrNameLst>
                                      </p:cBhvr>
                                      <p:to>
                                        <p:strVal val="visible"/>
                                      </p:to>
                                    </p:set>
                                    <p:animEffect transition="in" filter="diamond(in)">
                                      <p:cBhvr>
                                        <p:cTn id="27" dur="2000"/>
                                        <p:tgtEl>
                                          <p:spTgt spid="10245"/>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10246"/>
                                        </p:tgtEl>
                                        <p:attrNameLst>
                                          <p:attrName>style.visibility</p:attrName>
                                        </p:attrNameLst>
                                      </p:cBhvr>
                                      <p:to>
                                        <p:strVal val="visible"/>
                                      </p:to>
                                    </p:set>
                                    <p:animEffect transition="in" filter="diamond(in)">
                                      <p:cBhvr>
                                        <p:cTn id="30" dur="2000"/>
                                        <p:tgtEl>
                                          <p:spTgt spid="10246"/>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10247"/>
                                        </p:tgtEl>
                                        <p:attrNameLst>
                                          <p:attrName>style.visibility</p:attrName>
                                        </p:attrNameLst>
                                      </p:cBhvr>
                                      <p:to>
                                        <p:strVal val="visible"/>
                                      </p:to>
                                    </p:set>
                                    <p:animEffect transition="in" filter="diamond(in)">
                                      <p:cBhvr>
                                        <p:cTn id="33" dur="2000"/>
                                        <p:tgtEl>
                                          <p:spTgt spid="10247"/>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10248"/>
                                        </p:tgtEl>
                                        <p:attrNameLst>
                                          <p:attrName>style.visibility</p:attrName>
                                        </p:attrNameLst>
                                      </p:cBhvr>
                                      <p:to>
                                        <p:strVal val="visible"/>
                                      </p:to>
                                    </p:set>
                                    <p:animEffect transition="in" filter="diamond(in)">
                                      <p:cBhvr>
                                        <p:cTn id="36" dur="2000"/>
                                        <p:tgtEl>
                                          <p:spTgt spid="10248"/>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10249"/>
                                        </p:tgtEl>
                                        <p:attrNameLst>
                                          <p:attrName>style.visibility</p:attrName>
                                        </p:attrNameLst>
                                      </p:cBhvr>
                                      <p:to>
                                        <p:strVal val="visible"/>
                                      </p:to>
                                    </p:set>
                                    <p:animEffect transition="in" filter="diamond(in)">
                                      <p:cBhvr>
                                        <p:cTn id="39" dur="2000"/>
                                        <p:tgtEl>
                                          <p:spTgt spid="10249"/>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10250"/>
                                        </p:tgtEl>
                                        <p:attrNameLst>
                                          <p:attrName>style.visibility</p:attrName>
                                        </p:attrNameLst>
                                      </p:cBhvr>
                                      <p:to>
                                        <p:strVal val="visible"/>
                                      </p:to>
                                    </p:set>
                                    <p:animEffect transition="in" filter="diamond(in)">
                                      <p:cBhvr>
                                        <p:cTn id="42" dur="2000"/>
                                        <p:tgtEl>
                                          <p:spTgt spid="10250"/>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10251"/>
                                        </p:tgtEl>
                                        <p:attrNameLst>
                                          <p:attrName>style.visibility</p:attrName>
                                        </p:attrNameLst>
                                      </p:cBhvr>
                                      <p:to>
                                        <p:strVal val="visible"/>
                                      </p:to>
                                    </p:set>
                                    <p:animEffect transition="in" filter="diamond(in)">
                                      <p:cBhvr>
                                        <p:cTn id="45" dur="2000"/>
                                        <p:tgtEl>
                                          <p:spTgt spid="10251"/>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10252"/>
                                        </p:tgtEl>
                                        <p:attrNameLst>
                                          <p:attrName>style.visibility</p:attrName>
                                        </p:attrNameLst>
                                      </p:cBhvr>
                                      <p:to>
                                        <p:strVal val="visible"/>
                                      </p:to>
                                    </p:set>
                                    <p:animEffect transition="in" filter="diamond(in)">
                                      <p:cBhvr>
                                        <p:cTn id="48" dur="2000"/>
                                        <p:tgtEl>
                                          <p:spTgt spid="10252"/>
                                        </p:tgtEl>
                                      </p:cBhvr>
                                    </p:animEffect>
                                  </p:childTnLst>
                                </p:cTn>
                              </p:par>
                            </p:childTnLst>
                          </p:cTn>
                        </p:par>
                      </p:childTnLst>
                    </p:cTn>
                  </p:par>
                  <p:par>
                    <p:cTn id="49" fill="hold">
                      <p:stCondLst>
                        <p:cond delay="indefinite"/>
                      </p:stCondLst>
                      <p:childTnLst>
                        <p:par>
                          <p:cTn id="50" fill="hold">
                            <p:stCondLst>
                              <p:cond delay="0"/>
                            </p:stCondLst>
                            <p:childTnLst>
                              <p:par>
                                <p:cTn id="51" presetID="20" presetClass="emph" presetSubtype="0" fill="hold" grpId="0" nodeType="clickEffect">
                                  <p:stCondLst>
                                    <p:cond delay="0"/>
                                  </p:stCondLst>
                                  <p:iterate type="lt">
                                    <p:tmPct val="10000"/>
                                  </p:iterate>
                                  <p:childTnLst>
                                    <p:set>
                                      <p:cBhvr override="childStyle">
                                        <p:cTn id="52" dur="500" autoRev="1" fill="hold"/>
                                        <p:tgtEl>
                                          <p:spTgt spid="10264"/>
                                        </p:tgtEl>
                                        <p:attrNameLst>
                                          <p:attrName>style.color</p:attrName>
                                        </p:attrNameLst>
                                      </p:cBhvr>
                                      <p:to>
                                        <p:clrVal>
                                          <a:srgbClr val="FF3399"/>
                                        </p:clrVal>
                                      </p:to>
                                    </p:set>
                                    <p:set>
                                      <p:cBhvr>
                                        <p:cTn id="53" dur="500" autoRev="1" fill="hold"/>
                                        <p:tgtEl>
                                          <p:spTgt spid="10264"/>
                                        </p:tgtEl>
                                        <p:attrNameLst>
                                          <p:attrName>fillcolor</p:attrName>
                                        </p:attrNameLst>
                                      </p:cBhvr>
                                      <p:to>
                                        <p:clrVal>
                                          <a:srgbClr val="FF3399"/>
                                        </p:clrVal>
                                      </p:to>
                                    </p:set>
                                    <p:set>
                                      <p:cBhvr>
                                        <p:cTn id="54" dur="500" autoRev="1" fill="hold"/>
                                        <p:tgtEl>
                                          <p:spTgt spid="10264"/>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0" presetClass="emph" presetSubtype="0" fill="hold" grpId="0" nodeType="clickEffect">
                                  <p:stCondLst>
                                    <p:cond delay="0"/>
                                  </p:stCondLst>
                                  <p:iterate type="lt">
                                    <p:tmPct val="10000"/>
                                  </p:iterate>
                                  <p:childTnLst>
                                    <p:set>
                                      <p:cBhvr override="childStyle">
                                        <p:cTn id="58" dur="500" autoRev="1" fill="hold"/>
                                        <p:tgtEl>
                                          <p:spTgt spid="10265"/>
                                        </p:tgtEl>
                                        <p:attrNameLst>
                                          <p:attrName>style.color</p:attrName>
                                        </p:attrNameLst>
                                      </p:cBhvr>
                                      <p:to>
                                        <p:clrVal>
                                          <a:srgbClr val="FF3399"/>
                                        </p:clrVal>
                                      </p:to>
                                    </p:set>
                                    <p:set>
                                      <p:cBhvr>
                                        <p:cTn id="59" dur="500" autoRev="1" fill="hold"/>
                                        <p:tgtEl>
                                          <p:spTgt spid="10265"/>
                                        </p:tgtEl>
                                        <p:attrNameLst>
                                          <p:attrName>fillcolor</p:attrName>
                                        </p:attrNameLst>
                                      </p:cBhvr>
                                      <p:to>
                                        <p:clrVal>
                                          <a:srgbClr val="FF3399"/>
                                        </p:clrVal>
                                      </p:to>
                                    </p:set>
                                    <p:set>
                                      <p:cBhvr>
                                        <p:cTn id="60" dur="500" autoRev="1" fill="hold"/>
                                        <p:tgtEl>
                                          <p:spTgt spid="10265"/>
                                        </p:tgtEl>
                                        <p:attrNameLst>
                                          <p:attrName>fill.type</p:attrName>
                                        </p:attrNameLst>
                                      </p:cBhvr>
                                      <p:to>
                                        <p:strVal val="solid"/>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10253"/>
                                        </p:tgtEl>
                                        <p:attrNameLst>
                                          <p:attrName>style.visibility</p:attrName>
                                        </p:attrNameLst>
                                      </p:cBhvr>
                                      <p:to>
                                        <p:strVal val="visible"/>
                                      </p:to>
                                    </p:set>
                                    <p:animEffect transition="in" filter="wipe(up)">
                                      <p:cBhvr>
                                        <p:cTn id="65" dur="500"/>
                                        <p:tgtEl>
                                          <p:spTgt spid="10253"/>
                                        </p:tgtEl>
                                      </p:cBhvr>
                                    </p:animEffect>
                                  </p:childTnLst>
                                  <p:subTnLst>
                                    <p:audio>
                                      <p:cMediaNode>
                                        <p:cTn display="0" masterRel="sameClick">
                                          <p:stCondLst>
                                            <p:cond evt="begin" delay="0">
                                              <p:tn val="63"/>
                                            </p:cond>
                                          </p:stCondLst>
                                          <p:endCondLst>
                                            <p:cond evt="onStopAudio" delay="0">
                                              <p:tgtEl>
                                                <p:sldTgt/>
                                              </p:tgtEl>
                                            </p:cond>
                                          </p:endCondLst>
                                        </p:cTn>
                                        <p:tgtEl>
                                          <p:sndTgt r:embed="rId2" name="applause.wav"/>
                                        </p:tgtEl>
                                      </p:cMediaNode>
                                    </p:audio>
                                  </p:sub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0254"/>
                                        </p:tgtEl>
                                        <p:attrNameLst>
                                          <p:attrName>style.visibility</p:attrName>
                                        </p:attrNameLst>
                                      </p:cBhvr>
                                      <p:to>
                                        <p:strVal val="visible"/>
                                      </p:to>
                                    </p:set>
                                    <p:animEffect transition="in" filter="wipe(left)">
                                      <p:cBhvr>
                                        <p:cTn id="70" dur="500"/>
                                        <p:tgtEl>
                                          <p:spTgt spid="10254"/>
                                        </p:tgtEl>
                                      </p:cBhvr>
                                    </p:animEffect>
                                  </p:childTnLst>
                                  <p:subTnLst>
                                    <p:audio>
                                      <p:cMediaNode>
                                        <p:cTn display="0" masterRel="sameClick">
                                          <p:stCondLst>
                                            <p:cond evt="begin" delay="0">
                                              <p:tn val="68"/>
                                            </p:cond>
                                          </p:stCondLst>
                                          <p:endCondLst>
                                            <p:cond evt="onStopAudio" delay="0">
                                              <p:tgtEl>
                                                <p:sldTgt/>
                                              </p:tgtEl>
                                            </p:cond>
                                          </p:endCondLst>
                                        </p:cTn>
                                        <p:tgtEl>
                                          <p:sndTgt r:embed="rId2" name="applause.wav"/>
                                        </p:tgtEl>
                                      </p:cMediaNode>
                                    </p:audio>
                                  </p:sub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0255"/>
                                        </p:tgtEl>
                                        <p:attrNameLst>
                                          <p:attrName>style.visibility</p:attrName>
                                        </p:attrNameLst>
                                      </p:cBhvr>
                                      <p:to>
                                        <p:strVal val="visible"/>
                                      </p:to>
                                    </p:set>
                                    <p:animEffect transition="in" filter="wipe(left)">
                                      <p:cBhvr>
                                        <p:cTn id="75" dur="500"/>
                                        <p:tgtEl>
                                          <p:spTgt spid="10255"/>
                                        </p:tgtEl>
                                      </p:cBhvr>
                                    </p:animEffect>
                                  </p:childTnLst>
                                  <p:subTnLst>
                                    <p:audio>
                                      <p:cMediaNode>
                                        <p:cTn display="0" masterRel="sameClick">
                                          <p:stCondLst>
                                            <p:cond evt="begin" delay="0">
                                              <p:tn val="73"/>
                                            </p:cond>
                                          </p:stCondLst>
                                          <p:endCondLst>
                                            <p:cond evt="onStopAudio" delay="0">
                                              <p:tgtEl>
                                                <p:sldTgt/>
                                              </p:tgtEl>
                                            </p:cond>
                                          </p:endCondLst>
                                        </p:cTn>
                                        <p:tgtEl>
                                          <p:sndTgt r:embed="rId2" name="applause.wav"/>
                                        </p:tgtEl>
                                      </p:cMediaNode>
                                    </p:audio>
                                  </p:sub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10256"/>
                                        </p:tgtEl>
                                        <p:attrNameLst>
                                          <p:attrName>style.visibility</p:attrName>
                                        </p:attrNameLst>
                                      </p:cBhvr>
                                      <p:to>
                                        <p:strVal val="visible"/>
                                      </p:to>
                                    </p:set>
                                    <p:animEffect transition="in" filter="wipe(left)">
                                      <p:cBhvr>
                                        <p:cTn id="80" dur="500"/>
                                        <p:tgtEl>
                                          <p:spTgt spid="10256"/>
                                        </p:tgtEl>
                                      </p:cBhvr>
                                    </p:animEffect>
                                  </p:childTnLst>
                                  <p:subTnLst>
                                    <p:audio>
                                      <p:cMediaNode>
                                        <p:cTn display="0" masterRel="sameClick">
                                          <p:stCondLst>
                                            <p:cond evt="begin" delay="0">
                                              <p:tn val="7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animBg="1"/>
      <p:bldP spid="10246" grpId="0" animBg="1"/>
      <p:bldP spid="10247" grpId="0" animBg="1"/>
      <p:bldP spid="10248" grpId="0" animBg="1"/>
      <p:bldP spid="10249" grpId="0" animBg="1"/>
      <p:bldP spid="10250" grpId="0" animBg="1"/>
      <p:bldP spid="10251" grpId="0" animBg="1"/>
      <p:bldP spid="10252" grpId="0" animBg="1"/>
      <p:bldP spid="10259" grpId="0"/>
      <p:bldP spid="10257" grpId="0"/>
      <p:bldP spid="10264" grpId="0"/>
      <p:bldP spid="10264" grpId="1"/>
      <p:bldP spid="102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ctrTitle"/>
          </p:nvPr>
        </p:nvSpPr>
        <p:spPr>
          <a:ln/>
        </p:spPr>
        <p:txBody>
          <a:bodyPr vert="horz" wrap="square" lIns="91440" tIns="45720" rIns="91440" bIns="45720" anchor="ctr" anchorCtr="0"/>
          <a:lstStyle/>
          <a:p>
            <a:pPr eaLnBrk="1" hangingPunct="1">
              <a:buClrTx/>
              <a:buSzTx/>
              <a:buFontTx/>
            </a:pPr>
            <a:endParaRPr dirty="0"/>
          </a:p>
        </p:txBody>
      </p:sp>
      <p:sp>
        <p:nvSpPr>
          <p:cNvPr id="7171" name="Rectangle 3"/>
          <p:cNvSpPr>
            <a:spLocks noGrp="1"/>
          </p:cNvSpPr>
          <p:nvPr>
            <p:ph type="subTitle" idx="1"/>
          </p:nvPr>
        </p:nvSpPr>
        <p:spPr>
          <a:ln/>
        </p:spPr>
        <p:txBody>
          <a:bodyPr vert="horz" wrap="square" lIns="91440" tIns="45720" rIns="91440" bIns="45720" anchor="t" anchorCtr="0"/>
          <a:lstStyle/>
          <a:p>
            <a:pPr eaLnBrk="1" hangingPunct="1">
              <a:buClrTx/>
              <a:buSzTx/>
              <a:buFontTx/>
            </a:pPr>
            <a:endParaRPr dirty="0">
              <a:latin typeface="+mn-lt"/>
              <a:ea typeface="+mn-ea"/>
              <a:cs typeface="+mn-cs"/>
            </a:endParaRPr>
          </a:p>
        </p:txBody>
      </p:sp>
      <p:sp>
        <p:nvSpPr>
          <p:cNvPr id="6148" name="Rectangle 4">
            <a:hlinkClick r:id="rId2" action="ppaction://hlinksldjump"/>
          </p:cNvPr>
          <p:cNvSpPr/>
          <p:nvPr/>
        </p:nvSpPr>
        <p:spPr>
          <a:xfrm>
            <a:off x="-76200" y="0"/>
            <a:ext cx="9144000" cy="6858000"/>
          </a:xfrm>
          <a:prstGeom prst="rect">
            <a:avLst/>
          </a:prstGeom>
          <a:gradFill rotWithShape="1">
            <a:gsLst>
              <a:gs pos="0">
                <a:srgbClr val="C2FDA1"/>
              </a:gs>
              <a:gs pos="50000">
                <a:srgbClr val="E0FECF"/>
              </a:gs>
              <a:gs pos="100000">
                <a:srgbClr val="C2FDA1"/>
              </a:gs>
            </a:gsLst>
            <a:lin ang="5400000" scaled="1"/>
            <a:tileRect/>
          </a:gradFill>
          <a:ln w="9525" cap="flat" cmpd="sng">
            <a:solidFill>
              <a:schemeClr val="tx1"/>
            </a:solidFill>
            <a:prstDash val="solid"/>
            <a:miter/>
            <a:headEnd type="none" w="med" len="med"/>
            <a:tailEnd type="none" w="med" len="med"/>
          </a:ln>
        </p:spPr>
        <p:txBody>
          <a:bodyPr wrap="none" anchor="ctr" anchorCtr="0"/>
          <a:lstStyle/>
          <a:p>
            <a:pPr algn="ctr"/>
            <a:endParaRPr b="1" i="1" dirty="0">
              <a:latin typeface="Arial" panose="020B0604020202020204" pitchFamily="34" charset="0"/>
            </a:endParaRPr>
          </a:p>
        </p:txBody>
      </p:sp>
      <p:sp>
        <p:nvSpPr>
          <p:cNvPr id="7173" name="Text Box 6"/>
          <p:cNvSpPr txBox="1"/>
          <p:nvPr/>
        </p:nvSpPr>
        <p:spPr>
          <a:xfrm>
            <a:off x="6629400" y="2895600"/>
            <a:ext cx="2514600" cy="366713"/>
          </a:xfrm>
          <a:prstGeom prst="rect">
            <a:avLst/>
          </a:prstGeom>
          <a:noFill/>
          <a:ln w="9525">
            <a:noFill/>
          </a:ln>
        </p:spPr>
        <p:txBody>
          <a:bodyPr>
            <a:spAutoFit/>
          </a:bodyPr>
          <a:lstStyle/>
          <a:p>
            <a:pPr eaLnBrk="0" hangingPunct="0">
              <a:spcBef>
                <a:spcPct val="50000"/>
              </a:spcBef>
            </a:pPr>
            <a:endParaRPr dirty="0">
              <a:latin typeface="Times New Roman" panose="02020603050405020304" pitchFamily="18" charset="0"/>
            </a:endParaRPr>
          </a:p>
        </p:txBody>
      </p:sp>
      <p:pic>
        <p:nvPicPr>
          <p:cNvPr id="7175" name="Picture 9"/>
          <p:cNvPicPr>
            <a:picLocks noChangeAspect="1"/>
          </p:cNvPicPr>
          <p:nvPr/>
        </p:nvPicPr>
        <p:blipFill>
          <a:blip r:embed="rId3"/>
          <a:stretch>
            <a:fillRect/>
          </a:stretch>
        </p:blipFill>
        <p:spPr>
          <a:xfrm>
            <a:off x="608330" y="1084580"/>
            <a:ext cx="3484880" cy="2801620"/>
          </a:xfrm>
          <a:prstGeom prst="rect">
            <a:avLst/>
          </a:prstGeom>
          <a:noFill/>
          <a:ln w="9525">
            <a:noFill/>
          </a:ln>
        </p:spPr>
      </p:pic>
      <p:pic>
        <p:nvPicPr>
          <p:cNvPr id="7176" name="Picture 11"/>
          <p:cNvPicPr>
            <a:picLocks noChangeAspect="1"/>
          </p:cNvPicPr>
          <p:nvPr/>
        </p:nvPicPr>
        <p:blipFill>
          <a:blip r:embed="rId4"/>
          <a:stretch>
            <a:fillRect/>
          </a:stretch>
        </p:blipFill>
        <p:spPr>
          <a:xfrm>
            <a:off x="566420" y="4191000"/>
            <a:ext cx="3362325" cy="1981200"/>
          </a:xfrm>
          <a:prstGeom prst="rect">
            <a:avLst/>
          </a:prstGeom>
          <a:noFill/>
          <a:ln w="76200" cap="flat" cmpd="tri">
            <a:solidFill>
              <a:srgbClr val="0000FF"/>
            </a:solidFill>
            <a:prstDash val="solid"/>
            <a:miter/>
            <a:headEnd type="none" w="med" len="med"/>
            <a:tailEnd type="none" w="med" len="med"/>
          </a:ln>
        </p:spPr>
      </p:pic>
      <p:sp>
        <p:nvSpPr>
          <p:cNvPr id="7177" name="Rectangle 12"/>
          <p:cNvSpPr/>
          <p:nvPr/>
        </p:nvSpPr>
        <p:spPr>
          <a:xfrm>
            <a:off x="1066800" y="6324600"/>
            <a:ext cx="2209800" cy="533400"/>
          </a:xfrm>
          <a:prstGeom prst="rect">
            <a:avLst/>
          </a:prstGeom>
          <a:solidFill>
            <a:srgbClr val="800080"/>
          </a:solidFill>
          <a:ln w="76200" cap="flat" cmpd="tri">
            <a:solidFill>
              <a:srgbClr val="FF00FF"/>
            </a:solidFill>
            <a:prstDash val="solid"/>
            <a:miter/>
            <a:headEnd type="none" w="med" len="med"/>
            <a:tailEnd type="none" w="med" len="med"/>
          </a:ln>
        </p:spPr>
        <p:txBody>
          <a:bodyPr>
            <a:spAutoFit/>
          </a:bodyPr>
          <a:lstStyle/>
          <a:p>
            <a:pPr algn="ctr">
              <a:spcBef>
                <a:spcPct val="50000"/>
              </a:spcBef>
            </a:pPr>
            <a:r>
              <a:rPr sz="2400" b="1" dirty="0">
                <a:solidFill>
                  <a:schemeClr val="bg1"/>
                </a:solidFill>
                <a:latin typeface="Times New Roman" panose="02020603050405020304" pitchFamily="18" charset="0"/>
              </a:rPr>
              <a:t>Chị Út Tịch</a:t>
            </a:r>
          </a:p>
        </p:txBody>
      </p:sp>
      <p:pic>
        <p:nvPicPr>
          <p:cNvPr id="7178" name="Picture 13"/>
          <p:cNvPicPr>
            <a:picLocks noChangeAspect="1"/>
          </p:cNvPicPr>
          <p:nvPr/>
        </p:nvPicPr>
        <p:blipFill>
          <a:blip r:embed="rId5"/>
          <a:stretch>
            <a:fillRect/>
          </a:stretch>
        </p:blipFill>
        <p:spPr>
          <a:xfrm>
            <a:off x="4260215" y="1143000"/>
            <a:ext cx="4525010" cy="4667250"/>
          </a:xfrm>
          <a:prstGeom prst="rect">
            <a:avLst/>
          </a:prstGeom>
          <a:noFill/>
          <a:ln w="76200" cap="flat" cmpd="tri">
            <a:solidFill>
              <a:srgbClr val="0000FF"/>
            </a:solidFill>
            <a:prstDash val="solid"/>
            <a:miter/>
            <a:headEnd type="none" w="med" len="med"/>
            <a:tailEnd type="none" w="med" len="med"/>
          </a:ln>
        </p:spPr>
      </p:pic>
      <p:sp>
        <p:nvSpPr>
          <p:cNvPr id="7179" name="Text Box 14"/>
          <p:cNvSpPr txBox="1"/>
          <p:nvPr/>
        </p:nvSpPr>
        <p:spPr>
          <a:xfrm>
            <a:off x="5410200" y="6096000"/>
            <a:ext cx="2563495" cy="706755"/>
          </a:xfrm>
          <a:prstGeom prst="rect">
            <a:avLst/>
          </a:prstGeom>
          <a:solidFill>
            <a:srgbClr val="800080"/>
          </a:solidFill>
          <a:ln w="57150" cap="flat" cmpd="thickThin">
            <a:solidFill>
              <a:srgbClr val="FF00FF"/>
            </a:solidFill>
            <a:prstDash val="solid"/>
            <a:miter/>
            <a:headEnd type="none" w="med" len="med"/>
            <a:tailEnd type="none" w="med" len="med"/>
          </a:ln>
        </p:spPr>
        <p:txBody>
          <a:bodyPr wrap="square">
            <a:spAutoFit/>
          </a:bodyPr>
          <a:lstStyle/>
          <a:p>
            <a:pPr algn="ctr">
              <a:spcBef>
                <a:spcPct val="50000"/>
              </a:spcBef>
            </a:pPr>
            <a:r>
              <a:rPr sz="2000" b="1" dirty="0">
                <a:solidFill>
                  <a:schemeClr val="bg1"/>
                </a:solidFill>
                <a:latin typeface="Times New Roman" panose="02020603050405020304" pitchFamily="18" charset="0"/>
              </a:rPr>
              <a:t>Hai Bà Trưng cưỡi voi ra trận</a:t>
            </a:r>
          </a:p>
        </p:txBody>
      </p:sp>
      <p:sp>
        <p:nvSpPr>
          <p:cNvPr id="7180" name="Text Box 16"/>
          <p:cNvSpPr txBox="1"/>
          <p:nvPr/>
        </p:nvSpPr>
        <p:spPr>
          <a:xfrm>
            <a:off x="990600" y="3505200"/>
            <a:ext cx="2286000" cy="454025"/>
          </a:xfrm>
          <a:prstGeom prst="rect">
            <a:avLst/>
          </a:prstGeom>
          <a:solidFill>
            <a:srgbClr val="FDA1D1"/>
          </a:solidFill>
          <a:ln w="57150" cap="flat" cmpd="thickThin">
            <a:solidFill>
              <a:srgbClr val="FF00FF"/>
            </a:solidFill>
            <a:prstDash val="solid"/>
            <a:miter/>
            <a:headEnd type="none" w="med" len="med"/>
            <a:tailEnd type="none" w="med" len="med"/>
          </a:ln>
        </p:spPr>
        <p:txBody>
          <a:bodyPr>
            <a:spAutoFit/>
          </a:bodyPr>
          <a:lstStyle/>
          <a:p>
            <a:pPr algn="ctr">
              <a:spcBef>
                <a:spcPct val="50000"/>
              </a:spcBef>
            </a:pPr>
            <a:r>
              <a:rPr sz="2000" b="1" dirty="0">
                <a:solidFill>
                  <a:srgbClr val="FF0000"/>
                </a:solidFill>
                <a:latin typeface="Times New Roman" panose="02020603050405020304" pitchFamily="18" charset="0"/>
              </a:rPr>
              <a:t>V</a:t>
            </a:r>
            <a:r>
              <a:rPr sz="2000" b="1" dirty="0">
                <a:solidFill>
                  <a:srgbClr val="FF0000"/>
                </a:solidFill>
                <a:latin typeface="Arial" panose="020B0604020202020204" pitchFamily="34" charset="0"/>
              </a:rPr>
              <a:t>õ THị Sáu</a:t>
            </a:r>
          </a:p>
        </p:txBody>
      </p:sp>
      <p:sp>
        <p:nvSpPr>
          <p:cNvPr id="7181" name="Text Box 5"/>
          <p:cNvSpPr txBox="1"/>
          <p:nvPr/>
        </p:nvSpPr>
        <p:spPr>
          <a:xfrm>
            <a:off x="1371600" y="0"/>
            <a:ext cx="6705600" cy="768350"/>
          </a:xfrm>
          <a:prstGeom prst="rect">
            <a:avLst/>
          </a:prstGeom>
          <a:noFill/>
          <a:ln w="9525">
            <a:noFill/>
          </a:ln>
        </p:spPr>
        <p:txBody>
          <a:bodyPr>
            <a:spAutoFit/>
          </a:bodyPr>
          <a:lstStyle/>
          <a:p>
            <a:pPr marL="342900" indent="-342900" algn="ctr" eaLnBrk="0" hangingPunct="0"/>
            <a:r>
              <a:rPr sz="2400" b="1" dirty="0">
                <a:solidFill>
                  <a:srgbClr val="0000FF"/>
                </a:solidFill>
                <a:latin typeface="Times New Roman" panose="02020603050405020304" pitchFamily="18" charset="0"/>
              </a:rPr>
              <a:t>Thứ  ba, ngày 1</a:t>
            </a:r>
            <a:r>
              <a:rPr lang="en-US" sz="2400" b="1" dirty="0">
                <a:solidFill>
                  <a:srgbClr val="0000FF"/>
                </a:solidFill>
                <a:latin typeface="Times New Roman" panose="02020603050405020304" pitchFamily="18" charset="0"/>
              </a:rPr>
              <a:t>8</a:t>
            </a:r>
            <a:r>
              <a:rPr sz="2400" b="1" dirty="0">
                <a:solidFill>
                  <a:srgbClr val="0000FF"/>
                </a:solidFill>
                <a:latin typeface="Times New Roman" panose="02020603050405020304" pitchFamily="18" charset="0"/>
              </a:rPr>
              <a:t> tháng 4 năm 2023</a:t>
            </a:r>
          </a:p>
          <a:p>
            <a:pPr marL="342900" indent="-342900" algn="ctr" eaLnBrk="0" hangingPunct="0"/>
            <a:r>
              <a:rPr sz="2000" b="1" dirty="0">
                <a:solidFill>
                  <a:srgbClr val="0000FF"/>
                </a:solidFill>
                <a:latin typeface="Arial" panose="020B0604020202020204" pitchFamily="34" charset="0"/>
              </a:rPr>
              <a:t>LUYỆN TỪ VÀ CÂU:</a:t>
            </a:r>
            <a:endParaRPr sz="2000" b="1" dirty="0">
              <a:solidFill>
                <a:srgbClr val="0000FF"/>
              </a:solidFill>
              <a:latin typeface="Times New Roman" panose="02020603050405020304" pitchFamily="18" charset="0"/>
            </a:endParaRPr>
          </a:p>
        </p:txBody>
      </p:sp>
      <p:sp>
        <p:nvSpPr>
          <p:cNvPr id="7182" name="WordArt 16"/>
          <p:cNvSpPr>
            <a:spLocks noTextEdit="1"/>
          </p:cNvSpPr>
          <p:nvPr/>
        </p:nvSpPr>
        <p:spPr>
          <a:xfrm>
            <a:off x="1828800" y="685800"/>
            <a:ext cx="5867400" cy="381000"/>
          </a:xfrm>
          <a:prstGeom prst="rect">
            <a:avLst/>
          </a:prstGeom>
        </p:spPr>
        <p:txBody>
          <a:bodyPr wrap="none" fromWordArt="1">
            <a:prstTxWarp prst="textPlain">
              <a:avLst>
                <a:gd name="adj" fmla="val 50000"/>
              </a:avLst>
            </a:prstTxWarp>
            <a:normAutofit/>
          </a:bodyPr>
          <a:lstStyle/>
          <a:p>
            <a:pPr algn="ctr" eaLnBrk="0" hangingPunct="0"/>
            <a:r>
              <a:rPr lang="en-US" sz="3600" b="1">
                <a:ln w="19050" cap="flat" cmpd="sng">
                  <a:solidFill>
                    <a:srgbClr val="FFFF00"/>
                  </a:solidFill>
                  <a:prstDash val="solid"/>
                  <a:headEnd type="none" w="med" len="med"/>
                  <a:tailEnd type="none" w="med" len="med"/>
                </a:ln>
                <a:solidFill>
                  <a:srgbClr val="FF66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MỞ RỘNG VỐN TỪ: NAM VÀ NỮ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edge">
                                      <p:cBhvr>
                                        <p:cTn id="7"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áo tứ thân"/>
          <p:cNvPicPr>
            <a:picLocks noChangeAspect="1"/>
          </p:cNvPicPr>
          <p:nvPr/>
        </p:nvPicPr>
        <p:blipFill>
          <a:blip r:embed="rId2"/>
          <a:stretch>
            <a:fillRect/>
          </a:stretch>
        </p:blipFill>
        <p:spPr>
          <a:xfrm>
            <a:off x="457200" y="1466850"/>
            <a:ext cx="3816350" cy="4933950"/>
          </a:xfrm>
          <a:prstGeom prst="rect">
            <a:avLst/>
          </a:prstGeom>
          <a:noFill/>
          <a:ln w="9525">
            <a:noFill/>
          </a:ln>
        </p:spPr>
      </p:pic>
      <p:pic>
        <p:nvPicPr>
          <p:cNvPr id="18437" name="Picture 5" descr="a0s dài tân thời"/>
          <p:cNvPicPr>
            <a:picLocks noGrp="1" noChangeAspect="1"/>
          </p:cNvPicPr>
          <p:nvPr>
            <p:ph idx="1"/>
          </p:nvPr>
        </p:nvPicPr>
        <p:blipFill>
          <a:blip r:embed="rId3"/>
          <a:srcRect/>
          <a:stretch>
            <a:fillRect/>
          </a:stretch>
        </p:blipFill>
        <p:spPr>
          <a:xfrm>
            <a:off x="4800600" y="1447800"/>
            <a:ext cx="3657600" cy="4876800"/>
          </a:xfrm>
          <a:ln/>
        </p:spPr>
      </p:pic>
      <p:sp>
        <p:nvSpPr>
          <p:cNvPr id="8196" name="Text Box 5"/>
          <p:cNvSpPr txBox="1"/>
          <p:nvPr/>
        </p:nvSpPr>
        <p:spPr>
          <a:xfrm>
            <a:off x="1371600" y="0"/>
            <a:ext cx="6705600" cy="768350"/>
          </a:xfrm>
          <a:prstGeom prst="rect">
            <a:avLst/>
          </a:prstGeom>
          <a:noFill/>
          <a:ln w="9525">
            <a:noFill/>
          </a:ln>
        </p:spPr>
        <p:txBody>
          <a:bodyPr>
            <a:spAutoFit/>
          </a:bodyPr>
          <a:lstStyle/>
          <a:p>
            <a:pPr marL="342900" indent="-342900" algn="ctr" eaLnBrk="0" hangingPunct="0"/>
            <a:r>
              <a:rPr sz="2400" b="1" dirty="0">
                <a:solidFill>
                  <a:srgbClr val="0000FF"/>
                </a:solidFill>
                <a:latin typeface="Times New Roman" panose="02020603050405020304" pitchFamily="18" charset="0"/>
              </a:rPr>
              <a:t>Thứ  ba, ngày 1</a:t>
            </a:r>
            <a:r>
              <a:rPr lang="en-US" sz="2400" b="1" dirty="0">
                <a:solidFill>
                  <a:srgbClr val="0000FF"/>
                </a:solidFill>
                <a:latin typeface="Times New Roman" panose="02020603050405020304" pitchFamily="18" charset="0"/>
              </a:rPr>
              <a:t>8</a:t>
            </a:r>
            <a:r>
              <a:rPr sz="2400" b="1" dirty="0">
                <a:solidFill>
                  <a:srgbClr val="0000FF"/>
                </a:solidFill>
                <a:latin typeface="Times New Roman" panose="02020603050405020304" pitchFamily="18" charset="0"/>
              </a:rPr>
              <a:t> tháng 4 năm 2023</a:t>
            </a:r>
          </a:p>
          <a:p>
            <a:pPr marL="342900" indent="-342900" algn="ctr" eaLnBrk="0" hangingPunct="0"/>
            <a:r>
              <a:rPr sz="2000" b="1" dirty="0">
                <a:solidFill>
                  <a:srgbClr val="0000FF"/>
                </a:solidFill>
                <a:latin typeface="Arial" panose="020B0604020202020204" pitchFamily="34" charset="0"/>
              </a:rPr>
              <a:t>LUYỆN TỪ VÀ CÂU:</a:t>
            </a:r>
            <a:endParaRPr sz="2000" b="1" dirty="0">
              <a:solidFill>
                <a:srgbClr val="0000FF"/>
              </a:solidFill>
              <a:latin typeface="Times New Roman" panose="02020603050405020304" pitchFamily="18" charset="0"/>
            </a:endParaRPr>
          </a:p>
        </p:txBody>
      </p:sp>
      <p:sp>
        <p:nvSpPr>
          <p:cNvPr id="8197" name="WordArt 16"/>
          <p:cNvSpPr>
            <a:spLocks noTextEdit="1"/>
          </p:cNvSpPr>
          <p:nvPr/>
        </p:nvSpPr>
        <p:spPr>
          <a:xfrm>
            <a:off x="1828800" y="762000"/>
            <a:ext cx="5867400" cy="381000"/>
          </a:xfrm>
          <a:prstGeom prst="rect">
            <a:avLst/>
          </a:prstGeom>
        </p:spPr>
        <p:txBody>
          <a:bodyPr wrap="none" fromWordArt="1">
            <a:prstTxWarp prst="textPlain">
              <a:avLst>
                <a:gd name="adj" fmla="val 50000"/>
              </a:avLst>
            </a:prstTxWarp>
            <a:normAutofit/>
          </a:bodyPr>
          <a:lstStyle/>
          <a:p>
            <a:pPr algn="ctr" eaLnBrk="0" hangingPunct="0"/>
            <a:r>
              <a:rPr lang="en-US" sz="3600" b="1">
                <a:ln w="19050" cap="flat" cmpd="sng">
                  <a:solidFill>
                    <a:srgbClr val="FFFF00"/>
                  </a:solidFill>
                  <a:prstDash val="solid"/>
                  <a:headEnd type="none" w="med" len="med"/>
                  <a:tailEnd type="none" w="med" len="med"/>
                </a:ln>
                <a:solidFill>
                  <a:srgbClr val="FF66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MỞ RỘNG VỐN TỪ: NAM VÀ NỮ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wedge">
                                      <p:cBhvr>
                                        <p:cTn id="7" dur="2000"/>
                                        <p:tgtEl>
                                          <p:spTgt spid="18436"/>
                                        </p:tgtEl>
                                      </p:cBhvr>
                                    </p:animEffect>
                                  </p:childTnLst>
                                </p:cTn>
                              </p:par>
                              <p:par>
                                <p:cTn id="8" presetID="20" presetClass="entr" presetSubtype="0" fill="hold" nodeType="withEffect">
                                  <p:stCondLst>
                                    <p:cond delay="0"/>
                                  </p:stCondLst>
                                  <p:childTnLst>
                                    <p:set>
                                      <p:cBhvr>
                                        <p:cTn id="9" dur="1" fill="hold">
                                          <p:stCondLst>
                                            <p:cond delay="0"/>
                                          </p:stCondLst>
                                        </p:cTn>
                                        <p:tgtEl>
                                          <p:spTgt spid="18437"/>
                                        </p:tgtEl>
                                        <p:attrNameLst>
                                          <p:attrName>style.visibility</p:attrName>
                                        </p:attrNameLst>
                                      </p:cBhvr>
                                      <p:to>
                                        <p:strVal val="visible"/>
                                      </p:to>
                                    </p:set>
                                    <p:animEffect transition="in" filter="wedge">
                                      <p:cBhvr>
                                        <p:cTn id="10" dur="2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7"/>
          <p:cNvSpPr/>
          <p:nvPr/>
        </p:nvSpPr>
        <p:spPr>
          <a:xfrm>
            <a:off x="0" y="0"/>
            <a:ext cx="9144000" cy="6858000"/>
          </a:xfrm>
          <a:prstGeom prst="rect">
            <a:avLst/>
          </a:prstGeom>
          <a:gradFill rotWithShape="1">
            <a:gsLst>
              <a:gs pos="0">
                <a:srgbClr val="C2FDA1"/>
              </a:gs>
              <a:gs pos="50000">
                <a:srgbClr val="FFFFFF"/>
              </a:gs>
              <a:gs pos="100000">
                <a:srgbClr val="C2FDA1"/>
              </a:gs>
            </a:gsLst>
            <a:lin ang="5400000" scaled="1"/>
            <a:tileRect/>
          </a:gradFill>
          <a:ln w="9525" cap="flat" cmpd="sng">
            <a:solidFill>
              <a:schemeClr val="tx1"/>
            </a:solidFill>
            <a:prstDash val="solid"/>
            <a:miter/>
            <a:headEnd type="none" w="med" len="med"/>
            <a:tailEnd type="none" w="med" len="med"/>
          </a:ln>
        </p:spPr>
        <p:txBody>
          <a:bodyPr wrap="none" anchor="ctr" anchorCtr="0"/>
          <a:lstStyle/>
          <a:p>
            <a:endParaRPr dirty="0">
              <a:latin typeface="Arial" panose="020B0604020202020204" pitchFamily="34" charset="0"/>
            </a:endParaRPr>
          </a:p>
        </p:txBody>
      </p:sp>
      <p:sp>
        <p:nvSpPr>
          <p:cNvPr id="9219" name="Text Box 4"/>
          <p:cNvSpPr txBox="1"/>
          <p:nvPr/>
        </p:nvSpPr>
        <p:spPr>
          <a:xfrm>
            <a:off x="762000" y="1752600"/>
            <a:ext cx="8001000" cy="822325"/>
          </a:xfrm>
          <a:prstGeom prst="rect">
            <a:avLst/>
          </a:prstGeom>
          <a:noFill/>
          <a:ln w="9525">
            <a:noFill/>
          </a:ln>
        </p:spPr>
        <p:txBody>
          <a:bodyPr>
            <a:spAutoFit/>
          </a:bodyPr>
          <a:lstStyle/>
          <a:p>
            <a:pPr>
              <a:spcBef>
                <a:spcPct val="50000"/>
              </a:spcBef>
            </a:pPr>
            <a:r>
              <a:rPr sz="2400" dirty="0">
                <a:solidFill>
                  <a:srgbClr val="CC0000"/>
                </a:solidFill>
                <a:latin typeface="Arial" panose="020B0604020202020204" pitchFamily="34" charset="0"/>
              </a:rPr>
              <a:t>b) Tìm những từ ngữ chỉ các phẩm chất khác của người phụ nữ Việt Nam:</a:t>
            </a:r>
          </a:p>
        </p:txBody>
      </p:sp>
      <p:sp>
        <p:nvSpPr>
          <p:cNvPr id="11269" name="Text Box 5"/>
          <p:cNvSpPr txBox="1"/>
          <p:nvPr/>
        </p:nvSpPr>
        <p:spPr>
          <a:xfrm>
            <a:off x="685800" y="2743200"/>
            <a:ext cx="8001000" cy="1187450"/>
          </a:xfrm>
          <a:prstGeom prst="rect">
            <a:avLst/>
          </a:prstGeom>
          <a:noFill/>
          <a:ln w="9525">
            <a:noFill/>
          </a:ln>
        </p:spPr>
        <p:txBody>
          <a:bodyPr>
            <a:spAutoFit/>
          </a:bodyPr>
          <a:lstStyle/>
          <a:p>
            <a:pPr>
              <a:spcBef>
                <a:spcPct val="50000"/>
              </a:spcBef>
            </a:pPr>
            <a:r>
              <a:rPr sz="2400" dirty="0">
                <a:solidFill>
                  <a:srgbClr val="0000CC"/>
                </a:solidFill>
                <a:latin typeface="Arial" panose="020B0604020202020204" pitchFamily="34" charset="0"/>
              </a:rPr>
              <a:t>   Chăm chỉ, cần cù,                ,                     , dịu dàng,                                                                                                                            biết quan tâm đến mọi người, khoan dung,                                      có đức hi sinh, chịu thương chịu khó,...</a:t>
            </a:r>
          </a:p>
        </p:txBody>
      </p:sp>
      <p:sp>
        <p:nvSpPr>
          <p:cNvPr id="11270" name="Text Box 6"/>
          <p:cNvSpPr txBox="1"/>
          <p:nvPr/>
        </p:nvSpPr>
        <p:spPr>
          <a:xfrm>
            <a:off x="685800" y="4343400"/>
            <a:ext cx="8458200" cy="396875"/>
          </a:xfrm>
          <a:prstGeom prst="rect">
            <a:avLst/>
          </a:prstGeom>
          <a:noFill/>
          <a:ln w="9525">
            <a:noFill/>
          </a:ln>
        </p:spPr>
        <p:txBody>
          <a:bodyPr>
            <a:spAutoFit/>
          </a:bodyPr>
          <a:lstStyle/>
          <a:p>
            <a:pPr>
              <a:spcBef>
                <a:spcPct val="50000"/>
              </a:spcBef>
            </a:pPr>
            <a:r>
              <a:rPr sz="2000" i="1" dirty="0">
                <a:solidFill>
                  <a:srgbClr val="FF3300"/>
                </a:solidFill>
                <a:latin typeface="Arial" panose="020B0604020202020204" pitchFamily="34" charset="0"/>
              </a:rPr>
              <a:t>Nhân hậu: </a:t>
            </a:r>
            <a:r>
              <a:rPr sz="2000" i="1" dirty="0">
                <a:solidFill>
                  <a:srgbClr val="0000FF"/>
                </a:solidFill>
                <a:latin typeface="Arial" panose="020B0604020202020204" pitchFamily="34" charset="0"/>
              </a:rPr>
              <a:t>Có lòng thương người và ăn ở có tình, có nghĩa.</a:t>
            </a:r>
          </a:p>
        </p:txBody>
      </p:sp>
      <p:sp>
        <p:nvSpPr>
          <p:cNvPr id="11271" name="Text Box 7"/>
          <p:cNvSpPr txBox="1"/>
          <p:nvPr/>
        </p:nvSpPr>
        <p:spPr>
          <a:xfrm>
            <a:off x="3429000" y="2743200"/>
            <a:ext cx="1828800" cy="457200"/>
          </a:xfrm>
          <a:prstGeom prst="rect">
            <a:avLst/>
          </a:prstGeom>
          <a:noFill/>
          <a:ln w="9525">
            <a:noFill/>
          </a:ln>
        </p:spPr>
        <p:txBody>
          <a:bodyPr>
            <a:spAutoFit/>
          </a:bodyPr>
          <a:lstStyle/>
          <a:p>
            <a:pPr>
              <a:spcBef>
                <a:spcPct val="50000"/>
              </a:spcBef>
            </a:pPr>
            <a:r>
              <a:rPr sz="2400" dirty="0">
                <a:solidFill>
                  <a:srgbClr val="0000CC"/>
                </a:solidFill>
                <a:latin typeface="Arial" panose="020B0604020202020204" pitchFamily="34" charset="0"/>
              </a:rPr>
              <a:t>nhân hậu</a:t>
            </a:r>
          </a:p>
        </p:txBody>
      </p:sp>
      <p:sp>
        <p:nvSpPr>
          <p:cNvPr id="11272" name="Text Box 8"/>
          <p:cNvSpPr txBox="1"/>
          <p:nvPr/>
        </p:nvSpPr>
        <p:spPr>
          <a:xfrm>
            <a:off x="4848225" y="2743200"/>
            <a:ext cx="2667000" cy="457200"/>
          </a:xfrm>
          <a:prstGeom prst="rect">
            <a:avLst/>
          </a:prstGeom>
          <a:noFill/>
          <a:ln w="9525">
            <a:noFill/>
          </a:ln>
        </p:spPr>
        <p:txBody>
          <a:bodyPr>
            <a:spAutoFit/>
          </a:bodyPr>
          <a:lstStyle/>
          <a:p>
            <a:pPr>
              <a:spcBef>
                <a:spcPct val="50000"/>
              </a:spcBef>
            </a:pPr>
            <a:r>
              <a:rPr sz="2400" dirty="0">
                <a:solidFill>
                  <a:srgbClr val="0000CC"/>
                </a:solidFill>
                <a:latin typeface="Arial" panose="020B0604020202020204" pitchFamily="34" charset="0"/>
              </a:rPr>
              <a:t>nhường nhịn   </a:t>
            </a:r>
          </a:p>
        </p:txBody>
      </p:sp>
      <p:sp>
        <p:nvSpPr>
          <p:cNvPr id="11273" name="Text Box 9"/>
          <p:cNvSpPr txBox="1"/>
          <p:nvPr/>
        </p:nvSpPr>
        <p:spPr>
          <a:xfrm>
            <a:off x="6477000" y="3111500"/>
            <a:ext cx="1828800" cy="457200"/>
          </a:xfrm>
          <a:prstGeom prst="rect">
            <a:avLst/>
          </a:prstGeom>
          <a:noFill/>
          <a:ln w="9525">
            <a:noFill/>
          </a:ln>
        </p:spPr>
        <p:txBody>
          <a:bodyPr>
            <a:spAutoFit/>
          </a:bodyPr>
          <a:lstStyle/>
          <a:p>
            <a:pPr>
              <a:spcBef>
                <a:spcPct val="50000"/>
              </a:spcBef>
            </a:pPr>
            <a:r>
              <a:rPr sz="2400" dirty="0">
                <a:solidFill>
                  <a:srgbClr val="0000CC"/>
                </a:solidFill>
                <a:latin typeface="Arial" panose="020B0604020202020204" pitchFamily="34" charset="0"/>
              </a:rPr>
              <a:t>độ lượng,</a:t>
            </a:r>
          </a:p>
        </p:txBody>
      </p:sp>
      <p:sp>
        <p:nvSpPr>
          <p:cNvPr id="11274" name="Text Box 10"/>
          <p:cNvSpPr txBox="1"/>
          <p:nvPr/>
        </p:nvSpPr>
        <p:spPr>
          <a:xfrm>
            <a:off x="685800" y="4876800"/>
            <a:ext cx="7924800" cy="701675"/>
          </a:xfrm>
          <a:prstGeom prst="rect">
            <a:avLst/>
          </a:prstGeom>
          <a:noFill/>
          <a:ln w="9525">
            <a:noFill/>
          </a:ln>
        </p:spPr>
        <p:txBody>
          <a:bodyPr>
            <a:spAutoFit/>
          </a:bodyPr>
          <a:lstStyle/>
          <a:p>
            <a:pPr>
              <a:spcBef>
                <a:spcPct val="50000"/>
              </a:spcBef>
            </a:pPr>
            <a:r>
              <a:rPr sz="2000" i="1" dirty="0">
                <a:solidFill>
                  <a:srgbClr val="FF0000"/>
                </a:solidFill>
                <a:latin typeface="Arial" panose="020B0604020202020204" pitchFamily="34" charset="0"/>
              </a:rPr>
              <a:t>Nhường nhịn</a:t>
            </a:r>
            <a:r>
              <a:rPr sz="2000" i="1" dirty="0">
                <a:solidFill>
                  <a:srgbClr val="0000CC"/>
                </a:solidFill>
                <a:latin typeface="Arial" panose="020B0604020202020204" pitchFamily="34" charset="0"/>
              </a:rPr>
              <a:t>: Chịu phần kém, phần thiệt về mình để cho người khác hưởng phần hơn trong quan hệ đối xử.</a:t>
            </a:r>
          </a:p>
        </p:txBody>
      </p:sp>
      <p:sp>
        <p:nvSpPr>
          <p:cNvPr id="11275" name="Text Box 11"/>
          <p:cNvSpPr txBox="1"/>
          <p:nvPr/>
        </p:nvSpPr>
        <p:spPr>
          <a:xfrm>
            <a:off x="685800" y="5715000"/>
            <a:ext cx="8001000" cy="701675"/>
          </a:xfrm>
          <a:prstGeom prst="rect">
            <a:avLst/>
          </a:prstGeom>
          <a:noFill/>
          <a:ln w="9525">
            <a:noFill/>
          </a:ln>
        </p:spPr>
        <p:txBody>
          <a:bodyPr>
            <a:spAutoFit/>
          </a:bodyPr>
          <a:lstStyle/>
          <a:p>
            <a:pPr>
              <a:spcBef>
                <a:spcPct val="50000"/>
              </a:spcBef>
            </a:pPr>
            <a:r>
              <a:rPr sz="2000" i="1" dirty="0">
                <a:solidFill>
                  <a:srgbClr val="FF3300"/>
                </a:solidFill>
                <a:latin typeface="Arial" panose="020B0604020202020204" pitchFamily="34" charset="0"/>
              </a:rPr>
              <a:t>Độ lượng</a:t>
            </a:r>
            <a:r>
              <a:rPr sz="2000" i="1" dirty="0">
                <a:solidFill>
                  <a:srgbClr val="0000FF"/>
                </a:solidFill>
                <a:latin typeface="Arial" panose="020B0604020202020204" pitchFamily="34" charset="0"/>
              </a:rPr>
              <a:t>: Đức tính rộng lượng, dễ thông cảm với người có sai lầm và dễ tha thứ.</a:t>
            </a:r>
          </a:p>
        </p:txBody>
      </p:sp>
      <p:pic>
        <p:nvPicPr>
          <p:cNvPr id="9227" name="Picture 12" descr="MIL10003"/>
          <p:cNvPicPr>
            <a:picLocks noChangeAspect="1"/>
          </p:cNvPicPr>
          <p:nvPr/>
        </p:nvPicPr>
        <p:blipFill>
          <a:blip r:embed="rId2">
            <a:clrChange>
              <a:clrFrom>
                <a:srgbClr val="F4EEF0"/>
              </a:clrFrom>
              <a:clrTo>
                <a:srgbClr val="F4EEF0">
                  <a:alpha val="0"/>
                </a:srgbClr>
              </a:clrTo>
            </a:clrChange>
          </a:blip>
          <a:srcRect l="7500" t="6180" r="83072" b="11674"/>
          <a:stretch>
            <a:fillRect/>
          </a:stretch>
        </p:blipFill>
        <p:spPr>
          <a:xfrm>
            <a:off x="8724900" y="0"/>
            <a:ext cx="419100" cy="2933700"/>
          </a:xfrm>
          <a:prstGeom prst="rect">
            <a:avLst/>
          </a:prstGeom>
          <a:noFill/>
          <a:ln w="76200">
            <a:noFill/>
          </a:ln>
        </p:spPr>
      </p:pic>
      <p:pic>
        <p:nvPicPr>
          <p:cNvPr id="9228" name="Picture 13" descr="MIL10003"/>
          <p:cNvPicPr>
            <a:picLocks noChangeAspect="1"/>
          </p:cNvPicPr>
          <p:nvPr/>
        </p:nvPicPr>
        <p:blipFill>
          <a:blip r:embed="rId3">
            <a:clrChange>
              <a:clrFrom>
                <a:srgbClr val="F4EEF0"/>
              </a:clrFrom>
              <a:clrTo>
                <a:srgbClr val="F4EEF0">
                  <a:alpha val="0"/>
                </a:srgbClr>
              </a:clrTo>
            </a:clrChange>
          </a:blip>
          <a:srcRect l="83072" t="11674" r="7500" b="6180"/>
          <a:stretch>
            <a:fillRect/>
          </a:stretch>
        </p:blipFill>
        <p:spPr>
          <a:xfrm>
            <a:off x="0" y="-228600"/>
            <a:ext cx="419100" cy="2933700"/>
          </a:xfrm>
          <a:prstGeom prst="rect">
            <a:avLst/>
          </a:prstGeom>
          <a:noFill/>
          <a:ln w="76200">
            <a:noFill/>
          </a:ln>
        </p:spPr>
      </p:pic>
      <p:pic>
        <p:nvPicPr>
          <p:cNvPr id="9229" name="Picture 14" descr="MIL10003"/>
          <p:cNvPicPr>
            <a:picLocks noChangeAspect="1"/>
          </p:cNvPicPr>
          <p:nvPr/>
        </p:nvPicPr>
        <p:blipFill>
          <a:blip r:embed="rId4">
            <a:clrChange>
              <a:clrFrom>
                <a:srgbClr val="F4EEF0"/>
              </a:clrFrom>
              <a:clrTo>
                <a:srgbClr val="F4EEF0">
                  <a:alpha val="0"/>
                </a:srgbClr>
              </a:clrTo>
            </a:clrChange>
          </a:blip>
          <a:srcRect l="11674" t="7500" r="6180" b="83072"/>
          <a:stretch>
            <a:fillRect/>
          </a:stretch>
        </p:blipFill>
        <p:spPr>
          <a:xfrm>
            <a:off x="-190500" y="6515100"/>
            <a:ext cx="2933700" cy="419100"/>
          </a:xfrm>
          <a:prstGeom prst="rect">
            <a:avLst/>
          </a:prstGeom>
          <a:noFill/>
          <a:ln w="76200">
            <a:noFill/>
          </a:ln>
        </p:spPr>
      </p:pic>
      <p:pic>
        <p:nvPicPr>
          <p:cNvPr id="9230" name="Picture 15" descr="MIL10003"/>
          <p:cNvPicPr>
            <a:picLocks noChangeAspect="1"/>
          </p:cNvPicPr>
          <p:nvPr/>
        </p:nvPicPr>
        <p:blipFill>
          <a:blip r:embed="rId4">
            <a:clrChange>
              <a:clrFrom>
                <a:srgbClr val="F4EEF0"/>
              </a:clrFrom>
              <a:clrTo>
                <a:srgbClr val="F4EEF0">
                  <a:alpha val="0"/>
                </a:srgbClr>
              </a:clrTo>
            </a:clrChange>
          </a:blip>
          <a:srcRect l="11674" t="7500" r="6180" b="83072"/>
          <a:stretch>
            <a:fillRect/>
          </a:stretch>
        </p:blipFill>
        <p:spPr>
          <a:xfrm>
            <a:off x="6362700" y="6515100"/>
            <a:ext cx="2933700" cy="419100"/>
          </a:xfrm>
          <a:prstGeom prst="rect">
            <a:avLst/>
          </a:prstGeom>
          <a:noFill/>
          <a:ln w="76200">
            <a:noFill/>
          </a:ln>
        </p:spPr>
      </p:pic>
      <p:sp>
        <p:nvSpPr>
          <p:cNvPr id="9231" name="WordArt 16"/>
          <p:cNvSpPr>
            <a:spLocks noTextEdit="1"/>
          </p:cNvSpPr>
          <p:nvPr/>
        </p:nvSpPr>
        <p:spPr>
          <a:xfrm>
            <a:off x="1676400" y="1066800"/>
            <a:ext cx="5867400" cy="381000"/>
          </a:xfrm>
          <a:prstGeom prst="rect">
            <a:avLst/>
          </a:prstGeom>
        </p:spPr>
        <p:txBody>
          <a:bodyPr wrap="none" fromWordArt="1">
            <a:prstTxWarp prst="textPlain">
              <a:avLst>
                <a:gd name="adj" fmla="val 50000"/>
              </a:avLst>
            </a:prstTxWarp>
            <a:normAutofit/>
          </a:bodyPr>
          <a:lstStyle/>
          <a:p>
            <a:pPr algn="ctr" eaLnBrk="0" hangingPunct="0"/>
            <a:r>
              <a:rPr lang="en-US" sz="3600" b="1">
                <a:ln w="19050" cap="flat" cmpd="sng">
                  <a:solidFill>
                    <a:srgbClr val="FFFF00"/>
                  </a:solidFill>
                  <a:prstDash val="solid"/>
                  <a:headEnd type="none" w="med" len="med"/>
                  <a:tailEnd type="none" w="med" len="med"/>
                </a:ln>
                <a:solidFill>
                  <a:srgbClr val="FF66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MỞ RỘNG VỐN TỪ: NAM VÀ NỮ</a:t>
            </a:r>
          </a:p>
        </p:txBody>
      </p:sp>
      <p:sp>
        <p:nvSpPr>
          <p:cNvPr id="9232" name="Text Box 5"/>
          <p:cNvSpPr txBox="1"/>
          <p:nvPr/>
        </p:nvSpPr>
        <p:spPr>
          <a:xfrm>
            <a:off x="1371600" y="0"/>
            <a:ext cx="6705600" cy="768350"/>
          </a:xfrm>
          <a:prstGeom prst="rect">
            <a:avLst/>
          </a:prstGeom>
          <a:noFill/>
          <a:ln w="9525">
            <a:noFill/>
          </a:ln>
        </p:spPr>
        <p:txBody>
          <a:bodyPr>
            <a:spAutoFit/>
          </a:bodyPr>
          <a:lstStyle/>
          <a:p>
            <a:pPr marL="342900" indent="-342900" algn="ctr" eaLnBrk="0" hangingPunct="0"/>
            <a:r>
              <a:rPr sz="2400" b="1" dirty="0">
                <a:solidFill>
                  <a:srgbClr val="0000FF"/>
                </a:solidFill>
                <a:latin typeface="Times New Roman" panose="02020603050405020304" pitchFamily="18" charset="0"/>
              </a:rPr>
              <a:t>Thứ  ba, ngày 1</a:t>
            </a:r>
            <a:r>
              <a:rPr lang="en-US" sz="2400" b="1" dirty="0">
                <a:solidFill>
                  <a:srgbClr val="0000FF"/>
                </a:solidFill>
                <a:latin typeface="Times New Roman" panose="02020603050405020304" pitchFamily="18" charset="0"/>
              </a:rPr>
              <a:t>8</a:t>
            </a:r>
            <a:r>
              <a:rPr sz="2400" b="1" dirty="0">
                <a:solidFill>
                  <a:srgbClr val="0000FF"/>
                </a:solidFill>
                <a:latin typeface="Times New Roman" panose="02020603050405020304" pitchFamily="18" charset="0"/>
              </a:rPr>
              <a:t> tháng 4 năm 2023</a:t>
            </a:r>
          </a:p>
          <a:p>
            <a:pPr marL="342900" indent="-342900" algn="ctr" eaLnBrk="0" hangingPunct="0"/>
            <a:r>
              <a:rPr sz="2000" b="1" dirty="0">
                <a:solidFill>
                  <a:srgbClr val="0000FF"/>
                </a:solidFill>
                <a:latin typeface="Arial" panose="020B0604020202020204" pitchFamily="34" charset="0"/>
              </a:rPr>
              <a:t>LUYỆN TỪ VÀ CÂU:</a:t>
            </a:r>
            <a:endParaRPr sz="2000" b="1"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wedge">
                                      <p:cBhvr>
                                        <p:cTn id="7" dur="2000"/>
                                        <p:tgtEl>
                                          <p:spTgt spid="11269"/>
                                        </p:tgtEl>
                                      </p:cBhvr>
                                    </p:animEffect>
                                  </p:childTnLst>
                                </p:cTn>
                              </p:par>
                              <p:par>
                                <p:cTn id="8" presetID="20" presetClass="entr" presetSubtype="0" fill="hold" grpId="1" nodeType="withEffect">
                                  <p:stCondLst>
                                    <p:cond delay="0"/>
                                  </p:stCondLst>
                                  <p:iterate type="lt">
                                    <p:tmPct val="0"/>
                                  </p:iterate>
                                  <p:childTnLst>
                                    <p:set>
                                      <p:cBhvr>
                                        <p:cTn id="9" dur="1" fill="hold">
                                          <p:stCondLst>
                                            <p:cond delay="0"/>
                                          </p:stCondLst>
                                        </p:cTn>
                                        <p:tgtEl>
                                          <p:spTgt spid="11271"/>
                                        </p:tgtEl>
                                        <p:attrNameLst>
                                          <p:attrName>style.visibility</p:attrName>
                                        </p:attrNameLst>
                                      </p:cBhvr>
                                      <p:to>
                                        <p:strVal val="visible"/>
                                      </p:to>
                                    </p:set>
                                    <p:animEffect transition="in" filter="wedge">
                                      <p:cBhvr>
                                        <p:cTn id="10" dur="2000"/>
                                        <p:tgtEl>
                                          <p:spTgt spid="11271"/>
                                        </p:tgtEl>
                                      </p:cBhvr>
                                    </p:animEffect>
                                  </p:childTnLst>
                                </p:cTn>
                              </p:par>
                              <p:par>
                                <p:cTn id="11" presetID="20" presetClass="entr" presetSubtype="0" fill="hold" grpId="1" nodeType="withEffect">
                                  <p:stCondLst>
                                    <p:cond delay="0"/>
                                  </p:stCondLst>
                                  <p:iterate type="lt">
                                    <p:tmPct val="0"/>
                                  </p:iterate>
                                  <p:childTnLst>
                                    <p:set>
                                      <p:cBhvr>
                                        <p:cTn id="12" dur="1" fill="hold">
                                          <p:stCondLst>
                                            <p:cond delay="0"/>
                                          </p:stCondLst>
                                        </p:cTn>
                                        <p:tgtEl>
                                          <p:spTgt spid="11272"/>
                                        </p:tgtEl>
                                        <p:attrNameLst>
                                          <p:attrName>style.visibility</p:attrName>
                                        </p:attrNameLst>
                                      </p:cBhvr>
                                      <p:to>
                                        <p:strVal val="visible"/>
                                      </p:to>
                                    </p:set>
                                    <p:animEffect transition="in" filter="wedge">
                                      <p:cBhvr>
                                        <p:cTn id="13" dur="2000"/>
                                        <p:tgtEl>
                                          <p:spTgt spid="11272"/>
                                        </p:tgtEl>
                                      </p:cBhvr>
                                    </p:animEffect>
                                  </p:childTnLst>
                                </p:cTn>
                              </p:par>
                              <p:par>
                                <p:cTn id="14" presetID="20" presetClass="entr" presetSubtype="0" fill="hold" grpId="1" nodeType="withEffect">
                                  <p:stCondLst>
                                    <p:cond delay="0"/>
                                  </p:stCondLst>
                                  <p:iterate type="lt">
                                    <p:tmPct val="0"/>
                                  </p:iterate>
                                  <p:childTnLst>
                                    <p:set>
                                      <p:cBhvr>
                                        <p:cTn id="15" dur="1" fill="hold">
                                          <p:stCondLst>
                                            <p:cond delay="0"/>
                                          </p:stCondLst>
                                        </p:cTn>
                                        <p:tgtEl>
                                          <p:spTgt spid="11273"/>
                                        </p:tgtEl>
                                        <p:attrNameLst>
                                          <p:attrName>style.visibility</p:attrName>
                                        </p:attrNameLst>
                                      </p:cBhvr>
                                      <p:to>
                                        <p:strVal val="visible"/>
                                      </p:to>
                                    </p:set>
                                    <p:animEffect transition="in" filter="wedge">
                                      <p:cBhvr>
                                        <p:cTn id="16" dur="20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1271"/>
                    </p:tgtEl>
                  </p:cond>
                </p:stCondLst>
                <p:endSync evt="end" delay="0">
                  <p:rtn val="all"/>
                </p:endSync>
                <p:childTnLst>
                  <p:par>
                    <p:cTn id="18" fill="hold">
                      <p:stCondLst>
                        <p:cond delay="0"/>
                      </p:stCondLst>
                      <p:childTnLst>
                        <p:par>
                          <p:cTn id="19" fill="hold">
                            <p:stCondLst>
                              <p:cond delay="0"/>
                            </p:stCondLst>
                            <p:childTnLst>
                              <p:par>
                                <p:cTn id="20" presetID="20" presetClass="emph" presetSubtype="0" fill="hold" grpId="0" nodeType="clickEffect">
                                  <p:stCondLst>
                                    <p:cond delay="0"/>
                                  </p:stCondLst>
                                  <p:iterate type="lt">
                                    <p:tmPct val="10000"/>
                                  </p:iterate>
                                  <p:childTnLst>
                                    <p:set>
                                      <p:cBhvr override="childStyle">
                                        <p:cTn id="21" dur="500" autoRev="1" fill="hold"/>
                                        <p:tgtEl>
                                          <p:spTgt spid="11271"/>
                                        </p:tgtEl>
                                        <p:attrNameLst>
                                          <p:attrName>style.color</p:attrName>
                                        </p:attrNameLst>
                                      </p:cBhvr>
                                      <p:to>
                                        <p:clrVal>
                                          <a:srgbClr val="FF3300"/>
                                        </p:clrVal>
                                      </p:to>
                                    </p:set>
                                    <p:set>
                                      <p:cBhvr>
                                        <p:cTn id="22" dur="500" autoRev="1" fill="hold"/>
                                        <p:tgtEl>
                                          <p:spTgt spid="11271"/>
                                        </p:tgtEl>
                                        <p:attrNameLst>
                                          <p:attrName>fillcolor</p:attrName>
                                        </p:attrNameLst>
                                      </p:cBhvr>
                                      <p:to>
                                        <p:clrVal>
                                          <a:srgbClr val="FF3300"/>
                                        </p:clrVal>
                                      </p:to>
                                    </p:set>
                                    <p:set>
                                      <p:cBhvr>
                                        <p:cTn id="23" dur="500" autoRev="1" fill="hold"/>
                                        <p:tgtEl>
                                          <p:spTgt spid="1127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1270"/>
                                        </p:tgtEl>
                                        <p:attrNameLst>
                                          <p:attrName>style.visibility</p:attrName>
                                        </p:attrNameLst>
                                      </p:cBhvr>
                                      <p:to>
                                        <p:strVal val="visible"/>
                                      </p:to>
                                    </p:set>
                                    <p:animEffect transition="in" filter="diamond(in)">
                                      <p:cBhvr>
                                        <p:cTn id="28" dur="2000"/>
                                        <p:tgtEl>
                                          <p:spTgt spid="11270"/>
                                        </p:tgtEl>
                                      </p:cBhvr>
                                    </p:animEffect>
                                  </p:childTnLst>
                                </p:cTn>
                              </p:par>
                            </p:childTnLst>
                          </p:cTn>
                        </p:par>
                      </p:childTnLst>
                    </p:cTn>
                  </p:par>
                </p:childTnLst>
              </p:cTn>
              <p:nextCondLst>
                <p:cond evt="onClick" delay="0">
                  <p:tgtEl>
                    <p:spTgt spid="11271"/>
                  </p:tgtEl>
                </p:cond>
              </p:nextCondLst>
            </p:seq>
            <p:seq concurrent="1" nextAc="seek">
              <p:cTn id="29" restart="whenNotActive" fill="hold" evtFilter="cancelBubble" nodeType="interactiveSeq">
                <p:stCondLst>
                  <p:cond evt="onClick" delay="0">
                    <p:tgtEl>
                      <p:spTgt spid="11272"/>
                    </p:tgtEl>
                  </p:cond>
                </p:stCondLst>
                <p:endSync evt="end" delay="0">
                  <p:rtn val="all"/>
                </p:endSync>
                <p:childTnLst>
                  <p:par>
                    <p:cTn id="30" fill="hold">
                      <p:stCondLst>
                        <p:cond delay="0"/>
                      </p:stCondLst>
                      <p:childTnLst>
                        <p:par>
                          <p:cTn id="31" fill="hold">
                            <p:stCondLst>
                              <p:cond delay="0"/>
                            </p:stCondLst>
                            <p:childTnLst>
                              <p:par>
                                <p:cTn id="32" presetID="20" presetClass="emph" presetSubtype="0" fill="hold" grpId="0" nodeType="clickEffect">
                                  <p:stCondLst>
                                    <p:cond delay="0"/>
                                  </p:stCondLst>
                                  <p:iterate type="lt">
                                    <p:tmPct val="10000"/>
                                  </p:iterate>
                                  <p:childTnLst>
                                    <p:set>
                                      <p:cBhvr override="childStyle">
                                        <p:cTn id="33" dur="500" autoRev="1" fill="hold"/>
                                        <p:tgtEl>
                                          <p:spTgt spid="11272"/>
                                        </p:tgtEl>
                                        <p:attrNameLst>
                                          <p:attrName>style.color</p:attrName>
                                        </p:attrNameLst>
                                      </p:cBhvr>
                                      <p:to>
                                        <p:clrVal>
                                          <a:srgbClr val="FF3300"/>
                                        </p:clrVal>
                                      </p:to>
                                    </p:set>
                                    <p:set>
                                      <p:cBhvr>
                                        <p:cTn id="34" dur="500" autoRev="1" fill="hold"/>
                                        <p:tgtEl>
                                          <p:spTgt spid="11272"/>
                                        </p:tgtEl>
                                        <p:attrNameLst>
                                          <p:attrName>fillcolor</p:attrName>
                                        </p:attrNameLst>
                                      </p:cBhvr>
                                      <p:to>
                                        <p:clrVal>
                                          <a:srgbClr val="FF3300"/>
                                        </p:clrVal>
                                      </p:to>
                                    </p:set>
                                    <p:set>
                                      <p:cBhvr>
                                        <p:cTn id="35" dur="500" autoRev="1" fill="hold"/>
                                        <p:tgtEl>
                                          <p:spTgt spid="11272"/>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11274"/>
                                        </p:tgtEl>
                                        <p:attrNameLst>
                                          <p:attrName>style.visibility</p:attrName>
                                        </p:attrNameLst>
                                      </p:cBhvr>
                                      <p:to>
                                        <p:strVal val="visible"/>
                                      </p:to>
                                    </p:set>
                                    <p:anim calcmode="discrete" valueType="clr">
                                      <p:cBhvr override="childStyle">
                                        <p:cTn id="40" dur="80"/>
                                        <p:tgtEl>
                                          <p:spTgt spid="11274"/>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1274"/>
                                        </p:tgtEl>
                                        <p:attrNameLst>
                                          <p:attrName>fillcolor</p:attrName>
                                        </p:attrNameLst>
                                      </p:cBhvr>
                                      <p:tavLst>
                                        <p:tav tm="0">
                                          <p:val>
                                            <p:clrVal>
                                              <a:schemeClr val="accent2"/>
                                            </p:clrVal>
                                          </p:val>
                                        </p:tav>
                                        <p:tav tm="50000">
                                          <p:val>
                                            <p:clrVal>
                                              <a:schemeClr val="hlink"/>
                                            </p:clrVal>
                                          </p:val>
                                        </p:tav>
                                      </p:tavLst>
                                    </p:anim>
                                    <p:set>
                                      <p:cBhvr>
                                        <p:cTn id="42" dur="80"/>
                                        <p:tgtEl>
                                          <p:spTgt spid="11274"/>
                                        </p:tgtEl>
                                        <p:attrNameLst>
                                          <p:attrName>fill.type</p:attrName>
                                        </p:attrNameLst>
                                      </p:cBhvr>
                                      <p:to>
                                        <p:strVal val="solid"/>
                                      </p:to>
                                    </p:set>
                                  </p:childTnLst>
                                </p:cTn>
                              </p:par>
                            </p:childTnLst>
                          </p:cTn>
                        </p:par>
                      </p:childTnLst>
                    </p:cTn>
                  </p:par>
                </p:childTnLst>
              </p:cTn>
              <p:nextCondLst>
                <p:cond evt="onClick" delay="0">
                  <p:tgtEl>
                    <p:spTgt spid="11272"/>
                  </p:tgtEl>
                </p:cond>
              </p:nextCondLst>
            </p:seq>
            <p:seq concurrent="1" nextAc="seek">
              <p:cTn id="43" restart="whenNotActive" fill="hold" evtFilter="cancelBubble" nodeType="interactiveSeq">
                <p:stCondLst>
                  <p:cond evt="onClick" delay="0">
                    <p:tgtEl>
                      <p:spTgt spid="11273"/>
                    </p:tgtEl>
                  </p:cond>
                </p:stCondLst>
                <p:endSync evt="end" delay="0">
                  <p:rtn val="all"/>
                </p:endSync>
                <p:childTnLst>
                  <p:par>
                    <p:cTn id="44" fill="hold">
                      <p:stCondLst>
                        <p:cond delay="0"/>
                      </p:stCondLst>
                      <p:childTnLst>
                        <p:par>
                          <p:cTn id="45" fill="hold">
                            <p:stCondLst>
                              <p:cond delay="0"/>
                            </p:stCondLst>
                            <p:childTnLst>
                              <p:par>
                                <p:cTn id="46" presetID="20" presetClass="emph" presetSubtype="0" fill="hold" grpId="0" nodeType="clickEffect">
                                  <p:stCondLst>
                                    <p:cond delay="0"/>
                                  </p:stCondLst>
                                  <p:iterate type="lt">
                                    <p:tmPct val="10000"/>
                                  </p:iterate>
                                  <p:childTnLst>
                                    <p:set>
                                      <p:cBhvr override="childStyle">
                                        <p:cTn id="47" dur="500" autoRev="1" fill="hold"/>
                                        <p:tgtEl>
                                          <p:spTgt spid="11273"/>
                                        </p:tgtEl>
                                        <p:attrNameLst>
                                          <p:attrName>style.color</p:attrName>
                                        </p:attrNameLst>
                                      </p:cBhvr>
                                      <p:to>
                                        <p:clrVal>
                                          <a:srgbClr val="FF3300"/>
                                        </p:clrVal>
                                      </p:to>
                                    </p:set>
                                    <p:set>
                                      <p:cBhvr>
                                        <p:cTn id="48" dur="500" autoRev="1" fill="hold"/>
                                        <p:tgtEl>
                                          <p:spTgt spid="11273"/>
                                        </p:tgtEl>
                                        <p:attrNameLst>
                                          <p:attrName>fillcolor</p:attrName>
                                        </p:attrNameLst>
                                      </p:cBhvr>
                                      <p:to>
                                        <p:clrVal>
                                          <a:srgbClr val="FF3300"/>
                                        </p:clrVal>
                                      </p:to>
                                    </p:set>
                                    <p:set>
                                      <p:cBhvr>
                                        <p:cTn id="49" dur="500" autoRev="1" fill="hold"/>
                                        <p:tgtEl>
                                          <p:spTgt spid="11273"/>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11275"/>
                                        </p:tgtEl>
                                        <p:attrNameLst>
                                          <p:attrName>style.visibility</p:attrName>
                                        </p:attrNameLst>
                                      </p:cBhvr>
                                      <p:to>
                                        <p:strVal val="visible"/>
                                      </p:to>
                                    </p:set>
                                    <p:anim calcmode="discrete" valueType="clr">
                                      <p:cBhvr override="childStyle">
                                        <p:cTn id="54" dur="80"/>
                                        <p:tgtEl>
                                          <p:spTgt spid="11275"/>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1275"/>
                                        </p:tgtEl>
                                        <p:attrNameLst>
                                          <p:attrName>fillcolor</p:attrName>
                                        </p:attrNameLst>
                                      </p:cBhvr>
                                      <p:tavLst>
                                        <p:tav tm="0">
                                          <p:val>
                                            <p:clrVal>
                                              <a:schemeClr val="accent2"/>
                                            </p:clrVal>
                                          </p:val>
                                        </p:tav>
                                        <p:tav tm="50000">
                                          <p:val>
                                            <p:clrVal>
                                              <a:schemeClr val="hlink"/>
                                            </p:clrVal>
                                          </p:val>
                                        </p:tav>
                                      </p:tavLst>
                                    </p:anim>
                                    <p:set>
                                      <p:cBhvr>
                                        <p:cTn id="56" dur="80"/>
                                        <p:tgtEl>
                                          <p:spTgt spid="11275"/>
                                        </p:tgtEl>
                                        <p:attrNameLst>
                                          <p:attrName>fill.type</p:attrName>
                                        </p:attrNameLst>
                                      </p:cBhvr>
                                      <p:to>
                                        <p:strVal val="solid"/>
                                      </p:to>
                                    </p:set>
                                  </p:childTnLst>
                                </p:cTn>
                              </p:par>
                            </p:childTnLst>
                          </p:cTn>
                        </p:par>
                      </p:childTnLst>
                    </p:cTn>
                  </p:par>
                </p:childTnLst>
              </p:cTn>
              <p:nextCondLst>
                <p:cond evt="onClick" delay="0">
                  <p:tgtEl>
                    <p:spTgt spid="11273"/>
                  </p:tgtEl>
                </p:cond>
              </p:nextCondLst>
            </p:seq>
          </p:childTnLst>
        </p:cTn>
      </p:par>
    </p:tnLst>
    <p:bldLst>
      <p:bldP spid="11269" grpId="0"/>
      <p:bldP spid="11270" grpId="0"/>
      <p:bldP spid="11271" grpId="0"/>
      <p:bldP spid="11271" grpId="1"/>
      <p:bldP spid="11272" grpId="0"/>
      <p:bldP spid="11272" grpId="1"/>
      <p:bldP spid="11273" grpId="0"/>
      <p:bldP spid="11273" grpId="1"/>
      <p:bldP spid="11274" grpId="0"/>
      <p:bldP spid="112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7"/>
          <p:cNvSpPr/>
          <p:nvPr/>
        </p:nvSpPr>
        <p:spPr>
          <a:xfrm>
            <a:off x="0" y="0"/>
            <a:ext cx="9144000" cy="6858000"/>
          </a:xfrm>
          <a:prstGeom prst="rect">
            <a:avLst/>
          </a:prstGeom>
          <a:gradFill rotWithShape="1">
            <a:gsLst>
              <a:gs pos="0">
                <a:srgbClr val="F5FFF0"/>
              </a:gs>
              <a:gs pos="100000">
                <a:srgbClr val="C2FDA1"/>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p>
            <a:endParaRPr dirty="0">
              <a:latin typeface="Arial" panose="020B0604020202020204" pitchFamily="34" charset="0"/>
            </a:endParaRPr>
          </a:p>
        </p:txBody>
      </p:sp>
      <p:sp>
        <p:nvSpPr>
          <p:cNvPr id="12290" name="Text Box 2"/>
          <p:cNvSpPr txBox="1"/>
          <p:nvPr/>
        </p:nvSpPr>
        <p:spPr>
          <a:xfrm>
            <a:off x="381000" y="1538288"/>
            <a:ext cx="8534400" cy="457200"/>
          </a:xfrm>
          <a:prstGeom prst="rect">
            <a:avLst/>
          </a:prstGeom>
          <a:noFill/>
          <a:ln w="9525">
            <a:noFill/>
          </a:ln>
        </p:spPr>
        <p:txBody>
          <a:bodyPr>
            <a:spAutoFit/>
          </a:bodyPr>
          <a:lstStyle/>
          <a:p>
            <a:pPr>
              <a:spcBef>
                <a:spcPct val="50000"/>
              </a:spcBef>
            </a:pPr>
            <a:r>
              <a:rPr sz="2400" dirty="0">
                <a:solidFill>
                  <a:srgbClr val="0000FF"/>
                </a:solidFill>
                <a:latin typeface="Arial" panose="020B0604020202020204" pitchFamily="34" charset="0"/>
              </a:rPr>
              <a:t>                Mỗi câu tục ngữ dưới đây nói lên                   gì </a:t>
            </a:r>
          </a:p>
        </p:txBody>
      </p:sp>
      <p:sp>
        <p:nvSpPr>
          <p:cNvPr id="12291" name="AutoShape 3"/>
          <p:cNvSpPr/>
          <p:nvPr/>
        </p:nvSpPr>
        <p:spPr>
          <a:xfrm>
            <a:off x="225425" y="2374900"/>
            <a:ext cx="4867275" cy="454025"/>
          </a:xfrm>
          <a:prstGeom prst="flowChartAlternateProcess">
            <a:avLst/>
          </a:prstGeom>
          <a:noFill/>
          <a:ln w="9525">
            <a:noFill/>
          </a:ln>
        </p:spPr>
        <p:txBody>
          <a:bodyPr>
            <a:spAutoFit/>
          </a:bodyPr>
          <a:lstStyle/>
          <a:p>
            <a:pPr marL="342900" indent="-342900">
              <a:spcBef>
                <a:spcPct val="50000"/>
              </a:spcBef>
            </a:pPr>
            <a:r>
              <a:rPr sz="2200" dirty="0">
                <a:solidFill>
                  <a:srgbClr val="0000CC"/>
                </a:solidFill>
                <a:latin typeface="Arial" panose="020B0604020202020204" pitchFamily="34" charset="0"/>
              </a:rPr>
              <a:t>a) Chỗ ướt mẹ nằm, chỗ ráo con lăn.</a:t>
            </a:r>
          </a:p>
        </p:txBody>
      </p:sp>
      <p:sp>
        <p:nvSpPr>
          <p:cNvPr id="12292" name="AutoShape 4"/>
          <p:cNvSpPr/>
          <p:nvPr/>
        </p:nvSpPr>
        <p:spPr>
          <a:xfrm>
            <a:off x="211138" y="3592513"/>
            <a:ext cx="4821237" cy="835025"/>
          </a:xfrm>
          <a:prstGeom prst="roundRect">
            <a:avLst>
              <a:gd name="adj" fmla="val 16667"/>
            </a:avLst>
          </a:prstGeom>
          <a:noFill/>
          <a:ln w="9525">
            <a:noFill/>
          </a:ln>
        </p:spPr>
        <p:txBody>
          <a:bodyPr>
            <a:spAutoFit/>
          </a:bodyPr>
          <a:lstStyle/>
          <a:p>
            <a:pPr>
              <a:spcBef>
                <a:spcPct val="50000"/>
              </a:spcBef>
            </a:pPr>
            <a:r>
              <a:rPr sz="2200" dirty="0">
                <a:solidFill>
                  <a:srgbClr val="0000CC"/>
                </a:solidFill>
                <a:latin typeface="Arial" panose="020B0604020202020204" pitchFamily="34" charset="0"/>
              </a:rPr>
              <a:t>b) Nhà khó cậy vợ hiền, nước loạn nhờ tướng giỏi.</a:t>
            </a:r>
          </a:p>
        </p:txBody>
      </p:sp>
      <p:sp>
        <p:nvSpPr>
          <p:cNvPr id="12293" name="AutoShape 5"/>
          <p:cNvSpPr/>
          <p:nvPr/>
        </p:nvSpPr>
        <p:spPr>
          <a:xfrm>
            <a:off x="150813" y="5480050"/>
            <a:ext cx="4783137" cy="463550"/>
          </a:xfrm>
          <a:prstGeom prst="roundRect">
            <a:avLst>
              <a:gd name="adj" fmla="val 16667"/>
            </a:avLst>
          </a:prstGeom>
          <a:noFill/>
          <a:ln w="9525">
            <a:noFill/>
          </a:ln>
        </p:spPr>
        <p:txBody>
          <a:bodyPr>
            <a:spAutoFit/>
          </a:bodyPr>
          <a:lstStyle/>
          <a:p>
            <a:pPr>
              <a:spcBef>
                <a:spcPct val="50000"/>
              </a:spcBef>
            </a:pPr>
            <a:r>
              <a:rPr sz="2200" dirty="0">
                <a:solidFill>
                  <a:srgbClr val="0000CC"/>
                </a:solidFill>
                <a:latin typeface="Arial" panose="020B0604020202020204" pitchFamily="34" charset="0"/>
              </a:rPr>
              <a:t>c) Giặc đến nhà, đàn bà cũng đánh.</a:t>
            </a:r>
          </a:p>
        </p:txBody>
      </p:sp>
      <p:sp>
        <p:nvSpPr>
          <p:cNvPr id="12294" name="Text Box 6"/>
          <p:cNvSpPr txBox="1"/>
          <p:nvPr/>
        </p:nvSpPr>
        <p:spPr>
          <a:xfrm>
            <a:off x="381000" y="1524000"/>
            <a:ext cx="1600200" cy="457200"/>
          </a:xfrm>
          <a:prstGeom prst="rect">
            <a:avLst/>
          </a:prstGeom>
          <a:noFill/>
          <a:ln w="9525">
            <a:noFill/>
          </a:ln>
        </p:spPr>
        <p:txBody>
          <a:bodyPr>
            <a:spAutoFit/>
          </a:bodyPr>
          <a:lstStyle/>
          <a:p>
            <a:pPr>
              <a:spcBef>
                <a:spcPct val="50000"/>
              </a:spcBef>
            </a:pPr>
            <a:r>
              <a:rPr sz="2400" u="sng" dirty="0">
                <a:solidFill>
                  <a:srgbClr val="0000FF"/>
                </a:solidFill>
                <a:latin typeface="Arial" panose="020B0604020202020204" pitchFamily="34" charset="0"/>
              </a:rPr>
              <a:t>Bài tập 2</a:t>
            </a:r>
            <a:r>
              <a:rPr sz="2400" dirty="0">
                <a:solidFill>
                  <a:srgbClr val="0000FF"/>
                </a:solidFill>
                <a:latin typeface="Arial" panose="020B0604020202020204" pitchFamily="34" charset="0"/>
              </a:rPr>
              <a:t>:</a:t>
            </a:r>
          </a:p>
        </p:txBody>
      </p:sp>
      <p:sp>
        <p:nvSpPr>
          <p:cNvPr id="12295" name="Text Box 7"/>
          <p:cNvSpPr txBox="1"/>
          <p:nvPr/>
        </p:nvSpPr>
        <p:spPr>
          <a:xfrm>
            <a:off x="6291263" y="1538288"/>
            <a:ext cx="1981200" cy="457200"/>
          </a:xfrm>
          <a:prstGeom prst="rect">
            <a:avLst/>
          </a:prstGeom>
          <a:noFill/>
          <a:ln w="9525">
            <a:noFill/>
          </a:ln>
        </p:spPr>
        <p:txBody>
          <a:bodyPr>
            <a:spAutoFit/>
          </a:bodyPr>
          <a:lstStyle/>
          <a:p>
            <a:pPr>
              <a:spcBef>
                <a:spcPct val="50000"/>
              </a:spcBef>
            </a:pPr>
            <a:r>
              <a:rPr sz="2400" dirty="0">
                <a:solidFill>
                  <a:srgbClr val="FF0000"/>
                </a:solidFill>
                <a:latin typeface="Arial" panose="020B0604020202020204" pitchFamily="34" charset="0"/>
              </a:rPr>
              <a:t>phẩm chất</a:t>
            </a:r>
            <a:r>
              <a:rPr sz="2400" dirty="0">
                <a:solidFill>
                  <a:srgbClr val="0000FF"/>
                </a:solidFill>
                <a:latin typeface="Arial" panose="020B0604020202020204" pitchFamily="34" charset="0"/>
              </a:rPr>
              <a:t> </a:t>
            </a:r>
          </a:p>
        </p:txBody>
      </p:sp>
      <p:pic>
        <p:nvPicPr>
          <p:cNvPr id="10249" name="Picture 8" descr="MIL10003"/>
          <p:cNvPicPr>
            <a:picLocks noChangeAspect="1"/>
          </p:cNvPicPr>
          <p:nvPr/>
        </p:nvPicPr>
        <p:blipFill>
          <a:blip r:embed="rId2">
            <a:clrChange>
              <a:clrFrom>
                <a:srgbClr val="F4EEF0"/>
              </a:clrFrom>
              <a:clrTo>
                <a:srgbClr val="F4EEF0">
                  <a:alpha val="0"/>
                </a:srgbClr>
              </a:clrTo>
            </a:clrChange>
          </a:blip>
          <a:srcRect l="7500" t="6180" r="83072" b="11674"/>
          <a:stretch>
            <a:fillRect/>
          </a:stretch>
        </p:blipFill>
        <p:spPr>
          <a:xfrm>
            <a:off x="8724900" y="0"/>
            <a:ext cx="419100" cy="2933700"/>
          </a:xfrm>
          <a:prstGeom prst="rect">
            <a:avLst/>
          </a:prstGeom>
          <a:noFill/>
          <a:ln w="76200">
            <a:noFill/>
          </a:ln>
        </p:spPr>
      </p:pic>
      <p:pic>
        <p:nvPicPr>
          <p:cNvPr id="10250" name="Picture 9" descr="MIL10003"/>
          <p:cNvPicPr>
            <a:picLocks noChangeAspect="1"/>
          </p:cNvPicPr>
          <p:nvPr/>
        </p:nvPicPr>
        <p:blipFill>
          <a:blip r:embed="rId3">
            <a:clrChange>
              <a:clrFrom>
                <a:srgbClr val="F4EEF0"/>
              </a:clrFrom>
              <a:clrTo>
                <a:srgbClr val="F4EEF0">
                  <a:alpha val="0"/>
                </a:srgbClr>
              </a:clrTo>
            </a:clrChange>
          </a:blip>
          <a:srcRect l="83072" t="11674" r="7500" b="6180"/>
          <a:stretch>
            <a:fillRect/>
          </a:stretch>
        </p:blipFill>
        <p:spPr>
          <a:xfrm>
            <a:off x="0" y="-228600"/>
            <a:ext cx="419100" cy="2933700"/>
          </a:xfrm>
          <a:prstGeom prst="rect">
            <a:avLst/>
          </a:prstGeom>
          <a:noFill/>
          <a:ln w="76200">
            <a:noFill/>
          </a:ln>
        </p:spPr>
      </p:pic>
      <p:pic>
        <p:nvPicPr>
          <p:cNvPr id="10251" name="Picture 10" descr="MIL10003"/>
          <p:cNvPicPr>
            <a:picLocks noChangeAspect="1"/>
          </p:cNvPicPr>
          <p:nvPr/>
        </p:nvPicPr>
        <p:blipFill>
          <a:blip r:embed="rId4">
            <a:clrChange>
              <a:clrFrom>
                <a:srgbClr val="F4EEF0"/>
              </a:clrFrom>
              <a:clrTo>
                <a:srgbClr val="F4EEF0">
                  <a:alpha val="0"/>
                </a:srgbClr>
              </a:clrTo>
            </a:clrChange>
          </a:blip>
          <a:srcRect l="11674" t="7500" r="6180" b="83072"/>
          <a:stretch>
            <a:fillRect/>
          </a:stretch>
        </p:blipFill>
        <p:spPr>
          <a:xfrm>
            <a:off x="-190500" y="6515100"/>
            <a:ext cx="2933700" cy="419100"/>
          </a:xfrm>
          <a:prstGeom prst="rect">
            <a:avLst/>
          </a:prstGeom>
          <a:noFill/>
          <a:ln w="76200">
            <a:noFill/>
          </a:ln>
        </p:spPr>
      </p:pic>
      <p:sp>
        <p:nvSpPr>
          <p:cNvPr id="10252" name="WordArt 12"/>
          <p:cNvSpPr>
            <a:spLocks noTextEdit="1"/>
          </p:cNvSpPr>
          <p:nvPr/>
        </p:nvSpPr>
        <p:spPr>
          <a:xfrm>
            <a:off x="1676400" y="762000"/>
            <a:ext cx="5867400" cy="381000"/>
          </a:xfrm>
          <a:prstGeom prst="rect">
            <a:avLst/>
          </a:prstGeom>
        </p:spPr>
        <p:txBody>
          <a:bodyPr wrap="none" fromWordArt="1">
            <a:prstTxWarp prst="textPlain">
              <a:avLst>
                <a:gd name="adj" fmla="val 50000"/>
              </a:avLst>
            </a:prstTxWarp>
            <a:normAutofit/>
          </a:bodyPr>
          <a:lstStyle/>
          <a:p>
            <a:pPr algn="ctr" eaLnBrk="0" hangingPunct="0"/>
            <a:r>
              <a:rPr lang="en-US" sz="3600" b="1">
                <a:ln w="19050" cap="flat" cmpd="sng">
                  <a:solidFill>
                    <a:srgbClr val="FFFF00"/>
                  </a:solidFill>
                  <a:prstDash val="solid"/>
                  <a:headEnd type="none" w="med" len="med"/>
                  <a:tailEnd type="none" w="med" len="med"/>
                </a:ln>
                <a:solidFill>
                  <a:srgbClr val="FF66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MỞ RỘNG VỐN TỪ: NAM VÀ NỮ</a:t>
            </a:r>
          </a:p>
        </p:txBody>
      </p:sp>
      <p:pic>
        <p:nvPicPr>
          <p:cNvPr id="10253" name="Picture 11" descr="MIL10003"/>
          <p:cNvPicPr>
            <a:picLocks noChangeAspect="1"/>
          </p:cNvPicPr>
          <p:nvPr/>
        </p:nvPicPr>
        <p:blipFill>
          <a:blip r:embed="rId4">
            <a:clrChange>
              <a:clrFrom>
                <a:srgbClr val="F4EEF0"/>
              </a:clrFrom>
              <a:clrTo>
                <a:srgbClr val="F4EEF0">
                  <a:alpha val="0"/>
                </a:srgbClr>
              </a:clrTo>
            </a:clrChange>
          </a:blip>
          <a:srcRect l="11674" t="7500" r="6180" b="83072"/>
          <a:stretch>
            <a:fillRect/>
          </a:stretch>
        </p:blipFill>
        <p:spPr>
          <a:xfrm>
            <a:off x="6362700" y="6515100"/>
            <a:ext cx="2933700" cy="419100"/>
          </a:xfrm>
          <a:prstGeom prst="rect">
            <a:avLst/>
          </a:prstGeom>
          <a:noFill/>
          <a:ln w="76200">
            <a:noFill/>
          </a:ln>
        </p:spPr>
      </p:pic>
      <p:sp>
        <p:nvSpPr>
          <p:cNvPr id="12304" name="Text Box 16"/>
          <p:cNvSpPr txBox="1"/>
          <p:nvPr/>
        </p:nvSpPr>
        <p:spPr>
          <a:xfrm>
            <a:off x="228600" y="2819400"/>
            <a:ext cx="4648200" cy="762000"/>
          </a:xfrm>
          <a:prstGeom prst="rect">
            <a:avLst/>
          </a:prstGeom>
          <a:noFill/>
          <a:ln w="9525">
            <a:noFill/>
          </a:ln>
        </p:spPr>
        <p:txBody>
          <a:bodyPr>
            <a:spAutoFit/>
          </a:bodyPr>
          <a:lstStyle/>
          <a:p>
            <a:pPr>
              <a:spcBef>
                <a:spcPct val="50000"/>
              </a:spcBef>
            </a:pPr>
            <a:r>
              <a:rPr sz="2200" i="1" dirty="0">
                <a:solidFill>
                  <a:srgbClr val="CC0000"/>
                </a:solidFill>
                <a:latin typeface="Times New Roman" panose="02020603050405020304" pitchFamily="18" charset="0"/>
              </a:rPr>
              <a:t>           Mẹ bao giờ cũng nhường những gì tốt nhất cho con.</a:t>
            </a:r>
          </a:p>
        </p:txBody>
      </p:sp>
      <p:sp>
        <p:nvSpPr>
          <p:cNvPr id="12303" name="Text Box 15"/>
          <p:cNvSpPr txBox="1"/>
          <p:nvPr/>
        </p:nvSpPr>
        <p:spPr>
          <a:xfrm>
            <a:off x="152400" y="4343400"/>
            <a:ext cx="5105400" cy="1096963"/>
          </a:xfrm>
          <a:prstGeom prst="rect">
            <a:avLst/>
          </a:prstGeom>
          <a:noFill/>
          <a:ln w="9525">
            <a:noFill/>
          </a:ln>
        </p:spPr>
        <p:txBody>
          <a:bodyPr>
            <a:spAutoFit/>
          </a:bodyPr>
          <a:lstStyle/>
          <a:p>
            <a:pPr>
              <a:spcBef>
                <a:spcPct val="50000"/>
              </a:spcBef>
            </a:pPr>
            <a:r>
              <a:rPr sz="2200" i="1" dirty="0">
                <a:latin typeface="Times New Roman" panose="02020603050405020304" pitchFamily="18" charset="0"/>
              </a:rPr>
              <a:t>           </a:t>
            </a:r>
            <a:r>
              <a:rPr sz="2200" i="1" dirty="0">
                <a:solidFill>
                  <a:srgbClr val="CC0000"/>
                </a:solidFill>
                <a:latin typeface="Times New Roman" panose="02020603050405020304" pitchFamily="18" charset="0"/>
              </a:rPr>
              <a:t>Khi cảnh nhà có khó khăn phải trông cậy vào người vợ hiền. Đất nước có loạn phải nhờ cậy vị tướng giỏi.</a:t>
            </a:r>
          </a:p>
        </p:txBody>
      </p:sp>
      <p:sp>
        <p:nvSpPr>
          <p:cNvPr id="12305" name="Text Box 17"/>
          <p:cNvSpPr txBox="1"/>
          <p:nvPr/>
        </p:nvSpPr>
        <p:spPr>
          <a:xfrm>
            <a:off x="228600" y="5867400"/>
            <a:ext cx="4724400" cy="762000"/>
          </a:xfrm>
          <a:prstGeom prst="rect">
            <a:avLst/>
          </a:prstGeom>
          <a:noFill/>
          <a:ln w="9525">
            <a:noFill/>
          </a:ln>
        </p:spPr>
        <p:txBody>
          <a:bodyPr>
            <a:spAutoFit/>
          </a:bodyPr>
          <a:lstStyle/>
          <a:p>
            <a:pPr>
              <a:spcBef>
                <a:spcPct val="50000"/>
              </a:spcBef>
            </a:pPr>
            <a:r>
              <a:rPr sz="2200" i="1" dirty="0">
                <a:solidFill>
                  <a:srgbClr val="CC00CC"/>
                </a:solidFill>
                <a:latin typeface="Times New Roman" panose="02020603050405020304" pitchFamily="18" charset="0"/>
              </a:rPr>
              <a:t>         </a:t>
            </a:r>
            <a:r>
              <a:rPr sz="2200" i="1" dirty="0">
                <a:solidFill>
                  <a:srgbClr val="CC0000"/>
                </a:solidFill>
                <a:latin typeface="Times New Roman" panose="02020603050405020304" pitchFamily="18" charset="0"/>
              </a:rPr>
              <a:t>  Phụ nữ sẵn sàng tham gia giết giặc khi đất nước có giặc.</a:t>
            </a:r>
          </a:p>
        </p:txBody>
      </p:sp>
      <p:sp>
        <p:nvSpPr>
          <p:cNvPr id="10257" name="Line 18"/>
          <p:cNvSpPr/>
          <p:nvPr/>
        </p:nvSpPr>
        <p:spPr>
          <a:xfrm>
            <a:off x="5029200" y="2438400"/>
            <a:ext cx="0" cy="4038600"/>
          </a:xfrm>
          <a:prstGeom prst="line">
            <a:avLst/>
          </a:prstGeom>
          <a:ln w="9525" cap="flat" cmpd="sng">
            <a:solidFill>
              <a:srgbClr val="FF3300"/>
            </a:solidFill>
            <a:prstDash val="solid"/>
            <a:headEnd type="none" w="med" len="med"/>
            <a:tailEnd type="none" w="med" len="med"/>
          </a:ln>
        </p:spPr>
      </p:sp>
      <p:sp>
        <p:nvSpPr>
          <p:cNvPr id="12308" name="Text Box 20"/>
          <p:cNvSpPr txBox="1"/>
          <p:nvPr/>
        </p:nvSpPr>
        <p:spPr>
          <a:xfrm>
            <a:off x="5105400" y="4343400"/>
            <a:ext cx="4191000" cy="1096963"/>
          </a:xfrm>
          <a:prstGeom prst="rect">
            <a:avLst/>
          </a:prstGeom>
          <a:noFill/>
          <a:ln w="9525">
            <a:noFill/>
          </a:ln>
        </p:spPr>
        <p:txBody>
          <a:bodyPr>
            <a:spAutoFit/>
          </a:bodyPr>
          <a:lstStyle/>
          <a:p>
            <a:pPr>
              <a:spcBef>
                <a:spcPct val="50000"/>
              </a:spcBef>
            </a:pPr>
            <a:r>
              <a:rPr sz="2200" dirty="0">
                <a:solidFill>
                  <a:schemeClr val="tx2"/>
                </a:solidFill>
                <a:latin typeface="Arial" panose="020B0604020202020204" pitchFamily="34" charset="0"/>
              </a:rPr>
              <a:t>- Phụ nữ rất đảm đang, giỏi giang là người giữ gìn hạnh phúc, giữ gìn tổ ấm gia đình</a:t>
            </a:r>
            <a:r>
              <a:rPr sz="2200" dirty="0">
                <a:solidFill>
                  <a:srgbClr val="0000CC"/>
                </a:solidFill>
                <a:latin typeface="Arial" panose="020B0604020202020204" pitchFamily="34" charset="0"/>
              </a:rPr>
              <a:t>.</a:t>
            </a:r>
          </a:p>
        </p:txBody>
      </p:sp>
      <p:sp>
        <p:nvSpPr>
          <p:cNvPr id="12307" name="Text Box 19"/>
          <p:cNvSpPr txBox="1"/>
          <p:nvPr/>
        </p:nvSpPr>
        <p:spPr>
          <a:xfrm>
            <a:off x="5029200" y="2819400"/>
            <a:ext cx="4114800" cy="762000"/>
          </a:xfrm>
          <a:prstGeom prst="rect">
            <a:avLst/>
          </a:prstGeom>
          <a:noFill/>
          <a:ln w="9525">
            <a:noFill/>
          </a:ln>
        </p:spPr>
        <p:txBody>
          <a:bodyPr>
            <a:spAutoFit/>
          </a:bodyPr>
          <a:lstStyle/>
          <a:p>
            <a:pPr>
              <a:spcBef>
                <a:spcPct val="50000"/>
              </a:spcBef>
            </a:pPr>
            <a:r>
              <a:rPr sz="2200" dirty="0">
                <a:solidFill>
                  <a:srgbClr val="0000CC"/>
                </a:solidFill>
                <a:latin typeface="Arial" panose="020B0604020202020204" pitchFamily="34" charset="0"/>
              </a:rPr>
              <a:t>- </a:t>
            </a:r>
            <a:r>
              <a:rPr sz="2200" dirty="0">
                <a:solidFill>
                  <a:schemeClr val="tx2"/>
                </a:solidFill>
                <a:latin typeface="Arial" panose="020B0604020202020204" pitchFamily="34" charset="0"/>
              </a:rPr>
              <a:t>Lòng thương con, đức hi sinh nhường nhịn của người mẹ.</a:t>
            </a:r>
          </a:p>
        </p:txBody>
      </p:sp>
      <p:sp>
        <p:nvSpPr>
          <p:cNvPr id="12309" name="Text Box 21"/>
          <p:cNvSpPr txBox="1"/>
          <p:nvPr/>
        </p:nvSpPr>
        <p:spPr>
          <a:xfrm>
            <a:off x="5181600" y="5867400"/>
            <a:ext cx="3962400" cy="762000"/>
          </a:xfrm>
          <a:prstGeom prst="rect">
            <a:avLst/>
          </a:prstGeom>
          <a:noFill/>
          <a:ln w="9525">
            <a:noFill/>
          </a:ln>
        </p:spPr>
        <p:txBody>
          <a:bodyPr>
            <a:spAutoFit/>
          </a:bodyPr>
          <a:lstStyle/>
          <a:p>
            <a:pPr>
              <a:spcBef>
                <a:spcPct val="50000"/>
              </a:spcBef>
            </a:pPr>
            <a:r>
              <a:rPr sz="2200" dirty="0">
                <a:solidFill>
                  <a:schemeClr val="tx2"/>
                </a:solidFill>
                <a:latin typeface="Arial" panose="020B0604020202020204" pitchFamily="34" charset="0"/>
              </a:rPr>
              <a:t>- Phụ nữ rất dũng cảm, anh hùng.</a:t>
            </a:r>
          </a:p>
        </p:txBody>
      </p:sp>
      <p:sp>
        <p:nvSpPr>
          <p:cNvPr id="12310" name="Text Box 22"/>
          <p:cNvSpPr txBox="1"/>
          <p:nvPr/>
        </p:nvSpPr>
        <p:spPr>
          <a:xfrm>
            <a:off x="152400" y="5853113"/>
            <a:ext cx="1143000" cy="427037"/>
          </a:xfrm>
          <a:prstGeom prst="rect">
            <a:avLst/>
          </a:prstGeom>
          <a:noFill/>
          <a:ln w="9525">
            <a:noFill/>
          </a:ln>
        </p:spPr>
        <p:txBody>
          <a:bodyPr>
            <a:spAutoFit/>
          </a:bodyPr>
          <a:lstStyle/>
          <a:p>
            <a:pPr>
              <a:spcBef>
                <a:spcPct val="50000"/>
              </a:spcBef>
            </a:pPr>
            <a:r>
              <a:rPr sz="2200" i="1" dirty="0">
                <a:solidFill>
                  <a:srgbClr val="CC00CC"/>
                </a:solidFill>
                <a:latin typeface="Times New Roman" panose="02020603050405020304" pitchFamily="18" charset="0"/>
              </a:rPr>
              <a:t>Nghĩa:</a:t>
            </a:r>
          </a:p>
        </p:txBody>
      </p:sp>
      <p:sp>
        <p:nvSpPr>
          <p:cNvPr id="12311" name="Text Box 23"/>
          <p:cNvSpPr txBox="1"/>
          <p:nvPr/>
        </p:nvSpPr>
        <p:spPr>
          <a:xfrm>
            <a:off x="152400" y="2814638"/>
            <a:ext cx="1143000" cy="427037"/>
          </a:xfrm>
          <a:prstGeom prst="rect">
            <a:avLst/>
          </a:prstGeom>
          <a:noFill/>
          <a:ln w="9525">
            <a:noFill/>
          </a:ln>
        </p:spPr>
        <p:txBody>
          <a:bodyPr>
            <a:spAutoFit/>
          </a:bodyPr>
          <a:lstStyle/>
          <a:p>
            <a:pPr>
              <a:spcBef>
                <a:spcPct val="50000"/>
              </a:spcBef>
            </a:pPr>
            <a:r>
              <a:rPr sz="2200" i="1" dirty="0">
                <a:solidFill>
                  <a:srgbClr val="CC00CC"/>
                </a:solidFill>
                <a:latin typeface="Times New Roman" panose="02020603050405020304" pitchFamily="18" charset="0"/>
              </a:rPr>
              <a:t>Nghĩa:</a:t>
            </a:r>
          </a:p>
        </p:txBody>
      </p:sp>
      <p:sp>
        <p:nvSpPr>
          <p:cNvPr id="12312" name="Text Box 24"/>
          <p:cNvSpPr txBox="1"/>
          <p:nvPr/>
        </p:nvSpPr>
        <p:spPr>
          <a:xfrm>
            <a:off x="152400" y="4329113"/>
            <a:ext cx="1143000" cy="427037"/>
          </a:xfrm>
          <a:prstGeom prst="rect">
            <a:avLst/>
          </a:prstGeom>
          <a:noFill/>
          <a:ln w="9525">
            <a:noFill/>
          </a:ln>
        </p:spPr>
        <p:txBody>
          <a:bodyPr>
            <a:spAutoFit/>
          </a:bodyPr>
          <a:lstStyle/>
          <a:p>
            <a:pPr>
              <a:spcBef>
                <a:spcPct val="50000"/>
              </a:spcBef>
            </a:pPr>
            <a:r>
              <a:rPr sz="2200" i="1" dirty="0">
                <a:solidFill>
                  <a:srgbClr val="CC00CC"/>
                </a:solidFill>
                <a:latin typeface="Times New Roman" panose="02020603050405020304" pitchFamily="18" charset="0"/>
              </a:rPr>
              <a:t>Nghĩa:</a:t>
            </a:r>
          </a:p>
        </p:txBody>
      </p:sp>
      <p:sp>
        <p:nvSpPr>
          <p:cNvPr id="12313" name="Text Box 25"/>
          <p:cNvSpPr txBox="1"/>
          <p:nvPr/>
        </p:nvSpPr>
        <p:spPr>
          <a:xfrm>
            <a:off x="381000" y="1905000"/>
            <a:ext cx="4191000" cy="457200"/>
          </a:xfrm>
          <a:prstGeom prst="rect">
            <a:avLst/>
          </a:prstGeom>
          <a:noFill/>
          <a:ln w="9525">
            <a:noFill/>
          </a:ln>
        </p:spPr>
        <p:txBody>
          <a:bodyPr>
            <a:spAutoFit/>
          </a:bodyPr>
          <a:lstStyle/>
          <a:p>
            <a:pPr>
              <a:spcBef>
                <a:spcPct val="50000"/>
              </a:spcBef>
            </a:pPr>
            <a:r>
              <a:rPr sz="2400" dirty="0">
                <a:solidFill>
                  <a:srgbClr val="0000FF"/>
                </a:solidFill>
                <a:latin typeface="Arial" panose="020B0604020202020204" pitchFamily="34" charset="0"/>
              </a:rPr>
              <a:t>của người phụ nữ Việt Nam </a:t>
            </a:r>
          </a:p>
        </p:txBody>
      </p:sp>
      <p:sp>
        <p:nvSpPr>
          <p:cNvPr id="12314" name="Text Box 26"/>
          <p:cNvSpPr txBox="1"/>
          <p:nvPr/>
        </p:nvSpPr>
        <p:spPr>
          <a:xfrm>
            <a:off x="4191000" y="1905000"/>
            <a:ext cx="304800" cy="457200"/>
          </a:xfrm>
          <a:prstGeom prst="rect">
            <a:avLst/>
          </a:prstGeom>
          <a:noFill/>
          <a:ln w="9525">
            <a:noFill/>
          </a:ln>
        </p:spPr>
        <p:txBody>
          <a:bodyPr>
            <a:spAutoFit/>
          </a:bodyPr>
          <a:lstStyle/>
          <a:p>
            <a:pPr>
              <a:spcBef>
                <a:spcPct val="50000"/>
              </a:spcBef>
            </a:pPr>
            <a:r>
              <a:rPr sz="2400" dirty="0">
                <a:solidFill>
                  <a:srgbClr val="0000CC"/>
                </a:solidFill>
                <a:latin typeface="Arial" panose="020B0604020202020204" pitchFamily="34" charset="0"/>
              </a:rPr>
              <a:t>?</a:t>
            </a:r>
          </a:p>
        </p:txBody>
      </p:sp>
      <p:sp>
        <p:nvSpPr>
          <p:cNvPr id="10266" name="Text Box 28"/>
          <p:cNvSpPr txBox="1"/>
          <p:nvPr/>
        </p:nvSpPr>
        <p:spPr>
          <a:xfrm>
            <a:off x="5715000" y="2209800"/>
            <a:ext cx="2362200" cy="457200"/>
          </a:xfrm>
          <a:prstGeom prst="rect">
            <a:avLst/>
          </a:prstGeom>
          <a:noFill/>
          <a:ln w="9525">
            <a:noFill/>
          </a:ln>
        </p:spPr>
        <p:txBody>
          <a:bodyPr>
            <a:spAutoFit/>
          </a:bodyPr>
          <a:lstStyle/>
          <a:p>
            <a:pPr>
              <a:spcBef>
                <a:spcPct val="50000"/>
              </a:spcBef>
            </a:pPr>
            <a:r>
              <a:rPr sz="2400" dirty="0">
                <a:solidFill>
                  <a:srgbClr val="FF0000"/>
                </a:solidFill>
                <a:latin typeface="Arial" panose="020B0604020202020204" pitchFamily="34" charset="0"/>
              </a:rPr>
              <a:t>Phẩm chất</a:t>
            </a:r>
          </a:p>
        </p:txBody>
      </p:sp>
      <p:sp>
        <p:nvSpPr>
          <p:cNvPr id="10267" name="Text Box 5"/>
          <p:cNvSpPr txBox="1"/>
          <p:nvPr/>
        </p:nvSpPr>
        <p:spPr>
          <a:xfrm>
            <a:off x="1371600" y="0"/>
            <a:ext cx="6705600" cy="768350"/>
          </a:xfrm>
          <a:prstGeom prst="rect">
            <a:avLst/>
          </a:prstGeom>
          <a:noFill/>
          <a:ln w="9525">
            <a:noFill/>
          </a:ln>
        </p:spPr>
        <p:txBody>
          <a:bodyPr>
            <a:spAutoFit/>
          </a:bodyPr>
          <a:lstStyle/>
          <a:p>
            <a:pPr marL="342900" indent="-342900" algn="ctr" eaLnBrk="0" hangingPunct="0"/>
            <a:r>
              <a:rPr sz="2400" b="1" dirty="0">
                <a:solidFill>
                  <a:srgbClr val="0000FF"/>
                </a:solidFill>
                <a:latin typeface="Times New Roman" panose="02020603050405020304" pitchFamily="18" charset="0"/>
              </a:rPr>
              <a:t>Thứ  ba, ngày 1</a:t>
            </a:r>
            <a:r>
              <a:rPr lang="en-US" sz="2400" b="1" dirty="0">
                <a:solidFill>
                  <a:srgbClr val="0000FF"/>
                </a:solidFill>
                <a:latin typeface="Times New Roman" panose="02020603050405020304" pitchFamily="18" charset="0"/>
              </a:rPr>
              <a:t>8</a:t>
            </a:r>
            <a:r>
              <a:rPr sz="2400" b="1" dirty="0">
                <a:solidFill>
                  <a:srgbClr val="0000FF"/>
                </a:solidFill>
                <a:latin typeface="Times New Roman" panose="02020603050405020304" pitchFamily="18" charset="0"/>
              </a:rPr>
              <a:t> tháng 4 năm 2023</a:t>
            </a:r>
          </a:p>
          <a:p>
            <a:pPr marL="342900" indent="-342900" algn="ctr" eaLnBrk="0" hangingPunct="0"/>
            <a:r>
              <a:rPr sz="2000" b="1" dirty="0">
                <a:solidFill>
                  <a:srgbClr val="0000FF"/>
                </a:solidFill>
                <a:latin typeface="Arial" panose="020B0604020202020204" pitchFamily="34" charset="0"/>
              </a:rPr>
              <a:t>LUYỆN TỪ VÀ CÂU:</a:t>
            </a:r>
            <a:endParaRPr sz="2000" b="1"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diamond(in)">
                                      <p:cBhvr>
                                        <p:cTn id="7" dur="2000"/>
                                        <p:tgtEl>
                                          <p:spTgt spid="1229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diamond(in)">
                                      <p:cBhvr>
                                        <p:cTn id="12" dur="2000"/>
                                        <p:tgtEl>
                                          <p:spTgt spid="12290"/>
                                        </p:tgtEl>
                                      </p:cBhvr>
                                    </p:animEffect>
                                  </p:childTnLst>
                                </p:cTn>
                              </p:par>
                              <p:par>
                                <p:cTn id="13" presetID="8" presetClass="entr" presetSubtype="16" fill="hold" grpId="0" nodeType="withEffect">
                                  <p:stCondLst>
                                    <p:cond delay="0"/>
                                  </p:stCondLst>
                                  <p:iterate type="lt">
                                    <p:tmPct val="0"/>
                                  </p:iterate>
                                  <p:childTnLst>
                                    <p:set>
                                      <p:cBhvr>
                                        <p:cTn id="14" dur="1" fill="hold">
                                          <p:stCondLst>
                                            <p:cond delay="0"/>
                                          </p:stCondLst>
                                        </p:cTn>
                                        <p:tgtEl>
                                          <p:spTgt spid="12295"/>
                                        </p:tgtEl>
                                        <p:attrNameLst>
                                          <p:attrName>style.visibility</p:attrName>
                                        </p:attrNameLst>
                                      </p:cBhvr>
                                      <p:to>
                                        <p:strVal val="visible"/>
                                      </p:to>
                                    </p:set>
                                    <p:animEffect transition="in" filter="diamond(in)">
                                      <p:cBhvr>
                                        <p:cTn id="15" dur="2000"/>
                                        <p:tgtEl>
                                          <p:spTgt spid="12295"/>
                                        </p:tgtEl>
                                      </p:cBhvr>
                                    </p:animEffect>
                                  </p:childTnLst>
                                </p:cTn>
                              </p:par>
                              <p:par>
                                <p:cTn id="16" presetID="8" presetClass="entr" presetSubtype="16" fill="hold" grpId="1" nodeType="withEffect">
                                  <p:stCondLst>
                                    <p:cond delay="0"/>
                                  </p:stCondLst>
                                  <p:iterate type="lt">
                                    <p:tmPct val="0"/>
                                  </p:iterate>
                                  <p:childTnLst>
                                    <p:set>
                                      <p:cBhvr>
                                        <p:cTn id="17" dur="1" fill="hold">
                                          <p:stCondLst>
                                            <p:cond delay="0"/>
                                          </p:stCondLst>
                                        </p:cTn>
                                        <p:tgtEl>
                                          <p:spTgt spid="12313"/>
                                        </p:tgtEl>
                                        <p:attrNameLst>
                                          <p:attrName>style.visibility</p:attrName>
                                        </p:attrNameLst>
                                      </p:cBhvr>
                                      <p:to>
                                        <p:strVal val="visible"/>
                                      </p:to>
                                    </p:set>
                                    <p:animEffect transition="in" filter="diamond(in)">
                                      <p:cBhvr>
                                        <p:cTn id="18" dur="2000"/>
                                        <p:tgtEl>
                                          <p:spTgt spid="12313"/>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2314"/>
                                        </p:tgtEl>
                                        <p:attrNameLst>
                                          <p:attrName>style.visibility</p:attrName>
                                        </p:attrNameLst>
                                      </p:cBhvr>
                                      <p:to>
                                        <p:strVal val="visible"/>
                                      </p:to>
                                    </p:set>
                                    <p:animEffect transition="in" filter="diamond(in)">
                                      <p:cBhvr>
                                        <p:cTn id="21" dur="2000"/>
                                        <p:tgtEl>
                                          <p:spTgt spid="12314"/>
                                        </p:tgtEl>
                                      </p:cBhvr>
                                    </p:animEffect>
                                  </p:childTnLst>
                                </p:cTn>
                              </p:par>
                            </p:childTnLst>
                          </p:cTn>
                        </p:par>
                        <p:par>
                          <p:cTn id="22" fill="hold">
                            <p:stCondLst>
                              <p:cond delay="20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2291"/>
                                        </p:tgtEl>
                                        <p:attrNameLst>
                                          <p:attrName>style.visibility</p:attrName>
                                        </p:attrNameLst>
                                      </p:cBhvr>
                                      <p:to>
                                        <p:strVal val="visible"/>
                                      </p:to>
                                    </p:set>
                                    <p:anim calcmode="discrete" valueType="clr">
                                      <p:cBhvr override="childStyle">
                                        <p:cTn id="25" dur="80"/>
                                        <p:tgtEl>
                                          <p:spTgt spid="12291"/>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2291"/>
                                        </p:tgtEl>
                                        <p:attrNameLst>
                                          <p:attrName>fillcolor</p:attrName>
                                        </p:attrNameLst>
                                      </p:cBhvr>
                                      <p:tavLst>
                                        <p:tav tm="0">
                                          <p:val>
                                            <p:clrVal>
                                              <a:schemeClr val="accent2"/>
                                            </p:clrVal>
                                          </p:val>
                                        </p:tav>
                                        <p:tav tm="50000">
                                          <p:val>
                                            <p:clrVal>
                                              <a:schemeClr val="hlink"/>
                                            </p:clrVal>
                                          </p:val>
                                        </p:tav>
                                      </p:tavLst>
                                    </p:anim>
                                    <p:set>
                                      <p:cBhvr>
                                        <p:cTn id="27" dur="80"/>
                                        <p:tgtEl>
                                          <p:spTgt spid="12291"/>
                                        </p:tgtEl>
                                        <p:attrNameLst>
                                          <p:attrName>fill.type</p:attrName>
                                        </p:attrNameLst>
                                      </p:cBhvr>
                                      <p:to>
                                        <p:strVal val="solid"/>
                                      </p:to>
                                    </p:set>
                                  </p:childTnLst>
                                </p:cTn>
                              </p:par>
                            </p:childTnLst>
                          </p:cTn>
                        </p:par>
                        <p:par>
                          <p:cTn id="28" fill="hold">
                            <p:stCondLst>
                              <p:cond delay="344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2292"/>
                                        </p:tgtEl>
                                        <p:attrNameLst>
                                          <p:attrName>style.visibility</p:attrName>
                                        </p:attrNameLst>
                                      </p:cBhvr>
                                      <p:to>
                                        <p:strVal val="visible"/>
                                      </p:to>
                                    </p:set>
                                    <p:anim calcmode="discrete" valueType="clr">
                                      <p:cBhvr override="childStyle">
                                        <p:cTn id="31" dur="80"/>
                                        <p:tgtEl>
                                          <p:spTgt spid="12292"/>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2292"/>
                                        </p:tgtEl>
                                        <p:attrNameLst>
                                          <p:attrName>fillcolor</p:attrName>
                                        </p:attrNameLst>
                                      </p:cBhvr>
                                      <p:tavLst>
                                        <p:tav tm="0">
                                          <p:val>
                                            <p:clrVal>
                                              <a:schemeClr val="accent2"/>
                                            </p:clrVal>
                                          </p:val>
                                        </p:tav>
                                        <p:tav tm="50000">
                                          <p:val>
                                            <p:clrVal>
                                              <a:schemeClr val="hlink"/>
                                            </p:clrVal>
                                          </p:val>
                                        </p:tav>
                                      </p:tavLst>
                                    </p:anim>
                                    <p:set>
                                      <p:cBhvr>
                                        <p:cTn id="33" dur="80"/>
                                        <p:tgtEl>
                                          <p:spTgt spid="12292"/>
                                        </p:tgtEl>
                                        <p:attrNameLst>
                                          <p:attrName>fill.type</p:attrName>
                                        </p:attrNameLst>
                                      </p:cBhvr>
                                      <p:to>
                                        <p:strVal val="solid"/>
                                      </p:to>
                                    </p:set>
                                  </p:childTnLst>
                                </p:cTn>
                              </p:par>
                            </p:childTnLst>
                          </p:cTn>
                        </p:par>
                        <p:par>
                          <p:cTn id="34" fill="hold">
                            <p:stCondLst>
                              <p:cond delay="544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12293"/>
                                        </p:tgtEl>
                                        <p:attrNameLst>
                                          <p:attrName>style.visibility</p:attrName>
                                        </p:attrNameLst>
                                      </p:cBhvr>
                                      <p:to>
                                        <p:strVal val="visible"/>
                                      </p:to>
                                    </p:set>
                                    <p:anim calcmode="discrete" valueType="clr">
                                      <p:cBhvr override="childStyle">
                                        <p:cTn id="37" dur="80"/>
                                        <p:tgtEl>
                                          <p:spTgt spid="12293"/>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2293"/>
                                        </p:tgtEl>
                                        <p:attrNameLst>
                                          <p:attrName>fillcolor</p:attrName>
                                        </p:attrNameLst>
                                      </p:cBhvr>
                                      <p:tavLst>
                                        <p:tav tm="0">
                                          <p:val>
                                            <p:clrVal>
                                              <a:schemeClr val="accent2"/>
                                            </p:clrVal>
                                          </p:val>
                                        </p:tav>
                                        <p:tav tm="50000">
                                          <p:val>
                                            <p:clrVal>
                                              <a:schemeClr val="hlink"/>
                                            </p:clrVal>
                                          </p:val>
                                        </p:tav>
                                      </p:tavLst>
                                    </p:anim>
                                    <p:set>
                                      <p:cBhvr>
                                        <p:cTn id="39" dur="80"/>
                                        <p:tgtEl>
                                          <p:spTgt spid="12293"/>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12311"/>
                                        </p:tgtEl>
                                        <p:attrNameLst>
                                          <p:attrName>style.visibility</p:attrName>
                                        </p:attrNameLst>
                                      </p:cBhvr>
                                      <p:to>
                                        <p:strVal val="visible"/>
                                      </p:to>
                                    </p:set>
                                    <p:animEffect transition="in" filter="diamond(in)">
                                      <p:cBhvr>
                                        <p:cTn id="44" dur="2000"/>
                                        <p:tgtEl>
                                          <p:spTgt spid="12311"/>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grpId="0" nodeType="clickEffect">
                                  <p:stCondLst>
                                    <p:cond delay="0"/>
                                  </p:stCondLst>
                                  <p:childTnLst>
                                    <p:set>
                                      <p:cBhvr>
                                        <p:cTn id="48" dur="1" fill="hold">
                                          <p:stCondLst>
                                            <p:cond delay="0"/>
                                          </p:stCondLst>
                                        </p:cTn>
                                        <p:tgtEl>
                                          <p:spTgt spid="12304"/>
                                        </p:tgtEl>
                                        <p:attrNameLst>
                                          <p:attrName>style.visibility</p:attrName>
                                        </p:attrNameLst>
                                      </p:cBhvr>
                                      <p:to>
                                        <p:strVal val="visible"/>
                                      </p:to>
                                    </p:set>
                                    <p:animEffect transition="in" filter="wedge">
                                      <p:cBhvr>
                                        <p:cTn id="49" dur="2000"/>
                                        <p:tgtEl>
                                          <p:spTgt spid="12304"/>
                                        </p:tgtEl>
                                      </p:cBhvr>
                                    </p:animEffec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12307"/>
                                        </p:tgtEl>
                                        <p:attrNameLst>
                                          <p:attrName>style.visibility</p:attrName>
                                        </p:attrNameLst>
                                      </p:cBhvr>
                                      <p:to>
                                        <p:strVal val="visible"/>
                                      </p:to>
                                    </p:set>
                                    <p:anim calcmode="discrete" valueType="clr">
                                      <p:cBhvr override="childStyle">
                                        <p:cTn id="54" dur="80"/>
                                        <p:tgtEl>
                                          <p:spTgt spid="12307"/>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2307"/>
                                        </p:tgtEl>
                                        <p:attrNameLst>
                                          <p:attrName>fillcolor</p:attrName>
                                        </p:attrNameLst>
                                      </p:cBhvr>
                                      <p:tavLst>
                                        <p:tav tm="0">
                                          <p:val>
                                            <p:clrVal>
                                              <a:schemeClr val="accent2"/>
                                            </p:clrVal>
                                          </p:val>
                                        </p:tav>
                                        <p:tav tm="50000">
                                          <p:val>
                                            <p:clrVal>
                                              <a:schemeClr val="hlink"/>
                                            </p:clrVal>
                                          </p:val>
                                        </p:tav>
                                      </p:tavLst>
                                    </p:anim>
                                    <p:set>
                                      <p:cBhvr>
                                        <p:cTn id="56" dur="80"/>
                                        <p:tgtEl>
                                          <p:spTgt spid="12307"/>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grpId="0" nodeType="clickEffect">
                                  <p:stCondLst>
                                    <p:cond delay="0"/>
                                  </p:stCondLst>
                                  <p:childTnLst>
                                    <p:set>
                                      <p:cBhvr>
                                        <p:cTn id="60" dur="1" fill="hold">
                                          <p:stCondLst>
                                            <p:cond delay="0"/>
                                          </p:stCondLst>
                                        </p:cTn>
                                        <p:tgtEl>
                                          <p:spTgt spid="12312"/>
                                        </p:tgtEl>
                                        <p:attrNameLst>
                                          <p:attrName>style.visibility</p:attrName>
                                        </p:attrNameLst>
                                      </p:cBhvr>
                                      <p:to>
                                        <p:strVal val="visible"/>
                                      </p:to>
                                    </p:set>
                                    <p:animEffect transition="in" filter="diamond(in)">
                                      <p:cBhvr>
                                        <p:cTn id="61" dur="2000"/>
                                        <p:tgtEl>
                                          <p:spTgt spid="12312"/>
                                        </p:tgtEl>
                                      </p:cBhvr>
                                    </p:animEffect>
                                  </p:childTnLst>
                                </p:cTn>
                              </p:par>
                            </p:childTnLst>
                          </p:cTn>
                        </p:par>
                      </p:childTnLst>
                    </p:cTn>
                  </p:par>
                  <p:par>
                    <p:cTn id="62" fill="hold">
                      <p:stCondLst>
                        <p:cond delay="indefinite"/>
                      </p:stCondLst>
                      <p:childTnLst>
                        <p:par>
                          <p:cTn id="63" fill="hold">
                            <p:stCondLst>
                              <p:cond delay="0"/>
                            </p:stCondLst>
                            <p:childTnLst>
                              <p:par>
                                <p:cTn id="64" presetID="20" presetClass="entr" presetSubtype="0" fill="hold" grpId="0" nodeType="clickEffect">
                                  <p:stCondLst>
                                    <p:cond delay="0"/>
                                  </p:stCondLst>
                                  <p:childTnLst>
                                    <p:set>
                                      <p:cBhvr>
                                        <p:cTn id="65" dur="1" fill="hold">
                                          <p:stCondLst>
                                            <p:cond delay="0"/>
                                          </p:stCondLst>
                                        </p:cTn>
                                        <p:tgtEl>
                                          <p:spTgt spid="12303"/>
                                        </p:tgtEl>
                                        <p:attrNameLst>
                                          <p:attrName>style.visibility</p:attrName>
                                        </p:attrNameLst>
                                      </p:cBhvr>
                                      <p:to>
                                        <p:strVal val="visible"/>
                                      </p:to>
                                    </p:set>
                                    <p:animEffect transition="in" filter="wedge">
                                      <p:cBhvr>
                                        <p:cTn id="66" dur="2000"/>
                                        <p:tgtEl>
                                          <p:spTgt spid="12303"/>
                                        </p:tgtEl>
                                      </p:cBhvr>
                                    </p:animEffect>
                                  </p:childTnLst>
                                </p:cTn>
                              </p:par>
                            </p:childTnLst>
                          </p:cTn>
                        </p:par>
                      </p:childTnLst>
                    </p:cTn>
                  </p:par>
                  <p:par>
                    <p:cTn id="67" fill="hold">
                      <p:stCondLst>
                        <p:cond delay="indefinite"/>
                      </p:stCondLst>
                      <p:childTnLst>
                        <p:par>
                          <p:cTn id="68" fill="hold">
                            <p:stCondLst>
                              <p:cond delay="0"/>
                            </p:stCondLst>
                            <p:childTnLst>
                              <p:par>
                                <p:cTn id="69" presetID="27" presetClass="entr" presetSubtype="0" fill="hold" grpId="0" nodeType="clickEffect">
                                  <p:stCondLst>
                                    <p:cond delay="0"/>
                                  </p:stCondLst>
                                  <p:iterate type="lt">
                                    <p:tmPct val="50000"/>
                                  </p:iterate>
                                  <p:childTnLst>
                                    <p:set>
                                      <p:cBhvr>
                                        <p:cTn id="70" dur="1" fill="hold">
                                          <p:stCondLst>
                                            <p:cond delay="0"/>
                                          </p:stCondLst>
                                        </p:cTn>
                                        <p:tgtEl>
                                          <p:spTgt spid="12308"/>
                                        </p:tgtEl>
                                        <p:attrNameLst>
                                          <p:attrName>style.visibility</p:attrName>
                                        </p:attrNameLst>
                                      </p:cBhvr>
                                      <p:to>
                                        <p:strVal val="visible"/>
                                      </p:to>
                                    </p:set>
                                    <p:anim calcmode="discrete" valueType="clr">
                                      <p:cBhvr override="childStyle">
                                        <p:cTn id="71" dur="80"/>
                                        <p:tgtEl>
                                          <p:spTgt spid="12308"/>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12308"/>
                                        </p:tgtEl>
                                        <p:attrNameLst>
                                          <p:attrName>fillcolor</p:attrName>
                                        </p:attrNameLst>
                                      </p:cBhvr>
                                      <p:tavLst>
                                        <p:tav tm="0">
                                          <p:val>
                                            <p:clrVal>
                                              <a:schemeClr val="accent2"/>
                                            </p:clrVal>
                                          </p:val>
                                        </p:tav>
                                        <p:tav tm="50000">
                                          <p:val>
                                            <p:clrVal>
                                              <a:schemeClr val="hlink"/>
                                            </p:clrVal>
                                          </p:val>
                                        </p:tav>
                                      </p:tavLst>
                                    </p:anim>
                                    <p:set>
                                      <p:cBhvr>
                                        <p:cTn id="73" dur="80"/>
                                        <p:tgtEl>
                                          <p:spTgt spid="12308"/>
                                        </p:tgtEl>
                                        <p:attrNameLst>
                                          <p:attrName>fill.type</p:attrName>
                                        </p:attrNameLst>
                                      </p:cBhvr>
                                      <p:to>
                                        <p:strVal val="solid"/>
                                      </p:to>
                                    </p:set>
                                  </p:childTnLst>
                                </p:cTn>
                              </p:par>
                            </p:childTnLst>
                          </p:cTn>
                        </p:par>
                      </p:childTnLst>
                    </p:cTn>
                  </p:par>
                  <p:par>
                    <p:cTn id="74" fill="hold">
                      <p:stCondLst>
                        <p:cond delay="indefinite"/>
                      </p:stCondLst>
                      <p:childTnLst>
                        <p:par>
                          <p:cTn id="75" fill="hold">
                            <p:stCondLst>
                              <p:cond delay="0"/>
                            </p:stCondLst>
                            <p:childTnLst>
                              <p:par>
                                <p:cTn id="76" presetID="8" presetClass="entr" presetSubtype="16" fill="hold" grpId="0" nodeType="clickEffect">
                                  <p:stCondLst>
                                    <p:cond delay="0"/>
                                  </p:stCondLst>
                                  <p:childTnLst>
                                    <p:set>
                                      <p:cBhvr>
                                        <p:cTn id="77" dur="1" fill="hold">
                                          <p:stCondLst>
                                            <p:cond delay="0"/>
                                          </p:stCondLst>
                                        </p:cTn>
                                        <p:tgtEl>
                                          <p:spTgt spid="12310"/>
                                        </p:tgtEl>
                                        <p:attrNameLst>
                                          <p:attrName>style.visibility</p:attrName>
                                        </p:attrNameLst>
                                      </p:cBhvr>
                                      <p:to>
                                        <p:strVal val="visible"/>
                                      </p:to>
                                    </p:set>
                                    <p:animEffect transition="in" filter="diamond(in)">
                                      <p:cBhvr>
                                        <p:cTn id="78" dur="2000"/>
                                        <p:tgtEl>
                                          <p:spTgt spid="12310"/>
                                        </p:tgtEl>
                                      </p:cBhvr>
                                    </p:animEffect>
                                  </p:childTnLst>
                                </p:cTn>
                              </p:par>
                            </p:childTnLst>
                          </p:cTn>
                        </p:par>
                      </p:childTnLst>
                    </p:cTn>
                  </p:par>
                  <p:par>
                    <p:cTn id="79" fill="hold">
                      <p:stCondLst>
                        <p:cond delay="indefinite"/>
                      </p:stCondLst>
                      <p:childTnLst>
                        <p:par>
                          <p:cTn id="80" fill="hold">
                            <p:stCondLst>
                              <p:cond delay="0"/>
                            </p:stCondLst>
                            <p:childTnLst>
                              <p:par>
                                <p:cTn id="81" presetID="8" presetClass="entr" presetSubtype="16" fill="hold" grpId="0" nodeType="clickEffect">
                                  <p:stCondLst>
                                    <p:cond delay="0"/>
                                  </p:stCondLst>
                                  <p:childTnLst>
                                    <p:set>
                                      <p:cBhvr>
                                        <p:cTn id="82" dur="1" fill="hold">
                                          <p:stCondLst>
                                            <p:cond delay="0"/>
                                          </p:stCondLst>
                                        </p:cTn>
                                        <p:tgtEl>
                                          <p:spTgt spid="12305"/>
                                        </p:tgtEl>
                                        <p:attrNameLst>
                                          <p:attrName>style.visibility</p:attrName>
                                        </p:attrNameLst>
                                      </p:cBhvr>
                                      <p:to>
                                        <p:strVal val="visible"/>
                                      </p:to>
                                    </p:set>
                                    <p:animEffect transition="in" filter="diamond(in)">
                                      <p:cBhvr>
                                        <p:cTn id="83" dur="2000"/>
                                        <p:tgtEl>
                                          <p:spTgt spid="12305"/>
                                        </p:tgtEl>
                                      </p:cBhvr>
                                    </p:animEffect>
                                  </p:childTnLst>
                                </p:cTn>
                              </p:par>
                            </p:childTnLst>
                          </p:cTn>
                        </p:par>
                      </p:childTnLst>
                    </p:cTn>
                  </p:par>
                  <p:par>
                    <p:cTn id="84" fill="hold">
                      <p:stCondLst>
                        <p:cond delay="indefinite"/>
                      </p:stCondLst>
                      <p:childTnLst>
                        <p:par>
                          <p:cTn id="85" fill="hold">
                            <p:stCondLst>
                              <p:cond delay="0"/>
                            </p:stCondLst>
                            <p:childTnLst>
                              <p:par>
                                <p:cTn id="86" presetID="8" presetClass="entr" presetSubtype="16" fill="hold" grpId="0" nodeType="clickEffect">
                                  <p:stCondLst>
                                    <p:cond delay="0"/>
                                  </p:stCondLst>
                                  <p:iterate type="lt">
                                    <p:tmPct val="0"/>
                                  </p:iterate>
                                  <p:childTnLst>
                                    <p:set>
                                      <p:cBhvr>
                                        <p:cTn id="87" dur="1" fill="hold">
                                          <p:stCondLst>
                                            <p:cond delay="0"/>
                                          </p:stCondLst>
                                        </p:cTn>
                                        <p:tgtEl>
                                          <p:spTgt spid="12309"/>
                                        </p:tgtEl>
                                        <p:attrNameLst>
                                          <p:attrName>style.visibility</p:attrName>
                                        </p:attrNameLst>
                                      </p:cBhvr>
                                      <p:to>
                                        <p:strVal val="visible"/>
                                      </p:to>
                                    </p:set>
                                    <p:animEffect transition="in" filter="diamond(in)">
                                      <p:cBhvr>
                                        <p:cTn id="88" dur="2000"/>
                                        <p:tgtEl>
                                          <p:spTgt spid="1230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9" restart="whenNotActive" fill="hold" evtFilter="cancelBubble" nodeType="interactiveSeq">
                <p:stCondLst>
                  <p:cond evt="onClick" delay="0">
                    <p:tgtEl>
                      <p:spTgt spid="12295"/>
                    </p:tgtEl>
                  </p:cond>
                </p:stCondLst>
                <p:endSync evt="end" delay="0">
                  <p:rtn val="all"/>
                </p:endSync>
                <p:childTnLst>
                  <p:par>
                    <p:cTn id="90" fill="hold">
                      <p:stCondLst>
                        <p:cond delay="0"/>
                      </p:stCondLst>
                      <p:childTnLst>
                        <p:par>
                          <p:cTn id="91" fill="hold">
                            <p:stCondLst>
                              <p:cond delay="0"/>
                            </p:stCondLst>
                            <p:childTnLst>
                              <p:par>
                                <p:cTn id="92" presetID="20" presetClass="emph" presetSubtype="0" fill="hold" grpId="1" nodeType="clickEffect">
                                  <p:stCondLst>
                                    <p:cond delay="0"/>
                                  </p:stCondLst>
                                  <p:iterate type="lt">
                                    <p:tmPct val="10000"/>
                                  </p:iterate>
                                  <p:childTnLst>
                                    <p:set>
                                      <p:cBhvr override="childStyle">
                                        <p:cTn id="93" dur="500" autoRev="1" fill="hold"/>
                                        <p:tgtEl>
                                          <p:spTgt spid="12295"/>
                                        </p:tgtEl>
                                        <p:attrNameLst>
                                          <p:attrName>style.color</p:attrName>
                                        </p:attrNameLst>
                                      </p:cBhvr>
                                      <p:to>
                                        <p:clrVal>
                                          <a:srgbClr val="FF0000"/>
                                        </p:clrVal>
                                      </p:to>
                                    </p:set>
                                    <p:set>
                                      <p:cBhvr>
                                        <p:cTn id="94" dur="500" autoRev="1" fill="hold"/>
                                        <p:tgtEl>
                                          <p:spTgt spid="12295"/>
                                        </p:tgtEl>
                                        <p:attrNameLst>
                                          <p:attrName>fillcolor</p:attrName>
                                        </p:attrNameLst>
                                      </p:cBhvr>
                                      <p:to>
                                        <p:clrVal>
                                          <a:srgbClr val="FF0000"/>
                                        </p:clrVal>
                                      </p:to>
                                    </p:set>
                                    <p:set>
                                      <p:cBhvr>
                                        <p:cTn id="95" dur="500" autoRev="1" fill="hold"/>
                                        <p:tgtEl>
                                          <p:spTgt spid="12295"/>
                                        </p:tgtEl>
                                        <p:attrNameLst>
                                          <p:attrName>fill.type</p:attrName>
                                        </p:attrNameLst>
                                      </p:cBhvr>
                                      <p:to>
                                        <p:strVal val="solid"/>
                                      </p:to>
                                    </p:set>
                                  </p:childTnLst>
                                </p:cTn>
                              </p:par>
                            </p:childTnLst>
                          </p:cTn>
                        </p:par>
                      </p:childTnLst>
                    </p:cTn>
                  </p:par>
                </p:childTnLst>
              </p:cTn>
              <p:nextCondLst>
                <p:cond evt="onClick" delay="0">
                  <p:tgtEl>
                    <p:spTgt spid="12295"/>
                  </p:tgtEl>
                </p:cond>
              </p:nextCondLst>
            </p:seq>
            <p:seq concurrent="1" nextAc="seek">
              <p:cTn id="96" restart="whenNotActive" fill="hold" evtFilter="cancelBubble" nodeType="interactiveSeq">
                <p:stCondLst>
                  <p:cond evt="onClick" delay="0">
                    <p:tgtEl>
                      <p:spTgt spid="12313"/>
                    </p:tgtEl>
                  </p:cond>
                </p:stCondLst>
                <p:endSync evt="end" delay="0">
                  <p:rtn val="all"/>
                </p:endSync>
                <p:childTnLst>
                  <p:par>
                    <p:cTn id="97" fill="hold">
                      <p:stCondLst>
                        <p:cond delay="0"/>
                      </p:stCondLst>
                      <p:childTnLst>
                        <p:par>
                          <p:cTn id="98" fill="hold">
                            <p:stCondLst>
                              <p:cond delay="0"/>
                            </p:stCondLst>
                            <p:childTnLst>
                              <p:par>
                                <p:cTn id="99" presetID="20" presetClass="emph" presetSubtype="0" fill="hold" grpId="0" nodeType="clickEffect">
                                  <p:stCondLst>
                                    <p:cond delay="0"/>
                                  </p:stCondLst>
                                  <p:iterate type="lt">
                                    <p:tmPct val="10000"/>
                                  </p:iterate>
                                  <p:childTnLst>
                                    <p:set>
                                      <p:cBhvr override="childStyle">
                                        <p:cTn id="100" dur="500" autoRev="1" fill="hold"/>
                                        <p:tgtEl>
                                          <p:spTgt spid="12313"/>
                                        </p:tgtEl>
                                        <p:attrNameLst>
                                          <p:attrName>style.color</p:attrName>
                                        </p:attrNameLst>
                                      </p:cBhvr>
                                      <p:to>
                                        <p:clrVal>
                                          <a:srgbClr val="FF0000"/>
                                        </p:clrVal>
                                      </p:to>
                                    </p:set>
                                    <p:set>
                                      <p:cBhvr>
                                        <p:cTn id="101" dur="500" autoRev="1" fill="hold"/>
                                        <p:tgtEl>
                                          <p:spTgt spid="12313"/>
                                        </p:tgtEl>
                                        <p:attrNameLst>
                                          <p:attrName>fillcolor</p:attrName>
                                        </p:attrNameLst>
                                      </p:cBhvr>
                                      <p:to>
                                        <p:clrVal>
                                          <a:srgbClr val="FF0000"/>
                                        </p:clrVal>
                                      </p:to>
                                    </p:set>
                                    <p:set>
                                      <p:cBhvr>
                                        <p:cTn id="102" dur="500" autoRev="1" fill="hold"/>
                                        <p:tgtEl>
                                          <p:spTgt spid="12313"/>
                                        </p:tgtEl>
                                        <p:attrNameLst>
                                          <p:attrName>fill.type</p:attrName>
                                        </p:attrNameLst>
                                      </p:cBhvr>
                                      <p:to>
                                        <p:strVal val="solid"/>
                                      </p:to>
                                    </p:set>
                                  </p:childTnLst>
                                </p:cTn>
                              </p:par>
                            </p:childTnLst>
                          </p:cTn>
                        </p:par>
                      </p:childTnLst>
                    </p:cTn>
                  </p:par>
                </p:childTnLst>
              </p:cTn>
              <p:nextCondLst>
                <p:cond evt="onClick" delay="0">
                  <p:tgtEl>
                    <p:spTgt spid="12313"/>
                  </p:tgtEl>
                </p:cond>
              </p:nextCondLst>
            </p:seq>
          </p:childTnLst>
        </p:cTn>
      </p:par>
    </p:tnLst>
    <p:bldLst>
      <p:bldP spid="12290" grpId="0"/>
      <p:bldP spid="12291" grpId="0"/>
      <p:bldP spid="12292" grpId="0"/>
      <p:bldP spid="12293" grpId="0"/>
      <p:bldP spid="12294" grpId="0"/>
      <p:bldP spid="12295" grpId="0"/>
      <p:bldP spid="12295" grpId="1"/>
      <p:bldP spid="12304" grpId="0"/>
      <p:bldP spid="12303" grpId="0"/>
      <p:bldP spid="12305" grpId="0"/>
      <p:bldP spid="12308" grpId="0"/>
      <p:bldP spid="12307" grpId="0"/>
      <p:bldP spid="12309" grpId="0"/>
      <p:bldP spid="12310" grpId="0"/>
      <p:bldP spid="12311" grpId="0"/>
      <p:bldP spid="12312" grpId="0"/>
      <p:bldP spid="12313" grpId="0"/>
      <p:bldP spid="12313" grpId="1"/>
      <p:bldP spid="123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7"/>
          <p:cNvSpPr/>
          <p:nvPr/>
        </p:nvSpPr>
        <p:spPr>
          <a:xfrm>
            <a:off x="0" y="0"/>
            <a:ext cx="9144000" cy="6858000"/>
          </a:xfrm>
          <a:prstGeom prst="rect">
            <a:avLst/>
          </a:prstGeom>
          <a:gradFill rotWithShape="1">
            <a:gsLst>
              <a:gs pos="0">
                <a:srgbClr val="F3FFED"/>
              </a:gs>
              <a:gs pos="100000">
                <a:srgbClr val="C2FDA1"/>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p>
            <a:endParaRPr dirty="0">
              <a:latin typeface="Arial" panose="020B0604020202020204" pitchFamily="34" charset="0"/>
            </a:endParaRPr>
          </a:p>
        </p:txBody>
      </p:sp>
      <p:sp>
        <p:nvSpPr>
          <p:cNvPr id="13316" name="Text Box 4"/>
          <p:cNvSpPr txBox="1"/>
          <p:nvPr/>
        </p:nvSpPr>
        <p:spPr>
          <a:xfrm>
            <a:off x="838200" y="1441450"/>
            <a:ext cx="1600200" cy="457200"/>
          </a:xfrm>
          <a:prstGeom prst="rect">
            <a:avLst/>
          </a:prstGeom>
          <a:noFill/>
          <a:ln w="9525">
            <a:noFill/>
          </a:ln>
        </p:spPr>
        <p:txBody>
          <a:bodyPr>
            <a:spAutoFit/>
          </a:bodyPr>
          <a:lstStyle/>
          <a:p>
            <a:pPr>
              <a:spcBef>
                <a:spcPct val="50000"/>
              </a:spcBef>
            </a:pPr>
            <a:r>
              <a:rPr sz="2400" u="sng" dirty="0">
                <a:solidFill>
                  <a:srgbClr val="0000FF"/>
                </a:solidFill>
                <a:latin typeface="Arial" panose="020B0604020202020204" pitchFamily="34" charset="0"/>
              </a:rPr>
              <a:t>Bài tập 3</a:t>
            </a:r>
            <a:r>
              <a:rPr sz="2400" dirty="0">
                <a:solidFill>
                  <a:srgbClr val="0000FF"/>
                </a:solidFill>
                <a:latin typeface="Arial" panose="020B0604020202020204" pitchFamily="34" charset="0"/>
              </a:rPr>
              <a:t>:</a:t>
            </a:r>
          </a:p>
        </p:txBody>
      </p:sp>
      <p:sp>
        <p:nvSpPr>
          <p:cNvPr id="13317" name="Text Box 5"/>
          <p:cNvSpPr txBox="1"/>
          <p:nvPr/>
        </p:nvSpPr>
        <p:spPr>
          <a:xfrm>
            <a:off x="2362200" y="1447800"/>
            <a:ext cx="6477000" cy="457200"/>
          </a:xfrm>
          <a:prstGeom prst="rect">
            <a:avLst/>
          </a:prstGeom>
          <a:noFill/>
          <a:ln w="9525">
            <a:noFill/>
          </a:ln>
        </p:spPr>
        <p:txBody>
          <a:bodyPr>
            <a:spAutoFit/>
          </a:bodyPr>
          <a:lstStyle/>
          <a:p>
            <a:pPr>
              <a:spcBef>
                <a:spcPct val="50000"/>
              </a:spcBef>
            </a:pPr>
            <a:r>
              <a:rPr sz="2400" dirty="0">
                <a:solidFill>
                  <a:srgbClr val="0000FF"/>
                </a:solidFill>
                <a:latin typeface="Times New Roman" panose="02020603050405020304" pitchFamily="18" charset="0"/>
              </a:rPr>
              <a:t>             với một trong các câu tục ngữ trên.</a:t>
            </a:r>
          </a:p>
        </p:txBody>
      </p:sp>
      <p:pic>
        <p:nvPicPr>
          <p:cNvPr id="11269" name="Picture 6" descr="MIL10003"/>
          <p:cNvPicPr>
            <a:picLocks noChangeAspect="1"/>
          </p:cNvPicPr>
          <p:nvPr/>
        </p:nvPicPr>
        <p:blipFill>
          <a:blip r:embed="rId2">
            <a:clrChange>
              <a:clrFrom>
                <a:srgbClr val="F4EEF0"/>
              </a:clrFrom>
              <a:clrTo>
                <a:srgbClr val="F4EEF0">
                  <a:alpha val="0"/>
                </a:srgbClr>
              </a:clrTo>
            </a:clrChange>
          </a:blip>
          <a:srcRect l="7500" t="6180" r="83072" b="11674"/>
          <a:stretch>
            <a:fillRect/>
          </a:stretch>
        </p:blipFill>
        <p:spPr>
          <a:xfrm>
            <a:off x="8724900" y="0"/>
            <a:ext cx="419100" cy="2933700"/>
          </a:xfrm>
          <a:prstGeom prst="rect">
            <a:avLst/>
          </a:prstGeom>
          <a:noFill/>
          <a:ln w="76200">
            <a:noFill/>
          </a:ln>
        </p:spPr>
      </p:pic>
      <p:pic>
        <p:nvPicPr>
          <p:cNvPr id="11270" name="Picture 7" descr="MIL10003"/>
          <p:cNvPicPr>
            <a:picLocks noChangeAspect="1"/>
          </p:cNvPicPr>
          <p:nvPr/>
        </p:nvPicPr>
        <p:blipFill>
          <a:blip r:embed="rId3">
            <a:clrChange>
              <a:clrFrom>
                <a:srgbClr val="F4EEF0"/>
              </a:clrFrom>
              <a:clrTo>
                <a:srgbClr val="F4EEF0">
                  <a:alpha val="0"/>
                </a:srgbClr>
              </a:clrTo>
            </a:clrChange>
          </a:blip>
          <a:srcRect l="83072" t="11674" r="7500" b="6180"/>
          <a:stretch>
            <a:fillRect/>
          </a:stretch>
        </p:blipFill>
        <p:spPr>
          <a:xfrm>
            <a:off x="0" y="-228600"/>
            <a:ext cx="419100" cy="2933700"/>
          </a:xfrm>
          <a:prstGeom prst="rect">
            <a:avLst/>
          </a:prstGeom>
          <a:noFill/>
          <a:ln w="76200">
            <a:noFill/>
          </a:ln>
        </p:spPr>
      </p:pic>
      <p:pic>
        <p:nvPicPr>
          <p:cNvPr id="11271" name="Picture 8" descr="MIL10003"/>
          <p:cNvPicPr>
            <a:picLocks noChangeAspect="1"/>
          </p:cNvPicPr>
          <p:nvPr/>
        </p:nvPicPr>
        <p:blipFill>
          <a:blip r:embed="rId4">
            <a:clrChange>
              <a:clrFrom>
                <a:srgbClr val="F4EEF0"/>
              </a:clrFrom>
              <a:clrTo>
                <a:srgbClr val="F4EEF0">
                  <a:alpha val="0"/>
                </a:srgbClr>
              </a:clrTo>
            </a:clrChange>
          </a:blip>
          <a:srcRect l="11674" t="7500" r="6180" b="83072"/>
          <a:stretch>
            <a:fillRect/>
          </a:stretch>
        </p:blipFill>
        <p:spPr>
          <a:xfrm>
            <a:off x="0" y="6438900"/>
            <a:ext cx="2933700" cy="419100"/>
          </a:xfrm>
          <a:prstGeom prst="rect">
            <a:avLst/>
          </a:prstGeom>
          <a:noFill/>
          <a:ln w="76200">
            <a:noFill/>
          </a:ln>
        </p:spPr>
      </p:pic>
      <p:sp>
        <p:nvSpPr>
          <p:cNvPr id="11272" name="WordArt 10"/>
          <p:cNvSpPr>
            <a:spLocks noTextEdit="1"/>
          </p:cNvSpPr>
          <p:nvPr/>
        </p:nvSpPr>
        <p:spPr>
          <a:xfrm>
            <a:off x="1676400" y="914400"/>
            <a:ext cx="5867400" cy="381000"/>
          </a:xfrm>
          <a:prstGeom prst="rect">
            <a:avLst/>
          </a:prstGeom>
        </p:spPr>
        <p:txBody>
          <a:bodyPr wrap="none" fromWordArt="1">
            <a:prstTxWarp prst="textPlain">
              <a:avLst>
                <a:gd name="adj" fmla="val 50000"/>
              </a:avLst>
            </a:prstTxWarp>
            <a:normAutofit/>
          </a:bodyPr>
          <a:lstStyle/>
          <a:p>
            <a:pPr algn="ctr" eaLnBrk="0" hangingPunct="0"/>
            <a:r>
              <a:rPr lang="en-US" sz="3600" b="1">
                <a:ln w="19050" cap="flat" cmpd="sng">
                  <a:solidFill>
                    <a:srgbClr val="FFFF00"/>
                  </a:solidFill>
                  <a:prstDash val="solid"/>
                  <a:headEnd type="none" w="med" len="med"/>
                  <a:tailEnd type="none" w="med" len="med"/>
                </a:ln>
                <a:solidFill>
                  <a:srgbClr val="FF66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MỞ RỘNG VỐN TỪ: NAM VÀ NỮ</a:t>
            </a:r>
          </a:p>
        </p:txBody>
      </p:sp>
      <p:pic>
        <p:nvPicPr>
          <p:cNvPr id="11273" name="Picture 9" descr="MIL10003"/>
          <p:cNvPicPr>
            <a:picLocks noChangeAspect="1"/>
          </p:cNvPicPr>
          <p:nvPr/>
        </p:nvPicPr>
        <p:blipFill>
          <a:blip r:embed="rId4">
            <a:clrChange>
              <a:clrFrom>
                <a:srgbClr val="F4EEF0"/>
              </a:clrFrom>
              <a:clrTo>
                <a:srgbClr val="F4EEF0">
                  <a:alpha val="0"/>
                </a:srgbClr>
              </a:clrTo>
            </a:clrChange>
          </a:blip>
          <a:srcRect l="11674" t="7500" r="6180" b="83072"/>
          <a:stretch>
            <a:fillRect/>
          </a:stretch>
        </p:blipFill>
        <p:spPr>
          <a:xfrm>
            <a:off x="6210300" y="6438900"/>
            <a:ext cx="2933700" cy="419100"/>
          </a:xfrm>
          <a:prstGeom prst="rect">
            <a:avLst/>
          </a:prstGeom>
          <a:noFill/>
          <a:ln w="76200">
            <a:noFill/>
          </a:ln>
        </p:spPr>
      </p:pic>
      <p:sp>
        <p:nvSpPr>
          <p:cNvPr id="13323" name="Text Box 11"/>
          <p:cNvSpPr txBox="1"/>
          <p:nvPr/>
        </p:nvSpPr>
        <p:spPr>
          <a:xfrm>
            <a:off x="2286000" y="1409700"/>
            <a:ext cx="1371600" cy="457200"/>
          </a:xfrm>
          <a:prstGeom prst="rect">
            <a:avLst/>
          </a:prstGeom>
          <a:noFill/>
          <a:ln w="9525">
            <a:noFill/>
          </a:ln>
        </p:spPr>
        <p:txBody>
          <a:bodyPr>
            <a:spAutoFit/>
          </a:bodyPr>
          <a:lstStyle/>
          <a:p>
            <a:pPr>
              <a:spcBef>
                <a:spcPct val="50000"/>
              </a:spcBef>
            </a:pPr>
            <a:r>
              <a:rPr sz="2400" dirty="0">
                <a:solidFill>
                  <a:srgbClr val="0000FF"/>
                </a:solidFill>
                <a:latin typeface="Times New Roman" panose="02020603050405020304" pitchFamily="18" charset="0"/>
              </a:rPr>
              <a:t>Đặt câu</a:t>
            </a:r>
            <a:r>
              <a:rPr sz="2400" dirty="0">
                <a:latin typeface="Arial" panose="020B0604020202020204" pitchFamily="34" charset="0"/>
              </a:rPr>
              <a:t> </a:t>
            </a:r>
          </a:p>
        </p:txBody>
      </p:sp>
      <p:sp>
        <p:nvSpPr>
          <p:cNvPr id="13325" name="Text Box 13"/>
          <p:cNvSpPr txBox="1"/>
          <p:nvPr/>
        </p:nvSpPr>
        <p:spPr>
          <a:xfrm>
            <a:off x="609600" y="1953260"/>
            <a:ext cx="8153400" cy="1198880"/>
          </a:xfrm>
          <a:prstGeom prst="rect">
            <a:avLst/>
          </a:prstGeom>
          <a:noFill/>
          <a:ln w="9525">
            <a:noFill/>
          </a:ln>
        </p:spPr>
        <p:txBody>
          <a:bodyPr>
            <a:spAutoFit/>
          </a:bodyPr>
          <a:lstStyle/>
          <a:p>
            <a:pPr>
              <a:spcBef>
                <a:spcPct val="50000"/>
              </a:spcBef>
            </a:pPr>
            <a:r>
              <a:rPr sz="2400" dirty="0">
                <a:solidFill>
                  <a:srgbClr val="0000CC"/>
                </a:solidFill>
                <a:cs typeface="Arial" panose="020B0604020202020204" pitchFamily="34" charset="0"/>
              </a:rPr>
              <a:t>   a) Câu tục ngữ: “</a:t>
            </a:r>
            <a:r>
              <a:rPr sz="2400" i="1" dirty="0">
                <a:solidFill>
                  <a:srgbClr val="FF0000"/>
                </a:solidFill>
                <a:cs typeface="Arial" panose="020B0604020202020204" pitchFamily="34" charset="0"/>
              </a:rPr>
              <a:t>Chỗ ướt mẹ nằm, chỗ ráo con lăn</a:t>
            </a:r>
            <a:r>
              <a:rPr sz="2400" i="1" dirty="0">
                <a:solidFill>
                  <a:srgbClr val="0000CC"/>
                </a:solidFill>
                <a:cs typeface="Arial" panose="020B0604020202020204" pitchFamily="34" charset="0"/>
              </a:rPr>
              <a:t>”  </a:t>
            </a:r>
            <a:r>
              <a:rPr sz="2400" dirty="0">
                <a:solidFill>
                  <a:srgbClr val="0000CC"/>
                </a:solidFill>
                <a:cs typeface="Arial" panose="020B0604020202020204" pitchFamily="34" charset="0"/>
              </a:rPr>
              <a:t>được dùng để nói về lòng thương con, đức hi sinh, nhường nhịn của người mẹ đối với con cái.</a:t>
            </a:r>
          </a:p>
        </p:txBody>
      </p:sp>
      <p:sp>
        <p:nvSpPr>
          <p:cNvPr id="13326" name="Text Box 14"/>
          <p:cNvSpPr txBox="1"/>
          <p:nvPr/>
        </p:nvSpPr>
        <p:spPr>
          <a:xfrm>
            <a:off x="647700" y="3202940"/>
            <a:ext cx="8077200" cy="1938020"/>
          </a:xfrm>
          <a:prstGeom prst="rect">
            <a:avLst/>
          </a:prstGeom>
          <a:noFill/>
          <a:ln w="9525">
            <a:noFill/>
          </a:ln>
        </p:spPr>
        <p:txBody>
          <a:bodyPr>
            <a:spAutoFit/>
          </a:bodyPr>
          <a:lstStyle/>
          <a:p>
            <a:pPr>
              <a:spcBef>
                <a:spcPct val="50000"/>
              </a:spcBef>
            </a:pPr>
            <a:r>
              <a:rPr sz="2400" dirty="0">
                <a:solidFill>
                  <a:srgbClr val="0000CC"/>
                </a:solidFill>
                <a:latin typeface="Times New Roman" panose="02020603050405020304" pitchFamily="18" charset="0"/>
              </a:rPr>
              <a:t>   b) Khi nói về vai trò của người phụ nữ trong tình cảnh gia đình gặp khó khăn về kinh tế hay trong sinh hoạt như: con còn nhỏ lại thường xuyên bị đau ốm, bố mẹ, ông bà già yếu cần chăm sóc, ... ta có thể</a:t>
            </a:r>
            <a:r>
              <a:rPr sz="2400" dirty="0">
                <a:latin typeface="Times New Roman" panose="02020603050405020304" pitchFamily="18" charset="0"/>
              </a:rPr>
              <a:t> </a:t>
            </a:r>
            <a:r>
              <a:rPr sz="2400" dirty="0">
                <a:solidFill>
                  <a:srgbClr val="0000CC"/>
                </a:solidFill>
                <a:latin typeface="Times New Roman" panose="02020603050405020304" pitchFamily="18" charset="0"/>
              </a:rPr>
              <a:t>dùng câu: </a:t>
            </a:r>
            <a:r>
              <a:rPr sz="2400" i="1" dirty="0">
                <a:solidFill>
                  <a:srgbClr val="FF0000"/>
                </a:solidFill>
                <a:latin typeface="Times New Roman" panose="02020603050405020304" pitchFamily="18" charset="0"/>
              </a:rPr>
              <a:t>“Nhà khó cậy vợ hiền, nước loạn nhờ tướng giỏi”.</a:t>
            </a:r>
          </a:p>
        </p:txBody>
      </p:sp>
      <p:sp>
        <p:nvSpPr>
          <p:cNvPr id="13327" name="Text Box 15"/>
          <p:cNvSpPr txBox="1"/>
          <p:nvPr/>
        </p:nvSpPr>
        <p:spPr>
          <a:xfrm>
            <a:off x="609600" y="5334000"/>
            <a:ext cx="8153400" cy="1198880"/>
          </a:xfrm>
          <a:prstGeom prst="rect">
            <a:avLst/>
          </a:prstGeom>
          <a:noFill/>
          <a:ln w="9525">
            <a:noFill/>
          </a:ln>
        </p:spPr>
        <p:txBody>
          <a:bodyPr>
            <a:spAutoFit/>
          </a:bodyPr>
          <a:lstStyle/>
          <a:p>
            <a:pPr>
              <a:spcBef>
                <a:spcPct val="50000"/>
              </a:spcBef>
            </a:pPr>
            <a:r>
              <a:rPr sz="2400" dirty="0">
                <a:solidFill>
                  <a:srgbClr val="0000CC"/>
                </a:solidFill>
                <a:latin typeface="Times New Roman" panose="02020603050405020304" pitchFamily="18" charset="0"/>
              </a:rPr>
              <a:t>   c) Câu tục ngữ: “</a:t>
            </a:r>
            <a:r>
              <a:rPr sz="2400" i="1" dirty="0">
                <a:solidFill>
                  <a:srgbClr val="FF0000"/>
                </a:solidFill>
                <a:latin typeface="Times New Roman" panose="02020603050405020304" pitchFamily="18" charset="0"/>
              </a:rPr>
              <a:t>Giặc đến nhà, đàn bà cũng đánh</a:t>
            </a:r>
            <a:r>
              <a:rPr sz="2400" i="1" dirty="0">
                <a:solidFill>
                  <a:srgbClr val="0000CC"/>
                </a:solidFill>
                <a:latin typeface="Times New Roman" panose="02020603050405020304" pitchFamily="18" charset="0"/>
              </a:rPr>
              <a:t>”  </a:t>
            </a:r>
            <a:r>
              <a:rPr sz="2400" dirty="0">
                <a:solidFill>
                  <a:srgbClr val="0000CC"/>
                </a:solidFill>
                <a:latin typeface="Times New Roman" panose="02020603050405020304" pitchFamily="18" charset="0"/>
              </a:rPr>
              <a:t>được dùng khi đất nước có giặc ngoại xâm, cần động viên toàn bộ sức người ra chiến đấu.</a:t>
            </a:r>
          </a:p>
        </p:txBody>
      </p:sp>
      <p:sp>
        <p:nvSpPr>
          <p:cNvPr id="11279" name="Text Box 5"/>
          <p:cNvSpPr txBox="1"/>
          <p:nvPr/>
        </p:nvSpPr>
        <p:spPr>
          <a:xfrm>
            <a:off x="1371600" y="0"/>
            <a:ext cx="6705600" cy="768350"/>
          </a:xfrm>
          <a:prstGeom prst="rect">
            <a:avLst/>
          </a:prstGeom>
          <a:noFill/>
          <a:ln w="9525">
            <a:noFill/>
          </a:ln>
        </p:spPr>
        <p:txBody>
          <a:bodyPr>
            <a:spAutoFit/>
          </a:bodyPr>
          <a:lstStyle/>
          <a:p>
            <a:pPr marL="342900" indent="-342900" algn="ctr" eaLnBrk="0" hangingPunct="0"/>
            <a:r>
              <a:rPr sz="2400" b="1" dirty="0">
                <a:solidFill>
                  <a:srgbClr val="0000FF"/>
                </a:solidFill>
                <a:latin typeface="Times New Roman" panose="02020603050405020304" pitchFamily="18" charset="0"/>
              </a:rPr>
              <a:t>Thứ  ba, ngày 1</a:t>
            </a:r>
            <a:r>
              <a:rPr lang="en-US" sz="2400" b="1" dirty="0">
                <a:solidFill>
                  <a:srgbClr val="0000FF"/>
                </a:solidFill>
                <a:latin typeface="Times New Roman" panose="02020603050405020304" pitchFamily="18" charset="0"/>
              </a:rPr>
              <a:t>8</a:t>
            </a:r>
            <a:r>
              <a:rPr sz="2400" b="1" dirty="0">
                <a:solidFill>
                  <a:srgbClr val="0000FF"/>
                </a:solidFill>
                <a:latin typeface="Times New Roman" panose="02020603050405020304" pitchFamily="18" charset="0"/>
              </a:rPr>
              <a:t> tháng 4 năm 2023</a:t>
            </a:r>
          </a:p>
          <a:p>
            <a:pPr marL="342900" indent="-342900" algn="ctr" eaLnBrk="0" hangingPunct="0"/>
            <a:r>
              <a:rPr sz="2000" b="1" dirty="0">
                <a:solidFill>
                  <a:srgbClr val="0000FF"/>
                </a:solidFill>
                <a:latin typeface="Arial" panose="020B0604020202020204" pitchFamily="34" charset="0"/>
              </a:rPr>
              <a:t>LUYỆN TỪ VÀ CÂU:</a:t>
            </a:r>
            <a:endParaRPr sz="2000" b="1"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3316"/>
                                        </p:tgtEl>
                                        <p:attrNameLst>
                                          <p:attrName>style.visibility</p:attrName>
                                        </p:attrNameLst>
                                      </p:cBhvr>
                                      <p:to>
                                        <p:strVal val="visible"/>
                                      </p:to>
                                    </p:set>
                                    <p:anim calcmode="discrete" valueType="clr">
                                      <p:cBhvr override="childStyle">
                                        <p:cTn id="7" dur="80"/>
                                        <p:tgtEl>
                                          <p:spTgt spid="133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16"/>
                                        </p:tgtEl>
                                        <p:attrNameLst>
                                          <p:attrName>fillcolor</p:attrName>
                                        </p:attrNameLst>
                                      </p:cBhvr>
                                      <p:tavLst>
                                        <p:tav tm="0">
                                          <p:val>
                                            <p:clrVal>
                                              <a:schemeClr val="accent2"/>
                                            </p:clrVal>
                                          </p:val>
                                        </p:tav>
                                        <p:tav tm="50000">
                                          <p:val>
                                            <p:clrVal>
                                              <a:schemeClr val="hlink"/>
                                            </p:clrVal>
                                          </p:val>
                                        </p:tav>
                                      </p:tavLst>
                                    </p:anim>
                                    <p:set>
                                      <p:cBhvr>
                                        <p:cTn id="9" dur="80"/>
                                        <p:tgtEl>
                                          <p:spTgt spid="13316"/>
                                        </p:tgtEl>
                                        <p:attrNameLst>
                                          <p:attrName>fill.type</p:attrName>
                                        </p:attrNameLst>
                                      </p:cBhvr>
                                      <p:to>
                                        <p:strVal val="solid"/>
                                      </p:to>
                                    </p:set>
                                  </p:childTnLst>
                                </p:cTn>
                              </p:par>
                              <p:par>
                                <p:cTn id="10" presetID="8" presetClass="entr" presetSubtype="16" fill="hold" grpId="1" nodeType="withEffect">
                                  <p:stCondLst>
                                    <p:cond delay="0"/>
                                  </p:stCondLst>
                                  <p:iterate type="lt">
                                    <p:tmPct val="0"/>
                                  </p:iterate>
                                  <p:childTnLst>
                                    <p:set>
                                      <p:cBhvr>
                                        <p:cTn id="11" dur="1" fill="hold">
                                          <p:stCondLst>
                                            <p:cond delay="0"/>
                                          </p:stCondLst>
                                        </p:cTn>
                                        <p:tgtEl>
                                          <p:spTgt spid="13323"/>
                                        </p:tgtEl>
                                        <p:attrNameLst>
                                          <p:attrName>style.visibility</p:attrName>
                                        </p:attrNameLst>
                                      </p:cBhvr>
                                      <p:to>
                                        <p:strVal val="visible"/>
                                      </p:to>
                                    </p:set>
                                    <p:animEffect transition="in" filter="diamond(in)">
                                      <p:cBhvr>
                                        <p:cTn id="12" dur="2000"/>
                                        <p:tgtEl>
                                          <p:spTgt spid="13323"/>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3317"/>
                                        </p:tgtEl>
                                        <p:attrNameLst>
                                          <p:attrName>style.visibility</p:attrName>
                                        </p:attrNameLst>
                                      </p:cBhvr>
                                      <p:to>
                                        <p:strVal val="visible"/>
                                      </p:to>
                                    </p:set>
                                    <p:animEffect transition="in" filter="diamond(in)">
                                      <p:cBhvr>
                                        <p:cTn id="15" dur="2000"/>
                                        <p:tgtEl>
                                          <p:spTgt spid="13317"/>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13325"/>
                                        </p:tgtEl>
                                        <p:attrNameLst>
                                          <p:attrName>style.visibility</p:attrName>
                                        </p:attrNameLst>
                                      </p:cBhvr>
                                      <p:to>
                                        <p:strVal val="visible"/>
                                      </p:to>
                                    </p:set>
                                    <p:animEffect transition="in" filter="wedge">
                                      <p:cBhvr>
                                        <p:cTn id="20" dur="2000"/>
                                        <p:tgtEl>
                                          <p:spTgt spid="13325"/>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3326"/>
                                        </p:tgtEl>
                                        <p:attrNameLst>
                                          <p:attrName>style.visibility</p:attrName>
                                        </p:attrNameLst>
                                      </p:cBhvr>
                                      <p:to>
                                        <p:strVal val="visible"/>
                                      </p:to>
                                    </p:set>
                                    <p:animEffect transition="in" filter="diamond(in)">
                                      <p:cBhvr>
                                        <p:cTn id="25" dur="2000"/>
                                        <p:tgtEl>
                                          <p:spTgt spid="13326"/>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13327"/>
                                        </p:tgtEl>
                                        <p:attrNameLst>
                                          <p:attrName>style.visibility</p:attrName>
                                        </p:attrNameLst>
                                      </p:cBhvr>
                                      <p:to>
                                        <p:strVal val="visible"/>
                                      </p:to>
                                    </p:set>
                                    <p:animEffect transition="in" filter="wedge">
                                      <p:cBhvr>
                                        <p:cTn id="30" dur="2000"/>
                                        <p:tgtEl>
                                          <p:spTgt spid="133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3323"/>
                    </p:tgtEl>
                  </p:cond>
                </p:stCondLst>
                <p:endSync evt="end" delay="0">
                  <p:rtn val="all"/>
                </p:endSync>
                <p:childTnLst>
                  <p:par>
                    <p:cTn id="32" fill="hold">
                      <p:stCondLst>
                        <p:cond delay="0"/>
                      </p:stCondLst>
                      <p:childTnLst>
                        <p:par>
                          <p:cTn id="33" fill="hold">
                            <p:stCondLst>
                              <p:cond delay="0"/>
                            </p:stCondLst>
                            <p:childTnLst>
                              <p:par>
                                <p:cTn id="34" presetID="20" presetClass="emph" presetSubtype="0" fill="hold" grpId="0" nodeType="clickEffect">
                                  <p:stCondLst>
                                    <p:cond delay="0"/>
                                  </p:stCondLst>
                                  <p:iterate type="lt">
                                    <p:tmPct val="10000"/>
                                  </p:iterate>
                                  <p:childTnLst>
                                    <p:set>
                                      <p:cBhvr override="childStyle">
                                        <p:cTn id="35" dur="500" autoRev="1" fill="hold"/>
                                        <p:tgtEl>
                                          <p:spTgt spid="13323"/>
                                        </p:tgtEl>
                                        <p:attrNameLst>
                                          <p:attrName>style.color</p:attrName>
                                        </p:attrNameLst>
                                      </p:cBhvr>
                                      <p:to>
                                        <p:clrVal>
                                          <a:srgbClr val="FF0000"/>
                                        </p:clrVal>
                                      </p:to>
                                    </p:set>
                                    <p:set>
                                      <p:cBhvr>
                                        <p:cTn id="36" dur="500" autoRev="1" fill="hold"/>
                                        <p:tgtEl>
                                          <p:spTgt spid="13323"/>
                                        </p:tgtEl>
                                        <p:attrNameLst>
                                          <p:attrName>fillcolor</p:attrName>
                                        </p:attrNameLst>
                                      </p:cBhvr>
                                      <p:to>
                                        <p:clrVal>
                                          <a:srgbClr val="FF0000"/>
                                        </p:clrVal>
                                      </p:to>
                                    </p:set>
                                    <p:set>
                                      <p:cBhvr>
                                        <p:cTn id="37" dur="500" autoRev="1" fill="hold"/>
                                        <p:tgtEl>
                                          <p:spTgt spid="13323"/>
                                        </p:tgtEl>
                                        <p:attrNameLst>
                                          <p:attrName>fill.type</p:attrName>
                                        </p:attrNameLst>
                                      </p:cBhvr>
                                      <p:to>
                                        <p:strVal val="solid"/>
                                      </p:to>
                                    </p:set>
                                  </p:childTnLst>
                                </p:cTn>
                              </p:par>
                            </p:childTnLst>
                          </p:cTn>
                        </p:par>
                      </p:childTnLst>
                    </p:cTn>
                  </p:par>
                </p:childTnLst>
              </p:cTn>
              <p:nextCondLst>
                <p:cond evt="onClick" delay="0">
                  <p:tgtEl>
                    <p:spTgt spid="13323"/>
                  </p:tgtEl>
                </p:cond>
              </p:nextCondLst>
            </p:seq>
          </p:childTnLst>
        </p:cTn>
      </p:par>
    </p:tnLst>
    <p:bldLst>
      <p:bldP spid="13316" grpId="0"/>
      <p:bldP spid="13317" grpId="0"/>
      <p:bldP spid="13323" grpId="0"/>
      <p:bldP spid="13323" grpId="1"/>
      <p:bldP spid="13325" grpId="0"/>
      <p:bldP spid="13326" grpId="0"/>
      <p:bldP spid="1332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1285</Words>
  <Application>Microsoft Office PowerPoint</Application>
  <PresentationFormat>On-screen Show (4:3)</PresentationFormat>
  <Paragraphs>108</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lEt'sgO</dc:creator>
  <cp:lastModifiedBy>Nguyễn Thị Hà</cp:lastModifiedBy>
  <cp:revision>48</cp:revision>
  <dcterms:created xsi:type="dcterms:W3CDTF">2010-04-03T09:07:36Z</dcterms:created>
  <dcterms:modified xsi:type="dcterms:W3CDTF">2023-04-11T02:18:51Z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95DD095DE07B452CBF8875E8BE4F89A2</vt:lpwstr>
  </property>
  <property fmtid="{D5CDD505-2E9C-101B-9397-08002B2CF9AE}" pid="3" name="KSOProductBuildVer">
    <vt:lpwstr>1033-11.2.0.11516</vt:lpwstr>
  </property>
</Properties>
</file>