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57" r:id="rId3"/>
    <p:sldId id="301" r:id="rId4"/>
    <p:sldId id="338" r:id="rId5"/>
    <p:sldId id="341" r:id="rId6"/>
    <p:sldId id="323" r:id="rId7"/>
    <p:sldId id="337" r:id="rId8"/>
    <p:sldId id="285" r:id="rId9"/>
    <p:sldId id="265" r:id="rId10"/>
    <p:sldId id="334" r:id="rId11"/>
    <p:sldId id="319" r:id="rId12"/>
    <p:sldId id="32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FF0066"/>
    <a:srgbClr val="FF00FF"/>
    <a:srgbClr val="FFCCFF"/>
    <a:srgbClr val="CC00CC"/>
    <a:srgbClr val="CC0066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1982139" y="2124635"/>
            <a:ext cx="8156943" cy="2675965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đâu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13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959" y="326765"/>
            <a:ext cx="723900" cy="6953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512" y="1070869"/>
            <a:ext cx="1069817" cy="1061079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060735" y="2131948"/>
            <a:ext cx="7328847" cy="3374770"/>
            <a:chOff x="2342089" y="2628081"/>
            <a:chExt cx="7328847" cy="3374770"/>
          </a:xfrm>
        </p:grpSpPr>
        <p:sp>
          <p:nvSpPr>
            <p:cNvPr id="11" name="Rectangle 10"/>
            <p:cNvSpPr/>
            <p:nvPr/>
          </p:nvSpPr>
          <p:spPr>
            <a:xfrm>
              <a:off x="2342089" y="2628081"/>
              <a:ext cx="7328847" cy="337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400" b="1" u="sng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Yêu</a:t>
              </a:r>
              <a:r>
                <a:rPr lang="en-US" sz="2400" b="1" u="sng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u="sng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cầu</a:t>
              </a:r>
              <a:r>
                <a:rPr lang="en-US" sz="2400" b="1" u="sng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u="sng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cuộc</a:t>
              </a:r>
              <a:r>
                <a:rPr lang="en-US" sz="2400" b="1" u="sng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u="sng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</a:t>
              </a:r>
              <a:r>
                <a:rPr lang="en-US" sz="23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vi-VN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 </a:t>
              </a:r>
              <a:r>
                <a:rPr lang="vi-VN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cùng bạn thực hiện các công việc dưới đây: </a:t>
              </a:r>
              <a:endPara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vi-VN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Nháy đúp chuột vào biểu tượng </a:t>
              </a:r>
              <a:r>
                <a:rPr lang="vi-VN" sz="23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PC </a:t>
              </a:r>
              <a:r>
                <a:rPr lang="en-US" sz="23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trên </a:t>
              </a: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màn hình và kể tên các ổ đĩa có trong máy tính đó; </a:t>
              </a:r>
              <a:endPara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Nháy đúp chuột vào ổ đĩa </a:t>
              </a:r>
              <a:r>
                <a:rPr lang="vi-VN" sz="23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D:</a:t>
              </a: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kể tên một vài thư mục và tệp trong ổ đĩa đó.</a:t>
              </a:r>
              <a:endPara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61044" y="3742615"/>
              <a:ext cx="600075" cy="6191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013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GHI NHỚ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542198" y="2063242"/>
            <a:ext cx="9001112" cy="3423157"/>
          </a:xfrm>
          <a:prstGeom prst="horizontalScroll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vi-VN" sz="2800" b="1" dirty="0"/>
              <a:t>Thông tin trong máy tính được lưu trữ thành các tệp ở ổ đĩa hoặc thư mục. Việc tìm kiếm thông tin dễ dàng và nhanh hơn nhờ thư mục cấu trúc theo sơ đồ hình cây.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3838"/>
            <a:ext cx="12192000" cy="730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264899" y="1634734"/>
            <a:ext cx="9284677" cy="17943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US" sz="4000" b="1" smtClean="0">
                <a:ln w="28575">
                  <a:noFill/>
                </a:ln>
                <a:solidFill>
                  <a:srgbClr val="FF0000"/>
                </a:solidFill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Thứ </a:t>
            </a:r>
            <a:r>
              <a:rPr lang="en-US" sz="4000" b="1" smtClean="0">
                <a:ln w="28575">
                  <a:noFill/>
                </a:ln>
                <a:solidFill>
                  <a:srgbClr val="FF0000"/>
                </a:solidFill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năm</a:t>
            </a:r>
            <a:r>
              <a:rPr lang="en-US" sz="4000" b="1" smtClean="0">
                <a:ln w="28575">
                  <a:noFill/>
                </a:ln>
                <a:solidFill>
                  <a:srgbClr val="FF0000"/>
                </a:solidFill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smtClean="0">
                <a:ln w="28575">
                  <a:noFill/>
                </a:ln>
                <a:solidFill>
                  <a:srgbClr val="FF0000"/>
                </a:solidFill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ngày </a:t>
            </a:r>
            <a:r>
              <a:rPr lang="en-US" sz="4000" b="1" smtClean="0">
                <a:ln w="28575">
                  <a:noFill/>
                </a:ln>
                <a:solidFill>
                  <a:srgbClr val="FF0000"/>
                </a:solidFill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 </a:t>
            </a:r>
            <a:r>
              <a:rPr lang="en-US" sz="4000" b="1" smtClean="0">
                <a:ln w="28575">
                  <a:noFill/>
                </a:ln>
                <a:solidFill>
                  <a:srgbClr val="FF0000"/>
                </a:solidFill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tháng 2 năm 2023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US" sz="4000" b="1" smtClean="0">
                <a:ln w="28575">
                  <a:noFill/>
                </a:ln>
                <a:solidFill>
                  <a:srgbClr val="FF0000"/>
                </a:solidFill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</a:t>
            </a:r>
            <a:r>
              <a:rPr lang="vi-VN" sz="4000" b="1" smtClean="0">
                <a:ln w="28575">
                  <a:noFill/>
                </a:ln>
                <a:solidFill>
                  <a:srgbClr val="FF0000"/>
                </a:solidFill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ài </a:t>
            </a:r>
            <a:r>
              <a:rPr lang="en-US" sz="4000" b="1" smtClean="0">
                <a:ln w="28575">
                  <a:noFill/>
                </a:ln>
                <a:solidFill>
                  <a:srgbClr val="FF0000"/>
                </a:solidFill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19: </a:t>
            </a:r>
            <a:r>
              <a:rPr lang="en-US" sz="4800" b="1" smtClean="0">
                <a:solidFill>
                  <a:srgbClr val="FF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Ổ đĩa, thư mục và tệp</a:t>
            </a:r>
            <a:endParaRPr lang="vi-VN" sz="4800" b="1" dirty="0">
              <a:ln w="28575">
                <a:noFill/>
              </a:ln>
              <a:solidFill>
                <a:srgbClr val="FF0000"/>
              </a:solidFill>
              <a:latin typeface="HP001 4 hàng" panose="020B06030503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713" y="1229847"/>
            <a:ext cx="3878164" cy="553998"/>
            <a:chOff x="689904" y="1379897"/>
            <a:chExt cx="3878164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346761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Ổ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đĩa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1700179" y="1906854"/>
            <a:ext cx="875400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 smtClean="0">
                <a:solidFill>
                  <a:srgbClr val="3333CC"/>
                </a:solidFill>
              </a:rPr>
              <a:t>-    </a:t>
            </a:r>
            <a:r>
              <a:rPr lang="vi-VN" sz="2400" dirty="0" smtClean="0">
                <a:solidFill>
                  <a:srgbClr val="3333CC"/>
                </a:solidFill>
              </a:rPr>
              <a:t>Thông </a:t>
            </a:r>
            <a:r>
              <a:rPr lang="vi-VN" sz="2400" dirty="0">
                <a:solidFill>
                  <a:srgbClr val="3333CC"/>
                </a:solidFill>
              </a:rPr>
              <a:t>tin trong máy tính được lưu trữ trong các </a:t>
            </a:r>
            <a:r>
              <a:rPr lang="vi-VN" sz="2400" b="1" dirty="0">
                <a:solidFill>
                  <a:srgbClr val="FF0000"/>
                </a:solidFill>
              </a:rPr>
              <a:t>tệp.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395288" indent="-395288">
              <a:lnSpc>
                <a:spcPct val="130000"/>
              </a:lnSpc>
            </a:pPr>
            <a:r>
              <a:rPr lang="en-US" sz="2400" b="1" dirty="0" smtClean="0">
                <a:solidFill>
                  <a:srgbClr val="3333CC"/>
                </a:solidFill>
              </a:rPr>
              <a:t>-    </a:t>
            </a:r>
            <a:r>
              <a:rPr lang="vi-VN" sz="2400" b="1" dirty="0" smtClean="0">
                <a:solidFill>
                  <a:srgbClr val="FF0000"/>
                </a:solidFill>
              </a:rPr>
              <a:t>Tệp</a:t>
            </a:r>
            <a:r>
              <a:rPr lang="vi-VN" sz="2400" b="1" dirty="0" smtClean="0">
                <a:solidFill>
                  <a:srgbClr val="3333CC"/>
                </a:solidFill>
              </a:rPr>
              <a:t> </a:t>
            </a:r>
            <a:r>
              <a:rPr lang="vi-VN" sz="2400" b="1" dirty="0">
                <a:solidFill>
                  <a:srgbClr val="3333CC"/>
                </a:solidFill>
              </a:rPr>
              <a:t>chứa thông tin về một đối tượng nào đó và được lưu ở thư mục hoặc ổ </a:t>
            </a:r>
            <a:r>
              <a:rPr lang="vi-VN" sz="2400" b="1" dirty="0" smtClean="0">
                <a:solidFill>
                  <a:srgbClr val="3333CC"/>
                </a:solidFill>
              </a:rPr>
              <a:t>đĩa.</a:t>
            </a:r>
            <a:endParaRPr lang="en-US" sz="2400" b="1" dirty="0" smtClean="0">
              <a:solidFill>
                <a:srgbClr val="3333CC"/>
              </a:solidFill>
            </a:endParaRPr>
          </a:p>
          <a:p>
            <a:pPr marL="342900" indent="-342900">
              <a:lnSpc>
                <a:spcPct val="130000"/>
              </a:lnSpc>
              <a:buFontTx/>
              <a:buChar char="-"/>
            </a:pPr>
            <a:r>
              <a:rPr lang="vi-VN" sz="2400" b="1" dirty="0" smtClean="0">
                <a:solidFill>
                  <a:srgbClr val="FF0000"/>
                </a:solidFill>
              </a:rPr>
              <a:t>Thư </a:t>
            </a:r>
            <a:r>
              <a:rPr lang="vi-VN" sz="2400" b="1" dirty="0">
                <a:solidFill>
                  <a:srgbClr val="FF0000"/>
                </a:solidFill>
              </a:rPr>
              <a:t>mục con </a:t>
            </a:r>
            <a:r>
              <a:rPr lang="vi-VN" sz="2400" b="1" dirty="0">
                <a:solidFill>
                  <a:srgbClr val="3333CC"/>
                </a:solidFill>
              </a:rPr>
              <a:t>là thư mục nằm trong một thư mục khác</a:t>
            </a:r>
            <a:r>
              <a:rPr lang="vi-VN" sz="2400" b="1" dirty="0" smtClean="0">
                <a:solidFill>
                  <a:srgbClr val="3333CC"/>
                </a:solidFill>
              </a:rPr>
              <a:t>.</a:t>
            </a:r>
            <a:endParaRPr lang="en-US" sz="2400" b="1" dirty="0" smtClean="0">
              <a:solidFill>
                <a:srgbClr val="3333CC"/>
              </a:solidFill>
            </a:endParaRPr>
          </a:p>
          <a:p>
            <a:pPr marL="342900" indent="-342900">
              <a:lnSpc>
                <a:spcPct val="130000"/>
              </a:lnSpc>
              <a:buFontTx/>
              <a:buChar char="-"/>
            </a:pPr>
            <a:r>
              <a:rPr lang="vi-VN" sz="2400" b="1" dirty="0">
                <a:solidFill>
                  <a:srgbClr val="FF0000"/>
                </a:solidFill>
              </a:rPr>
              <a:t>Ổ đĩa </a:t>
            </a:r>
            <a:r>
              <a:rPr lang="vi-VN" sz="2400" b="1" dirty="0">
                <a:solidFill>
                  <a:srgbClr val="3333CC"/>
                </a:solidFill>
              </a:rPr>
              <a:t>được xem là thư mục </a:t>
            </a:r>
            <a:r>
              <a:rPr lang="vi-VN" sz="2400" b="1" dirty="0" smtClean="0">
                <a:solidFill>
                  <a:srgbClr val="3333CC"/>
                </a:solidFill>
              </a:rPr>
              <a:t>gốc</a:t>
            </a:r>
            <a:r>
              <a:rPr lang="en-US" sz="2400" b="1" dirty="0" smtClean="0">
                <a:solidFill>
                  <a:srgbClr val="3333CC"/>
                </a:solidFill>
              </a:rPr>
              <a:t>.</a:t>
            </a:r>
            <a:endParaRPr lang="en-US" sz="2400" b="1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158243" y="1149165"/>
            <a:ext cx="3878164" cy="553998"/>
            <a:chOff x="689904" y="1379897"/>
            <a:chExt cx="3878164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346761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Ổ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đĩa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752" y="1839241"/>
            <a:ext cx="6747122" cy="36349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87" y="5563309"/>
            <a:ext cx="4000500" cy="40957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689002" y="2645392"/>
            <a:ext cx="3652289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300" dirty="0">
                <a:solidFill>
                  <a:srgbClr val="3333CC"/>
                </a:solidFill>
              </a:rPr>
              <a:t>Em hãy cùng bạn quan sát hình 19.2 và cho </a:t>
            </a:r>
            <a:r>
              <a:rPr lang="vi-VN" sz="2300" dirty="0" smtClean="0">
                <a:solidFill>
                  <a:srgbClr val="3333CC"/>
                </a:solidFill>
              </a:rPr>
              <a:t>biết</a:t>
            </a:r>
            <a:r>
              <a:rPr lang="en-US" sz="2300" dirty="0" smtClean="0">
                <a:solidFill>
                  <a:srgbClr val="3333CC"/>
                </a:solidFill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vi-VN" sz="2300" dirty="0" smtClean="0">
                <a:solidFill>
                  <a:srgbClr val="3333CC"/>
                </a:solidFill>
                <a:cs typeface="Arial" panose="020B0604020202020204" pitchFamily="34" charset="0"/>
              </a:rPr>
              <a:t>ó</a:t>
            </a:r>
            <a:r>
              <a:rPr lang="en-US" sz="2300" dirty="0">
                <a:solidFill>
                  <a:srgbClr val="3333CC"/>
                </a:solidFill>
              </a:rPr>
              <a:t>:</a:t>
            </a:r>
            <a:endParaRPr lang="en-US" sz="2300" dirty="0" smtClean="0">
              <a:solidFill>
                <a:srgbClr val="3333CC"/>
              </a:solidFill>
            </a:endParaRPr>
          </a:p>
          <a:p>
            <a:pPr marL="231775" indent="-231775" algn="just">
              <a:lnSpc>
                <a:spcPct val="120000"/>
              </a:lnSpc>
            </a:pPr>
            <a:r>
              <a:rPr lang="vi-VN" sz="2300" dirty="0" smtClean="0">
                <a:solidFill>
                  <a:srgbClr val="3333CC"/>
                </a:solidFill>
              </a:rPr>
              <a:t>• </a:t>
            </a:r>
            <a:r>
              <a:rPr lang="en-US" sz="2300" dirty="0" smtClean="0">
                <a:solidFill>
                  <a:srgbClr val="3333CC"/>
                </a:solidFill>
              </a:rPr>
              <a:t> 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2300" dirty="0" smtClean="0">
                <a:solidFill>
                  <a:srgbClr val="3333CC"/>
                </a:solidFill>
              </a:rPr>
              <a:t>ao </a:t>
            </a:r>
            <a:r>
              <a:rPr lang="vi-VN" sz="2300" dirty="0">
                <a:solidFill>
                  <a:srgbClr val="3333CC"/>
                </a:solidFill>
              </a:rPr>
              <a:t>nhiêu thư mục?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31775" indent="-231775" algn="just">
              <a:lnSpc>
                <a:spcPct val="120000"/>
              </a:lnSpc>
            </a:pPr>
            <a:r>
              <a:rPr lang="vi-VN" sz="2300" dirty="0" smtClean="0">
                <a:solidFill>
                  <a:srgbClr val="3333CC"/>
                </a:solidFill>
              </a:rPr>
              <a:t>•</a:t>
            </a:r>
            <a:r>
              <a:rPr lang="en-US" sz="2300" dirty="0" smtClean="0">
                <a:solidFill>
                  <a:srgbClr val="3333CC"/>
                </a:solidFill>
              </a:rPr>
              <a:t> 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2300" dirty="0" smtClean="0">
                <a:solidFill>
                  <a:srgbClr val="3333CC"/>
                </a:solidFill>
              </a:rPr>
              <a:t>ao </a:t>
            </a:r>
            <a:r>
              <a:rPr lang="vi-VN" sz="2300" dirty="0">
                <a:solidFill>
                  <a:srgbClr val="3333CC"/>
                </a:solidFill>
              </a:rPr>
              <a:t>nhiêu 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ổ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đĩa</a:t>
            </a:r>
            <a:r>
              <a:rPr lang="vi-VN" sz="2300" dirty="0" smtClean="0">
                <a:solidFill>
                  <a:srgbClr val="3333CC"/>
                </a:solidFill>
              </a:rPr>
              <a:t>? </a:t>
            </a:r>
            <a:r>
              <a:rPr lang="vi-VN" sz="2300" dirty="0">
                <a:solidFill>
                  <a:srgbClr val="3333CC"/>
                </a:solidFill>
              </a:rPr>
              <a:t>Tên các ổ đĩa? </a:t>
            </a:r>
            <a:endParaRPr lang="en-US" sz="2300" dirty="0">
              <a:solidFill>
                <a:srgbClr val="3333CC"/>
              </a:solidFill>
              <a:cs typeface="Arial" panose="020B0604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579818" y="1774209"/>
            <a:ext cx="3841774" cy="400753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224" y="1783844"/>
            <a:ext cx="909923" cy="90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32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4" name="Rounded Rectangle 3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6" name="Horizontal Scroll 5"/>
          <p:cNvSpPr/>
          <p:nvPr/>
        </p:nvSpPr>
        <p:spPr>
          <a:xfrm>
            <a:off x="1542198" y="2063242"/>
            <a:ext cx="9001112" cy="2931839"/>
          </a:xfrm>
          <a:prstGeom prst="horizontalScroll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ổ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đĩa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nằm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713" y="1229847"/>
            <a:ext cx="2555687" cy="553998"/>
            <a:chOff x="689904" y="1379897"/>
            <a:chExt cx="2555687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4513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Cây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6290656" y="1783845"/>
            <a:ext cx="4850962" cy="4507721"/>
            <a:chOff x="5967093" y="1320227"/>
            <a:chExt cx="5198832" cy="496616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7093" y="1320227"/>
              <a:ext cx="5198832" cy="451203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61636" y="5840945"/>
              <a:ext cx="3701228" cy="445443"/>
            </a:xfrm>
            <a:prstGeom prst="rect">
              <a:avLst/>
            </a:prstGeom>
          </p:spPr>
        </p:pic>
      </p:grpSp>
      <p:sp>
        <p:nvSpPr>
          <p:cNvPr id="17" name="Rounded Rectangle 16"/>
          <p:cNvSpPr/>
          <p:nvPr/>
        </p:nvSpPr>
        <p:spPr>
          <a:xfrm>
            <a:off x="1285316" y="2366678"/>
            <a:ext cx="4749724" cy="3882684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Phiếu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endParaRPr lang="en-US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576" y="3146339"/>
            <a:ext cx="4423584" cy="28270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4161" y="1826037"/>
            <a:ext cx="3832844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300" b="1" dirty="0"/>
              <a:t>a. Vai trò của cây thư mục</a:t>
            </a:r>
            <a:endParaRPr lang="en-US" sz="2300" b="1" dirty="0"/>
          </a:p>
        </p:txBody>
      </p:sp>
      <p:sp>
        <p:nvSpPr>
          <p:cNvPr id="18" name="Oval 17"/>
          <p:cNvSpPr/>
          <p:nvPr/>
        </p:nvSpPr>
        <p:spPr>
          <a:xfrm>
            <a:off x="1722639" y="3873805"/>
            <a:ext cx="331244" cy="3516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6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2" name="Rounded Rectangle 11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4" name="Rectangle 3"/>
          <p:cNvSpPr/>
          <p:nvPr/>
        </p:nvSpPr>
        <p:spPr>
          <a:xfrm>
            <a:off x="990599" y="1088237"/>
            <a:ext cx="1071629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400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 HÀNH</a:t>
            </a:r>
          </a:p>
          <a:p>
            <a:pPr>
              <a:lnSpc>
                <a:spcPct val="130000"/>
              </a:lnSpc>
            </a:pPr>
            <a:r>
              <a:rPr lang="en-US" sz="400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</a:t>
            </a:r>
            <a:r>
              <a:rPr lang="en-US" sz="40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hãy làm theo thao tác sau:</a:t>
            </a:r>
          </a:p>
          <a:p>
            <a:pPr marL="519113">
              <a:lnSpc>
                <a:spcPct val="130000"/>
              </a:lnSpc>
              <a:buFontTx/>
              <a:buChar char="-"/>
            </a:pPr>
            <a:r>
              <a:rPr lang="en-US" sz="40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Khởi động máy tính</a:t>
            </a:r>
          </a:p>
          <a:p>
            <a:pPr marL="860425" indent="-341313">
              <a:lnSpc>
                <a:spcPct val="130000"/>
              </a:lnSpc>
              <a:buFontTx/>
              <a:buChar char="-"/>
            </a:pPr>
            <a:r>
              <a:rPr lang="en-US" sz="40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 đúp chuột vào biểu tượng </a:t>
            </a:r>
            <a:r>
              <a:rPr lang="en-US" sz="4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4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                </a:t>
            </a:r>
            <a:r>
              <a:rPr lang="en-US" sz="40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hoặc </a:t>
            </a:r>
            <a:r>
              <a:rPr lang="en-US" sz="4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computer</a:t>
            </a:r>
            <a:endParaRPr lang="en-U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8747" y="4302264"/>
            <a:ext cx="1467403" cy="14674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75586" y="3406789"/>
            <a:ext cx="933580" cy="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1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89429" y="1363973"/>
            <a:ext cx="547762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en-US" sz="2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572" y="347467"/>
            <a:ext cx="695325" cy="64770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6788267" y="1285090"/>
            <a:ext cx="4522157" cy="4764018"/>
            <a:chOff x="8183335" y="2497524"/>
            <a:chExt cx="3253488" cy="6526577"/>
          </a:xfrm>
        </p:grpSpPr>
        <p:sp>
          <p:nvSpPr>
            <p:cNvPr id="15" name="Rectangle 14"/>
            <p:cNvSpPr/>
            <p:nvPr/>
          </p:nvSpPr>
          <p:spPr>
            <a:xfrm>
              <a:off x="8292519" y="3367069"/>
              <a:ext cx="3057099" cy="56008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800"/>
                </a:spcAft>
              </a:pP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sát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hình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19.3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trao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với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rồi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biết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342900" indent="-342900" algn="just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vi-VN" sz="2200" dirty="0">
                  <a:solidFill>
                    <a:srgbClr val="3333CC"/>
                  </a:solidFill>
                </a:rPr>
                <a:t>Bên cạnh tên mỗi thư mục, có một biểu tượng. Em có nhận xét gì về hình dạng và màu sắc của các biểu tượng ấy? </a:t>
              </a:r>
              <a:endParaRPr lang="en-US" sz="2200" dirty="0" smtClean="0">
                <a:solidFill>
                  <a:srgbClr val="3333CC"/>
                </a:solidFill>
              </a:endParaRP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vi-VN" sz="2200" dirty="0" smtClean="0">
                  <a:solidFill>
                    <a:srgbClr val="3333CC"/>
                  </a:solidFill>
                </a:rPr>
                <a:t>Tệp </a:t>
              </a:r>
              <a:r>
                <a:rPr lang="vi-VN" sz="2200" dirty="0">
                  <a:solidFill>
                    <a:srgbClr val="FF0000"/>
                  </a:solidFill>
                </a:rPr>
                <a:t>Bài 1.docx </a:t>
              </a:r>
              <a:r>
                <a:rPr lang="vi-VN" sz="2200" dirty="0">
                  <a:solidFill>
                    <a:srgbClr val="3333CC"/>
                  </a:solidFill>
                </a:rPr>
                <a:t>nằm trong thư mục nào và thư mục đó là thư mục con của thư mục nào? </a:t>
              </a:r>
              <a:endPara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183335" y="2784142"/>
              <a:ext cx="3253488" cy="6239959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8898340" y="2497524"/>
              <a:ext cx="1897039" cy="559575"/>
            </a:xfrm>
            <a:prstGeom prst="ellipse">
              <a:avLst/>
            </a:prstGeom>
            <a:solidFill>
              <a:srgbClr val="FF0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đôi</a:t>
              </a:r>
              <a:endPara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008894" y="1345504"/>
            <a:ext cx="5558161" cy="4946570"/>
            <a:chOff x="5967093" y="1320227"/>
            <a:chExt cx="5198832" cy="4966161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7093" y="1320227"/>
              <a:ext cx="5198832" cy="451203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61636" y="5840945"/>
              <a:ext cx="3701228" cy="4454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959" y="326765"/>
            <a:ext cx="723900" cy="69532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443379" y="2565780"/>
            <a:ext cx="5909481" cy="1746913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THI: AI NHANH HƠN?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2032</TotalTime>
  <Words>405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HP001 4 hàng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 123</cp:lastModifiedBy>
  <cp:revision>361</cp:revision>
  <dcterms:created xsi:type="dcterms:W3CDTF">2022-01-27T15:18:21Z</dcterms:created>
  <dcterms:modified xsi:type="dcterms:W3CDTF">2023-02-02T07:04:09Z</dcterms:modified>
</cp:coreProperties>
</file>