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9" r:id="rId2"/>
    <p:sldId id="295" r:id="rId3"/>
    <p:sldId id="306" r:id="rId4"/>
    <p:sldId id="257" r:id="rId5"/>
    <p:sldId id="301" r:id="rId6"/>
    <p:sldId id="341" r:id="rId7"/>
    <p:sldId id="340" r:id="rId8"/>
    <p:sldId id="323" r:id="rId9"/>
    <p:sldId id="285" r:id="rId10"/>
    <p:sldId id="265" r:id="rId11"/>
    <p:sldId id="319" r:id="rId12"/>
    <p:sldId id="32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3333FF"/>
    <a:srgbClr val="FF0066"/>
    <a:srgbClr val="FF00FF"/>
    <a:srgbClr val="FFCCFF"/>
    <a:srgbClr val="CC00CC"/>
    <a:srgbClr val="CC0066"/>
    <a:srgbClr val="99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FD38B-2BC7-49F6-A158-0001751B9F0D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0524F-7808-4E38-B397-62FABE21F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57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D0524F-7808-4E38-B397-62FABE21F0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47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7671" y="1546412"/>
            <a:ext cx="809512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CHƯƠNG 3 </a:t>
            </a:r>
          </a:p>
          <a:p>
            <a:pPr algn="ctr">
              <a:lnSpc>
                <a:spcPct val="150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TỔ CHỨC LƯU TRỮ, TÌM KIẾM VÀ TRAO ĐỔI THÔNG TIN</a:t>
            </a:r>
            <a:endParaRPr lang="en-US" sz="4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57737" y="320545"/>
            <a:ext cx="4353220" cy="70154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</a:t>
            </a:r>
            <a:r>
              <a:rPr lang="en-US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 DỤNG</a:t>
            </a:r>
            <a:endParaRPr lang="en-US" sz="3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4959" y="326765"/>
            <a:ext cx="723900" cy="695325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2306473" y="2029322"/>
            <a:ext cx="7956643" cy="3293305"/>
            <a:chOff x="6942331" y="2784139"/>
            <a:chExt cx="6048232" cy="5394610"/>
          </a:xfrm>
        </p:grpSpPr>
        <p:sp>
          <p:nvSpPr>
            <p:cNvPr id="6" name="Rectangle 5"/>
            <p:cNvSpPr/>
            <p:nvPr/>
          </p:nvSpPr>
          <p:spPr>
            <a:xfrm>
              <a:off x="7191313" y="3168538"/>
              <a:ext cx="5550265" cy="46205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1200"/>
                </a:spcAft>
              </a:pP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hiện</a:t>
              </a:r>
              <a:r>
                <a:rPr lang="en-US" sz="25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463550" indent="-463550" algn="just">
                <a:lnSpc>
                  <a:spcPct val="130000"/>
                </a:lnSpc>
                <a:spcAft>
                  <a:spcPts val="1200"/>
                </a:spcAft>
                <a:buFont typeface="Wingdings" panose="05000000000000000000" pitchFamily="2" charset="2"/>
                <a:buChar char="v"/>
              </a:pP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nhân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  <a:r>
                <a:rPr lang="en-US" sz="24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Tìm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tên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một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ổ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đĩa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D: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trên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máy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tính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đang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thực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hành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sz="24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63550" indent="-463550" algn="just">
                <a:lnSpc>
                  <a:spcPct val="130000"/>
                </a:lnSpc>
                <a:spcAft>
                  <a:spcPts val="1200"/>
                </a:spcAft>
                <a:buFont typeface="Wingdings" panose="05000000000000000000" pitchFamily="2" charset="2"/>
                <a:buChar char="v"/>
              </a:pP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đôi</a:t>
              </a:r>
              <a:r>
                <a:rPr lang="en-US" sz="24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Kể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cho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bạn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cùng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biết</a:t>
              </a:r>
              <a:r>
                <a:rPr lang="en-US" sz="2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những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dirty="0" err="1">
                  <a:latin typeface="Arial" panose="020B0604020202020204" pitchFamily="34" charset="0"/>
                  <a:cs typeface="Arial" panose="020B0604020202020204" pitchFamily="34" charset="0"/>
                </a:rPr>
                <a:t>đó</a:t>
              </a:r>
              <a:r>
                <a:rPr lang="en-US" sz="2400" dirty="0"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6942331" y="2784139"/>
              <a:ext cx="6048232" cy="5394610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1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57737" y="320545"/>
            <a:ext cx="4353220" cy="70154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GHI NHỚ</a:t>
            </a:r>
            <a:endParaRPr lang="en-US" sz="32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894359" y="1913117"/>
            <a:ext cx="8679975" cy="3423157"/>
          </a:xfrm>
          <a:prstGeom prst="horizontalScroll">
            <a:avLst/>
          </a:prstGeom>
          <a:solidFill>
            <a:srgbClr val="C000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r>
              <a:rPr lang="vi-VN" sz="2800" b="1" dirty="0"/>
              <a:t>Thư mục có thể chứa thư mục con và tệp. Để tìm tệp trong một thư mục cần nháy đúp chuột vào thư mục đó.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5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3838"/>
            <a:ext cx="12192000" cy="730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36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545460" y="639866"/>
            <a:ext cx="3457933" cy="595983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KIỂM TRA BÀI CŨ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loud 1"/>
          <p:cNvSpPr/>
          <p:nvPr/>
        </p:nvSpPr>
        <p:spPr>
          <a:xfrm>
            <a:off x="2035927" y="2339788"/>
            <a:ext cx="8156943" cy="2675965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vai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trò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cây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</a:t>
            </a:r>
            <a:r>
              <a:rPr lang="en-US" sz="3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13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3865174" y="249383"/>
            <a:ext cx="4353220" cy="626201"/>
            <a:chOff x="3865174" y="249383"/>
            <a:chExt cx="4353220" cy="626201"/>
          </a:xfrm>
        </p:grpSpPr>
        <p:sp>
          <p:nvSpPr>
            <p:cNvPr id="7" name="Rounded Rectangle 6"/>
            <p:cNvSpPr/>
            <p:nvPr/>
          </p:nvSpPr>
          <p:spPr>
            <a:xfrm>
              <a:off x="3865174" y="249383"/>
              <a:ext cx="4353220" cy="626201"/>
            </a:xfrm>
            <a:prstGeom prst="roundRect">
              <a:avLst/>
            </a:prstGeom>
            <a:solidFill>
              <a:srgbClr val="FFFF00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3333C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MỞ ĐẦU</a:t>
              </a:r>
              <a:endParaRPr lang="en-US" sz="3200" b="1" dirty="0">
                <a:solidFill>
                  <a:srgbClr val="3333C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28621" y="249783"/>
              <a:ext cx="633088" cy="600897"/>
            </a:xfrm>
            <a:prstGeom prst="rect">
              <a:avLst/>
            </a:prstGeom>
          </p:spPr>
        </p:pic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2248" y="1323542"/>
            <a:ext cx="3506881" cy="4964078"/>
          </a:xfrm>
          <a:prstGeom prst="rect">
            <a:avLst/>
          </a:prstGeom>
        </p:spPr>
      </p:pic>
      <p:sp>
        <p:nvSpPr>
          <p:cNvPr id="16" name="Cloud 15"/>
          <p:cNvSpPr/>
          <p:nvPr/>
        </p:nvSpPr>
        <p:spPr>
          <a:xfrm>
            <a:off x="6539326" y="2780211"/>
            <a:ext cx="4675522" cy="2050739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tên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phận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cây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03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05E2FA4-701D-4C92-898E-7EE4AF07FEBA}"/>
              </a:ext>
            </a:extLst>
          </p:cNvPr>
          <p:cNvSpPr txBox="1"/>
          <p:nvPr/>
        </p:nvSpPr>
        <p:spPr>
          <a:xfrm>
            <a:off x="2645798" y="2197560"/>
            <a:ext cx="8431305" cy="9787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US" sz="4000" b="1">
                <a:ln w="28575">
                  <a:noFill/>
                </a:ln>
                <a:solidFill>
                  <a:srgbClr val="FF0000"/>
                </a:solidFill>
                <a:latin typeface="HP001 4 hàng" panose="020B06030503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B</a:t>
            </a:r>
            <a:r>
              <a:rPr lang="vi-VN" sz="4000" b="1" smtClean="0">
                <a:ln w="28575">
                  <a:noFill/>
                </a:ln>
                <a:solidFill>
                  <a:srgbClr val="FF0000"/>
                </a:solidFill>
                <a:latin typeface="HP001 4 hàng" panose="020B06030503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ài </a:t>
            </a:r>
            <a:r>
              <a:rPr lang="en-US" sz="4000" b="1" smtClean="0">
                <a:ln w="28575">
                  <a:noFill/>
                </a:ln>
                <a:solidFill>
                  <a:srgbClr val="FF0000"/>
                </a:solidFill>
                <a:latin typeface="HP001 4 hàng" panose="020B06030503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20: </a:t>
            </a:r>
            <a:r>
              <a:rPr lang="en-US" sz="4800" b="1">
                <a:solidFill>
                  <a:srgbClr val="FF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C</a:t>
            </a:r>
            <a:r>
              <a:rPr lang="en-US" sz="4800" b="1" smtClean="0">
                <a:solidFill>
                  <a:srgbClr val="FF0000"/>
                </a:solidFill>
                <a:latin typeface="HP001 4 hàng" panose="020B0603050302020204" pitchFamily="34" charset="0"/>
                <a:cs typeface="Arial" panose="020B0604020202020204" pitchFamily="34" charset="0"/>
              </a:rPr>
              <a:t>ấu trúc cây thư mục</a:t>
            </a:r>
            <a:endParaRPr lang="vi-VN" sz="4800" b="1" dirty="0">
              <a:ln w="28575">
                <a:noFill/>
              </a:ln>
              <a:solidFill>
                <a:srgbClr val="FF0000"/>
              </a:solidFill>
              <a:latin typeface="HP001 4 hàng" panose="020B06030503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05E2FA4-701D-4C92-898E-7EE4AF07FEBA}"/>
              </a:ext>
            </a:extLst>
          </p:cNvPr>
          <p:cNvSpPr txBox="1"/>
          <p:nvPr/>
        </p:nvSpPr>
        <p:spPr>
          <a:xfrm>
            <a:off x="1797066" y="1083228"/>
            <a:ext cx="10128771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US" sz="4000" b="1" smtClean="0">
                <a:ln w="28575">
                  <a:noFill/>
                </a:ln>
                <a:solidFill>
                  <a:srgbClr val="FF0000"/>
                </a:solidFill>
                <a:latin typeface="HP001 4 hàng" panose="020B06030503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Thứ </a:t>
            </a:r>
            <a:r>
              <a:rPr lang="en-US" sz="4000" b="1" smtClean="0">
                <a:ln w="28575">
                  <a:noFill/>
                </a:ln>
                <a:solidFill>
                  <a:srgbClr val="FF0000"/>
                </a:solidFill>
                <a:latin typeface="HP001 4 hàng" panose="020B06030503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năm</a:t>
            </a:r>
            <a:r>
              <a:rPr lang="en-US" sz="4000" b="1" smtClean="0">
                <a:ln w="28575">
                  <a:noFill/>
                </a:ln>
                <a:solidFill>
                  <a:srgbClr val="FF0000"/>
                </a:solidFill>
                <a:latin typeface="HP001 4 hàng" panose="020B06030503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US" sz="4000" b="1" smtClean="0">
                <a:ln w="28575">
                  <a:noFill/>
                </a:ln>
                <a:solidFill>
                  <a:srgbClr val="FF0000"/>
                </a:solidFill>
                <a:latin typeface="HP001 4 hàng" panose="020B06030503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ngày </a:t>
            </a:r>
            <a:r>
              <a:rPr lang="en-US" sz="4000" b="1" smtClean="0">
                <a:ln w="28575">
                  <a:noFill/>
                </a:ln>
                <a:solidFill>
                  <a:srgbClr val="FF0000"/>
                </a:solidFill>
                <a:latin typeface="HP001 4 hàng" panose="020B06030503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9 </a:t>
            </a:r>
            <a:r>
              <a:rPr lang="en-US" sz="4000" b="1" smtClean="0">
                <a:ln w="28575">
                  <a:noFill/>
                </a:ln>
                <a:solidFill>
                  <a:srgbClr val="FF0000"/>
                </a:solidFill>
                <a:latin typeface="HP001 4 hàng" panose="020B06030503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tháng 2 năm 2023</a:t>
            </a:r>
            <a:endParaRPr lang="vi-VN" sz="4800" b="1" dirty="0">
              <a:ln w="28575">
                <a:noFill/>
              </a:ln>
              <a:solidFill>
                <a:srgbClr val="FF0000"/>
              </a:solidFill>
              <a:latin typeface="HP001 4 hàng" panose="020B06030503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39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2713" y="1229847"/>
            <a:ext cx="5211862" cy="553998"/>
            <a:chOff x="689904" y="1379897"/>
            <a:chExt cx="5211862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4801314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Cấu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trúc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cây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một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0401" y="1853081"/>
            <a:ext cx="3545632" cy="41250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7295" y="5975705"/>
            <a:ext cx="3371320" cy="379705"/>
          </a:xfrm>
          <a:prstGeom prst="rect">
            <a:avLst/>
          </a:prstGeom>
        </p:spPr>
      </p:pic>
      <p:sp>
        <p:nvSpPr>
          <p:cNvPr id="17" name="Cloud 16"/>
          <p:cNvSpPr/>
          <p:nvPr/>
        </p:nvSpPr>
        <p:spPr>
          <a:xfrm>
            <a:off x="5802828" y="2661314"/>
            <a:ext cx="5470221" cy="2201778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vi-VN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uan </a:t>
            </a:r>
            <a:r>
              <a:rPr lang="vi-VN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sát </a:t>
            </a:r>
            <a:r>
              <a:rPr lang="en-US" sz="2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hình</a:t>
            </a:r>
            <a:r>
              <a:rPr lang="en-US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vi-VN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biết: Thư mục </a:t>
            </a:r>
            <a:r>
              <a:rPr lang="vi-VN" sz="2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Hoa</a:t>
            </a:r>
            <a:r>
              <a:rPr lang="vi-VN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chứa các thư mục con nào? </a:t>
            </a:r>
            <a:endParaRPr lang="en-US" sz="2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14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786388" y="373486"/>
            <a:ext cx="4443211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smtClean="0">
                <a:latin typeface="+mj-lt"/>
              </a:rPr>
              <a:t>Thương </a:t>
            </a:r>
            <a:r>
              <a:rPr lang="vi-VN" sz="2400" b="1">
                <a:latin typeface="+mj-lt"/>
              </a:rPr>
              <a:t>ông</a:t>
            </a:r>
          </a:p>
          <a:p>
            <a:endParaRPr lang="vi-VN" sz="2400" b="1">
              <a:latin typeface="+mj-lt"/>
            </a:endParaRPr>
          </a:p>
          <a:p>
            <a:r>
              <a:rPr lang="vi-VN" sz="2400">
                <a:latin typeface="+mj-lt"/>
              </a:rPr>
              <a:t>Ông bị đau chân</a:t>
            </a:r>
            <a:br>
              <a:rPr lang="vi-VN" sz="2400">
                <a:latin typeface="+mj-lt"/>
              </a:rPr>
            </a:br>
            <a:r>
              <a:rPr lang="vi-VN" sz="2400">
                <a:latin typeface="+mj-lt"/>
              </a:rPr>
              <a:t>Nó sưng nó tấy</a:t>
            </a:r>
            <a:br>
              <a:rPr lang="vi-VN" sz="2400">
                <a:latin typeface="+mj-lt"/>
              </a:rPr>
            </a:br>
            <a:r>
              <a:rPr lang="vi-VN" sz="2400">
                <a:latin typeface="+mj-lt"/>
              </a:rPr>
              <a:t>Đi phải chống gậy</a:t>
            </a:r>
            <a:br>
              <a:rPr lang="vi-VN" sz="2400">
                <a:latin typeface="+mj-lt"/>
              </a:rPr>
            </a:br>
            <a:r>
              <a:rPr lang="vi-VN" sz="2400">
                <a:latin typeface="+mj-lt"/>
              </a:rPr>
              <a:t>Khập khiễng, khập khà</a:t>
            </a:r>
            <a:br>
              <a:rPr lang="vi-VN" sz="2400">
                <a:latin typeface="+mj-lt"/>
              </a:rPr>
            </a:br>
            <a:r>
              <a:rPr lang="vi-VN" sz="2400">
                <a:latin typeface="+mj-lt"/>
              </a:rPr>
              <a:t>Bước lên thềm nhà</a:t>
            </a:r>
            <a:br>
              <a:rPr lang="vi-VN" sz="2400">
                <a:latin typeface="+mj-lt"/>
              </a:rPr>
            </a:br>
            <a:r>
              <a:rPr lang="vi-VN" sz="2400">
                <a:latin typeface="+mj-lt"/>
              </a:rPr>
              <a:t>Nhấc chân quá khó</a:t>
            </a:r>
            <a:br>
              <a:rPr lang="vi-VN" sz="2400">
                <a:latin typeface="+mj-lt"/>
              </a:rPr>
            </a:br>
            <a:r>
              <a:rPr lang="vi-VN" sz="2400">
                <a:latin typeface="+mj-lt"/>
              </a:rPr>
              <a:t>Thấy ông nhăn nhó</a:t>
            </a:r>
            <a:br>
              <a:rPr lang="vi-VN" sz="2400">
                <a:latin typeface="+mj-lt"/>
              </a:rPr>
            </a:br>
            <a:r>
              <a:rPr lang="vi-VN" sz="2400">
                <a:latin typeface="+mj-lt"/>
              </a:rPr>
              <a:t>Việt chơi ngoài sân</a:t>
            </a:r>
            <a:br>
              <a:rPr lang="vi-VN" sz="2400">
                <a:latin typeface="+mj-lt"/>
              </a:rPr>
            </a:br>
            <a:r>
              <a:rPr lang="vi-VN" sz="2400">
                <a:latin typeface="+mj-lt"/>
              </a:rPr>
              <a:t>Lon ton lại gần,</a:t>
            </a:r>
            <a:br>
              <a:rPr lang="vi-VN" sz="2400">
                <a:latin typeface="+mj-lt"/>
              </a:rPr>
            </a:br>
            <a:r>
              <a:rPr lang="vi-VN" sz="2400">
                <a:latin typeface="+mj-lt"/>
              </a:rPr>
              <a:t>Âu yếm, nhanh nhảu:</a:t>
            </a:r>
            <a:br>
              <a:rPr lang="vi-VN" sz="2400">
                <a:latin typeface="+mj-lt"/>
              </a:rPr>
            </a:br>
            <a:r>
              <a:rPr lang="vi-VN" sz="2400">
                <a:latin typeface="+mj-lt"/>
              </a:rPr>
              <a:t>“Ông vịn vai cháu,</a:t>
            </a:r>
            <a:br>
              <a:rPr lang="vi-VN" sz="2400">
                <a:latin typeface="+mj-lt"/>
              </a:rPr>
            </a:br>
            <a:r>
              <a:rPr lang="vi-VN" sz="2400">
                <a:latin typeface="+mj-lt"/>
              </a:rPr>
              <a:t>Cháu đỡ ông lên.”</a:t>
            </a:r>
          </a:p>
          <a:p>
            <a:r>
              <a:rPr lang="vi-VN" sz="2400">
                <a:latin typeface="+mj-lt"/>
              </a:rPr>
              <a:t>Ông bước lên thềm</a:t>
            </a:r>
            <a:br>
              <a:rPr lang="vi-VN" sz="2400">
                <a:latin typeface="+mj-lt"/>
              </a:rPr>
            </a:br>
            <a:r>
              <a:rPr lang="vi-VN" sz="2400">
                <a:latin typeface="+mj-lt"/>
              </a:rPr>
              <a:t>Trong lòng sung sướng</a:t>
            </a:r>
            <a:br>
              <a:rPr lang="vi-VN" sz="2400">
                <a:latin typeface="+mj-lt"/>
              </a:rPr>
            </a:br>
            <a:r>
              <a:rPr lang="vi-VN" sz="2400">
                <a:latin typeface="+mj-lt"/>
              </a:rPr>
              <a:t>Quẳng gậy, cúi xuống</a:t>
            </a:r>
            <a:br>
              <a:rPr lang="vi-VN" sz="2400">
                <a:latin typeface="+mj-lt"/>
              </a:rPr>
            </a:br>
            <a:r>
              <a:rPr lang="vi-VN" sz="2400">
                <a:latin typeface="+mj-lt"/>
              </a:rPr>
              <a:t>Quên cả đớn đau</a:t>
            </a:r>
            <a:br>
              <a:rPr lang="vi-VN" sz="2400">
                <a:latin typeface="+mj-lt"/>
              </a:rPr>
            </a:br>
            <a:r>
              <a:rPr lang="vi-VN" sz="2400">
                <a:latin typeface="+mj-lt"/>
              </a:rPr>
              <a:t>Ôm cháu xoa đầu:</a:t>
            </a:r>
            <a:br>
              <a:rPr lang="vi-VN" sz="2400">
                <a:latin typeface="+mj-lt"/>
              </a:rPr>
            </a:br>
            <a:r>
              <a:rPr lang="vi-VN" sz="2400">
                <a:latin typeface="+mj-lt"/>
              </a:rPr>
              <a:t>“Hoan hô thằng </a:t>
            </a:r>
            <a:r>
              <a:rPr lang="vi-VN" sz="2400">
                <a:latin typeface="+mj-lt"/>
              </a:rPr>
              <a:t>bé</a:t>
            </a:r>
            <a:r>
              <a:rPr lang="vi-VN" sz="2400" smtClean="0">
                <a:latin typeface="+mj-lt"/>
              </a:rPr>
              <a:t>!</a:t>
            </a:r>
            <a:r>
              <a:rPr lang="en-US" sz="2400" smtClean="0">
                <a:latin typeface="+mj-lt"/>
              </a:rPr>
              <a:t>...</a:t>
            </a:r>
            <a:r>
              <a:rPr lang="vi-VN" sz="2400">
                <a:latin typeface="+mj-lt"/>
              </a:rPr>
              <a:t/>
            </a:r>
            <a:br>
              <a:rPr lang="vi-VN" sz="2400">
                <a:latin typeface="+mj-lt"/>
              </a:rPr>
            </a:br>
            <a:endParaRPr lang="en-US" sz="24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397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2713" y="1229847"/>
            <a:ext cx="5211862" cy="553998"/>
            <a:chOff x="689904" y="1379897"/>
            <a:chExt cx="5211862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 smtClean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1</a:t>
                </a:r>
                <a:endParaRPr lang="en-US" sz="3000" b="1" dirty="0">
                  <a:solidFill>
                    <a:schemeClr val="bg1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4801314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Cấu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trúc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cây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một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0401" y="1853081"/>
            <a:ext cx="3545632" cy="41250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7295" y="5975705"/>
            <a:ext cx="3371320" cy="379705"/>
          </a:xfrm>
          <a:prstGeom prst="rect">
            <a:avLst/>
          </a:prstGeom>
        </p:spPr>
      </p:pic>
      <p:sp>
        <p:nvSpPr>
          <p:cNvPr id="15" name="Cloud 14"/>
          <p:cNvSpPr/>
          <p:nvPr/>
        </p:nvSpPr>
        <p:spPr>
          <a:xfrm>
            <a:off x="5771380" y="2944381"/>
            <a:ext cx="5279154" cy="1942471"/>
          </a:xfrm>
          <a:prstGeom prst="cloud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vi-VN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Thư </a:t>
            </a:r>
            <a:r>
              <a:rPr lang="vi-VN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mục </a:t>
            </a:r>
            <a:r>
              <a:rPr lang="en-US" sz="23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Toan</a:t>
            </a:r>
            <a:r>
              <a:rPr lang="vi-VN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chứa các thư mục con </a:t>
            </a:r>
            <a:r>
              <a:rPr lang="en-US" sz="2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tệp</a:t>
            </a:r>
            <a:r>
              <a:rPr lang="en-US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3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vi-VN" sz="23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endParaRPr lang="en-US" sz="23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97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2713" y="1229847"/>
            <a:ext cx="4019228" cy="553998"/>
            <a:chOff x="689904" y="1379897"/>
            <a:chExt cx="4019228" cy="553998"/>
          </a:xfrm>
        </p:grpSpPr>
        <p:grpSp>
          <p:nvGrpSpPr>
            <p:cNvPr id="10" name="Group 9"/>
            <p:cNvGrpSpPr/>
            <p:nvPr/>
          </p:nvGrpSpPr>
          <p:grpSpPr>
            <a:xfrm>
              <a:off x="689904" y="1379897"/>
              <a:ext cx="429926" cy="553998"/>
              <a:chOff x="1082666" y="1379837"/>
              <a:chExt cx="429926" cy="55399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1089340" y="1470217"/>
                <a:ext cx="400792" cy="398384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1082666" y="1379837"/>
                <a:ext cx="429926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b="1" dirty="0">
                    <a:solidFill>
                      <a:schemeClr val="bg1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100452" y="1445277"/>
              <a:ext cx="3608680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Tìm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5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5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endParaRPr lang="en-US" sz="2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057737" y="320545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</a:t>
              </a:r>
              <a:r>
                <a:rPr lang="en-US" sz="3200" b="1" dirty="0" smtClean="0">
                  <a:solidFill>
                    <a:srgbClr val="CC0066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KHÁM PHÁ</a:t>
              </a:r>
              <a:endParaRPr lang="en-US" sz="3200" b="1" dirty="0">
                <a:solidFill>
                  <a:srgbClr val="CC006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64400" y="1309140"/>
              <a:ext cx="722412" cy="665379"/>
            </a:xfrm>
            <a:prstGeom prst="rect">
              <a:avLst/>
            </a:prstGeom>
          </p:spPr>
        </p:pic>
      </p:grpSp>
      <p:grpSp>
        <p:nvGrpSpPr>
          <p:cNvPr id="19" name="Group 18"/>
          <p:cNvGrpSpPr/>
          <p:nvPr/>
        </p:nvGrpSpPr>
        <p:grpSpPr>
          <a:xfrm>
            <a:off x="3780429" y="2004474"/>
            <a:ext cx="5145205" cy="4164313"/>
            <a:chOff x="7972538" y="2475168"/>
            <a:chExt cx="3911121" cy="6821367"/>
          </a:xfrm>
        </p:grpSpPr>
        <p:sp>
          <p:nvSpPr>
            <p:cNvPr id="20" name="Rectangle 19"/>
            <p:cNvSpPr/>
            <p:nvPr/>
          </p:nvSpPr>
          <p:spPr>
            <a:xfrm>
              <a:off x="8003663" y="3478849"/>
              <a:ext cx="3786631" cy="5712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63550" indent="-463550" algn="just">
                <a:lnSpc>
                  <a:spcPct val="130000"/>
                </a:lnSpc>
                <a:spcAft>
                  <a:spcPts val="1200"/>
                </a:spcAft>
                <a:buFont typeface="Wingdings" panose="05000000000000000000" pitchFamily="2" charset="2"/>
                <a:buChar char="v"/>
              </a:pP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ổ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đĩa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D: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của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một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máy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tính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Truyện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thiếu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nhi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mục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này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các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Cóc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kiện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trời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Sơn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Tinh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Thủy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Tinh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Hai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con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dê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endPara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463550" indent="-463550" algn="just">
                <a:lnSpc>
                  <a:spcPct val="130000"/>
                </a:lnSpc>
                <a:spcAft>
                  <a:spcPts val="1200"/>
                </a:spcAft>
                <a:buFont typeface="Wingdings" panose="05000000000000000000" pitchFamily="2" charset="2"/>
                <a:buChar char="v"/>
              </a:pPr>
              <a:r>
                <a:rPr lang="en-US" sz="2300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cùng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bạn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tìm</a:t>
              </a:r>
              <a:r>
                <a:rPr lang="en-US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tệp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Sơn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Tinh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Thủy</a:t>
              </a:r>
              <a:r>
                <a:rPr lang="en-US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Tinh</a:t>
              </a:r>
              <a:r>
                <a:rPr lang="en-US" sz="24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7972538" y="2784139"/>
              <a:ext cx="3911121" cy="6512396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2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8960586" y="2475168"/>
              <a:ext cx="1936773" cy="651175"/>
            </a:xfrm>
            <a:prstGeom prst="ellipse">
              <a:avLst/>
            </a:prstGeom>
            <a:solidFill>
              <a:srgbClr val="FF0000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Nhóm</a:t>
              </a:r>
              <a:r>
                <a:rPr lang="en-US" sz="22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2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đôi</a:t>
              </a:r>
              <a:endParaRPr 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196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057737" y="320545"/>
            <a:ext cx="4353220" cy="701545"/>
          </a:xfrm>
          <a:prstGeom prst="round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LUYỆN TẬP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572" y="347467"/>
            <a:ext cx="695325" cy="6477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422581" y="1290918"/>
            <a:ext cx="3945316" cy="4823279"/>
            <a:chOff x="1718506" y="1625929"/>
            <a:chExt cx="3287120" cy="4508728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18506" y="1625929"/>
              <a:ext cx="3287120" cy="3986368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845672" y="5655135"/>
              <a:ext cx="3114675" cy="479522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5868539" y="1477090"/>
            <a:ext cx="4967785" cy="4351943"/>
            <a:chOff x="5786651" y="1627218"/>
            <a:chExt cx="4967785" cy="4351943"/>
          </a:xfrm>
        </p:grpSpPr>
        <p:sp>
          <p:nvSpPr>
            <p:cNvPr id="21" name="Rounded Rectangle 20"/>
            <p:cNvSpPr/>
            <p:nvPr/>
          </p:nvSpPr>
          <p:spPr>
            <a:xfrm>
              <a:off x="5786651" y="1627218"/>
              <a:ext cx="4967785" cy="4351943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9282" y="1681118"/>
              <a:ext cx="1069817" cy="1061079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5975897" y="2823393"/>
              <a:ext cx="4655709" cy="30192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30000"/>
                </a:lnSpc>
                <a:spcAft>
                  <a:spcPts val="1000"/>
                </a:spcAft>
              </a:pPr>
              <a:r>
                <a:rPr lang="vi-VN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hãy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trao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đổi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với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bạn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và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cho</a:t>
              </a:r>
              <a:r>
                <a:rPr lang="en-US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2300" b="1" dirty="0" err="1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biết</a:t>
              </a:r>
              <a:r>
                <a:rPr lang="vi-VN" sz="2300" b="1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 </a:t>
              </a:r>
              <a:endParaRPr lang="en-US" sz="23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9250" indent="-349250" algn="just">
                <a:lnSpc>
                  <a:spcPct val="120000"/>
                </a:lnSpc>
                <a:spcAft>
                  <a:spcPts val="1000"/>
                </a:spcAft>
              </a:pPr>
              <a:r>
                <a:rPr lang="vi-VN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vi-VN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 thư mục </a:t>
              </a:r>
              <a:r>
                <a:rPr lang="vi-VN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LAN 3B </a:t>
              </a:r>
              <a:r>
                <a:rPr lang="vi-VN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có những thư mục nào</a:t>
              </a:r>
              <a:r>
                <a:rPr lang="vi-VN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  <a:endParaRPr lang="en-US" sz="23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9250" indent="-349250" algn="just">
                <a:lnSpc>
                  <a:spcPct val="120000"/>
                </a:lnSpc>
                <a:spcAft>
                  <a:spcPts val="1000"/>
                </a:spcAft>
              </a:pPr>
              <a:r>
                <a:rPr lang="vi-VN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en-US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vi-VN" sz="2300" dirty="0" smtClean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Trong </a:t>
              </a:r>
              <a:r>
                <a:rPr lang="vi-VN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thư mục </a:t>
              </a:r>
              <a:r>
                <a:rPr lang="vi-VN" sz="2300" b="1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Toan</a:t>
              </a:r>
              <a:r>
                <a:rPr lang="vi-VN" sz="2300" dirty="0">
                  <a:solidFill>
                    <a:srgbClr val="3333C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có những tệp nào? Thư mục nào?</a:t>
              </a:r>
              <a:endParaRPr lang="en-US" sz="23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5616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2029</TotalTime>
  <Words>297</Words>
  <Application>Microsoft Office PowerPoint</Application>
  <PresentationFormat>Widescreen</PresentationFormat>
  <Paragraphs>37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HP001 4 hàng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 123</cp:lastModifiedBy>
  <cp:revision>361</cp:revision>
  <dcterms:created xsi:type="dcterms:W3CDTF">2022-01-27T15:18:21Z</dcterms:created>
  <dcterms:modified xsi:type="dcterms:W3CDTF">2023-02-09T07:38:09Z</dcterms:modified>
</cp:coreProperties>
</file>