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9" r:id="rId2"/>
    <p:sldId id="360" r:id="rId3"/>
    <p:sldId id="257" r:id="rId4"/>
    <p:sldId id="301" r:id="rId5"/>
    <p:sldId id="350" r:id="rId6"/>
    <p:sldId id="361" r:id="rId7"/>
    <p:sldId id="365" r:id="rId8"/>
    <p:sldId id="358" r:id="rId9"/>
    <p:sldId id="362" r:id="rId10"/>
    <p:sldId id="363" r:id="rId11"/>
    <p:sldId id="364" r:id="rId12"/>
    <p:sldId id="359" r:id="rId13"/>
    <p:sldId id="30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1" clrIdx="0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FF0000"/>
    <a:srgbClr val="3333FF"/>
    <a:srgbClr val="3333CC"/>
    <a:srgbClr val="FFCCFF"/>
    <a:srgbClr val="FF0066"/>
    <a:srgbClr val="CC0066"/>
    <a:srgbClr val="FF00FF"/>
    <a:srgbClr val="9900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E907CA-8C46-46C3-AE5A-20978CE22B24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EDB108-CF2B-4BA7-9F7A-E3008B016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704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6745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0605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3322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931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308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7629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4288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7245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7637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7765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718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70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40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64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99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76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312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1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831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981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67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855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373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A2CF3-161D-4290-9691-8A065EC2791C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558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5473522" y="763123"/>
            <a:ext cx="1335314" cy="1242252"/>
          </a:xfrm>
          <a:prstGeom prst="ellipse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99108" y="2185680"/>
            <a:ext cx="7858240" cy="16927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4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GIẢI QUYẾT VẤN ĐỀ VỚI </a:t>
            </a:r>
            <a:endParaRPr lang="en-US" sz="4000" b="1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en-US" sz="4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 </a:t>
            </a:r>
            <a:r>
              <a:rPr lang="en-US" sz="4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TRỢ GIÚP CỦA MÁY TÍNH </a:t>
            </a:r>
          </a:p>
        </p:txBody>
      </p:sp>
    </p:spTree>
    <p:extLst>
      <p:ext uri="{BB962C8B-B14F-4D97-AF65-F5344CB8AC3E}">
        <p14:creationId xmlns:p14="http://schemas.microsoft.com/office/powerpoint/2010/main" val="420940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94263" y="491318"/>
          <a:ext cx="7630621" cy="5873994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5598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7074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201001">
                <a:tc>
                  <a:txBody>
                    <a:bodyPr/>
                    <a:lstStyle/>
                    <a:p>
                      <a:pPr algn="just"/>
                      <a:r>
                        <a:rPr lang="vi-VN" sz="2200" b="1" dirty="0" smtClean="0">
                          <a:solidFill>
                            <a:srgbClr val="FF0000"/>
                          </a:solidFill>
                        </a:rPr>
                        <a:t>Bước 1.</a:t>
                      </a:r>
                      <a:r>
                        <a:rPr lang="vi-VN" sz="2200" b="0" dirty="0" smtClean="0"/>
                        <a:t> </a:t>
                      </a:r>
                      <a:r>
                        <a:rPr lang="vi-VN" sz="2200" b="1" dirty="0" smtClean="0"/>
                        <a:t>Làm ướt hai bàn tay bằng nước; lấy xà phòng vào lòng bàn tay</a:t>
                      </a:r>
                      <a:endParaRPr lang="en-US" sz="2200" b="1" dirty="0"/>
                    </a:p>
                  </a:txBody>
                  <a:tcPr anchor="ctr">
                    <a:lnL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91824">
                <a:tc>
                  <a:txBody>
                    <a:bodyPr/>
                    <a:lstStyle/>
                    <a:p>
                      <a:pPr algn="just"/>
                      <a:r>
                        <a:rPr lang="vi-VN" sz="2200" b="1" dirty="0" smtClean="0">
                          <a:solidFill>
                            <a:srgbClr val="FF0000"/>
                          </a:solidFill>
                        </a:rPr>
                        <a:t>Bước 2.</a:t>
                      </a:r>
                      <a:r>
                        <a:rPr lang="vi-VN" sz="2200" b="1" dirty="0" smtClean="0"/>
                        <a:t> Chà hai lòng bàn tay vào nhau, miết mạnh các kẽ ngón tay.</a:t>
                      </a:r>
                      <a:endParaRPr lang="en-US" sz="2200" b="1" dirty="0"/>
                    </a:p>
                  </a:txBody>
                  <a:tcPr anchor="ctr">
                    <a:lnL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25387">
                <a:tc>
                  <a:txBody>
                    <a:bodyPr/>
                    <a:lstStyle/>
                    <a:p>
                      <a:pPr algn="just"/>
                      <a:r>
                        <a:rPr lang="vi-VN" sz="2200" b="1" dirty="0" smtClean="0">
                          <a:solidFill>
                            <a:srgbClr val="FF0000"/>
                          </a:solidFill>
                        </a:rPr>
                        <a:t>Bước 3.</a:t>
                      </a:r>
                      <a:r>
                        <a:rPr lang="vi-VN" sz="2200" dirty="0" smtClean="0"/>
                        <a:t> </a:t>
                      </a:r>
                      <a:r>
                        <a:rPr lang="vi-VN" sz="2200" b="1" dirty="0" smtClean="0"/>
                        <a:t>Chà lòng bàn tay này lên mu và kẽ ngoài các ngón tay của bàn tay kia và ngược lại.</a:t>
                      </a:r>
                      <a:endParaRPr lang="en-US" sz="2200" b="1" dirty="0"/>
                    </a:p>
                  </a:txBody>
                  <a:tcPr anchor="ctr">
                    <a:lnL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90269">
                <a:tc>
                  <a:txBody>
                    <a:bodyPr/>
                    <a:lstStyle/>
                    <a:p>
                      <a:pPr algn="just"/>
                      <a:r>
                        <a:rPr lang="vi-VN" sz="2200" b="1" dirty="0" smtClean="0">
                          <a:solidFill>
                            <a:srgbClr val="FF0000"/>
                          </a:solidFill>
                        </a:rPr>
                        <a:t>Bước 4.</a:t>
                      </a:r>
                      <a:r>
                        <a:rPr lang="vi-VN" sz="2200" dirty="0" smtClean="0"/>
                        <a:t> </a:t>
                      </a:r>
                      <a:r>
                        <a:rPr lang="vi-VN" sz="2200" b="1" dirty="0" smtClean="0"/>
                        <a:t>Xoay các đầu ngón tay này vào lòng bàn tay kia và ngược lại.</a:t>
                      </a:r>
                      <a:endParaRPr lang="en-US" sz="2200" b="1" dirty="0"/>
                    </a:p>
                  </a:txBody>
                  <a:tcPr anchor="ctr">
                    <a:lnL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60057">
                <a:tc>
                  <a:txBody>
                    <a:bodyPr/>
                    <a:lstStyle/>
                    <a:p>
                      <a:pPr algn="just"/>
                      <a:r>
                        <a:rPr lang="vi-VN" sz="2200" b="1" dirty="0" smtClean="0">
                          <a:solidFill>
                            <a:srgbClr val="FF0000"/>
                          </a:solidFill>
                        </a:rPr>
                        <a:t>Bước 5.</a:t>
                      </a:r>
                      <a:r>
                        <a:rPr lang="vi-VN" sz="2200" dirty="0" smtClean="0"/>
                        <a:t> </a:t>
                      </a:r>
                      <a:r>
                        <a:rPr lang="vi-VN" sz="2200" b="1" dirty="0" smtClean="0"/>
                        <a:t>Rửa sạch tay dưới vòi nước; làm khô tay.</a:t>
                      </a:r>
                      <a:endParaRPr lang="en-US" sz="2200" b="1" dirty="0"/>
                    </a:p>
                  </a:txBody>
                  <a:tcPr anchor="ctr">
                    <a:lnL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5992" y="552672"/>
            <a:ext cx="2854020" cy="110517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/>
          <a:srcRect t="-1" b="4732"/>
          <a:stretch/>
        </p:blipFill>
        <p:spPr>
          <a:xfrm>
            <a:off x="5466637" y="1733266"/>
            <a:ext cx="1953605" cy="9962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12690" y="2804973"/>
            <a:ext cx="1847920" cy="11615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34080" y="4041943"/>
            <a:ext cx="1726530" cy="109986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7"/>
          <a:srcRect t="2225"/>
          <a:stretch/>
        </p:blipFill>
        <p:spPr>
          <a:xfrm>
            <a:off x="5015681" y="5237343"/>
            <a:ext cx="2952775" cy="105427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23083" y="525777"/>
            <a:ext cx="4490112" cy="113221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vi-VN" sz="2200" b="1" dirty="0">
                <a:solidFill>
                  <a:srgbClr val="FFFF00"/>
                </a:solidFill>
              </a:rPr>
              <a:t>Bước 1.</a:t>
            </a:r>
            <a:r>
              <a:rPr lang="vi-VN" sz="2200" dirty="0"/>
              <a:t> </a:t>
            </a:r>
            <a:r>
              <a:rPr lang="vi-VN" sz="2200" b="1" dirty="0"/>
              <a:t>Làm ướt hai bàn tay bằng nước; lấy xà phòng vào lòng bàn tay</a:t>
            </a:r>
            <a:endParaRPr lang="en-US" sz="2200" b="1" dirty="0"/>
          </a:p>
        </p:txBody>
      </p:sp>
      <p:sp>
        <p:nvSpPr>
          <p:cNvPr id="15" name="Rectangle 14"/>
          <p:cNvSpPr/>
          <p:nvPr/>
        </p:nvSpPr>
        <p:spPr>
          <a:xfrm>
            <a:off x="423083" y="5237343"/>
            <a:ext cx="4490112" cy="109521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vi-VN" sz="2200" b="1" dirty="0">
                <a:solidFill>
                  <a:srgbClr val="FFFF00"/>
                </a:solidFill>
              </a:rPr>
              <a:t>Bước </a:t>
            </a:r>
            <a:r>
              <a:rPr lang="en-US" sz="2200" b="1" dirty="0" smtClean="0">
                <a:solidFill>
                  <a:srgbClr val="FFFF00"/>
                </a:solidFill>
              </a:rPr>
              <a:t>5</a:t>
            </a:r>
            <a:r>
              <a:rPr lang="vi-VN" sz="2200" b="1" dirty="0" smtClean="0">
                <a:solidFill>
                  <a:srgbClr val="FFFF00"/>
                </a:solidFill>
              </a:rPr>
              <a:t>.</a:t>
            </a:r>
            <a:r>
              <a:rPr lang="en-US" sz="2200" b="1" dirty="0" smtClean="0">
                <a:solidFill>
                  <a:srgbClr val="FFFF00"/>
                </a:solidFill>
              </a:rPr>
              <a:t> </a:t>
            </a:r>
            <a:r>
              <a:rPr lang="vi-VN" sz="2200" b="1" dirty="0"/>
              <a:t>Rửa sạch tay dưới vòi nước; làm khô tay</a:t>
            </a:r>
            <a:r>
              <a:rPr lang="vi-VN" sz="2200" b="1" dirty="0" smtClean="0"/>
              <a:t>.</a:t>
            </a:r>
            <a:r>
              <a:rPr lang="vi-VN" sz="2200" dirty="0" smtClean="0"/>
              <a:t> </a:t>
            </a:r>
            <a:endParaRPr lang="en-US" sz="2200" b="1" dirty="0"/>
          </a:p>
        </p:txBody>
      </p:sp>
      <p:sp>
        <p:nvSpPr>
          <p:cNvPr id="16" name="Rectangle 15"/>
          <p:cNvSpPr/>
          <p:nvPr/>
        </p:nvSpPr>
        <p:spPr>
          <a:xfrm>
            <a:off x="4913194" y="539224"/>
            <a:ext cx="3055261" cy="108505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2200" b="1" dirty="0"/>
          </a:p>
        </p:txBody>
      </p:sp>
      <p:sp>
        <p:nvSpPr>
          <p:cNvPr id="17" name="Rectangle 16"/>
          <p:cNvSpPr/>
          <p:nvPr/>
        </p:nvSpPr>
        <p:spPr>
          <a:xfrm>
            <a:off x="4913194" y="5254388"/>
            <a:ext cx="3055261" cy="106452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2200" b="1" dirty="0"/>
          </a:p>
        </p:txBody>
      </p:sp>
      <p:sp>
        <p:nvSpPr>
          <p:cNvPr id="19" name="Rounded Rectangle 18"/>
          <p:cNvSpPr/>
          <p:nvPr/>
        </p:nvSpPr>
        <p:spPr>
          <a:xfrm>
            <a:off x="8700850" y="2904307"/>
            <a:ext cx="2823279" cy="106221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lang="en-US" sz="2200" b="1" dirty="0" err="1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200" b="1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2200" b="1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200" b="1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200" b="1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thay</a:t>
            </a:r>
            <a:r>
              <a:rPr lang="en-US" sz="2200" b="1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lang="en-US" sz="2200" b="1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</a:t>
            </a:r>
            <a:r>
              <a:rPr lang="en-US" sz="2200" b="1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endParaRPr lang="en-US" sz="2200" b="1" dirty="0">
              <a:solidFill>
                <a:srgbClr val="3333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Curved Connector 9"/>
          <p:cNvCxnSpPr>
            <a:stCxn id="19" idx="0"/>
          </p:cNvCxnSpPr>
          <p:nvPr/>
        </p:nvCxnSpPr>
        <p:spPr>
          <a:xfrm rot="16200000" flipV="1">
            <a:off x="8205103" y="996920"/>
            <a:ext cx="1815095" cy="1999680"/>
          </a:xfrm>
          <a:prstGeom prst="curvedConnector2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>
            <a:stCxn id="19" idx="2"/>
          </p:cNvCxnSpPr>
          <p:nvPr/>
        </p:nvCxnSpPr>
        <p:spPr>
          <a:xfrm rot="5400000">
            <a:off x="8213672" y="3865661"/>
            <a:ext cx="1797957" cy="1999680"/>
          </a:xfrm>
          <a:prstGeom prst="curvedConnector2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9309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 animBg="1"/>
      <p:bldP spid="16" grpId="0" animBg="1"/>
      <p:bldP spid="17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6817175"/>
              </p:ext>
            </p:extLst>
          </p:nvPr>
        </p:nvGraphicFramePr>
        <p:xfrm>
          <a:off x="409431" y="491318"/>
          <a:ext cx="7703381" cy="5873994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6033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0002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201001">
                <a:tc>
                  <a:txBody>
                    <a:bodyPr/>
                    <a:lstStyle/>
                    <a:p>
                      <a:pPr algn="just"/>
                      <a:r>
                        <a:rPr lang="vi-VN" sz="2200" b="1" dirty="0" smtClean="0">
                          <a:solidFill>
                            <a:srgbClr val="FF0000"/>
                          </a:solidFill>
                        </a:rPr>
                        <a:t>Bước 1.</a:t>
                      </a:r>
                      <a:r>
                        <a:rPr lang="vi-VN" sz="2200" b="0" dirty="0" smtClean="0"/>
                        <a:t> </a:t>
                      </a:r>
                      <a:r>
                        <a:rPr lang="vi-VN" sz="2200" b="1" dirty="0" smtClean="0"/>
                        <a:t>Làm ướt hai bàn tay bằng nước; lấy xà phòng vào lòng bàn tay</a:t>
                      </a:r>
                      <a:endParaRPr lang="en-US" sz="2200" b="1" dirty="0"/>
                    </a:p>
                  </a:txBody>
                  <a:tcPr anchor="ctr">
                    <a:lnL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91824">
                <a:tc>
                  <a:txBody>
                    <a:bodyPr/>
                    <a:lstStyle/>
                    <a:p>
                      <a:pPr algn="just"/>
                      <a:r>
                        <a:rPr lang="vi-VN" sz="2200" b="1" dirty="0" smtClean="0">
                          <a:solidFill>
                            <a:srgbClr val="FF0000"/>
                          </a:solidFill>
                        </a:rPr>
                        <a:t>Bước 2.</a:t>
                      </a:r>
                      <a:r>
                        <a:rPr lang="vi-VN" sz="2200" b="1" dirty="0" smtClean="0"/>
                        <a:t> Chà hai lòng bàn tay vào nhau, miết mạnh các kẽ ngón tay.</a:t>
                      </a:r>
                      <a:endParaRPr lang="en-US" sz="2200" b="1" dirty="0"/>
                    </a:p>
                  </a:txBody>
                  <a:tcPr anchor="ctr">
                    <a:lnL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25387">
                <a:tc>
                  <a:txBody>
                    <a:bodyPr/>
                    <a:lstStyle/>
                    <a:p>
                      <a:pPr algn="just"/>
                      <a:r>
                        <a:rPr lang="vi-VN" sz="2200" b="1" dirty="0" smtClean="0">
                          <a:solidFill>
                            <a:srgbClr val="FF0000"/>
                          </a:solidFill>
                        </a:rPr>
                        <a:t>Bước 3.</a:t>
                      </a:r>
                      <a:r>
                        <a:rPr lang="vi-VN" sz="2200" dirty="0" smtClean="0"/>
                        <a:t> </a:t>
                      </a:r>
                      <a:r>
                        <a:rPr lang="vi-VN" sz="2200" b="1" dirty="0" smtClean="0"/>
                        <a:t>Chà lòng bàn tay này lên mu và kẽ ngoài các ngón tay của bàn tay kia và ngược lại.</a:t>
                      </a:r>
                      <a:endParaRPr lang="en-US" sz="2200" b="1" dirty="0"/>
                    </a:p>
                  </a:txBody>
                  <a:tcPr anchor="ctr">
                    <a:lnL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90269">
                <a:tc>
                  <a:txBody>
                    <a:bodyPr/>
                    <a:lstStyle/>
                    <a:p>
                      <a:pPr algn="just"/>
                      <a:r>
                        <a:rPr lang="vi-VN" sz="2200" b="1" dirty="0" smtClean="0">
                          <a:solidFill>
                            <a:srgbClr val="FF0000"/>
                          </a:solidFill>
                        </a:rPr>
                        <a:t>Bước 4.</a:t>
                      </a:r>
                      <a:r>
                        <a:rPr lang="vi-VN" sz="2200" dirty="0" smtClean="0"/>
                        <a:t> </a:t>
                      </a:r>
                      <a:r>
                        <a:rPr lang="vi-VN" sz="2200" b="1" dirty="0" smtClean="0"/>
                        <a:t>Xoay các đầu ngón tay này vào lòng bàn tay kia và ngược lại.</a:t>
                      </a:r>
                      <a:endParaRPr lang="en-US" sz="2200" b="1" dirty="0"/>
                    </a:p>
                  </a:txBody>
                  <a:tcPr anchor="ctr">
                    <a:lnL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60057">
                <a:tc>
                  <a:txBody>
                    <a:bodyPr/>
                    <a:lstStyle/>
                    <a:p>
                      <a:pPr algn="just"/>
                      <a:r>
                        <a:rPr lang="vi-VN" sz="2200" b="1" dirty="0" smtClean="0">
                          <a:solidFill>
                            <a:srgbClr val="FF0000"/>
                          </a:solidFill>
                        </a:rPr>
                        <a:t>Bước 5.</a:t>
                      </a:r>
                      <a:r>
                        <a:rPr lang="vi-VN" sz="2200" dirty="0" smtClean="0"/>
                        <a:t> </a:t>
                      </a:r>
                      <a:r>
                        <a:rPr lang="vi-VN" sz="2200" b="1" dirty="0" smtClean="0"/>
                        <a:t>Rửa sạch tay dưới vòi nước; làm khô tay.</a:t>
                      </a:r>
                      <a:endParaRPr lang="en-US" sz="2200" b="1" dirty="0"/>
                    </a:p>
                  </a:txBody>
                  <a:tcPr anchor="ctr">
                    <a:lnL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5992" y="552672"/>
            <a:ext cx="2854020" cy="110517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/>
          <a:srcRect t="-1" b="4732"/>
          <a:stretch/>
        </p:blipFill>
        <p:spPr>
          <a:xfrm>
            <a:off x="5466637" y="1733266"/>
            <a:ext cx="1953605" cy="9962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12690" y="2804973"/>
            <a:ext cx="1847920" cy="11615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34080" y="4041943"/>
            <a:ext cx="1726530" cy="109986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7"/>
          <a:srcRect t="2225"/>
          <a:stretch/>
        </p:blipFill>
        <p:spPr>
          <a:xfrm>
            <a:off x="5015681" y="5237343"/>
            <a:ext cx="2952775" cy="105427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09434" y="1705970"/>
            <a:ext cx="4517408" cy="10779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vi-VN" sz="2200" b="1" dirty="0">
                <a:solidFill>
                  <a:srgbClr val="FFFF00"/>
                </a:solidFill>
              </a:rPr>
              <a:t>Bước </a:t>
            </a:r>
            <a:r>
              <a:rPr lang="en-US" sz="2200" b="1" dirty="0" smtClean="0">
                <a:solidFill>
                  <a:srgbClr val="FFFF00"/>
                </a:solidFill>
              </a:rPr>
              <a:t>2</a:t>
            </a:r>
            <a:r>
              <a:rPr lang="vi-VN" sz="2200" b="1" dirty="0" smtClean="0">
                <a:solidFill>
                  <a:srgbClr val="FFFF00"/>
                </a:solidFill>
              </a:rPr>
              <a:t>.</a:t>
            </a:r>
            <a:r>
              <a:rPr lang="vi-VN" sz="2200" dirty="0" smtClean="0"/>
              <a:t> </a:t>
            </a:r>
            <a:r>
              <a:rPr lang="vi-VN" sz="2200" b="1" dirty="0"/>
              <a:t>Chà hai lòng bàn tay vào nhau, miết mạnh các kẽ ngón tay.</a:t>
            </a:r>
            <a:endParaRPr lang="en-US" sz="2200" b="1" dirty="0"/>
          </a:p>
        </p:txBody>
      </p:sp>
      <p:sp>
        <p:nvSpPr>
          <p:cNvPr id="15" name="Rectangle 14"/>
          <p:cNvSpPr/>
          <p:nvPr/>
        </p:nvSpPr>
        <p:spPr>
          <a:xfrm>
            <a:off x="409434" y="4019292"/>
            <a:ext cx="4517410" cy="119075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vi-VN" sz="2200" b="1" dirty="0">
                <a:solidFill>
                  <a:srgbClr val="FFFF00"/>
                </a:solidFill>
              </a:rPr>
              <a:t>Bước </a:t>
            </a:r>
            <a:r>
              <a:rPr lang="en-US" sz="2200" b="1" dirty="0" smtClean="0">
                <a:solidFill>
                  <a:srgbClr val="FFFF00"/>
                </a:solidFill>
              </a:rPr>
              <a:t>4</a:t>
            </a:r>
            <a:r>
              <a:rPr lang="vi-VN" sz="2200" b="1" dirty="0" smtClean="0">
                <a:solidFill>
                  <a:srgbClr val="FFFF00"/>
                </a:solidFill>
              </a:rPr>
              <a:t>.</a:t>
            </a:r>
            <a:r>
              <a:rPr lang="en-US" sz="2200" b="1" dirty="0" smtClean="0">
                <a:solidFill>
                  <a:srgbClr val="FFFF00"/>
                </a:solidFill>
              </a:rPr>
              <a:t> </a:t>
            </a:r>
            <a:r>
              <a:rPr lang="vi-VN" sz="2200" b="1" dirty="0"/>
              <a:t>Xoay các đầu ngón tay này vào lòng bàn tay kia và ngược lại</a:t>
            </a:r>
            <a:r>
              <a:rPr lang="vi-VN" sz="2200" b="1" dirty="0" smtClean="0"/>
              <a:t>.</a:t>
            </a:r>
            <a:endParaRPr lang="en-US" sz="2200" b="1" dirty="0"/>
          </a:p>
        </p:txBody>
      </p:sp>
      <p:sp>
        <p:nvSpPr>
          <p:cNvPr id="16" name="Rectangle 15"/>
          <p:cNvSpPr/>
          <p:nvPr/>
        </p:nvSpPr>
        <p:spPr>
          <a:xfrm>
            <a:off x="4954135" y="1739734"/>
            <a:ext cx="3014321" cy="104440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2200" b="1" dirty="0"/>
          </a:p>
        </p:txBody>
      </p:sp>
      <p:sp>
        <p:nvSpPr>
          <p:cNvPr id="17" name="Rectangle 16"/>
          <p:cNvSpPr/>
          <p:nvPr/>
        </p:nvSpPr>
        <p:spPr>
          <a:xfrm>
            <a:off x="4954136" y="4054689"/>
            <a:ext cx="3014320" cy="112806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2200" b="1" dirty="0"/>
          </a:p>
        </p:txBody>
      </p:sp>
      <p:sp>
        <p:nvSpPr>
          <p:cNvPr id="19" name="Rounded Rectangle 18"/>
          <p:cNvSpPr/>
          <p:nvPr/>
        </p:nvSpPr>
        <p:spPr>
          <a:xfrm>
            <a:off x="8980227" y="2904307"/>
            <a:ext cx="2543902" cy="106221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lang="en-US" sz="2200" b="1" dirty="0" err="1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200" b="1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2200" b="1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200" b="1" dirty="0" smtClean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200" b="1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thay</a:t>
            </a:r>
            <a:r>
              <a:rPr lang="en-US" sz="2200" b="1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lang="en-US" sz="2200" b="1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</a:t>
            </a:r>
            <a:r>
              <a:rPr lang="en-US" sz="2200" b="1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endParaRPr lang="en-US" sz="2200" b="1" dirty="0">
              <a:solidFill>
                <a:srgbClr val="3333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Curved Connector 9"/>
          <p:cNvCxnSpPr>
            <a:stCxn id="19" idx="0"/>
          </p:cNvCxnSpPr>
          <p:nvPr/>
        </p:nvCxnSpPr>
        <p:spPr>
          <a:xfrm rot="16200000" flipV="1">
            <a:off x="8720588" y="1372716"/>
            <a:ext cx="939029" cy="2124153"/>
          </a:xfrm>
          <a:prstGeom prst="curvedConnector2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>
            <a:stCxn id="19" idx="2"/>
          </p:cNvCxnSpPr>
          <p:nvPr/>
        </p:nvCxnSpPr>
        <p:spPr>
          <a:xfrm rot="5400000">
            <a:off x="8736454" y="3342881"/>
            <a:ext cx="892083" cy="2139366"/>
          </a:xfrm>
          <a:prstGeom prst="curvedConnector2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409431" y="2804973"/>
            <a:ext cx="4544705" cy="119075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vi-VN" sz="2200" b="1" dirty="0">
                <a:solidFill>
                  <a:srgbClr val="FFFF00"/>
                </a:solidFill>
              </a:rPr>
              <a:t>Bước </a:t>
            </a:r>
            <a:r>
              <a:rPr lang="en-US" sz="2200" b="1" dirty="0" smtClean="0">
                <a:solidFill>
                  <a:srgbClr val="FFFF00"/>
                </a:solidFill>
              </a:rPr>
              <a:t>3</a:t>
            </a:r>
            <a:r>
              <a:rPr lang="vi-VN" sz="2200" b="1" dirty="0" smtClean="0">
                <a:solidFill>
                  <a:srgbClr val="FFFF00"/>
                </a:solidFill>
              </a:rPr>
              <a:t>.</a:t>
            </a:r>
            <a:r>
              <a:rPr lang="en-US" sz="2200" b="1" dirty="0" smtClean="0">
                <a:solidFill>
                  <a:srgbClr val="FFFF00"/>
                </a:solidFill>
              </a:rPr>
              <a:t> </a:t>
            </a:r>
            <a:r>
              <a:rPr lang="vi-VN" sz="2200" b="1" dirty="0"/>
              <a:t>Chà lòng bàn tay này lên mu và kẽ ngoài các ngón tay của bàn tay kia và ngược lại.</a:t>
            </a:r>
            <a:endParaRPr lang="en-US" sz="2200" b="1" dirty="0"/>
          </a:p>
        </p:txBody>
      </p:sp>
      <p:sp>
        <p:nvSpPr>
          <p:cNvPr id="20" name="Rectangle 19"/>
          <p:cNvSpPr/>
          <p:nvPr/>
        </p:nvSpPr>
        <p:spPr>
          <a:xfrm>
            <a:off x="4939622" y="2858661"/>
            <a:ext cx="3027968" cy="109749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2200" b="1" dirty="0"/>
          </a:p>
        </p:txBody>
      </p:sp>
      <p:cxnSp>
        <p:nvCxnSpPr>
          <p:cNvPr id="13" name="Straight Arrow Connector 12"/>
          <p:cNvCxnSpPr>
            <a:stCxn id="19" idx="1"/>
          </p:cNvCxnSpPr>
          <p:nvPr/>
        </p:nvCxnSpPr>
        <p:spPr>
          <a:xfrm flipH="1" flipV="1">
            <a:off x="8112812" y="3425588"/>
            <a:ext cx="867415" cy="982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1742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 animBg="1"/>
      <p:bldP spid="16" grpId="0" animBg="1"/>
      <p:bldP spid="17" grpId="0" animBg="1"/>
      <p:bldP spid="18" grpId="0" animBg="1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4057737" y="593505"/>
            <a:ext cx="4353220" cy="70154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41719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</a:t>
            </a:r>
            <a:r>
              <a:rPr lang="en-US" sz="3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VẬN DỤNG</a:t>
            </a:r>
            <a:endParaRPr lang="en-US" sz="32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4959" y="599725"/>
            <a:ext cx="723900" cy="695325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1835911" y="1575643"/>
            <a:ext cx="9008099" cy="4492001"/>
            <a:chOff x="2183642" y="1678674"/>
            <a:chExt cx="8011236" cy="4492001"/>
          </a:xfrm>
        </p:grpSpPr>
        <p:grpSp>
          <p:nvGrpSpPr>
            <p:cNvPr id="17" name="Group 16"/>
            <p:cNvGrpSpPr/>
            <p:nvPr/>
          </p:nvGrpSpPr>
          <p:grpSpPr>
            <a:xfrm>
              <a:off x="2183642" y="1678674"/>
              <a:ext cx="8011236" cy="4492001"/>
              <a:chOff x="4166852" y="1132809"/>
              <a:chExt cx="8643298" cy="5069126"/>
            </a:xfrm>
          </p:grpSpPr>
          <p:sp>
            <p:nvSpPr>
              <p:cNvPr id="18" name="Rounded Rectangle 17"/>
              <p:cNvSpPr/>
              <p:nvPr/>
            </p:nvSpPr>
            <p:spPr>
              <a:xfrm>
                <a:off x="4166852" y="1132809"/>
                <a:ext cx="8643298" cy="5069126"/>
              </a:xfrm>
              <a:prstGeom prst="roundRect">
                <a:avLst/>
              </a:prstGeom>
              <a:noFill/>
              <a:ln w="285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4251581" y="2059881"/>
                <a:ext cx="8363532" cy="40601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573088" indent="-573088" algn="just">
                  <a:lnSpc>
                    <a:spcPct val="130000"/>
                  </a:lnSpc>
                  <a:spcAft>
                    <a:spcPts val="1000"/>
                  </a:spcAft>
                  <a:buClr>
                    <a:srgbClr val="FF0000"/>
                  </a:buClr>
                  <a:buFont typeface="Wingdings" panose="05000000000000000000" pitchFamily="2" charset="2"/>
                  <a:buChar char="v"/>
                </a:pPr>
                <a:r>
                  <a:rPr lang="en-US" sz="26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Em</a:t>
                </a:r>
                <a:r>
                  <a:rPr lang="en-US" sz="2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hãy</a:t>
                </a:r>
                <a:r>
                  <a:rPr lang="en-US" sz="2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vi-VN" sz="2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nêu </a:t>
                </a:r>
                <a:r>
                  <a:rPr lang="vi-VN" sz="2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các bước thực hiện từng việc sau: </a:t>
                </a:r>
                <a:endParaRPr lang="en-US" sz="26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284163" algn="just">
                  <a:lnSpc>
                    <a:spcPct val="130000"/>
                  </a:lnSpc>
                  <a:spcAft>
                    <a:spcPts val="1000"/>
                  </a:spcAft>
                  <a:buClr>
                    <a:srgbClr val="FF0000"/>
                  </a:buClr>
                  <a:buFont typeface="Arial" panose="020B0604020202020204" pitchFamily="34" charset="0"/>
                  <a:buChar char="•"/>
                </a:pPr>
                <a:r>
                  <a:rPr lang="vi-VN" sz="2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Đánh </a:t>
                </a:r>
                <a:r>
                  <a:rPr lang="vi-VN" sz="2600" dirty="0">
                    <a:latin typeface="Arial" panose="020B0604020202020204" pitchFamily="34" charset="0"/>
                    <a:cs typeface="Arial" panose="020B0604020202020204" pitchFamily="34" charset="0"/>
                  </a:rPr>
                  <a:t>răng; </a:t>
                </a:r>
                <a:endParaRPr lang="en-US" sz="26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284163" algn="just">
                  <a:lnSpc>
                    <a:spcPct val="130000"/>
                  </a:lnSpc>
                  <a:spcAft>
                    <a:spcPts val="1000"/>
                  </a:spcAft>
                  <a:buClr>
                    <a:srgbClr val="FF0000"/>
                  </a:buClr>
                  <a:buFont typeface="Arial" panose="020B0604020202020204" pitchFamily="34" charset="0"/>
                  <a:buChar char="•"/>
                </a:pPr>
                <a:r>
                  <a:rPr lang="vi-VN" sz="2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Rửa </a:t>
                </a:r>
                <a:r>
                  <a:rPr lang="vi-VN" sz="2600" dirty="0">
                    <a:latin typeface="Arial" panose="020B0604020202020204" pitchFamily="34" charset="0"/>
                    <a:cs typeface="Arial" panose="020B0604020202020204" pitchFamily="34" charset="0"/>
                  </a:rPr>
                  <a:t>mặt; </a:t>
                </a:r>
                <a:endParaRPr lang="en-US" sz="26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627063" indent="-285750" algn="just">
                  <a:lnSpc>
                    <a:spcPct val="130000"/>
                  </a:lnSpc>
                  <a:spcAft>
                    <a:spcPts val="1000"/>
                  </a:spcAft>
                  <a:buClr>
                    <a:srgbClr val="FF0000"/>
                  </a:buClr>
                  <a:buFont typeface="Arial" panose="020B0604020202020204" pitchFamily="34" charset="0"/>
                  <a:buChar char="•"/>
                </a:pPr>
                <a:r>
                  <a:rPr lang="vi-VN" sz="2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Tính </a:t>
                </a:r>
                <a:r>
                  <a:rPr lang="vi-VN" sz="2600" dirty="0">
                    <a:latin typeface="Arial" panose="020B0604020202020204" pitchFamily="34" charset="0"/>
                    <a:cs typeface="Arial" panose="020B0604020202020204" pitchFamily="34" charset="0"/>
                  </a:rPr>
                  <a:t>chu vi và diện tích hình chữ nhật theo chiều dài a và chiều rộng b.</a:t>
                </a:r>
                <a:endParaRPr lang="en-US" sz="26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" name="TextBox 1"/>
            <p:cNvSpPr txBox="1"/>
            <p:nvPr/>
          </p:nvSpPr>
          <p:spPr>
            <a:xfrm>
              <a:off x="4400950" y="1864112"/>
              <a:ext cx="357662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HOẠT ĐỘNG NHÓM</a:t>
              </a:r>
              <a:endPara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29595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4086101" y="1771800"/>
            <a:ext cx="6980999" cy="3055694"/>
          </a:xfrm>
          <a:prstGeom prst="horizontalScroll">
            <a:avLst/>
          </a:prstGeom>
          <a:solidFill>
            <a:srgbClr val="CC00CC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vi-VN" sz="2800" dirty="0"/>
              <a:t>Một số công việc được thực hiện theo từng bước. Các bước được sắp xếp theo thứ tự. Mỗi bước là một việc nhỏ hơn.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19368" y="1641321"/>
            <a:ext cx="3216608" cy="4511429"/>
            <a:chOff x="1082437" y="1224464"/>
            <a:chExt cx="3216608" cy="4511429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82437" y="1224464"/>
              <a:ext cx="3216608" cy="4511429"/>
            </a:xfrm>
            <a:prstGeom prst="rect">
              <a:avLst/>
            </a:prstGeom>
          </p:spPr>
        </p:pic>
        <p:sp>
          <p:nvSpPr>
            <p:cNvPr id="4" name="Oval 3"/>
            <p:cNvSpPr/>
            <p:nvPr/>
          </p:nvSpPr>
          <p:spPr>
            <a:xfrm>
              <a:off x="3739488" y="1624083"/>
              <a:ext cx="450376" cy="464025"/>
            </a:xfrm>
            <a:prstGeom prst="ellipse">
              <a:avLst/>
            </a:prstGeom>
            <a:solidFill>
              <a:srgbClr val="CC00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3182206" y="1924335"/>
              <a:ext cx="297976" cy="302526"/>
            </a:xfrm>
            <a:prstGeom prst="ellipse">
              <a:avLst/>
            </a:prstGeom>
            <a:solidFill>
              <a:srgbClr val="CC00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ounded Rectangle 6"/>
          <p:cNvSpPr/>
          <p:nvPr/>
        </p:nvSpPr>
        <p:spPr>
          <a:xfrm>
            <a:off x="4516175" y="554757"/>
            <a:ext cx="3726873" cy="553786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GHI NHỚ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26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053" y="761630"/>
            <a:ext cx="9944271" cy="5233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279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05E2FA4-701D-4C92-898E-7EE4AF07FEBA}"/>
              </a:ext>
            </a:extLst>
          </p:cNvPr>
          <p:cNvSpPr txBox="1"/>
          <p:nvPr/>
        </p:nvSpPr>
        <p:spPr>
          <a:xfrm>
            <a:off x="330558" y="2571250"/>
            <a:ext cx="11861442" cy="9048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en-US" sz="4400" b="1">
                <a:ln w="28575">
                  <a:noFill/>
                </a:ln>
                <a:latin typeface="HP001 4 hàng" panose="020B06030503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B</a:t>
            </a:r>
            <a:r>
              <a:rPr lang="vi-VN" sz="4400" b="1" smtClean="0">
                <a:ln w="28575">
                  <a:noFill/>
                </a:ln>
                <a:latin typeface="HP001 4 hàng" panose="020B06030503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ài </a:t>
            </a:r>
            <a:r>
              <a:rPr lang="en-US" sz="4400" b="1" smtClean="0">
                <a:ln w="28575">
                  <a:noFill/>
                </a:ln>
                <a:latin typeface="HP001 4 hàng" panose="020B06030503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27: </a:t>
            </a:r>
            <a:r>
              <a:rPr lang="en-US" sz="4400" b="1">
                <a:latin typeface="HP001 4 hàng" panose="020B0603050302020204" pitchFamily="34" charset="0"/>
                <a:cs typeface="Arial" panose="020B0604020202020204" pitchFamily="34" charset="0"/>
              </a:rPr>
              <a:t>C</a:t>
            </a:r>
            <a:r>
              <a:rPr lang="en-US" sz="4400" b="1" smtClean="0">
                <a:latin typeface="HP001 4 hàng" panose="020B0603050302020204" pitchFamily="34" charset="0"/>
                <a:cs typeface="Arial" panose="020B0604020202020204" pitchFamily="34" charset="0"/>
              </a:rPr>
              <a:t>ác bước thực hiện một công việc</a:t>
            </a:r>
            <a:endParaRPr lang="vi-VN" sz="4400" b="1" dirty="0">
              <a:ln w="28575">
                <a:noFill/>
              </a:ln>
              <a:latin typeface="HP001 4 hàng" panose="020B06030503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05E2FA4-701D-4C92-898E-7EE4AF07FEBA}"/>
              </a:ext>
            </a:extLst>
          </p:cNvPr>
          <p:cNvSpPr txBox="1"/>
          <p:nvPr/>
        </p:nvSpPr>
        <p:spPr>
          <a:xfrm>
            <a:off x="330558" y="1756539"/>
            <a:ext cx="11861442" cy="9048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en-US" sz="4400" b="1" smtClean="0">
                <a:ln w="28575">
                  <a:noFill/>
                </a:ln>
                <a:latin typeface="HP001 4 hàng" panose="020B06030503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Thứ </a:t>
            </a:r>
            <a:r>
              <a:rPr lang="en-US" sz="4400" b="1" smtClean="0">
                <a:ln w="28575">
                  <a:noFill/>
                </a:ln>
                <a:latin typeface="HP001 4 hàng" panose="020B06030503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năm</a:t>
            </a:r>
            <a:r>
              <a:rPr lang="en-US" sz="4400" b="1" smtClean="0">
                <a:ln w="28575">
                  <a:noFill/>
                </a:ln>
                <a:latin typeface="HP001 4 hàng" panose="020B06030503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4400" b="1" smtClean="0">
                <a:ln w="28575">
                  <a:noFill/>
                </a:ln>
                <a:latin typeface="HP001 4 hàng" panose="020B06030503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ngày </a:t>
            </a:r>
            <a:r>
              <a:rPr lang="en-US" sz="4400" b="1" smtClean="0">
                <a:ln w="28575">
                  <a:noFill/>
                </a:ln>
                <a:latin typeface="HP001 4 hàng" panose="020B06030503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30 </a:t>
            </a:r>
            <a:r>
              <a:rPr lang="en-US" sz="4400" b="1" smtClean="0">
                <a:ln w="28575">
                  <a:noFill/>
                </a:ln>
                <a:latin typeface="HP001 4 hàng" panose="020B06030503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tháng 3 năm 2023</a:t>
            </a:r>
            <a:endParaRPr lang="vi-VN" sz="4400" b="1" dirty="0">
              <a:ln w="28575">
                <a:noFill/>
              </a:ln>
              <a:latin typeface="HP001 4 hàng" panose="020B06030503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43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3878164" y="515843"/>
            <a:ext cx="4353220" cy="701545"/>
            <a:chOff x="4168573" y="1295284"/>
            <a:chExt cx="4353220" cy="701545"/>
          </a:xfrm>
        </p:grpSpPr>
        <p:sp>
          <p:nvSpPr>
            <p:cNvPr id="13" name="Rounded Rectangle 12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</a:t>
              </a:r>
              <a:r>
                <a:rPr lang="en-US" sz="3200" b="1" dirty="0" smtClean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  <a:endParaRPr lang="en-US" sz="32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64400" y="1310006"/>
              <a:ext cx="722412" cy="665379"/>
            </a:xfrm>
            <a:prstGeom prst="rect">
              <a:avLst/>
            </a:prstGeom>
          </p:spPr>
        </p:pic>
      </p:grpSp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3717" y="2002972"/>
            <a:ext cx="6536659" cy="3439884"/>
          </a:xfrm>
          <a:prstGeom prst="rect">
            <a:avLst/>
          </a:prstGeom>
        </p:spPr>
      </p:pic>
      <p:sp>
        <p:nvSpPr>
          <p:cNvPr id="2" name="Rounded Rectangle 1"/>
          <p:cNvSpPr/>
          <p:nvPr/>
        </p:nvSpPr>
        <p:spPr>
          <a:xfrm>
            <a:off x="7518400" y="2002972"/>
            <a:ext cx="3962400" cy="3439884"/>
          </a:xfrm>
          <a:prstGeom prst="roundRect">
            <a:avLst/>
          </a:prstGeom>
          <a:solidFill>
            <a:srgbClr val="CC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30000"/>
              </a:lnSpc>
            </a:pP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tưới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hoa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ấy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viêc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từng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thứ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nhỏ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24148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3658214" y="760542"/>
            <a:ext cx="4353220" cy="701545"/>
            <a:chOff x="4168573" y="1295284"/>
            <a:chExt cx="4353220" cy="701545"/>
          </a:xfrm>
        </p:grpSpPr>
        <p:sp>
          <p:nvSpPr>
            <p:cNvPr id="15" name="Rounded Rectangle 14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</a:t>
              </a:r>
              <a:r>
                <a:rPr lang="en-US" sz="3200" b="1" dirty="0" smtClean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  <a:endParaRPr lang="en-US" sz="32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64400" y="1310872"/>
              <a:ext cx="722412" cy="665379"/>
            </a:xfrm>
            <a:prstGeom prst="rect">
              <a:avLst/>
            </a:prstGeom>
          </p:spPr>
        </p:pic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3878" y="1640774"/>
            <a:ext cx="3468571" cy="382250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34824" y="1658994"/>
            <a:ext cx="3370273" cy="373245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89572" y="5474000"/>
            <a:ext cx="541366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tưới</a:t>
            </a:r>
            <a:r>
              <a:rPr lang="en-US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hoa</a:t>
            </a:r>
            <a:endParaRPr lang="en-US" sz="2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666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3878164" y="515843"/>
            <a:ext cx="4353220" cy="701545"/>
            <a:chOff x="4168573" y="1295284"/>
            <a:chExt cx="4353220" cy="701545"/>
          </a:xfrm>
        </p:grpSpPr>
        <p:sp>
          <p:nvSpPr>
            <p:cNvPr id="15" name="Rounded Rectangle 14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</a:t>
              </a:r>
              <a:r>
                <a:rPr lang="en-US" sz="3200" b="1" dirty="0" smtClean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  <a:endParaRPr lang="en-US" sz="32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64400" y="1323654"/>
              <a:ext cx="722412" cy="665379"/>
            </a:xfrm>
            <a:prstGeom prst="rect">
              <a:avLst/>
            </a:prstGeom>
          </p:spPr>
        </p:pic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39993" y="1287955"/>
            <a:ext cx="4507723" cy="4967696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1394049" y="2672862"/>
            <a:ext cx="4619574" cy="1969477"/>
            <a:chOff x="1239301" y="2672862"/>
            <a:chExt cx="4619574" cy="1969477"/>
          </a:xfrm>
        </p:grpSpPr>
        <p:sp>
          <p:nvSpPr>
            <p:cNvPr id="5" name="Right Arrow 4"/>
            <p:cNvSpPr/>
            <p:nvPr/>
          </p:nvSpPr>
          <p:spPr>
            <a:xfrm>
              <a:off x="1239301" y="2672862"/>
              <a:ext cx="4619574" cy="1969477"/>
            </a:xfrm>
            <a:prstGeom prst="rightArrow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288856" y="3244743"/>
              <a:ext cx="378093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400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Cách</a:t>
              </a:r>
              <a:r>
                <a:rPr lang="en-US" sz="2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thực</a:t>
              </a:r>
              <a:r>
                <a:rPr lang="en-US" sz="2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hiện</a:t>
              </a:r>
              <a:r>
                <a:rPr lang="en-US" sz="2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công</a:t>
              </a:r>
              <a:r>
                <a:rPr lang="en-US" sz="2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việc</a:t>
              </a:r>
              <a:r>
                <a:rPr lang="en-US" sz="2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tưới</a:t>
              </a:r>
              <a:r>
                <a:rPr lang="en-US" sz="2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hoa</a:t>
              </a:r>
              <a:r>
                <a:rPr lang="en-US" sz="2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đúng</a:t>
              </a:r>
              <a:r>
                <a:rPr lang="en-US" sz="2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cách</a:t>
              </a:r>
              <a:endPara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4136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3878164" y="515843"/>
            <a:ext cx="4353220" cy="701545"/>
            <a:chOff x="4168573" y="1295284"/>
            <a:chExt cx="4353220" cy="701545"/>
          </a:xfrm>
        </p:grpSpPr>
        <p:sp>
          <p:nvSpPr>
            <p:cNvPr id="15" name="Rounded Rectangle 14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</a:t>
              </a:r>
              <a:r>
                <a:rPr lang="en-US" sz="3200" b="1" dirty="0" smtClean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  <a:endParaRPr lang="en-US" sz="32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64400" y="1323654"/>
              <a:ext cx="722412" cy="665379"/>
            </a:xfrm>
            <a:prstGeom prst="rect">
              <a:avLst/>
            </a:prstGeom>
          </p:spPr>
        </p:pic>
      </p:grpSp>
      <p:grpSp>
        <p:nvGrpSpPr>
          <p:cNvPr id="6" name="Group 5"/>
          <p:cNvGrpSpPr/>
          <p:nvPr/>
        </p:nvGrpSpPr>
        <p:grpSpPr>
          <a:xfrm>
            <a:off x="1394049" y="2672862"/>
            <a:ext cx="4619574" cy="1969477"/>
            <a:chOff x="1239301" y="2672862"/>
            <a:chExt cx="4619574" cy="1969477"/>
          </a:xfrm>
        </p:grpSpPr>
        <p:sp>
          <p:nvSpPr>
            <p:cNvPr id="5" name="Right Arrow 4"/>
            <p:cNvSpPr/>
            <p:nvPr/>
          </p:nvSpPr>
          <p:spPr>
            <a:xfrm>
              <a:off x="1239301" y="2672862"/>
              <a:ext cx="4619574" cy="1969477"/>
            </a:xfrm>
            <a:prstGeom prst="rightArrow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288856" y="3244743"/>
              <a:ext cx="378093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400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</a:t>
              </a:r>
              <a:r>
                <a:rPr lang="en-US" sz="2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hãy</a:t>
              </a:r>
              <a:r>
                <a:rPr lang="en-US" sz="2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giải</a:t>
              </a:r>
              <a:r>
                <a:rPr lang="en-US" sz="2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thích</a:t>
              </a:r>
              <a:r>
                <a:rPr lang="en-US" sz="2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tại</a:t>
              </a:r>
              <a:r>
                <a:rPr lang="en-US" sz="2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sao</a:t>
              </a:r>
              <a:r>
                <a:rPr lang="en-US" sz="2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cách</a:t>
              </a:r>
              <a:r>
                <a:rPr lang="en-US" sz="2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2 </a:t>
              </a:r>
              <a:r>
                <a:rPr lang="en-US" sz="2400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sai</a:t>
              </a:r>
              <a:r>
                <a:rPr lang="en-US" sz="2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?</a:t>
              </a:r>
              <a:endPara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94633" y="1791374"/>
            <a:ext cx="3370273" cy="3732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644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4085032" y="644394"/>
            <a:ext cx="4353220" cy="701545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41719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</a:t>
            </a:r>
            <a:r>
              <a:rPr lang="en-US" sz="3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LUYỆN TẬP</a:t>
            </a:r>
            <a:endParaRPr lang="en-US" sz="32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6220" y="663570"/>
            <a:ext cx="695325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9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29841"/>
              </p:ext>
            </p:extLst>
          </p:nvPr>
        </p:nvGraphicFramePr>
        <p:xfrm>
          <a:off x="394263" y="491318"/>
          <a:ext cx="7630621" cy="5873994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5551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755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201001">
                <a:tc>
                  <a:txBody>
                    <a:bodyPr/>
                    <a:lstStyle/>
                    <a:p>
                      <a:pPr algn="just"/>
                      <a:r>
                        <a:rPr lang="vi-VN" sz="2200" b="1" dirty="0" smtClean="0">
                          <a:solidFill>
                            <a:srgbClr val="FF0000"/>
                          </a:solidFill>
                        </a:rPr>
                        <a:t>Bước 1.</a:t>
                      </a:r>
                      <a:r>
                        <a:rPr lang="vi-VN" sz="2200" b="0" dirty="0" smtClean="0"/>
                        <a:t> </a:t>
                      </a:r>
                      <a:r>
                        <a:rPr lang="vi-VN" sz="2200" b="1" dirty="0" smtClean="0"/>
                        <a:t>Làm ướt hai bàn tay bằng nước; lấy xà phòng vào lòng bàn tay</a:t>
                      </a:r>
                      <a:endParaRPr lang="en-US" sz="2200" b="1" dirty="0"/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91824">
                <a:tc>
                  <a:txBody>
                    <a:bodyPr/>
                    <a:lstStyle/>
                    <a:p>
                      <a:pPr algn="just"/>
                      <a:r>
                        <a:rPr lang="vi-VN" sz="2200" b="1" dirty="0" smtClean="0">
                          <a:solidFill>
                            <a:srgbClr val="FF0000"/>
                          </a:solidFill>
                        </a:rPr>
                        <a:t>Bước 2.</a:t>
                      </a:r>
                      <a:r>
                        <a:rPr lang="vi-VN" sz="2200" b="1" dirty="0" smtClean="0"/>
                        <a:t> Chà hai lòng bàn tay vào nhau, miết mạnh các kẽ ngón tay.</a:t>
                      </a:r>
                      <a:endParaRPr lang="en-US" sz="2200" b="1" dirty="0"/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25387">
                <a:tc>
                  <a:txBody>
                    <a:bodyPr/>
                    <a:lstStyle/>
                    <a:p>
                      <a:pPr algn="just"/>
                      <a:r>
                        <a:rPr lang="vi-VN" sz="2200" b="1" dirty="0" smtClean="0">
                          <a:solidFill>
                            <a:srgbClr val="FF0000"/>
                          </a:solidFill>
                        </a:rPr>
                        <a:t>Bước 3.</a:t>
                      </a:r>
                      <a:r>
                        <a:rPr lang="vi-VN" sz="2200" dirty="0" smtClean="0"/>
                        <a:t> </a:t>
                      </a:r>
                      <a:r>
                        <a:rPr lang="vi-VN" sz="2200" b="1" dirty="0" smtClean="0"/>
                        <a:t>Chà lòng bàn tay này lên mu và kẽ ngoài các ngón tay của bàn tay kia và ngược lại.</a:t>
                      </a:r>
                      <a:endParaRPr lang="en-US" sz="2200" b="1" dirty="0"/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90269">
                <a:tc>
                  <a:txBody>
                    <a:bodyPr/>
                    <a:lstStyle/>
                    <a:p>
                      <a:pPr algn="just"/>
                      <a:r>
                        <a:rPr lang="vi-VN" sz="2200" b="1" dirty="0" smtClean="0">
                          <a:solidFill>
                            <a:srgbClr val="FF0000"/>
                          </a:solidFill>
                        </a:rPr>
                        <a:t>Bước 4.</a:t>
                      </a:r>
                      <a:r>
                        <a:rPr lang="vi-VN" sz="2200" dirty="0" smtClean="0"/>
                        <a:t> </a:t>
                      </a:r>
                      <a:r>
                        <a:rPr lang="vi-VN" sz="2200" b="1" dirty="0" smtClean="0"/>
                        <a:t>Xoay các đầu ngón tay này vào lòng bàn tay kia và ngược lại.</a:t>
                      </a:r>
                      <a:endParaRPr lang="en-US" sz="2200" b="1" dirty="0"/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60057">
                <a:tc>
                  <a:txBody>
                    <a:bodyPr/>
                    <a:lstStyle/>
                    <a:p>
                      <a:pPr algn="just"/>
                      <a:r>
                        <a:rPr lang="vi-VN" sz="2200" b="1" dirty="0" smtClean="0">
                          <a:solidFill>
                            <a:srgbClr val="FF0000"/>
                          </a:solidFill>
                        </a:rPr>
                        <a:t>Bước 5.</a:t>
                      </a:r>
                      <a:r>
                        <a:rPr lang="vi-VN" sz="2200" dirty="0" smtClean="0"/>
                        <a:t> </a:t>
                      </a:r>
                      <a:r>
                        <a:rPr lang="vi-VN" sz="2200" b="1" dirty="0" smtClean="0"/>
                        <a:t>Rửa sạch tay dưới vòi nước; làm khô tay.</a:t>
                      </a:r>
                      <a:endParaRPr lang="en-US" sz="2200" b="1" dirty="0"/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5992" y="552672"/>
            <a:ext cx="2854020" cy="110517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/>
          <a:srcRect t="-1" b="4732"/>
          <a:stretch/>
        </p:blipFill>
        <p:spPr>
          <a:xfrm>
            <a:off x="5466637" y="1733266"/>
            <a:ext cx="1953605" cy="9962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12690" y="2804973"/>
            <a:ext cx="1847920" cy="11615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34080" y="4041943"/>
            <a:ext cx="1726530" cy="109986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7"/>
          <a:srcRect t="2225"/>
          <a:stretch/>
        </p:blipFill>
        <p:spPr>
          <a:xfrm>
            <a:off x="5015681" y="5237343"/>
            <a:ext cx="2952775" cy="1054275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8120416" y="1542086"/>
            <a:ext cx="3678855" cy="4080680"/>
            <a:chOff x="12923474" y="1108620"/>
            <a:chExt cx="7564808" cy="4074554"/>
          </a:xfrm>
        </p:grpSpPr>
        <p:sp>
          <p:nvSpPr>
            <p:cNvPr id="11" name="Rounded Rectangle 10"/>
            <p:cNvSpPr/>
            <p:nvPr/>
          </p:nvSpPr>
          <p:spPr>
            <a:xfrm>
              <a:off x="12923474" y="1108620"/>
              <a:ext cx="7564808" cy="4074554"/>
            </a:xfrm>
            <a:prstGeom prst="roundRect">
              <a:avLst/>
            </a:prstGeom>
            <a:solidFill>
              <a:srgbClr val="CC00CC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3010028" y="1867172"/>
              <a:ext cx="7312133" cy="3055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  <a:spcBef>
                  <a:spcPts val="600"/>
                </a:spcBef>
                <a:spcAft>
                  <a:spcPts val="600"/>
                </a:spcAft>
                <a:buClr>
                  <a:srgbClr val="FFFF00"/>
                </a:buClr>
                <a:buSzPct val="130000"/>
                <a:buFont typeface="Wingdings" panose="05000000000000000000" pitchFamily="2" charset="2"/>
                <a:buChar char="v"/>
              </a:pPr>
              <a:r>
                <a:rPr lang="en-US" sz="23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vi-VN" sz="23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 hãy</a:t>
              </a:r>
              <a:r>
                <a:rPr lang="en-US" sz="23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vi-VN" sz="23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cho </a:t>
              </a:r>
              <a:r>
                <a:rPr lang="vi-VN" sz="23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biết trong năm bước rửa tay dưới đây, những bước nào</a:t>
              </a:r>
              <a:r>
                <a:rPr lang="vi-VN" sz="23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endPara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342900" indent="-342900" algn="just">
                <a:lnSpc>
                  <a:spcPct val="130000"/>
                </a:lnSpc>
                <a:spcBef>
                  <a:spcPts val="600"/>
                </a:spcBef>
                <a:spcAft>
                  <a:spcPts val="600"/>
                </a:spcAft>
                <a:buClr>
                  <a:srgbClr val="FFFF00"/>
                </a:buClr>
                <a:buSzPct val="130000"/>
                <a:buFont typeface="Arial" panose="020B0604020202020204" pitchFamily="34" charset="0"/>
                <a:buChar char="•"/>
              </a:pPr>
              <a:r>
                <a:rPr lang="vi-VN" sz="23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Không </a:t>
              </a:r>
              <a:r>
                <a:rPr lang="vi-VN" sz="23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thể thay đổi thứ tự? </a:t>
              </a:r>
              <a:endPara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342900" indent="-342900" algn="just">
                <a:lnSpc>
                  <a:spcPct val="130000"/>
                </a:lnSpc>
                <a:spcBef>
                  <a:spcPts val="600"/>
                </a:spcBef>
                <a:spcAft>
                  <a:spcPts val="600"/>
                </a:spcAft>
                <a:buClr>
                  <a:srgbClr val="FFFF00"/>
                </a:buClr>
                <a:buSzPct val="130000"/>
                <a:buFont typeface="Arial" panose="020B0604020202020204" pitchFamily="34" charset="0"/>
                <a:buChar char="•"/>
              </a:pPr>
              <a:r>
                <a:rPr lang="vi-VN" sz="23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Có </a:t>
              </a:r>
              <a:r>
                <a:rPr lang="vi-VN" sz="23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thể thay đổi thứ tự?</a:t>
              </a:r>
              <a:endParaRPr lang="en-US" sz="2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2824" y="1237291"/>
            <a:ext cx="925013" cy="949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544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3088</TotalTime>
  <Words>600</Words>
  <Application>Microsoft Office PowerPoint</Application>
  <PresentationFormat>Widescreen</PresentationFormat>
  <Paragraphs>58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HP001 4 hàng</vt:lpstr>
      <vt:lpstr>Tahoma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Admin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DELL 123</cp:lastModifiedBy>
  <cp:revision>545</cp:revision>
  <dcterms:created xsi:type="dcterms:W3CDTF">2022-01-27T15:18:21Z</dcterms:created>
  <dcterms:modified xsi:type="dcterms:W3CDTF">2023-03-30T07:21:22Z</dcterms:modified>
</cp:coreProperties>
</file>