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358" r:id="rId3"/>
    <p:sldId id="372" r:id="rId4"/>
    <p:sldId id="257" r:id="rId5"/>
    <p:sldId id="375" r:id="rId6"/>
    <p:sldId id="378" r:id="rId7"/>
    <p:sldId id="350" r:id="rId8"/>
    <p:sldId id="368" r:id="rId9"/>
    <p:sldId id="373" r:id="rId10"/>
    <p:sldId id="374" r:id="rId11"/>
    <p:sldId id="370" r:id="rId12"/>
    <p:sldId id="379" r:id="rId13"/>
    <p:sldId id="371" r:id="rId14"/>
    <p:sldId id="380" r:id="rId15"/>
    <p:sldId id="3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33CC"/>
    <a:srgbClr val="FFFF99"/>
    <a:srgbClr val="F7FF93"/>
    <a:srgbClr val="F9FFAB"/>
    <a:srgbClr val="FCFFD9"/>
    <a:srgbClr val="FBFFCD"/>
    <a:srgbClr val="ECFEDE"/>
    <a:srgbClr val="FFE1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219977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12930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349418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7</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11</a:t>
            </a:fld>
            <a:endParaRPr lang="en-US"/>
          </a:p>
        </p:txBody>
      </p:sp>
    </p:spTree>
    <p:extLst>
      <p:ext uri="{BB962C8B-B14F-4D97-AF65-F5344CB8AC3E}">
        <p14:creationId xmlns:p14="http://schemas.microsoft.com/office/powerpoint/2010/main" val="285910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5486401" y="943428"/>
            <a:ext cx="1335314" cy="124225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9108" y="2226021"/>
            <a:ext cx="7858240" cy="1692771"/>
          </a:xfrm>
          <a:prstGeom prst="rect">
            <a:avLst/>
          </a:prstGeom>
        </p:spPr>
        <p:txBody>
          <a:bodyPr wrap="none">
            <a:spAutoFit/>
          </a:bodyPr>
          <a:lstStyle/>
          <a:p>
            <a:pPr algn="ctr">
              <a:lnSpc>
                <a:spcPct val="130000"/>
              </a:lnSpc>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GIẢI QUYẾT VẤN ĐỀ VỚI </a:t>
            </a:r>
            <a:endPar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30000"/>
              </a:lnSpc>
            </a:pP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SỰ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TRỢ GIÚP CỦA MÁY TÍNH </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5032" y="617500"/>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686220" y="650123"/>
            <a:ext cx="695325" cy="647700"/>
          </a:xfrm>
          <a:prstGeom prst="rect">
            <a:avLst/>
          </a:prstGeom>
        </p:spPr>
      </p:pic>
      <p:sp>
        <p:nvSpPr>
          <p:cNvPr id="10" name="Rectangle 9"/>
          <p:cNvSpPr/>
          <p:nvPr/>
        </p:nvSpPr>
        <p:spPr>
          <a:xfrm>
            <a:off x="765277" y="1617406"/>
            <a:ext cx="6522626" cy="2269339"/>
          </a:xfrm>
          <a:prstGeom prst="rect">
            <a:avLst/>
          </a:prstGeom>
        </p:spPr>
        <p:txBody>
          <a:bodyPr wrap="square">
            <a:spAutoFit/>
          </a:bodyPr>
          <a:lstStyle/>
          <a:p>
            <a:pPr marL="573088" indent="-573088" algn="just">
              <a:lnSpc>
                <a:spcPct val="130000"/>
              </a:lnSpc>
              <a:spcAft>
                <a:spcPts val="1000"/>
              </a:spcAft>
              <a:buClr>
                <a:srgbClr val="FF0000"/>
              </a:buClr>
              <a:buFont typeface="Wingdings" panose="05000000000000000000" pitchFamily="2" charset="2"/>
              <a:buChar char="v"/>
            </a:pPr>
            <a:r>
              <a:rPr lang="en-US" sz="2400" b="1" dirty="0" err="1" smtClean="0">
                <a:solidFill>
                  <a:srgbClr val="FF0000"/>
                </a:solidFill>
                <a:latin typeface="AriL"/>
                <a:cs typeface="Arial" panose="020B0604020202020204" pitchFamily="34" charset="0"/>
              </a:rPr>
              <a:t>Bài</a:t>
            </a:r>
            <a:r>
              <a:rPr lang="en-US" sz="2400" b="1" dirty="0" smtClean="0">
                <a:solidFill>
                  <a:srgbClr val="FF0000"/>
                </a:solidFill>
                <a:latin typeface="AriL"/>
                <a:cs typeface="Arial" panose="020B0604020202020204" pitchFamily="34" charset="0"/>
              </a:rPr>
              <a:t> </a:t>
            </a:r>
            <a:r>
              <a:rPr lang="en-US" sz="2400" b="1" dirty="0" err="1" smtClean="0">
                <a:solidFill>
                  <a:srgbClr val="FF0000"/>
                </a:solidFill>
                <a:latin typeface="AriL"/>
                <a:cs typeface="Arial" panose="020B0604020202020204" pitchFamily="34" charset="0"/>
              </a:rPr>
              <a:t>tập</a:t>
            </a:r>
            <a:r>
              <a:rPr lang="en-US" sz="2400" b="1" dirty="0" smtClean="0">
                <a:solidFill>
                  <a:srgbClr val="FF0000"/>
                </a:solidFill>
                <a:latin typeface="AriL"/>
                <a:cs typeface="Arial" panose="020B0604020202020204" pitchFamily="34" charset="0"/>
              </a:rPr>
              <a:t> 2: </a:t>
            </a:r>
            <a:r>
              <a:rPr lang="en-US" sz="2400" b="1" dirty="0" err="1">
                <a:solidFill>
                  <a:srgbClr val="3333CC"/>
                </a:solidFill>
                <a:latin typeface="AriL"/>
              </a:rPr>
              <a:t>Dùng</a:t>
            </a:r>
            <a:r>
              <a:rPr lang="en-US" sz="2400" b="1" dirty="0">
                <a:solidFill>
                  <a:srgbClr val="3333CC"/>
                </a:solidFill>
                <a:latin typeface="AriL"/>
              </a:rPr>
              <a:t> </a:t>
            </a:r>
            <a:r>
              <a:rPr lang="en-US" sz="2400" b="1" dirty="0" err="1">
                <a:solidFill>
                  <a:srgbClr val="3333CC"/>
                </a:solidFill>
                <a:latin typeface="AriL"/>
              </a:rPr>
              <a:t>cách</a:t>
            </a:r>
            <a:r>
              <a:rPr lang="en-US" sz="2400" b="1" dirty="0">
                <a:solidFill>
                  <a:srgbClr val="3333CC"/>
                </a:solidFill>
                <a:latin typeface="AriL"/>
              </a:rPr>
              <a:t> </a:t>
            </a:r>
            <a:r>
              <a:rPr lang="en-US" sz="2400" b="1" dirty="0" err="1">
                <a:solidFill>
                  <a:srgbClr val="3333CC"/>
                </a:solidFill>
                <a:latin typeface="AriL"/>
              </a:rPr>
              <a:t>nói</a:t>
            </a:r>
            <a:r>
              <a:rPr lang="en-US" sz="2400" b="1" dirty="0">
                <a:solidFill>
                  <a:srgbClr val="3333CC"/>
                </a:solidFill>
                <a:latin typeface="AriL"/>
              </a:rPr>
              <a:t> "</a:t>
            </a:r>
            <a:r>
              <a:rPr lang="en-US" sz="2400" b="1" dirty="0" err="1">
                <a:solidFill>
                  <a:srgbClr val="3333CC"/>
                </a:solidFill>
                <a:latin typeface="AriL"/>
              </a:rPr>
              <a:t>Nếu</a:t>
            </a:r>
            <a:r>
              <a:rPr lang="en-US" sz="2400" b="1" dirty="0">
                <a:solidFill>
                  <a:srgbClr val="3333CC"/>
                </a:solidFill>
                <a:latin typeface="AriL"/>
              </a:rPr>
              <a:t> … </a:t>
            </a:r>
            <a:r>
              <a:rPr lang="en-US" sz="2400" b="1" dirty="0" err="1">
                <a:solidFill>
                  <a:srgbClr val="3333CC"/>
                </a:solidFill>
                <a:latin typeface="AriL"/>
              </a:rPr>
              <a:t>thì</a:t>
            </a:r>
            <a:r>
              <a:rPr lang="en-US" sz="2400" b="1" dirty="0">
                <a:solidFill>
                  <a:srgbClr val="3333CC"/>
                </a:solidFill>
                <a:latin typeface="AriL"/>
              </a:rPr>
              <a:t> …" </a:t>
            </a:r>
            <a:r>
              <a:rPr lang="en-US" sz="2400" b="1" dirty="0" err="1">
                <a:solidFill>
                  <a:srgbClr val="3333CC"/>
                </a:solidFill>
                <a:latin typeface="AriL"/>
              </a:rPr>
              <a:t>diễn</a:t>
            </a:r>
            <a:r>
              <a:rPr lang="en-US" sz="2400" b="1" dirty="0">
                <a:solidFill>
                  <a:srgbClr val="3333CC"/>
                </a:solidFill>
                <a:latin typeface="AriL"/>
              </a:rPr>
              <a:t> </a:t>
            </a:r>
            <a:r>
              <a:rPr lang="en-US" sz="2400" b="1" dirty="0" err="1">
                <a:solidFill>
                  <a:srgbClr val="3333CC"/>
                </a:solidFill>
                <a:latin typeface="AriL"/>
              </a:rPr>
              <a:t>đạt</a:t>
            </a:r>
            <a:r>
              <a:rPr lang="en-US" sz="2400" b="1" dirty="0">
                <a:solidFill>
                  <a:srgbClr val="3333CC"/>
                </a:solidFill>
                <a:latin typeface="AriL"/>
              </a:rPr>
              <a:t> </a:t>
            </a:r>
            <a:r>
              <a:rPr lang="en-US" sz="2400" b="1" dirty="0" err="1">
                <a:solidFill>
                  <a:srgbClr val="3333CC"/>
                </a:solidFill>
                <a:latin typeface="AriL"/>
              </a:rPr>
              <a:t>câu</a:t>
            </a:r>
            <a:r>
              <a:rPr lang="en-US" sz="2400" b="1" dirty="0">
                <a:solidFill>
                  <a:srgbClr val="3333CC"/>
                </a:solidFill>
                <a:latin typeface="AriL"/>
              </a:rPr>
              <a:t> </a:t>
            </a:r>
            <a:r>
              <a:rPr lang="en-US" sz="2400" b="1" dirty="0" err="1">
                <a:solidFill>
                  <a:srgbClr val="3333CC"/>
                </a:solidFill>
                <a:latin typeface="AriL"/>
              </a:rPr>
              <a:t>tục</a:t>
            </a:r>
            <a:r>
              <a:rPr lang="en-US" sz="2400" b="1" dirty="0">
                <a:solidFill>
                  <a:srgbClr val="3333CC"/>
                </a:solidFill>
                <a:latin typeface="AriL"/>
              </a:rPr>
              <a:t> </a:t>
            </a:r>
            <a:r>
              <a:rPr lang="en-US" sz="2400" b="1" dirty="0" err="1">
                <a:solidFill>
                  <a:srgbClr val="3333CC"/>
                </a:solidFill>
                <a:latin typeface="AriL"/>
              </a:rPr>
              <a:t>ngữ</a:t>
            </a:r>
            <a:r>
              <a:rPr lang="en-US" sz="2400" b="1" dirty="0" smtClean="0">
                <a:solidFill>
                  <a:srgbClr val="3333CC"/>
                </a:solidFill>
                <a:latin typeface="AriL"/>
              </a:rPr>
              <a:t>:</a:t>
            </a:r>
          </a:p>
          <a:p>
            <a:pPr algn="ctr">
              <a:lnSpc>
                <a:spcPct val="130000"/>
              </a:lnSpc>
              <a:spcAft>
                <a:spcPts val="1000"/>
              </a:spcAft>
              <a:buClr>
                <a:srgbClr val="FF0000"/>
              </a:buClr>
            </a:pPr>
            <a:r>
              <a:rPr lang="en-US" sz="2400" b="1" dirty="0">
                <a:latin typeface="AriL"/>
              </a:rPr>
              <a:t>"</a:t>
            </a:r>
            <a:r>
              <a:rPr lang="en-US" sz="2400" b="1" dirty="0" err="1">
                <a:latin typeface="AriL"/>
              </a:rPr>
              <a:t>Bao</a:t>
            </a:r>
            <a:r>
              <a:rPr lang="en-US" sz="2400" b="1" dirty="0">
                <a:latin typeface="AriL"/>
              </a:rPr>
              <a:t> </a:t>
            </a:r>
            <a:r>
              <a:rPr lang="en-US" sz="2400" b="1" dirty="0" err="1">
                <a:latin typeface="AriL"/>
              </a:rPr>
              <a:t>giờ</a:t>
            </a:r>
            <a:r>
              <a:rPr lang="en-US" sz="2400" b="1" dirty="0">
                <a:latin typeface="AriL"/>
              </a:rPr>
              <a:t> </a:t>
            </a:r>
            <a:r>
              <a:rPr lang="en-US" sz="2400" b="1" dirty="0" err="1">
                <a:latin typeface="AriL"/>
              </a:rPr>
              <a:t>đom</a:t>
            </a:r>
            <a:r>
              <a:rPr lang="en-US" sz="2400" b="1" dirty="0">
                <a:latin typeface="AriL"/>
              </a:rPr>
              <a:t> </a:t>
            </a:r>
            <a:r>
              <a:rPr lang="en-US" sz="2400" b="1" dirty="0" err="1">
                <a:latin typeface="AriL"/>
              </a:rPr>
              <a:t>đóm</a:t>
            </a:r>
            <a:r>
              <a:rPr lang="en-US" sz="2400" b="1" dirty="0">
                <a:latin typeface="AriL"/>
              </a:rPr>
              <a:t> bay </a:t>
            </a:r>
            <a:r>
              <a:rPr lang="en-US" sz="2400" b="1" dirty="0" err="1">
                <a:latin typeface="AriL"/>
              </a:rPr>
              <a:t>ra</a:t>
            </a:r>
            <a:r>
              <a:rPr lang="en-US" sz="2400" b="1" dirty="0">
                <a:latin typeface="AriL"/>
              </a:rPr>
              <a:t>, </a:t>
            </a:r>
            <a:endParaRPr lang="en-US" sz="2400" b="1" dirty="0" smtClean="0">
              <a:latin typeface="AriL"/>
            </a:endParaRPr>
          </a:p>
          <a:p>
            <a:pPr algn="ctr">
              <a:lnSpc>
                <a:spcPct val="130000"/>
              </a:lnSpc>
              <a:spcAft>
                <a:spcPts val="1000"/>
              </a:spcAft>
              <a:buClr>
                <a:srgbClr val="FF0000"/>
              </a:buClr>
            </a:pPr>
            <a:r>
              <a:rPr lang="en-US" sz="2400" b="1" dirty="0" err="1" smtClean="0">
                <a:latin typeface="AriL"/>
              </a:rPr>
              <a:t>Hoa</a:t>
            </a:r>
            <a:r>
              <a:rPr lang="en-US" sz="2400" b="1" dirty="0" smtClean="0">
                <a:latin typeface="AriL"/>
              </a:rPr>
              <a:t> </a:t>
            </a:r>
            <a:r>
              <a:rPr lang="en-US" sz="2400" b="1" dirty="0" err="1">
                <a:latin typeface="AriL"/>
              </a:rPr>
              <a:t>gạo</a:t>
            </a:r>
            <a:r>
              <a:rPr lang="en-US" sz="2400" b="1" dirty="0">
                <a:latin typeface="AriL"/>
              </a:rPr>
              <a:t> </a:t>
            </a:r>
            <a:r>
              <a:rPr lang="en-US" sz="2400" b="1" dirty="0" err="1">
                <a:latin typeface="AriL"/>
              </a:rPr>
              <a:t>rụng</a:t>
            </a:r>
            <a:r>
              <a:rPr lang="en-US" sz="2400" b="1" dirty="0">
                <a:latin typeface="AriL"/>
              </a:rPr>
              <a:t> </a:t>
            </a:r>
            <a:r>
              <a:rPr lang="en-US" sz="2400" b="1" dirty="0" err="1">
                <a:latin typeface="AriL"/>
              </a:rPr>
              <a:t>xuống</a:t>
            </a:r>
            <a:r>
              <a:rPr lang="en-US" sz="2400" b="1" dirty="0">
                <a:latin typeface="AriL"/>
              </a:rPr>
              <a:t> </a:t>
            </a:r>
            <a:r>
              <a:rPr lang="en-US" sz="2400" b="1" dirty="0" err="1">
                <a:latin typeface="AriL"/>
              </a:rPr>
              <a:t>thì</a:t>
            </a:r>
            <a:r>
              <a:rPr lang="en-US" sz="2400" b="1" dirty="0">
                <a:latin typeface="AriL"/>
              </a:rPr>
              <a:t> </a:t>
            </a:r>
            <a:r>
              <a:rPr lang="en-US" sz="2400" b="1" dirty="0" err="1">
                <a:latin typeface="AriL"/>
              </a:rPr>
              <a:t>tra</a:t>
            </a:r>
            <a:r>
              <a:rPr lang="en-US" sz="2400" b="1" dirty="0">
                <a:latin typeface="AriL"/>
              </a:rPr>
              <a:t> </a:t>
            </a:r>
            <a:r>
              <a:rPr lang="en-US" sz="2400" b="1" dirty="0" err="1">
                <a:latin typeface="AriL"/>
              </a:rPr>
              <a:t>hạt</a:t>
            </a:r>
            <a:r>
              <a:rPr lang="en-US" sz="2400" b="1" dirty="0">
                <a:latin typeface="AriL"/>
              </a:rPr>
              <a:t> </a:t>
            </a:r>
            <a:r>
              <a:rPr lang="en-US" sz="2400" b="1" dirty="0" err="1">
                <a:latin typeface="AriL"/>
              </a:rPr>
              <a:t>vừng</a:t>
            </a:r>
            <a:r>
              <a:rPr lang="en-US" sz="2400" b="1" dirty="0">
                <a:latin typeface="AriL"/>
              </a:rPr>
              <a:t>".</a:t>
            </a:r>
            <a:endParaRPr lang="en-US" sz="2400" b="1" dirty="0" smtClean="0">
              <a:solidFill>
                <a:srgbClr val="3333CC"/>
              </a:solidFill>
              <a:latin typeface="AriL"/>
              <a:cs typeface="Arial" panose="020B0604020202020204" pitchFamily="34" charset="0"/>
            </a:endParaRPr>
          </a:p>
        </p:txBody>
      </p:sp>
      <p:sp>
        <p:nvSpPr>
          <p:cNvPr id="3" name="Rounded Rectangle 2"/>
          <p:cNvSpPr/>
          <p:nvPr/>
        </p:nvSpPr>
        <p:spPr>
          <a:xfrm>
            <a:off x="928045" y="4490113"/>
            <a:ext cx="6359857" cy="15012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FF00"/>
                </a:solidFill>
                <a:latin typeface="Arial" panose="020B0604020202020204" pitchFamily="34" charset="0"/>
                <a:cs typeface="Arial" panose="020B0604020202020204" pitchFamily="34" charset="0"/>
              </a:rPr>
              <a:t>Đáp</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án</a:t>
            </a:r>
            <a:r>
              <a:rPr lang="en-US" sz="2400" b="1" dirty="0" smtClean="0">
                <a:solidFill>
                  <a:srgbClr val="FFFF00"/>
                </a:solidFill>
                <a:latin typeface="Arial" panose="020B0604020202020204" pitchFamily="34" charset="0"/>
                <a:cs typeface="Arial" panose="020B0604020202020204" pitchFamily="34" charset="0"/>
              </a:rPr>
              <a:t>:</a:t>
            </a:r>
          </a:p>
          <a:p>
            <a:pPr algn="ctr"/>
            <a:r>
              <a:rPr lang="en-US" sz="2400" b="1"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Nếu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đóm</a:t>
            </a:r>
            <a:r>
              <a:rPr lang="en-US" sz="2400" b="1" dirty="0">
                <a:latin typeface="Arial" panose="020B0604020202020204" pitchFamily="34" charset="0"/>
                <a:cs typeface="Arial" panose="020B0604020202020204" pitchFamily="34" charset="0"/>
              </a:rPr>
              <a:t> bay </a:t>
            </a:r>
            <a:r>
              <a:rPr lang="en-US" sz="2400" b="1" dirty="0" err="1" smtClean="0">
                <a:latin typeface="Arial" panose="020B0604020202020204" pitchFamily="34" charset="0"/>
                <a:cs typeface="Arial" panose="020B0604020202020204" pitchFamily="34" charset="0"/>
              </a:rPr>
              <a:t>ra</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rụng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xuống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vừng</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397086" y="1846664"/>
            <a:ext cx="3962187" cy="1427097"/>
          </a:xfrm>
          <a:prstGeom prst="rect">
            <a:avLst/>
          </a:prstGeom>
        </p:spPr>
      </p:pic>
      <p:pic>
        <p:nvPicPr>
          <p:cNvPr id="7" name="Picture 6"/>
          <p:cNvPicPr>
            <a:picLocks noChangeAspect="1"/>
          </p:cNvPicPr>
          <p:nvPr/>
        </p:nvPicPr>
        <p:blipFill>
          <a:blip r:embed="rId4"/>
          <a:stretch>
            <a:fillRect/>
          </a:stretch>
        </p:blipFill>
        <p:spPr>
          <a:xfrm>
            <a:off x="7383438" y="3337351"/>
            <a:ext cx="3948539" cy="2305523"/>
          </a:xfrm>
          <a:prstGeom prst="rect">
            <a:avLst/>
          </a:prstGeom>
        </p:spPr>
      </p:pic>
    </p:spTree>
    <p:extLst>
      <p:ext uri="{BB962C8B-B14F-4D97-AF65-F5344CB8AC3E}">
        <p14:creationId xmlns:p14="http://schemas.microsoft.com/office/powerpoint/2010/main" val="23181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57737" y="593505"/>
            <a:ext cx="4353220" cy="7015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694959" y="599725"/>
            <a:ext cx="723900" cy="695325"/>
          </a:xfrm>
          <a:prstGeom prst="rect">
            <a:avLst/>
          </a:prstGeom>
        </p:spPr>
      </p:pic>
      <p:sp>
        <p:nvSpPr>
          <p:cNvPr id="18" name="Rounded Rectangle 17"/>
          <p:cNvSpPr/>
          <p:nvPr/>
        </p:nvSpPr>
        <p:spPr>
          <a:xfrm>
            <a:off x="1119117" y="1828802"/>
            <a:ext cx="10044752" cy="424445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49847" y="2888112"/>
            <a:ext cx="6333841" cy="3077381"/>
          </a:xfrm>
          <a:prstGeom prst="rect">
            <a:avLst/>
          </a:prstGeom>
        </p:spPr>
        <p:txBody>
          <a:bodyPr wrap="square">
            <a:spAutoFit/>
          </a:bodyPr>
          <a:lstStyle/>
          <a:p>
            <a:pPr algn="just">
              <a:lnSpc>
                <a:spcPct val="114000"/>
              </a:lnSpc>
              <a:spcAft>
                <a:spcPts val="1000"/>
              </a:spcAft>
              <a:buClr>
                <a:srgbClr val="FF0000"/>
              </a:buClr>
            </a:pPr>
            <a:r>
              <a:rPr lang="en-US" sz="2600" dirty="0" err="1" smtClean="0">
                <a:solidFill>
                  <a:srgbClr val="FF0000"/>
                </a:solidFill>
                <a:latin typeface="Arial" panose="020B0604020202020204" pitchFamily="34" charset="0"/>
                <a:cs typeface="Arial" panose="020B0604020202020204" pitchFamily="34" charset="0"/>
              </a:rPr>
              <a:t>Luật</a:t>
            </a:r>
            <a:r>
              <a:rPr lang="en-US" sz="2600" dirty="0" smtClean="0">
                <a:solidFill>
                  <a:srgbClr val="FF0000"/>
                </a:solidFill>
                <a:latin typeface="Arial" panose="020B0604020202020204" pitchFamily="34" charset="0"/>
                <a:cs typeface="Arial" panose="020B0604020202020204" pitchFamily="34" charset="0"/>
              </a:rPr>
              <a:t> </a:t>
            </a:r>
            <a:r>
              <a:rPr lang="en-US" sz="2600" dirty="0" err="1" smtClean="0">
                <a:solidFill>
                  <a:srgbClr val="FF0000"/>
                </a:solidFill>
                <a:latin typeface="Arial" panose="020B0604020202020204" pitchFamily="34" charset="0"/>
                <a:cs typeface="Arial" panose="020B0604020202020204" pitchFamily="34" charset="0"/>
              </a:rPr>
              <a:t>chơi</a:t>
            </a:r>
            <a:r>
              <a:rPr lang="en-US" sz="2600" dirty="0" smtClean="0">
                <a:solidFill>
                  <a:srgbClr val="FF0000"/>
                </a:solidFill>
                <a:latin typeface="Arial" panose="020B0604020202020204" pitchFamily="34" charset="0"/>
                <a:cs typeface="Arial" panose="020B0604020202020204" pitchFamily="34" charset="0"/>
              </a:rPr>
              <a:t>: </a:t>
            </a:r>
          </a:p>
          <a:p>
            <a:pPr marL="342900" indent="-342900" algn="just">
              <a:lnSpc>
                <a:spcPct val="130000"/>
              </a:lnSpc>
              <a:buClr>
                <a:srgbClr val="FF0000"/>
              </a:buClr>
              <a:buFont typeface="Arial" panose="020B0604020202020204" pitchFamily="34" charset="0"/>
              <a:buChar char="•"/>
            </a:pPr>
            <a:r>
              <a:rPr lang="vi-VN" sz="2400" dirty="0">
                <a:solidFill>
                  <a:srgbClr val="3333CC"/>
                </a:solidFill>
              </a:rPr>
              <a:t>Có 4 que tính cho em và bạn lần lượt bốc. </a:t>
            </a:r>
            <a:endParaRPr lang="en-US" sz="2400" dirty="0" smtClean="0">
              <a:solidFill>
                <a:srgbClr val="3333CC"/>
              </a:solidFill>
            </a:endParaRPr>
          </a:p>
          <a:p>
            <a:pPr marL="342900" indent="-342900" algn="just">
              <a:lnSpc>
                <a:spcPct val="130000"/>
              </a:lnSpc>
              <a:buClr>
                <a:srgbClr val="FF0000"/>
              </a:buClr>
              <a:buFont typeface="Arial" panose="020B0604020202020204" pitchFamily="34" charset="0"/>
              <a:buChar char="•"/>
            </a:pPr>
            <a:r>
              <a:rPr lang="vi-VN" sz="2400" dirty="0" smtClean="0">
                <a:solidFill>
                  <a:srgbClr val="3333CC"/>
                </a:solidFill>
              </a:rPr>
              <a:t>Đến </a:t>
            </a:r>
            <a:r>
              <a:rPr lang="vi-VN" sz="2400" dirty="0">
                <a:solidFill>
                  <a:srgbClr val="3333CC"/>
                </a:solidFill>
              </a:rPr>
              <a:t>lượt ai, người đó bốc một hoặc hai que. Ai bốc que cuối cùng là thua. </a:t>
            </a:r>
            <a:endParaRPr lang="en-US" sz="2400" dirty="0" smtClean="0">
              <a:solidFill>
                <a:srgbClr val="3333CC"/>
              </a:solidFill>
            </a:endParaRPr>
          </a:p>
          <a:p>
            <a:pPr marL="342900" indent="-342900" algn="just">
              <a:lnSpc>
                <a:spcPct val="130000"/>
              </a:lnSpc>
              <a:buClr>
                <a:srgbClr val="FF0000"/>
              </a:buClr>
              <a:buFont typeface="Arial" panose="020B0604020202020204" pitchFamily="34" charset="0"/>
              <a:buChar char="•"/>
            </a:pPr>
            <a:r>
              <a:rPr lang="vi-VN" sz="2400" dirty="0" smtClean="0">
                <a:solidFill>
                  <a:srgbClr val="3333CC"/>
                </a:solidFill>
              </a:rPr>
              <a:t>Khi </a:t>
            </a:r>
            <a:r>
              <a:rPr lang="vi-VN" sz="2400" dirty="0">
                <a:solidFill>
                  <a:srgbClr val="3333CC"/>
                </a:solidFill>
              </a:rPr>
              <a:t>bạn bốc trước, em tìm cách chơi để bao giờ cũng thắng.</a:t>
            </a:r>
            <a:endParaRPr lang="en-US" sz="2400" b="1" dirty="0" smtClean="0">
              <a:solidFill>
                <a:srgbClr val="3333CC"/>
              </a:solidFill>
              <a:latin typeface="Arial" panose="020B0604020202020204" pitchFamily="34" charset="0"/>
              <a:cs typeface="Arial" panose="020B0604020202020204" pitchFamily="34" charset="0"/>
            </a:endParaRPr>
          </a:p>
        </p:txBody>
      </p:sp>
      <p:sp>
        <p:nvSpPr>
          <p:cNvPr id="2" name="TextBox 1"/>
          <p:cNvSpPr txBox="1"/>
          <p:nvPr/>
        </p:nvSpPr>
        <p:spPr>
          <a:xfrm>
            <a:off x="3687072" y="2059742"/>
            <a:ext cx="4908841" cy="492443"/>
          </a:xfrm>
          <a:prstGeom prst="rect">
            <a:avLst/>
          </a:prstGeom>
          <a:noFill/>
        </p:spPr>
        <p:txBody>
          <a:bodyPr wrap="square" rtlCol="0">
            <a:spAutoFit/>
          </a:bodyPr>
          <a:lstStyle/>
          <a:p>
            <a:r>
              <a:rPr lang="en-US" sz="2600" b="1" dirty="0" smtClean="0">
                <a:solidFill>
                  <a:srgbClr val="3333CC"/>
                </a:solidFill>
                <a:latin typeface="Arial" panose="020B0604020202020204" pitchFamily="34" charset="0"/>
                <a:cs typeface="Arial" panose="020B0604020202020204" pitchFamily="34" charset="0"/>
              </a:rPr>
              <a:t>TRÒ CHƠI </a:t>
            </a:r>
            <a:r>
              <a:rPr lang="en-US" sz="2600" b="1" dirty="0" smtClean="0">
                <a:solidFill>
                  <a:srgbClr val="FF0000"/>
                </a:solidFill>
                <a:latin typeface="Arial" panose="020B0604020202020204" pitchFamily="34" charset="0"/>
                <a:cs typeface="Arial" panose="020B0604020202020204" pitchFamily="34" charset="0"/>
              </a:rPr>
              <a:t>“BỐC QUE TÍNH”</a:t>
            </a:r>
            <a:endParaRPr lang="en-US" sz="2600"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892339" y="2844505"/>
            <a:ext cx="2971276" cy="2690209"/>
          </a:xfrm>
          <a:prstGeom prst="rect">
            <a:avLst/>
          </a:prstGeom>
        </p:spPr>
      </p:pic>
    </p:spTree>
    <p:extLst>
      <p:ext uri="{BB962C8B-B14F-4D97-AF65-F5344CB8AC3E}">
        <p14:creationId xmlns:p14="http://schemas.microsoft.com/office/powerpoint/2010/main" val="5435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Effect transition="in" filter="fade">
                                      <p:cBhvr>
                                        <p:cTn id="30" dur="500"/>
                                        <p:tgtEl>
                                          <p:spTgt spid="1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67550" y="566018"/>
            <a:ext cx="2989697" cy="65844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5" name="Horizontal Scroll 4"/>
          <p:cNvSpPr/>
          <p:nvPr/>
        </p:nvSpPr>
        <p:spPr>
          <a:xfrm>
            <a:off x="4235621" y="1815354"/>
            <a:ext cx="7167485" cy="2606522"/>
          </a:xfrm>
          <a:prstGeom prst="horizontalScroll">
            <a:avLst/>
          </a:prstGeom>
          <a:solidFill>
            <a:srgbClr val="CC00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t>Nếu điều kiện thoả mãn thì quyết định được thực hiện.</a:t>
            </a:r>
            <a:endParaRPr lang="en-US" sz="2800" b="1" dirty="0">
              <a:latin typeface="Arial" panose="020B0604020202020204" pitchFamily="34" charset="0"/>
              <a:cs typeface="Arial" panose="020B0604020202020204" pitchFamily="34" charset="0"/>
            </a:endParaRPr>
          </a:p>
        </p:txBody>
      </p:sp>
      <p:grpSp>
        <p:nvGrpSpPr>
          <p:cNvPr id="6" name="Group 5"/>
          <p:cNvGrpSpPr/>
          <p:nvPr/>
        </p:nvGrpSpPr>
        <p:grpSpPr>
          <a:xfrm>
            <a:off x="759707" y="1815353"/>
            <a:ext cx="3216608" cy="4270161"/>
            <a:chOff x="1082437" y="1224464"/>
            <a:chExt cx="3216608" cy="4511429"/>
          </a:xfrm>
        </p:grpSpPr>
        <p:pic>
          <p:nvPicPr>
            <p:cNvPr id="7" name="Picture 6"/>
            <p:cNvPicPr>
              <a:picLocks noChangeAspect="1"/>
            </p:cNvPicPr>
            <p:nvPr/>
          </p:nvPicPr>
          <p:blipFill>
            <a:blip r:embed="rId2"/>
            <a:stretch>
              <a:fillRect/>
            </a:stretch>
          </p:blipFill>
          <p:spPr>
            <a:xfrm>
              <a:off x="1082437" y="1224464"/>
              <a:ext cx="3216608" cy="4511429"/>
            </a:xfrm>
            <a:prstGeom prst="rect">
              <a:avLst/>
            </a:prstGeom>
          </p:spPr>
        </p:pic>
        <p:sp>
          <p:nvSpPr>
            <p:cNvPr id="8" name="Oval 7"/>
            <p:cNvSpPr/>
            <p:nvPr/>
          </p:nvSpPr>
          <p:spPr>
            <a:xfrm>
              <a:off x="3739488" y="1624083"/>
              <a:ext cx="450376" cy="464025"/>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82206" y="1924335"/>
              <a:ext cx="297976" cy="302526"/>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7045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38951" y="555760"/>
            <a:ext cx="3379662" cy="74860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DẶN DÒ</a:t>
            </a:r>
            <a:endParaRPr lang="en-US" sz="28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719618" y="1992574"/>
            <a:ext cx="8639033" cy="3330054"/>
            <a:chOff x="1719618" y="1992574"/>
            <a:chExt cx="8639033" cy="3330054"/>
          </a:xfrm>
        </p:grpSpPr>
        <p:sp>
          <p:nvSpPr>
            <p:cNvPr id="9" name="Rounded Rectangle 8"/>
            <p:cNvSpPr/>
            <p:nvPr/>
          </p:nvSpPr>
          <p:spPr>
            <a:xfrm>
              <a:off x="1719618" y="1992574"/>
              <a:ext cx="8639033" cy="33300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2" name="Rectangle 1"/>
            <p:cNvSpPr/>
            <p:nvPr/>
          </p:nvSpPr>
          <p:spPr>
            <a:xfrm>
              <a:off x="2047165" y="2960933"/>
              <a:ext cx="7997587" cy="1305165"/>
            </a:xfrm>
            <a:prstGeom prst="rect">
              <a:avLst/>
            </a:prstGeom>
          </p:spPr>
          <p:txBody>
            <a:bodyPr wrap="square">
              <a:spAutoFit/>
            </a:bodyPr>
            <a:lstStyle/>
            <a:p>
              <a:pPr algn="ctr">
                <a:lnSpc>
                  <a:spcPct val="150000"/>
                </a:lnSpc>
              </a:pPr>
              <a:r>
                <a:rPr lang="en-US" sz="2800" dirty="0" err="1" smtClean="0">
                  <a:solidFill>
                    <a:srgbClr val="3333CC"/>
                  </a:solidFill>
                  <a:latin typeface="Arial" panose="020B0604020202020204" pitchFamily="34" charset="0"/>
                  <a:ea typeface="Times New Roman" panose="02020603050405020304" pitchFamily="18" charset="0"/>
                  <a:cs typeface="Arial" panose="020B0604020202020204" pitchFamily="34" charset="0"/>
                </a:rPr>
                <a:t>Về</a:t>
              </a:r>
              <a:r>
                <a:rPr lang="en-US" sz="2800" dirty="0" smtClean="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3333CC"/>
                  </a:solidFill>
                  <a:latin typeface="Arial" panose="020B0604020202020204" pitchFamily="34" charset="0"/>
                  <a:ea typeface="Times New Roman" panose="02020603050405020304" pitchFamily="18" charset="0"/>
                  <a:cs typeface="Arial" panose="020B0604020202020204" pitchFamily="34" charset="0"/>
                </a:rPr>
                <a:t>nhà</a:t>
              </a:r>
              <a:r>
                <a:rPr lang="en-US" sz="2800" dirty="0" smtClean="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3333CC"/>
                  </a:solidFill>
                  <a:latin typeface="Arial" panose="020B0604020202020204" pitchFamily="34" charset="0"/>
                  <a:ea typeface="Times New Roman" panose="02020603050405020304" pitchFamily="18" charset="0"/>
                  <a:cs typeface="Arial" panose="020B0604020202020204" pitchFamily="34" charset="0"/>
                </a:rPr>
                <a:t>em</a:t>
              </a:r>
              <a:r>
                <a:rPr lang="en-US" sz="2800" dirty="0" smtClean="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3333CC"/>
                  </a:solidFill>
                  <a:latin typeface="Arial" panose="020B0604020202020204" pitchFamily="34" charset="0"/>
                  <a:ea typeface="Times New Roman" panose="02020603050405020304" pitchFamily="18" charset="0"/>
                  <a:cs typeface="Arial" panose="020B0604020202020204" pitchFamily="34" charset="0"/>
                </a:rPr>
                <a:t>hãy</a:t>
              </a:r>
              <a:r>
                <a:rPr lang="en-US" sz="2800" dirty="0" smtClean="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rgbClr val="3333CC"/>
                  </a:solidFill>
                  <a:latin typeface="Arial" panose="020B0604020202020204" pitchFamily="34" charset="0"/>
                  <a:ea typeface="Times New Roman" panose="02020603050405020304" pitchFamily="18" charset="0"/>
                  <a:cs typeface="Arial" panose="020B0604020202020204" pitchFamily="34" charset="0"/>
                </a:rPr>
                <a:t>vận</a:t>
              </a:r>
              <a:r>
                <a:rPr lang="en-US" sz="2800" dirty="0" smtClean="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dụng</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câu</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lệnh</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3333CC"/>
                  </a:solidFill>
                  <a:latin typeface="Arial" panose="020B0604020202020204" pitchFamily="34" charset="0"/>
                  <a:ea typeface="Calibri" panose="020F0502020204030204" pitchFamily="34" charset="0"/>
                  <a:cs typeface="Arial" panose="020B0604020202020204" pitchFamily="34" charset="0"/>
                </a:rPr>
                <a:t>“</a:t>
              </a:r>
              <a:r>
                <a:rPr lang="en-US" sz="2800" dirty="0" err="1">
                  <a:solidFill>
                    <a:srgbClr val="3333CC"/>
                  </a:solidFill>
                  <a:latin typeface="Arial" panose="020B0604020202020204" pitchFamily="34" charset="0"/>
                  <a:ea typeface="Calibri" panose="020F0502020204030204" pitchFamily="34" charset="0"/>
                  <a:cs typeface="Arial" panose="020B0604020202020204" pitchFamily="34" charset="0"/>
                </a:rPr>
                <a:t>Nếu</a:t>
              </a:r>
              <a:r>
                <a:rPr lang="en-US" sz="2800" dirty="0">
                  <a:solidFill>
                    <a:srgbClr val="3333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3333CC"/>
                  </a:solidFill>
                  <a:latin typeface="Arial" panose="020B0604020202020204" pitchFamily="34" charset="0"/>
                  <a:ea typeface="Calibri" panose="020F0502020204030204" pitchFamily="34" charset="0"/>
                  <a:cs typeface="Arial" panose="020B0604020202020204" pitchFamily="34" charset="0"/>
                </a:rPr>
                <a:t>thì</a:t>
              </a:r>
              <a:r>
                <a:rPr lang="en-US" sz="2800" dirty="0">
                  <a:solidFill>
                    <a:srgbClr val="3333CC"/>
                  </a:solidFill>
                  <a:latin typeface="Arial" panose="020B0604020202020204" pitchFamily="34" charset="0"/>
                  <a:ea typeface="Calibri" panose="020F0502020204030204" pitchFamily="34" charset="0"/>
                  <a:cs typeface="Arial" panose="020B0604020202020204" pitchFamily="34" charset="0"/>
                </a:rPr>
                <a:t>...”. </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để</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diễn</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đạt</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câu</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3333CC"/>
                  </a:solidFill>
                  <a:latin typeface="Arial" panose="020B0604020202020204" pitchFamily="34" charset="0"/>
                  <a:ea typeface="Times New Roman" panose="02020603050405020304" pitchFamily="18" charset="0"/>
                  <a:cs typeface="Arial" panose="020B0604020202020204" pitchFamily="34" charset="0"/>
                </a:rPr>
                <a:t>khác</a:t>
              </a:r>
              <a:r>
                <a:rPr lang="en-US" sz="2800" dirty="0">
                  <a:solidFill>
                    <a:srgbClr val="3333CC"/>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3333CC"/>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07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vi-VN" sz="4800" b="1"/>
              <a:t>Có cô bé quàng hay chiếc khăn màu đỏ, vì vậy, mọi người gọi cô là cô bé quàng khăn đỏ. Một hôm, mẹ cô bảo cô mang bánh sang biếu bà ngoại. Trước khi đi, mẹ cô dặn:</a:t>
            </a:r>
            <a:endParaRPr lang="en-US" sz="4800" b="1"/>
          </a:p>
          <a:p>
            <a:pPr algn="just"/>
            <a:endParaRPr lang="en-US" sz="4800"/>
          </a:p>
        </p:txBody>
      </p:sp>
      <p:sp>
        <p:nvSpPr>
          <p:cNvPr id="4" name="Rectangle 3"/>
          <p:cNvSpPr/>
          <p:nvPr/>
        </p:nvSpPr>
        <p:spPr>
          <a:xfrm>
            <a:off x="2749410" y="373162"/>
            <a:ext cx="6948382" cy="923330"/>
          </a:xfrm>
          <a:prstGeom prst="rect">
            <a:avLst/>
          </a:prstGeom>
          <a:noFill/>
        </p:spPr>
        <p:txBody>
          <a:bodyPr wrap="none" lIns="91440" tIns="45720" rIns="91440" bIns="45720">
            <a:prstTxWarp prst="textChevronInverted">
              <a:avLst/>
            </a:prstTxWarp>
            <a:spAutoFit/>
          </a:bodyPr>
          <a:lstStyle/>
          <a:p>
            <a:pPr algn="ctr"/>
            <a:r>
              <a:rPr lang="en-US" sz="5400" b="1" smtClean="0">
                <a:ln w="22225">
                  <a:solidFill>
                    <a:schemeClr val="accent2"/>
                  </a:solidFill>
                  <a:prstDash val="solid"/>
                </a:ln>
                <a:solidFill>
                  <a:srgbClr val="FF0000"/>
                </a:solidFill>
              </a:rPr>
              <a:t>AI NHANH HƠN</a:t>
            </a:r>
            <a:endParaRPr lang="en-US" sz="5400" b="1" cap="none" spc="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98984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27906"/>
            <a:ext cx="10515600" cy="4351338"/>
          </a:xfrm>
        </p:spPr>
        <p:txBody>
          <a:bodyPr>
            <a:noAutofit/>
          </a:bodyPr>
          <a:lstStyle/>
          <a:p>
            <a:pPr marL="0" indent="0" algn="just">
              <a:buNone/>
            </a:pPr>
            <a:r>
              <a:rPr lang="es-ES" sz="4400"/>
              <a:t>Cô bé không trả lời Sóc. Cô cứ đi theo đường vòng qua rừng. Vừa đi, cô vừa hái hoa, bắt bướm. Vào đến cửa rừng thì cô gặp chó sói. Con chó sói rất to đến trước mặt cô. Nó cất giọng ồm ồm hỏi:</a:t>
            </a:r>
            <a:endParaRPr lang="en-US" sz="4400"/>
          </a:p>
          <a:p>
            <a:pPr marL="0" indent="0" algn="just">
              <a:buNone/>
            </a:pPr>
            <a:r>
              <a:rPr lang="es-ES" sz="4400"/>
              <a:t>– Này, cô bé đi đâu thế?</a:t>
            </a:r>
            <a:endParaRPr lang="en-US" sz="4400"/>
          </a:p>
          <a:p>
            <a:pPr marL="0" indent="0" algn="just">
              <a:buNone/>
            </a:pPr>
            <a:r>
              <a:rPr lang="es-ES" sz="4400"/>
              <a:t>Nghe chó sói hỏi, cô bé quàng khăn đỏ sợ lắm, nhưng cũng đành bạo dạn trả lời:</a:t>
            </a:r>
            <a:endParaRPr lang="en-US" sz="4400"/>
          </a:p>
          <a:p>
            <a:endParaRPr lang="en-US" sz="3200"/>
          </a:p>
        </p:txBody>
      </p:sp>
    </p:spTree>
    <p:extLst>
      <p:ext uri="{BB962C8B-B14F-4D97-AF65-F5344CB8AC3E}">
        <p14:creationId xmlns:p14="http://schemas.microsoft.com/office/powerpoint/2010/main" val="169272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34565" y="584035"/>
            <a:ext cx="4306335" cy="641127"/>
            <a:chOff x="3934565" y="422671"/>
            <a:chExt cx="4306335" cy="641127"/>
          </a:xfrm>
        </p:grpSpPr>
        <p:sp>
          <p:nvSpPr>
            <p:cNvPr id="9" name="Rounded Rectangle 8"/>
            <p:cNvSpPr/>
            <p:nvPr/>
          </p:nvSpPr>
          <p:spPr>
            <a:xfrm>
              <a:off x="3934565" y="422671"/>
              <a:ext cx="4306335" cy="6411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stretch>
              <a:fillRect/>
            </a:stretch>
          </p:blipFill>
          <p:spPr>
            <a:xfrm>
              <a:off x="4669004" y="427149"/>
              <a:ext cx="680058" cy="636649"/>
            </a:xfrm>
            <a:prstGeom prst="rect">
              <a:avLst/>
            </a:prstGeom>
          </p:spPr>
        </p:pic>
      </p:grpSp>
      <p:grpSp>
        <p:nvGrpSpPr>
          <p:cNvPr id="11" name="Group 10"/>
          <p:cNvGrpSpPr/>
          <p:nvPr/>
        </p:nvGrpSpPr>
        <p:grpSpPr>
          <a:xfrm>
            <a:off x="2353236" y="2551247"/>
            <a:ext cx="7570694" cy="2173401"/>
            <a:chOff x="5716091" y="4570199"/>
            <a:chExt cx="7877453" cy="3572120"/>
          </a:xfrm>
          <a:solidFill>
            <a:srgbClr val="92D050"/>
          </a:solidFill>
        </p:grpSpPr>
        <p:sp>
          <p:nvSpPr>
            <p:cNvPr id="13" name="Rounded Rectangle 12"/>
            <p:cNvSpPr/>
            <p:nvPr/>
          </p:nvSpPr>
          <p:spPr>
            <a:xfrm>
              <a:off x="5716091" y="4570199"/>
              <a:ext cx="7877453" cy="3572120"/>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2" name="Rectangle 11"/>
            <p:cNvSpPr/>
            <p:nvPr/>
          </p:nvSpPr>
          <p:spPr>
            <a:xfrm>
              <a:off x="5932734" y="5622776"/>
              <a:ext cx="7282375" cy="1466965"/>
            </a:xfrm>
            <a:prstGeom prst="rect">
              <a:avLst/>
            </a:prstGeom>
            <a:grpFill/>
          </p:spPr>
          <p:txBody>
            <a:bodyPr wrap="square">
              <a:spAutoFit/>
            </a:bodyPr>
            <a:lstStyle/>
            <a:p>
              <a:pPr algn="ctr">
                <a:lnSpc>
                  <a:spcPct val="130000"/>
                </a:lnSpc>
                <a:spcAft>
                  <a:spcPts val="1200"/>
                </a:spcAft>
              </a:pPr>
              <a:r>
                <a:rPr lang="en-US" sz="4000" b="1" dirty="0" smtClean="0">
                  <a:solidFill>
                    <a:srgbClr val="FFFF00"/>
                  </a:solidFill>
                  <a:latin typeface="Arial" panose="020B0604020202020204" pitchFamily="34" charset="0"/>
                  <a:cs typeface="Arial" panose="020B0604020202020204" pitchFamily="34" charset="0"/>
                </a:rPr>
                <a:t>TRÒ CHƠI:  </a:t>
              </a:r>
              <a:r>
                <a:rPr lang="en-US" sz="4000" dirty="0" smtClean="0">
                  <a:solidFill>
                    <a:schemeClr val="bg1"/>
                  </a:solidFill>
                  <a:latin typeface="Arial" panose="020B0604020202020204" pitchFamily="34" charset="0"/>
                  <a:cs typeface="Arial" panose="020B0604020202020204" pitchFamily="34" charset="0"/>
                </a:rPr>
                <a:t>“</a:t>
              </a:r>
              <a:r>
                <a:rPr lang="en-US" sz="4000" b="1" dirty="0" smtClean="0">
                  <a:solidFill>
                    <a:schemeClr val="bg1"/>
                  </a:solidFill>
                  <a:latin typeface="Arial" panose="020B0604020202020204" pitchFamily="34" charset="0"/>
                  <a:cs typeface="Arial" panose="020B0604020202020204" pitchFamily="34" charset="0"/>
                </a:rPr>
                <a:t>NẾU … THÌ …”</a:t>
              </a:r>
              <a:endParaRPr lang="en-US" sz="4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019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0918" y="1034009"/>
            <a:ext cx="9372600" cy="4780547"/>
            <a:chOff x="5398369" y="971470"/>
            <a:chExt cx="8663274" cy="7857129"/>
          </a:xfrm>
        </p:grpSpPr>
        <p:sp>
          <p:nvSpPr>
            <p:cNvPr id="5" name="Rectangle 4"/>
            <p:cNvSpPr/>
            <p:nvPr/>
          </p:nvSpPr>
          <p:spPr>
            <a:xfrm>
              <a:off x="6220177" y="1184890"/>
              <a:ext cx="7072959" cy="1094429"/>
            </a:xfrm>
            <a:prstGeom prst="rect">
              <a:avLst/>
            </a:prstGeom>
          </p:spPr>
          <p:txBody>
            <a:bodyPr wrap="square">
              <a:spAutoFit/>
            </a:bodyPr>
            <a:lstStyle/>
            <a:p>
              <a:pPr algn="ctr">
                <a:lnSpc>
                  <a:spcPct val="130000"/>
                </a:lnSpc>
                <a:spcAft>
                  <a:spcPts val="1200"/>
                </a:spcAft>
              </a:pPr>
              <a:r>
                <a:rPr lang="en-US" sz="3200" b="1" dirty="0" smtClean="0">
                  <a:solidFill>
                    <a:srgbClr val="FF0000"/>
                  </a:solidFill>
                  <a:latin typeface="Arial" panose="020B0604020202020204" pitchFamily="34" charset="0"/>
                  <a:cs typeface="Arial" panose="020B0604020202020204" pitchFamily="34" charset="0"/>
                </a:rPr>
                <a:t>LUẬT CHƠI</a:t>
              </a:r>
              <a:endParaRPr lang="en-US" sz="3200" b="1" dirty="0">
                <a:solidFill>
                  <a:srgbClr val="FF0000"/>
                </a:solidFill>
                <a:latin typeface="Arial" panose="020B0604020202020204" pitchFamily="34" charset="0"/>
                <a:cs typeface="Arial" panose="020B0604020202020204" pitchFamily="34" charset="0"/>
              </a:endParaRPr>
            </a:p>
          </p:txBody>
        </p:sp>
        <p:sp>
          <p:nvSpPr>
            <p:cNvPr id="6" name="Rounded Rectangle 5"/>
            <p:cNvSpPr/>
            <p:nvPr/>
          </p:nvSpPr>
          <p:spPr>
            <a:xfrm>
              <a:off x="5398369" y="971470"/>
              <a:ext cx="8663274" cy="78571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grpSp>
      <p:sp>
        <p:nvSpPr>
          <p:cNvPr id="7" name="Rectangle 6"/>
          <p:cNvSpPr/>
          <p:nvPr/>
        </p:nvSpPr>
        <p:spPr>
          <a:xfrm>
            <a:off x="1514733" y="2465921"/>
            <a:ext cx="8982634" cy="2846933"/>
          </a:xfrm>
          <a:prstGeom prst="rect">
            <a:avLst/>
          </a:prstGeom>
        </p:spPr>
        <p:txBody>
          <a:bodyPr wrap="square">
            <a:spAutoFit/>
          </a:bodyPr>
          <a:lstStyle/>
          <a:p>
            <a:pPr marL="403225" indent="-403225" algn="just">
              <a:lnSpc>
                <a:spcPct val="130000"/>
              </a:lnSpc>
              <a:spcBef>
                <a:spcPts val="600"/>
              </a:spcBef>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Lớp</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chia </a:t>
            </a:r>
            <a:r>
              <a:rPr lang="en-US" sz="2600" dirty="0" err="1">
                <a:latin typeface="Arial" panose="020B0604020202020204" pitchFamily="34" charset="0"/>
                <a:cs typeface="Arial" panose="020B0604020202020204" pitchFamily="34" charset="0"/>
              </a:rPr>
              <a:t>làm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Đội</a:t>
            </a:r>
            <a:r>
              <a:rPr lang="en-US" sz="2600" dirty="0">
                <a:latin typeface="Arial" panose="020B0604020202020204" pitchFamily="34" charset="0"/>
                <a:cs typeface="Arial" panose="020B0604020202020204" pitchFamily="34" charset="0"/>
              </a:rPr>
              <a:t> 1 </a:t>
            </a:r>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Nếu</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Đội</a:t>
            </a:r>
            <a:r>
              <a:rPr lang="en-US" sz="2600" dirty="0" smtClean="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a:t>
            </a:r>
            <a:r>
              <a:rPr lang="en-US" sz="2600" dirty="0" err="1" smtClean="0">
                <a:latin typeface="Arial" panose="020B0604020202020204" pitchFamily="34" charset="0"/>
                <a:cs typeface="Arial" panose="020B0604020202020204" pitchFamily="34" charset="0"/>
              </a:rPr>
              <a:t>Thì</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bảng</a:t>
            </a:r>
            <a:r>
              <a:rPr lang="en-US" sz="2600" dirty="0">
                <a:latin typeface="Arial" panose="020B0604020202020204" pitchFamily="34" charset="0"/>
                <a:cs typeface="Arial" panose="020B0604020202020204" pitchFamily="34" charset="0"/>
              </a:rPr>
              <a:t> con.</a:t>
            </a:r>
          </a:p>
          <a:p>
            <a:pPr marL="403225" indent="-403225" algn="just">
              <a:lnSpc>
                <a:spcPct val="130000"/>
              </a:lnSpc>
              <a:spcBef>
                <a:spcPts val="600"/>
              </a:spcBef>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Đánh</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tự</a:t>
            </a:r>
            <a:r>
              <a:rPr lang="en-US" sz="2600" dirty="0">
                <a:latin typeface="Arial" panose="020B0604020202020204" pitchFamily="34" charset="0"/>
                <a:cs typeface="Arial" panose="020B0604020202020204" pitchFamily="34" charset="0"/>
              </a:rPr>
              <a:t> ở </a:t>
            </a:r>
            <a:r>
              <a:rPr lang="en-US" sz="2600" dirty="0" err="1" smtClean="0">
                <a:latin typeface="Arial" panose="020B0604020202020204" pitchFamily="34" charset="0"/>
                <a:cs typeface="Arial" panose="020B0604020202020204" pitchFamily="34" charset="0"/>
              </a:rPr>
              <a:t>bảng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mỗi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thành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viên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từng</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1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hết</a:t>
            </a:r>
            <a:r>
              <a:rPr lang="en-US" sz="2600" dirty="0">
                <a:latin typeface="Arial" panose="020B0604020202020204" pitchFamily="34" charset="0"/>
                <a:cs typeface="Arial" panose="020B0604020202020204" pitchFamily="34" charset="0"/>
              </a:rPr>
              <a:t> </a:t>
            </a:r>
          </a:p>
          <a:p>
            <a:pPr marL="403225" indent="-403225" algn="just">
              <a:lnSpc>
                <a:spcPct val="130000"/>
              </a:lnSpc>
              <a:spcBef>
                <a:spcPts val="600"/>
              </a:spcBef>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học</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cùng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tự</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thì</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ghép</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109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rgbClr val="00B050"/>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91921" y="2485074"/>
            <a:ext cx="11900079" cy="904863"/>
          </a:xfrm>
          <a:prstGeom prst="rect">
            <a:avLst/>
          </a:prstGeom>
          <a:noFill/>
          <a:ln>
            <a:noFill/>
          </a:ln>
        </p:spPr>
        <p:txBody>
          <a:bodyPr wrap="square" rtlCol="0">
            <a:spAutoFit/>
          </a:bodyPr>
          <a:lstStyle/>
          <a:p>
            <a:pPr algn="ctr">
              <a:lnSpc>
                <a:spcPct val="120000"/>
              </a:lnSpc>
              <a:spcAft>
                <a:spcPts val="600"/>
              </a:spcAft>
            </a:pPr>
            <a:r>
              <a:rPr lang="en-US" sz="4000" b="1">
                <a:ln w="28575">
                  <a:noFill/>
                </a:ln>
                <a:latin typeface="HP001 4 hàng" panose="020B0603050302020204" pitchFamily="34" charset="0"/>
                <a:ea typeface="Tahoma" panose="020B0604030504040204" pitchFamily="34" charset="0"/>
                <a:cs typeface="Arial" panose="020B0604020202020204" pitchFamily="34" charset="0"/>
              </a:rPr>
              <a:t>B</a:t>
            </a:r>
            <a:r>
              <a:rPr lang="vi-VN" sz="4000" b="1" smtClean="0">
                <a:ln w="28575">
                  <a:noFill/>
                </a:ln>
                <a:latin typeface="HP001 4 hàng" panose="020B0603050302020204" pitchFamily="34" charset="0"/>
                <a:ea typeface="Tahoma" panose="020B0604030504040204" pitchFamily="34" charset="0"/>
                <a:cs typeface="Arial" panose="020B0604020202020204" pitchFamily="34" charset="0"/>
              </a:rPr>
              <a:t>ài </a:t>
            </a:r>
            <a:r>
              <a:rPr lang="en-US" sz="4000" b="1" smtClean="0">
                <a:ln w="28575">
                  <a:noFill/>
                </a:ln>
                <a:latin typeface="HP001 4 hàng" panose="020B0603050302020204" pitchFamily="34" charset="0"/>
                <a:ea typeface="Tahoma" panose="020B0604030504040204" pitchFamily="34" charset="0"/>
                <a:cs typeface="Arial" panose="020B0604020202020204" pitchFamily="34" charset="0"/>
              </a:rPr>
              <a:t>29: </a:t>
            </a:r>
            <a:r>
              <a:rPr lang="en-US" sz="4400" b="1">
                <a:latin typeface="HP001 4 hàng" panose="020B0603050302020204" pitchFamily="34" charset="0"/>
                <a:cs typeface="Arial" panose="020B0604020202020204" pitchFamily="34" charset="0"/>
              </a:rPr>
              <a:t>S</a:t>
            </a:r>
            <a:r>
              <a:rPr lang="en-US" sz="4400" b="1" smtClean="0">
                <a:latin typeface="HP001 4 hàng" panose="020B0603050302020204" pitchFamily="34" charset="0"/>
                <a:cs typeface="Arial" panose="020B0604020202020204" pitchFamily="34" charset="0"/>
              </a:rPr>
              <a:t>ử dụng cách nói “nếu … thì…”</a:t>
            </a:r>
            <a:endParaRPr lang="vi-VN" sz="4400" b="1" dirty="0">
              <a:ln w="28575">
                <a:noFill/>
              </a:ln>
              <a:latin typeface="HP001 4 hàng" panose="020B06030503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05E2FA4-701D-4C92-898E-7EE4AF07FEBA}"/>
              </a:ext>
            </a:extLst>
          </p:cNvPr>
          <p:cNvSpPr txBox="1"/>
          <p:nvPr/>
        </p:nvSpPr>
        <p:spPr>
          <a:xfrm>
            <a:off x="291920" y="1542539"/>
            <a:ext cx="11900079" cy="830997"/>
          </a:xfrm>
          <a:prstGeom prst="rect">
            <a:avLst/>
          </a:prstGeom>
          <a:noFill/>
          <a:ln>
            <a:noFill/>
          </a:ln>
        </p:spPr>
        <p:txBody>
          <a:bodyPr wrap="square" rtlCol="0">
            <a:spAutoFit/>
          </a:bodyPr>
          <a:lstStyle/>
          <a:p>
            <a:pPr algn="ctr">
              <a:lnSpc>
                <a:spcPct val="120000"/>
              </a:lnSpc>
              <a:spcAft>
                <a:spcPts val="600"/>
              </a:spcAft>
            </a:pPr>
            <a:r>
              <a:rPr lang="en-US" sz="4000" b="1" smtClean="0">
                <a:ln w="28575">
                  <a:noFill/>
                </a:ln>
                <a:latin typeface="HP001 4 hàng" panose="020B0603050302020204" pitchFamily="34" charset="0"/>
                <a:ea typeface="Tahoma" panose="020B0604030504040204" pitchFamily="34" charset="0"/>
                <a:cs typeface="Arial" panose="020B0604020202020204" pitchFamily="34" charset="0"/>
              </a:rPr>
              <a:t>Thứ </a:t>
            </a:r>
            <a:r>
              <a:rPr lang="en-US" sz="4000" b="1" smtClean="0">
                <a:ln w="28575">
                  <a:noFill/>
                </a:ln>
                <a:latin typeface="HP001 4 hàng" panose="020B0603050302020204" pitchFamily="34" charset="0"/>
                <a:ea typeface="Tahoma" panose="020B0604030504040204" pitchFamily="34" charset="0"/>
                <a:cs typeface="Arial" panose="020B0604020202020204" pitchFamily="34" charset="0"/>
              </a:rPr>
              <a:t>năm ngày 13 </a:t>
            </a:r>
            <a:r>
              <a:rPr lang="en-US" sz="4000" b="1" smtClean="0">
                <a:ln w="28575">
                  <a:noFill/>
                </a:ln>
                <a:latin typeface="HP001 4 hàng" panose="020B0603050302020204" pitchFamily="34" charset="0"/>
                <a:ea typeface="Tahoma" panose="020B0604030504040204" pitchFamily="34" charset="0"/>
                <a:cs typeface="Arial" panose="020B0604020202020204" pitchFamily="34" charset="0"/>
              </a:rPr>
              <a:t>tháng 4 năm 2023</a:t>
            </a:r>
            <a:endParaRPr lang="vi-VN" sz="4400" b="1" dirty="0">
              <a:ln w="28575">
                <a:noFill/>
              </a:ln>
              <a:latin typeface="HP001 4 hàng" panose="020B06030503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74962" y="642896"/>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3"/>
            <a:stretch>
              <a:fillRect/>
            </a:stretch>
          </p:blipFill>
          <p:spPr>
            <a:xfrm>
              <a:off x="4764400" y="1310006"/>
              <a:ext cx="722412" cy="665379"/>
            </a:xfrm>
            <a:prstGeom prst="rect">
              <a:avLst/>
            </a:prstGeom>
          </p:spPr>
        </p:pic>
      </p:grpSp>
      <p:grpSp>
        <p:nvGrpSpPr>
          <p:cNvPr id="11" name="Group 10"/>
          <p:cNvGrpSpPr/>
          <p:nvPr/>
        </p:nvGrpSpPr>
        <p:grpSpPr>
          <a:xfrm>
            <a:off x="875856" y="1558806"/>
            <a:ext cx="4250061" cy="553998"/>
            <a:chOff x="689904" y="1379897"/>
            <a:chExt cx="4250061" cy="553998"/>
          </a:xfrm>
        </p:grpSpPr>
        <p:grpSp>
          <p:nvGrpSpPr>
            <p:cNvPr id="14" name="Group 13"/>
            <p:cNvGrpSpPr/>
            <p:nvPr/>
          </p:nvGrpSpPr>
          <p:grpSpPr>
            <a:xfrm>
              <a:off x="689904" y="1379897"/>
              <a:ext cx="429926" cy="553998"/>
              <a:chOff x="1082666" y="1379837"/>
              <a:chExt cx="429926" cy="553998"/>
            </a:xfrm>
          </p:grpSpPr>
          <p:sp>
            <p:nvSpPr>
              <p:cNvPr id="18" name="Rectangle 17"/>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TextBox 16"/>
            <p:cNvSpPr txBox="1"/>
            <p:nvPr/>
          </p:nvSpPr>
          <p:spPr>
            <a:xfrm>
              <a:off x="1100452" y="1445277"/>
              <a:ext cx="3839513"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Cách</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nói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Nếu</a:t>
              </a:r>
              <a:r>
                <a:rPr lang="en-US" sz="2500" b="1" dirty="0">
                  <a:solidFill>
                    <a:srgbClr val="3333CC"/>
                  </a:solidFill>
                  <a:latin typeface="Arial" panose="020B0604020202020204" pitchFamily="34" charset="0"/>
                  <a:cs typeface="Arial" panose="020B0604020202020204" pitchFamily="34" charset="0"/>
                </a:rPr>
                <a:t> … </a:t>
              </a:r>
              <a:r>
                <a:rPr lang="en-US" sz="2500" b="1" dirty="0" err="1">
                  <a:solidFill>
                    <a:srgbClr val="3333CC"/>
                  </a:solidFill>
                  <a:latin typeface="Arial" panose="020B0604020202020204" pitchFamily="34" charset="0"/>
                  <a:cs typeface="Arial" panose="020B0604020202020204" pitchFamily="34" charset="0"/>
                </a:rPr>
                <a:t>thì</a:t>
              </a:r>
              <a:r>
                <a:rPr lang="en-US" sz="2500" b="1" dirty="0">
                  <a:solidFill>
                    <a:srgbClr val="3333CC"/>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524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72197" y="615096"/>
            <a:ext cx="5275878" cy="4070211"/>
            <a:chOff x="6201178" y="2957117"/>
            <a:chExt cx="5113693" cy="4070211"/>
          </a:xfrm>
        </p:grpSpPr>
        <p:sp>
          <p:nvSpPr>
            <p:cNvPr id="5" name="Rounded Rectangle 4"/>
            <p:cNvSpPr/>
            <p:nvPr/>
          </p:nvSpPr>
          <p:spPr>
            <a:xfrm>
              <a:off x="6201178" y="2957117"/>
              <a:ext cx="5113693" cy="4070211"/>
            </a:xfrm>
            <a:prstGeom prst="roundRect">
              <a:avLst/>
            </a:prstGeom>
            <a:noFill/>
            <a:ln w="127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335603" y="3105095"/>
              <a:ext cx="4797593" cy="899349"/>
            </a:xfrm>
            <a:prstGeom prst="rect">
              <a:avLst/>
            </a:prstGeom>
            <a:noFill/>
            <a:ln>
              <a:noFill/>
            </a:ln>
          </p:spPr>
          <p:txBody>
            <a:bodyPr wrap="square" rtlCol="0">
              <a:spAutoFit/>
            </a:bodyPr>
            <a:lstStyle/>
            <a:p>
              <a:pPr marL="349250" indent="-349250" algn="just">
                <a:lnSpc>
                  <a:spcPct val="114000"/>
                </a:lnSpc>
              </a:pPr>
              <a:r>
                <a:rPr lang="en-US" sz="2300" dirty="0" smtClean="0">
                  <a:solidFill>
                    <a:srgbClr val="3333CC"/>
                  </a:solidFill>
                  <a:latin typeface="Arial" panose="020B0604020202020204" pitchFamily="34" charset="0"/>
                  <a:cs typeface="Arial" panose="020B0604020202020204" pitchFamily="34" charset="0"/>
                </a:rPr>
                <a:t>b. </a:t>
              </a:r>
              <a:r>
                <a:rPr lang="en-US" sz="2300" dirty="0" err="1">
                  <a:solidFill>
                    <a:srgbClr val="3333CC"/>
                  </a:solidFill>
                  <a:latin typeface="Arial" panose="020B0604020202020204" pitchFamily="34" charset="0"/>
                  <a:cs typeface="Arial" panose="020B0604020202020204" pitchFamily="34" charset="0"/>
                </a:rPr>
                <a:t>Mẹ</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nói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với</a:t>
              </a:r>
              <a:r>
                <a:rPr lang="en-US" sz="2300" dirty="0">
                  <a:solidFill>
                    <a:srgbClr val="3333CC"/>
                  </a:solidFill>
                  <a:latin typeface="Arial" panose="020B0604020202020204" pitchFamily="34" charset="0"/>
                  <a:cs typeface="Arial" panose="020B0604020202020204" pitchFamily="34" charset="0"/>
                </a:rPr>
                <a:t> An: "</a:t>
              </a:r>
              <a:r>
                <a:rPr lang="en-US" sz="2300" dirty="0" err="1">
                  <a:solidFill>
                    <a:srgbClr val="FF0000"/>
                  </a:solidFill>
                  <a:latin typeface="Arial" panose="020B0604020202020204" pitchFamily="34" charset="0"/>
                  <a:cs typeface="Arial" panose="020B0604020202020204" pitchFamily="34" charset="0"/>
                </a:rPr>
                <a:t>Nếu</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có</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ai</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tìm</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mẹ</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thì</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bảo</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mẹ</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đi</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chợ</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nhé</a:t>
              </a:r>
              <a:r>
                <a:rPr lang="en-US" sz="2300" dirty="0">
                  <a:solidFill>
                    <a:srgbClr val="3333CC"/>
                  </a:solidFill>
                  <a:latin typeface="Arial" panose="020B0604020202020204" pitchFamily="34" charset="0"/>
                  <a:cs typeface="Arial" panose="020B0604020202020204" pitchFamily="34" charset="0"/>
                </a:rPr>
                <a:t>".</a:t>
              </a:r>
            </a:p>
          </p:txBody>
        </p:sp>
        <p:pic>
          <p:nvPicPr>
            <p:cNvPr id="7" name="Picture 6"/>
            <p:cNvPicPr>
              <a:picLocks noChangeAspect="1"/>
            </p:cNvPicPr>
            <p:nvPr/>
          </p:nvPicPr>
          <p:blipFill rotWithShape="1">
            <a:blip r:embed="rId2"/>
            <a:srcRect l="2095" t="1504" r="1503" b="3410"/>
            <a:stretch/>
          </p:blipFill>
          <p:spPr>
            <a:xfrm>
              <a:off x="6630790" y="4170817"/>
              <a:ext cx="4258102" cy="2725318"/>
            </a:xfrm>
            <a:prstGeom prst="rect">
              <a:avLst/>
            </a:prstGeom>
            <a:ln>
              <a:noFill/>
            </a:ln>
          </p:spPr>
        </p:pic>
      </p:grpSp>
      <p:grpSp>
        <p:nvGrpSpPr>
          <p:cNvPr id="8" name="Group 7"/>
          <p:cNvGrpSpPr/>
          <p:nvPr/>
        </p:nvGrpSpPr>
        <p:grpSpPr>
          <a:xfrm>
            <a:off x="747530" y="615096"/>
            <a:ext cx="5255861" cy="4074230"/>
            <a:chOff x="5744101" y="1666599"/>
            <a:chExt cx="5255861" cy="4074230"/>
          </a:xfrm>
        </p:grpSpPr>
        <p:sp>
          <p:nvSpPr>
            <p:cNvPr id="9" name="Rounded Rectangle 8"/>
            <p:cNvSpPr/>
            <p:nvPr/>
          </p:nvSpPr>
          <p:spPr>
            <a:xfrm>
              <a:off x="5744101" y="1666599"/>
              <a:ext cx="5255861" cy="4074230"/>
            </a:xfrm>
            <a:prstGeom prst="roundRect">
              <a:avLst/>
            </a:prstGeom>
            <a:noFill/>
            <a:ln w="127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 name="TextBox 9"/>
            <p:cNvSpPr txBox="1"/>
            <p:nvPr/>
          </p:nvSpPr>
          <p:spPr>
            <a:xfrm>
              <a:off x="5953850" y="1721191"/>
              <a:ext cx="4788435" cy="1302857"/>
            </a:xfrm>
            <a:prstGeom prst="rect">
              <a:avLst/>
            </a:prstGeom>
            <a:noFill/>
          </p:spPr>
          <p:txBody>
            <a:bodyPr wrap="square" rtlCol="0">
              <a:spAutoFit/>
            </a:bodyPr>
            <a:lstStyle/>
            <a:p>
              <a:pPr marL="341313" indent="-341313" algn="just">
                <a:lnSpc>
                  <a:spcPct val="114000"/>
                </a:lnSpc>
              </a:pPr>
              <a:r>
                <a:rPr lang="en-US" sz="2300" dirty="0" smtClean="0">
                  <a:solidFill>
                    <a:srgbClr val="3333CC"/>
                  </a:solidFill>
                  <a:latin typeface="Arial" panose="020B0604020202020204" pitchFamily="34" charset="0"/>
                  <a:cs typeface="Arial" panose="020B0604020202020204" pitchFamily="34" charset="0"/>
                </a:rPr>
                <a:t>a. </a:t>
              </a: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đến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cửa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rạp</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chiếu</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phim</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Bình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nghe</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cô</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soát</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vé</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nói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Nếu</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ai</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có</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vé</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thì</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vào</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xem</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phim</a:t>
              </a:r>
              <a:r>
                <a:rPr lang="en-US" sz="2300" dirty="0">
                  <a:solidFill>
                    <a:srgbClr val="3333CC"/>
                  </a:solidFill>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3"/>
            <a:stretch>
              <a:fillRect/>
            </a:stretch>
          </p:blipFill>
          <p:spPr>
            <a:xfrm>
              <a:off x="6224872" y="3105936"/>
              <a:ext cx="4367285" cy="2506329"/>
            </a:xfrm>
            <a:prstGeom prst="rect">
              <a:avLst/>
            </a:prstGeom>
          </p:spPr>
        </p:pic>
      </p:grpSp>
      <p:sp>
        <p:nvSpPr>
          <p:cNvPr id="13" name="Rounded Rectangle 12"/>
          <p:cNvSpPr/>
          <p:nvPr/>
        </p:nvSpPr>
        <p:spPr>
          <a:xfrm>
            <a:off x="1555850" y="4835435"/>
            <a:ext cx="9184941" cy="1360646"/>
          </a:xfrm>
          <a:prstGeom prst="roundRect">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marL="342900" indent="-342900" algn="just">
              <a:spcBef>
                <a:spcPts val="300"/>
              </a:spcBef>
              <a:buClr>
                <a:schemeClr val="bg1"/>
              </a:buClr>
              <a:buFont typeface="Wingdings" panose="05000000000000000000" pitchFamily="2" charset="2"/>
              <a:buChar char="v"/>
            </a:pPr>
            <a:r>
              <a:rPr lang="vi-VN" sz="2400" dirty="0"/>
              <a:t>Em hãy trao đổi với bạn và cho biết trong hai trường hợp </a:t>
            </a:r>
            <a:r>
              <a:rPr lang="en-US" sz="2400" dirty="0" err="1" smtClean="0">
                <a:latin typeface="Arial" panose="020B0604020202020204" pitchFamily="34" charset="0"/>
                <a:cs typeface="Arial" panose="020B0604020202020204" pitchFamily="34" charset="0"/>
              </a:rPr>
              <a:t>trên</a:t>
            </a:r>
            <a:r>
              <a:rPr lang="vi-VN" sz="2400" dirty="0"/>
              <a:t>: </a:t>
            </a:r>
            <a:endParaRPr lang="en-US" sz="2400" dirty="0"/>
          </a:p>
          <a:p>
            <a:pPr marL="968375" indent="-341313" algn="just">
              <a:spcBef>
                <a:spcPts val="300"/>
              </a:spcBef>
              <a:buClr>
                <a:schemeClr val="bg1"/>
              </a:buClr>
              <a:buFont typeface="Arial" panose="020B0604020202020204" pitchFamily="34" charset="0"/>
              <a:buChar char="•"/>
            </a:pPr>
            <a:r>
              <a:rPr lang="vi-VN" sz="2400" dirty="0" smtClean="0"/>
              <a:t>Điều </a:t>
            </a:r>
            <a:r>
              <a:rPr lang="vi-VN" sz="2400" dirty="0"/>
              <a:t>kiện cần thoả mãn là </a:t>
            </a:r>
            <a:r>
              <a:rPr lang="vi-VN" sz="2400" dirty="0" smtClean="0"/>
              <a:t>gì?</a:t>
            </a:r>
            <a:endParaRPr lang="en-US" sz="2400" dirty="0"/>
          </a:p>
          <a:p>
            <a:pPr marL="968375" indent="-341313" algn="just">
              <a:spcBef>
                <a:spcPts val="300"/>
              </a:spcBef>
              <a:buClr>
                <a:schemeClr val="bg1"/>
              </a:buClr>
              <a:buFont typeface="Arial" panose="020B0604020202020204" pitchFamily="34" charset="0"/>
              <a:buChar char="•"/>
            </a:pPr>
            <a:r>
              <a:rPr lang="vi-VN" sz="2400" dirty="0" smtClean="0"/>
              <a:t>Quyết định thực hiện là gì?</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3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30054" y="1062200"/>
            <a:ext cx="6422130" cy="553998"/>
            <a:chOff x="689904" y="1379897"/>
            <a:chExt cx="6422130" cy="553998"/>
          </a:xfrm>
        </p:grpSpPr>
        <p:grpSp>
          <p:nvGrpSpPr>
            <p:cNvPr id="20" name="Group 19"/>
            <p:cNvGrpSpPr/>
            <p:nvPr/>
          </p:nvGrpSpPr>
          <p:grpSpPr>
            <a:xfrm>
              <a:off x="689904" y="1379897"/>
              <a:ext cx="429926" cy="553998"/>
              <a:chOff x="1082666" y="1379837"/>
              <a:chExt cx="429926" cy="553998"/>
            </a:xfrm>
          </p:grpSpPr>
          <p:sp>
            <p:nvSpPr>
              <p:cNvPr id="23" name="Rectangle 22"/>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2" name="TextBox 21"/>
            <p:cNvSpPr txBox="1"/>
            <p:nvPr/>
          </p:nvSpPr>
          <p:spPr>
            <a:xfrm>
              <a:off x="1100452" y="1445277"/>
              <a:ext cx="6011582"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Chuyển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thành</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cách</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nói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Nếu</a:t>
              </a:r>
              <a:r>
                <a:rPr lang="en-US" sz="2500" b="1" dirty="0">
                  <a:solidFill>
                    <a:srgbClr val="3333CC"/>
                  </a:solidFill>
                  <a:latin typeface="Arial" panose="020B0604020202020204" pitchFamily="34" charset="0"/>
                  <a:cs typeface="Arial" panose="020B0604020202020204" pitchFamily="34" charset="0"/>
                </a:rPr>
                <a:t> … </a:t>
              </a:r>
              <a:r>
                <a:rPr lang="en-US" sz="2500" b="1" dirty="0" err="1">
                  <a:solidFill>
                    <a:srgbClr val="3333CC"/>
                  </a:solidFill>
                  <a:latin typeface="Arial" panose="020B0604020202020204" pitchFamily="34" charset="0"/>
                  <a:cs typeface="Arial" panose="020B0604020202020204" pitchFamily="34" charset="0"/>
                </a:rPr>
                <a:t>thì</a:t>
              </a:r>
              <a:r>
                <a:rPr lang="en-US" sz="2500" b="1" dirty="0">
                  <a:solidFill>
                    <a:srgbClr val="3333CC"/>
                  </a:solidFill>
                  <a:latin typeface="Arial" panose="020B0604020202020204" pitchFamily="34" charset="0"/>
                  <a:cs typeface="Arial" panose="020B0604020202020204" pitchFamily="34" charset="0"/>
                </a:rPr>
                <a:t> …"</a:t>
              </a:r>
            </a:p>
          </p:txBody>
        </p:sp>
      </p:grpSp>
      <p:grpSp>
        <p:nvGrpSpPr>
          <p:cNvPr id="27" name="Group 26"/>
          <p:cNvGrpSpPr/>
          <p:nvPr/>
        </p:nvGrpSpPr>
        <p:grpSpPr>
          <a:xfrm>
            <a:off x="3874962" y="233456"/>
            <a:ext cx="4353220" cy="701545"/>
            <a:chOff x="4168573" y="1295284"/>
            <a:chExt cx="4353220" cy="701545"/>
          </a:xfrm>
        </p:grpSpPr>
        <p:sp>
          <p:nvSpPr>
            <p:cNvPr id="28" name="Rounded Rectangle 27"/>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2" name="Picture 31"/>
            <p:cNvPicPr>
              <a:picLocks noChangeAspect="1"/>
            </p:cNvPicPr>
            <p:nvPr/>
          </p:nvPicPr>
          <p:blipFill>
            <a:blip r:embed="rId3"/>
            <a:stretch>
              <a:fillRect/>
            </a:stretch>
          </p:blipFill>
          <p:spPr>
            <a:xfrm>
              <a:off x="4764400" y="1310006"/>
              <a:ext cx="722412" cy="665379"/>
            </a:xfrm>
            <a:prstGeom prst="rect">
              <a:avLst/>
            </a:prstGeom>
          </p:spPr>
        </p:pic>
      </p:grpSp>
      <p:sp>
        <p:nvSpPr>
          <p:cNvPr id="34" name="Rounded Rectangle 33"/>
          <p:cNvSpPr/>
          <p:nvPr/>
        </p:nvSpPr>
        <p:spPr>
          <a:xfrm>
            <a:off x="999365" y="1825348"/>
            <a:ext cx="6282870" cy="4336302"/>
          </a:xfrm>
          <a:prstGeom prst="roundRect">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182317" y="3123343"/>
            <a:ext cx="4310852" cy="2984689"/>
          </a:xfrm>
          <a:prstGeom prst="rect">
            <a:avLst/>
          </a:prstGeom>
        </p:spPr>
      </p:pic>
      <p:sp>
        <p:nvSpPr>
          <p:cNvPr id="35" name="Rounded Rectangle 34"/>
          <p:cNvSpPr/>
          <p:nvPr/>
        </p:nvSpPr>
        <p:spPr>
          <a:xfrm>
            <a:off x="1070228" y="1967905"/>
            <a:ext cx="6216831" cy="1073685"/>
          </a:xfrm>
          <a:prstGeom prst="roundRect">
            <a:avLst/>
          </a:prstGeom>
          <a:noFill/>
          <a:ln w="19050">
            <a:noFill/>
          </a:ln>
        </p:spPr>
        <p:style>
          <a:lnRef idx="2">
            <a:schemeClr val="accent6"/>
          </a:lnRef>
          <a:fillRef idx="1">
            <a:schemeClr val="lt1"/>
          </a:fillRef>
          <a:effectRef idx="0">
            <a:schemeClr val="accent6"/>
          </a:effectRef>
          <a:fontRef idx="minor">
            <a:schemeClr val="dk1"/>
          </a:fontRef>
        </p:style>
        <p:txBody>
          <a:bodyPr rtlCol="0" anchor="b"/>
          <a:lstStyle/>
          <a:p>
            <a:pPr marL="342900" indent="-342900" algn="just">
              <a:lnSpc>
                <a:spcPct val="130000"/>
              </a:lnSpc>
              <a:buClr>
                <a:srgbClr val="00B050"/>
              </a:buClr>
              <a:buFont typeface="Wingdings" panose="05000000000000000000" pitchFamily="2" charset="2"/>
              <a:buChar char="q"/>
            </a:pPr>
            <a:r>
              <a:rPr lang="vi-VN" sz="2400" dirty="0"/>
              <a:t>Tục ngữ nói về cơn mưa như sau: </a:t>
            </a:r>
            <a:endParaRPr lang="en-US" sz="2400" dirty="0" smtClean="0"/>
          </a:p>
          <a:p>
            <a:pPr algn="just">
              <a:lnSpc>
                <a:spcPct val="130000"/>
              </a:lnSpc>
            </a:pPr>
            <a:r>
              <a:rPr lang="en-US" sz="2400" dirty="0" smtClean="0"/>
              <a:t>           </a:t>
            </a:r>
            <a:r>
              <a:rPr lang="vi-VN" sz="2400" dirty="0" smtClean="0"/>
              <a:t>"</a:t>
            </a:r>
            <a:r>
              <a:rPr lang="vi-VN" sz="2400" dirty="0">
                <a:solidFill>
                  <a:srgbClr val="FF0000"/>
                </a:solidFill>
              </a:rPr>
              <a:t>Cơn đằng đông vừa trông vừa chạy</a:t>
            </a:r>
            <a:r>
              <a:rPr lang="vi-VN" sz="2400" dirty="0"/>
              <a:t>".</a:t>
            </a:r>
            <a:endParaRPr lang="en-US" sz="23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0" b="92111" l="4297" r="100000"/>
                    </a14:imgEffect>
                  </a14:imgLayer>
                </a14:imgProps>
              </a:ext>
            </a:extLst>
          </a:blip>
          <a:srcRect l="10754" b="8545"/>
          <a:stretch/>
        </p:blipFill>
        <p:spPr>
          <a:xfrm>
            <a:off x="8953862" y="2602525"/>
            <a:ext cx="1062329" cy="1364568"/>
          </a:xfrm>
          <a:prstGeom prst="rect">
            <a:avLst/>
          </a:prstGeom>
        </p:spPr>
      </p:pic>
      <p:sp>
        <p:nvSpPr>
          <p:cNvPr id="41" name="Rounded Rectangle 40"/>
          <p:cNvSpPr/>
          <p:nvPr/>
        </p:nvSpPr>
        <p:spPr>
          <a:xfrm>
            <a:off x="7807570" y="3784214"/>
            <a:ext cx="3277771" cy="236337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300" dirty="0" err="1">
                <a:solidFill>
                  <a:srgbClr val="3333CC"/>
                </a:solidFill>
                <a:latin typeface="Arial" panose="020B0604020202020204" pitchFamily="34" charset="0"/>
                <a:cs typeface="Arial" panose="020B0604020202020204" pitchFamily="34" charset="0"/>
              </a:rPr>
              <a:t>Em</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hãy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cách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nói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Nếu</a:t>
            </a:r>
            <a:r>
              <a:rPr lang="en-US" sz="2300" dirty="0">
                <a:solidFill>
                  <a:srgbClr val="FF0000"/>
                </a:solidFill>
                <a:latin typeface="Arial" panose="020B0604020202020204" pitchFamily="34" charset="0"/>
                <a:cs typeface="Arial" panose="020B0604020202020204" pitchFamily="34" charset="0"/>
              </a:rPr>
              <a:t> ... </a:t>
            </a:r>
            <a:r>
              <a:rPr lang="en-US" sz="2300" dirty="0" err="1">
                <a:solidFill>
                  <a:srgbClr val="FF0000"/>
                </a:solidFill>
                <a:latin typeface="Arial" panose="020B0604020202020204" pitchFamily="34" charset="0"/>
                <a:cs typeface="Arial" panose="020B0604020202020204" pitchFamily="34" charset="0"/>
              </a:rPr>
              <a:t>thì</a:t>
            </a:r>
            <a:r>
              <a:rPr lang="en-US" sz="2300" dirty="0">
                <a:solidFill>
                  <a:srgbClr val="FF0000"/>
                </a:solidFill>
                <a:latin typeface="Arial" panose="020B0604020202020204" pitchFamily="34" charset="0"/>
                <a:cs typeface="Arial" panose="020B0604020202020204" pitchFamily="34" charset="0"/>
              </a:rPr>
              <a:t> ...</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để</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diễn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đạt</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câu</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tục</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ngữ</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trên</a:t>
            </a:r>
            <a:r>
              <a:rPr lang="en-US" sz="2300" dirty="0">
                <a:solidFill>
                  <a:srgbClr val="3333CC"/>
                </a:solidFill>
                <a:latin typeface="Arial" panose="020B0604020202020204" pitchFamily="34" charset="0"/>
                <a:cs typeface="Arial" panose="020B0604020202020204" pitchFamily="34" charset="0"/>
              </a:rPr>
              <a:t>.</a:t>
            </a:r>
          </a:p>
        </p:txBody>
      </p:sp>
      <p:sp>
        <p:nvSpPr>
          <p:cNvPr id="8" name="Vertical Scroll 7"/>
          <p:cNvSpPr/>
          <p:nvPr/>
        </p:nvSpPr>
        <p:spPr>
          <a:xfrm>
            <a:off x="7347953" y="1903649"/>
            <a:ext cx="4215690" cy="4282684"/>
          </a:xfrm>
          <a:prstGeom prst="verticalScroll">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6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41"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5032" y="617500"/>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686220" y="650123"/>
            <a:ext cx="695325" cy="647700"/>
          </a:xfrm>
          <a:prstGeom prst="rect">
            <a:avLst/>
          </a:prstGeom>
        </p:spPr>
      </p:pic>
      <p:sp>
        <p:nvSpPr>
          <p:cNvPr id="10" name="Rectangle 9"/>
          <p:cNvSpPr/>
          <p:nvPr/>
        </p:nvSpPr>
        <p:spPr>
          <a:xfrm>
            <a:off x="956347" y="1576462"/>
            <a:ext cx="10330352" cy="1092607"/>
          </a:xfrm>
          <a:prstGeom prst="rect">
            <a:avLst/>
          </a:prstGeom>
        </p:spPr>
        <p:txBody>
          <a:bodyPr wrap="square">
            <a:spAutoFit/>
          </a:bodyPr>
          <a:lstStyle/>
          <a:p>
            <a:pPr marL="573088" indent="-573088" algn="just">
              <a:lnSpc>
                <a:spcPct val="130000"/>
              </a:lnSpc>
              <a:spcAft>
                <a:spcPts val="600"/>
              </a:spcAft>
              <a:buClr>
                <a:srgbClr val="FF0000"/>
              </a:buClr>
              <a:buFont typeface="Wingdings" panose="05000000000000000000" pitchFamily="2" charset="2"/>
              <a:buChar char="v"/>
            </a:pPr>
            <a:r>
              <a:rPr lang="en-US" sz="2500" b="1" dirty="0" err="1" smtClean="0">
                <a:solidFill>
                  <a:srgbClr val="FF0000"/>
                </a:solidFill>
                <a:latin typeface="Arial" panose="020B0604020202020204" pitchFamily="34" charset="0"/>
                <a:cs typeface="Arial" panose="020B0604020202020204" pitchFamily="34" charset="0"/>
              </a:rPr>
              <a:t>Bài</a:t>
            </a:r>
            <a:r>
              <a:rPr lang="en-US" sz="2500" b="1" dirty="0" smtClean="0">
                <a:solidFill>
                  <a:srgbClr val="FF0000"/>
                </a:solidFill>
                <a:latin typeface="Arial" panose="020B0604020202020204" pitchFamily="34" charset="0"/>
                <a:cs typeface="Arial" panose="020B0604020202020204" pitchFamily="34" charset="0"/>
              </a:rPr>
              <a:t> </a:t>
            </a:r>
            <a:r>
              <a:rPr lang="en-US" sz="2500" b="1" dirty="0" err="1" smtClean="0">
                <a:solidFill>
                  <a:srgbClr val="FF0000"/>
                </a:solidFill>
                <a:latin typeface="Arial" panose="020B0604020202020204" pitchFamily="34" charset="0"/>
                <a:cs typeface="Arial" panose="020B0604020202020204" pitchFamily="34" charset="0"/>
              </a:rPr>
              <a:t>tập</a:t>
            </a:r>
            <a:r>
              <a:rPr lang="en-US" sz="2500" b="1" dirty="0" smtClean="0">
                <a:solidFill>
                  <a:srgbClr val="FF0000"/>
                </a:solidFill>
                <a:latin typeface="Arial" panose="020B0604020202020204" pitchFamily="34" charset="0"/>
                <a:cs typeface="Arial" panose="020B0604020202020204" pitchFamily="34" charset="0"/>
              </a:rPr>
              <a:t> 1: </a:t>
            </a:r>
            <a:r>
              <a:rPr lang="vi-VN" sz="2500" b="1" dirty="0">
                <a:solidFill>
                  <a:srgbClr val="3333CC"/>
                </a:solidFill>
              </a:rPr>
              <a:t>Ghép mỗi ý ở cột A với một ý ở cột B trong bảng dưới đây để có câu nói: "Nếu … thì …" hợp lí</a:t>
            </a:r>
            <a:endParaRPr lang="en-US" sz="2500" b="1" dirty="0" smtClean="0">
              <a:solidFill>
                <a:srgbClr val="3333CC"/>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02670955"/>
              </p:ext>
            </p:extLst>
          </p:nvPr>
        </p:nvGraphicFramePr>
        <p:xfrm>
          <a:off x="929342" y="2790515"/>
          <a:ext cx="10339294" cy="3206874"/>
        </p:xfrm>
        <a:graphic>
          <a:graphicData uri="http://schemas.openxmlformats.org/drawingml/2006/table">
            <a:tbl>
              <a:tblPr firstRow="1" bandRow="1">
                <a:tableStyleId>{E8B1032C-EA38-4F05-BA0D-38AFFFC7BED3}</a:tableStyleId>
              </a:tblPr>
              <a:tblGrid>
                <a:gridCol w="5458011">
                  <a:extLst>
                    <a:ext uri="{9D8B030D-6E8A-4147-A177-3AD203B41FA5}">
                      <a16:colId xmlns:a16="http://schemas.microsoft.com/office/drawing/2014/main" xmlns="" val="20000"/>
                    </a:ext>
                  </a:extLst>
                </a:gridCol>
                <a:gridCol w="4881283">
                  <a:extLst>
                    <a:ext uri="{9D8B030D-6E8A-4147-A177-3AD203B41FA5}">
                      <a16:colId xmlns:a16="http://schemas.microsoft.com/office/drawing/2014/main" xmlns="" val="20001"/>
                    </a:ext>
                  </a:extLst>
                </a:gridCol>
              </a:tblGrid>
              <a:tr h="557805">
                <a:tc>
                  <a:txBody>
                    <a:bodyPr/>
                    <a:lstStyle/>
                    <a:p>
                      <a:pPr algn="ctr"/>
                      <a:r>
                        <a:rPr lang="en-US" sz="3200" dirty="0" smtClean="0">
                          <a:solidFill>
                            <a:schemeClr val="bg1"/>
                          </a:solidFill>
                          <a:latin typeface="Arial" panose="020B0604020202020204" pitchFamily="34" charset="0"/>
                          <a:cs typeface="Arial" panose="020B0604020202020204" pitchFamily="34" charset="0"/>
                        </a:rPr>
                        <a:t>A</a:t>
                      </a:r>
                      <a:endParaRPr lang="en-US" sz="32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6">
                        <a:lumMod val="60000"/>
                        <a:lumOff val="40000"/>
                      </a:schemeClr>
                    </a:solidFill>
                  </a:tcPr>
                </a:tc>
                <a:tc>
                  <a:txBody>
                    <a:bodyPr/>
                    <a:lstStyle/>
                    <a:p>
                      <a:pPr algn="ctr"/>
                      <a:r>
                        <a:rPr lang="en-US" sz="3200" dirty="0" smtClean="0">
                          <a:solidFill>
                            <a:schemeClr val="bg1"/>
                          </a:solidFill>
                          <a:latin typeface="Arial" panose="020B0604020202020204" pitchFamily="34" charset="0"/>
                          <a:cs typeface="Arial" panose="020B0604020202020204" pitchFamily="34" charset="0"/>
                        </a:rPr>
                        <a:t>B</a:t>
                      </a:r>
                      <a:endParaRPr lang="en-US" sz="32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637589">
                <a:tc>
                  <a:txBody>
                    <a:bodyPr/>
                    <a:lstStyle/>
                    <a:p>
                      <a:pPr marL="0" indent="53975"/>
                      <a:r>
                        <a:rPr lang="vi-VN" sz="2400" dirty="0" smtClean="0"/>
                        <a:t>1. Nếu chưa hiểu bài</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alpha val="20000"/>
                      </a:schemeClr>
                    </a:solidFill>
                  </a:tcPr>
                </a:tc>
                <a:tc>
                  <a:txBody>
                    <a:bodyPr/>
                    <a:lstStyle/>
                    <a:p>
                      <a:pPr marL="0" indent="174625"/>
                      <a:r>
                        <a:rPr lang="vi-VN" sz="2400" dirty="0" smtClean="0"/>
                        <a:t>a. thì đi gọn vào bên phải đường. </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0001"/>
                  </a:ext>
                </a:extLst>
              </a:tr>
              <a:tr h="658906">
                <a:tc>
                  <a:txBody>
                    <a:bodyPr/>
                    <a:lstStyle/>
                    <a:p>
                      <a:pPr marL="0" indent="53975"/>
                      <a:r>
                        <a:rPr lang="vi-VN" sz="2400" dirty="0" smtClean="0"/>
                        <a:t>2. Nếu mắc khuyết điểm </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indent="174625"/>
                      <a:r>
                        <a:rPr lang="vi-VN" sz="2400" dirty="0" smtClean="0"/>
                        <a:t>b. thì đi gặp bác sĩ.</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2"/>
                  </a:ext>
                </a:extLst>
              </a:tr>
              <a:tr h="699247">
                <a:tc>
                  <a:txBody>
                    <a:bodyPr/>
                    <a:lstStyle/>
                    <a:p>
                      <a:pPr marL="0" indent="53975"/>
                      <a:r>
                        <a:rPr lang="vi-VN" sz="2400" dirty="0" smtClean="0"/>
                        <a:t>3. Nếu nghe tiếng còi ô tô ở đằng sau</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alpha val="20000"/>
                      </a:schemeClr>
                    </a:solidFill>
                  </a:tcPr>
                </a:tc>
                <a:tc>
                  <a:txBody>
                    <a:bodyPr/>
                    <a:lstStyle/>
                    <a:p>
                      <a:pPr marL="0" indent="174625"/>
                      <a:r>
                        <a:rPr lang="vi-VN" sz="2400" dirty="0" smtClean="0"/>
                        <a:t>c. thì hỏi thầy cô. </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0003"/>
                  </a:ext>
                </a:extLst>
              </a:tr>
              <a:tr h="632012">
                <a:tc>
                  <a:txBody>
                    <a:bodyPr/>
                    <a:lstStyle/>
                    <a:p>
                      <a:pPr marL="0" indent="53975"/>
                      <a:r>
                        <a:rPr lang="vi-VN" sz="2400" dirty="0" smtClean="0"/>
                        <a:t>4. Nếu bị ốm </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indent="174625"/>
                      <a:r>
                        <a:rPr lang="vi-VN" sz="2400" dirty="0" smtClean="0"/>
                        <a:t>d. thì tự giác nhận lỗi.</a:t>
                      </a:r>
                      <a:endParaRPr lang="en-US" sz="2400" dirty="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35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5032" y="617500"/>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686220" y="650123"/>
            <a:ext cx="695325" cy="6477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80024308"/>
              </p:ext>
            </p:extLst>
          </p:nvPr>
        </p:nvGraphicFramePr>
        <p:xfrm>
          <a:off x="929342" y="2790515"/>
          <a:ext cx="10339294" cy="3206874"/>
        </p:xfrm>
        <a:graphic>
          <a:graphicData uri="http://schemas.openxmlformats.org/drawingml/2006/table">
            <a:tbl>
              <a:tblPr firstRow="1" bandRow="1">
                <a:tableStyleId>{E8B1032C-EA38-4F05-BA0D-38AFFFC7BED3}</a:tableStyleId>
              </a:tblPr>
              <a:tblGrid>
                <a:gridCol w="10339294">
                  <a:extLst>
                    <a:ext uri="{9D8B030D-6E8A-4147-A177-3AD203B41FA5}">
                      <a16:colId xmlns:a16="http://schemas.microsoft.com/office/drawing/2014/main" xmlns="" val="20000"/>
                    </a:ext>
                  </a:extLst>
                </a:gridCol>
              </a:tblGrid>
              <a:tr h="557805">
                <a:tc>
                  <a:txBody>
                    <a:bodyPr/>
                    <a:lstStyle/>
                    <a:p>
                      <a:pPr algn="ctr"/>
                      <a:r>
                        <a:rPr lang="en-US" sz="3200" dirty="0" err="1" smtClean="0">
                          <a:solidFill>
                            <a:schemeClr val="bg1"/>
                          </a:solidFill>
                          <a:latin typeface="Arial" panose="020B0604020202020204" pitchFamily="34" charset="0"/>
                          <a:cs typeface="Arial" panose="020B0604020202020204" pitchFamily="34" charset="0"/>
                        </a:rPr>
                        <a:t>Đáp</a:t>
                      </a:r>
                      <a:r>
                        <a:rPr lang="en-US" sz="3200" baseline="0" dirty="0" smtClean="0">
                          <a:solidFill>
                            <a:schemeClr val="bg1"/>
                          </a:solidFill>
                          <a:latin typeface="Arial" panose="020B0604020202020204" pitchFamily="34" charset="0"/>
                          <a:cs typeface="Arial" panose="020B0604020202020204" pitchFamily="34" charset="0"/>
                        </a:rPr>
                        <a:t> </a:t>
                      </a:r>
                      <a:r>
                        <a:rPr lang="en-US" sz="3200" baseline="0" dirty="0" err="1" smtClean="0">
                          <a:solidFill>
                            <a:schemeClr val="bg1"/>
                          </a:solidFill>
                          <a:latin typeface="Arial" panose="020B0604020202020204" pitchFamily="34" charset="0"/>
                          <a:cs typeface="Arial" panose="020B0604020202020204" pitchFamily="34" charset="0"/>
                        </a:rPr>
                        <a:t>án</a:t>
                      </a:r>
                      <a:endParaRPr lang="en-US" sz="32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637589">
                <a:tc>
                  <a:txBody>
                    <a:bodyPr/>
                    <a:lstStyle/>
                    <a:p>
                      <a:pPr marL="0" marR="0" indent="53975" algn="l" defTabSz="914400" rtl="0" eaLnBrk="1" fontAlgn="auto" latinLnBrk="0" hangingPunct="1">
                        <a:lnSpc>
                          <a:spcPct val="100000"/>
                        </a:lnSpc>
                        <a:spcBef>
                          <a:spcPts val="0"/>
                        </a:spcBef>
                        <a:spcAft>
                          <a:spcPts val="0"/>
                        </a:spcAft>
                        <a:buClrTx/>
                        <a:buSzTx/>
                        <a:buFontTx/>
                        <a:buNone/>
                        <a:tabLst/>
                        <a:defRPr/>
                      </a:pPr>
                      <a:r>
                        <a:rPr lang="vi-VN" sz="2400" dirty="0" smtClean="0">
                          <a:solidFill>
                            <a:srgbClr val="FF0000"/>
                          </a:solidFill>
                        </a:rPr>
                        <a:t>1. c. </a:t>
                      </a:r>
                      <a:r>
                        <a:rPr lang="vi-VN" sz="2400" dirty="0" smtClean="0"/>
                        <a:t>Nếu chưa hiểu bài</a:t>
                      </a:r>
                      <a:r>
                        <a:rPr lang="en-US" sz="2400" dirty="0" smtClean="0"/>
                        <a:t> </a:t>
                      </a:r>
                      <a:r>
                        <a:rPr lang="vi-VN" sz="2400" dirty="0" smtClean="0"/>
                        <a:t>thì hỏi thầy cô. </a:t>
                      </a:r>
                      <a:endParaRPr lang="en-US" sz="2400" dirty="0" smtClean="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0001"/>
                  </a:ext>
                </a:extLst>
              </a:tr>
              <a:tr h="658906">
                <a:tc>
                  <a:txBody>
                    <a:bodyPr/>
                    <a:lstStyle/>
                    <a:p>
                      <a:pPr marL="0" marR="0" indent="53975" algn="l" defTabSz="914400" rtl="0" eaLnBrk="1" fontAlgn="auto" latinLnBrk="0" hangingPunct="1">
                        <a:lnSpc>
                          <a:spcPct val="100000"/>
                        </a:lnSpc>
                        <a:spcBef>
                          <a:spcPts val="0"/>
                        </a:spcBef>
                        <a:spcAft>
                          <a:spcPts val="0"/>
                        </a:spcAft>
                        <a:buClrTx/>
                        <a:buSzTx/>
                        <a:buFontTx/>
                        <a:buNone/>
                        <a:tabLst/>
                        <a:defRPr/>
                      </a:pPr>
                      <a:r>
                        <a:rPr lang="vi-VN" sz="2400" dirty="0" smtClean="0">
                          <a:solidFill>
                            <a:srgbClr val="FF0000"/>
                          </a:solidFill>
                        </a:rPr>
                        <a:t>2. d. </a:t>
                      </a:r>
                      <a:r>
                        <a:rPr lang="vi-VN" sz="2400" dirty="0" smtClean="0"/>
                        <a:t>Nếu mắc khuyết điểm thì tự giác nhận lỗi.</a:t>
                      </a:r>
                      <a:endParaRPr lang="en-US" sz="2400" dirty="0" smtClean="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2"/>
                  </a:ext>
                </a:extLst>
              </a:tr>
              <a:tr h="699247">
                <a:tc>
                  <a:txBody>
                    <a:bodyPr/>
                    <a:lstStyle/>
                    <a:p>
                      <a:pPr marL="0" marR="0" indent="53975" algn="l" defTabSz="914400" rtl="0" eaLnBrk="1" fontAlgn="auto" latinLnBrk="0" hangingPunct="1">
                        <a:lnSpc>
                          <a:spcPct val="100000"/>
                        </a:lnSpc>
                        <a:spcBef>
                          <a:spcPts val="0"/>
                        </a:spcBef>
                        <a:spcAft>
                          <a:spcPts val="0"/>
                        </a:spcAft>
                        <a:buClrTx/>
                        <a:buSzTx/>
                        <a:buFontTx/>
                        <a:buNone/>
                        <a:tabLst/>
                        <a:defRPr/>
                      </a:pPr>
                      <a:r>
                        <a:rPr lang="vi-VN" sz="2400" dirty="0" smtClean="0">
                          <a:solidFill>
                            <a:srgbClr val="FF0000"/>
                          </a:solidFill>
                        </a:rPr>
                        <a:t>3. a. </a:t>
                      </a:r>
                      <a:r>
                        <a:rPr lang="vi-VN" sz="2400" dirty="0" smtClean="0"/>
                        <a:t>Nếu nghe tiếng còi ô tô ở đằng sau</a:t>
                      </a:r>
                      <a:r>
                        <a:rPr lang="en-US" sz="2400" dirty="0" smtClean="0"/>
                        <a:t> </a:t>
                      </a:r>
                      <a:r>
                        <a:rPr lang="vi-VN" sz="2400" dirty="0" smtClean="0"/>
                        <a:t>thì đi gọn vào bên phải đường. </a:t>
                      </a:r>
                      <a:endParaRPr lang="en-US" sz="2400" dirty="0" smtClean="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0003"/>
                  </a:ext>
                </a:extLst>
              </a:tr>
              <a:tr h="632012">
                <a:tc>
                  <a:txBody>
                    <a:bodyPr/>
                    <a:lstStyle/>
                    <a:p>
                      <a:pPr marL="0" marR="0" indent="53975" algn="l" defTabSz="914400" rtl="0" eaLnBrk="1" fontAlgn="auto" latinLnBrk="0" hangingPunct="1">
                        <a:lnSpc>
                          <a:spcPct val="100000"/>
                        </a:lnSpc>
                        <a:spcBef>
                          <a:spcPts val="0"/>
                        </a:spcBef>
                        <a:spcAft>
                          <a:spcPts val="0"/>
                        </a:spcAft>
                        <a:buClrTx/>
                        <a:buSzTx/>
                        <a:buFontTx/>
                        <a:buNone/>
                        <a:tabLst/>
                        <a:defRPr/>
                      </a:pPr>
                      <a:r>
                        <a:rPr lang="vi-VN" sz="2400" dirty="0" smtClean="0">
                          <a:solidFill>
                            <a:srgbClr val="FF0000"/>
                          </a:solidFill>
                        </a:rPr>
                        <a:t>4. b. </a:t>
                      </a:r>
                      <a:r>
                        <a:rPr lang="vi-VN" sz="2400" dirty="0" smtClean="0"/>
                        <a:t>Nếu bị ốm thì đi gặp bác sĩ.</a:t>
                      </a:r>
                      <a:endParaRPr lang="en-US" sz="2400" dirty="0" smtClean="0">
                        <a:latin typeface="Arial" panose="020B0604020202020204" pitchFamily="34" charset="0"/>
                        <a:cs typeface="Arial" panose="020B0604020202020204" pitchFamily="34" charset="0"/>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Rectangle 5"/>
          <p:cNvSpPr/>
          <p:nvPr/>
        </p:nvSpPr>
        <p:spPr>
          <a:xfrm>
            <a:off x="956347" y="1576462"/>
            <a:ext cx="10330352" cy="1092607"/>
          </a:xfrm>
          <a:prstGeom prst="rect">
            <a:avLst/>
          </a:prstGeom>
        </p:spPr>
        <p:txBody>
          <a:bodyPr wrap="square">
            <a:spAutoFit/>
          </a:bodyPr>
          <a:lstStyle/>
          <a:p>
            <a:pPr marL="573088" indent="-573088" algn="just">
              <a:lnSpc>
                <a:spcPct val="130000"/>
              </a:lnSpc>
              <a:spcAft>
                <a:spcPts val="600"/>
              </a:spcAft>
              <a:buClr>
                <a:srgbClr val="FF0000"/>
              </a:buClr>
              <a:buFont typeface="Wingdings" panose="05000000000000000000" pitchFamily="2" charset="2"/>
              <a:buChar char="v"/>
            </a:pPr>
            <a:r>
              <a:rPr lang="en-US" sz="2500" b="1" dirty="0" err="1" smtClean="0">
                <a:solidFill>
                  <a:srgbClr val="FF0000"/>
                </a:solidFill>
                <a:latin typeface="Arial" panose="020B0604020202020204" pitchFamily="34" charset="0"/>
                <a:cs typeface="Arial" panose="020B0604020202020204" pitchFamily="34" charset="0"/>
              </a:rPr>
              <a:t>Bài</a:t>
            </a:r>
            <a:r>
              <a:rPr lang="en-US" sz="2500" b="1" dirty="0" smtClean="0">
                <a:solidFill>
                  <a:srgbClr val="FF0000"/>
                </a:solidFill>
                <a:latin typeface="Arial" panose="020B0604020202020204" pitchFamily="34" charset="0"/>
                <a:cs typeface="Arial" panose="020B0604020202020204" pitchFamily="34" charset="0"/>
              </a:rPr>
              <a:t> </a:t>
            </a:r>
            <a:r>
              <a:rPr lang="en-US" sz="2500" b="1" dirty="0" err="1" smtClean="0">
                <a:solidFill>
                  <a:srgbClr val="FF0000"/>
                </a:solidFill>
                <a:latin typeface="Arial" panose="020B0604020202020204" pitchFamily="34" charset="0"/>
                <a:cs typeface="Arial" panose="020B0604020202020204" pitchFamily="34" charset="0"/>
              </a:rPr>
              <a:t>tập</a:t>
            </a:r>
            <a:r>
              <a:rPr lang="en-US" sz="2500" b="1" dirty="0" smtClean="0">
                <a:solidFill>
                  <a:srgbClr val="FF0000"/>
                </a:solidFill>
                <a:latin typeface="Arial" panose="020B0604020202020204" pitchFamily="34" charset="0"/>
                <a:cs typeface="Arial" panose="020B0604020202020204" pitchFamily="34" charset="0"/>
              </a:rPr>
              <a:t> 1: </a:t>
            </a:r>
            <a:r>
              <a:rPr lang="vi-VN" sz="2500" b="1" dirty="0">
                <a:solidFill>
                  <a:srgbClr val="3333CC"/>
                </a:solidFill>
              </a:rPr>
              <a:t>Ghép mỗi ý ở cột A với một ý ở cột B trong bảng dưới đây để có câu nói: "Nếu … thì …" hợp lí</a:t>
            </a:r>
            <a:endParaRPr lang="en-US" sz="2500" b="1" dirty="0" smtClean="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438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TotalTime>
  <Words>732</Words>
  <Application>Microsoft Office PowerPoint</Application>
  <PresentationFormat>Widescreen</PresentationFormat>
  <Paragraphs>70</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AriL</vt:lpstr>
      <vt:lpstr>Calibri</vt:lpstr>
      <vt:lpstr>Calibri Light</vt:lpstr>
      <vt:lpstr>HP001 4 hàng</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123</cp:lastModifiedBy>
  <cp:revision>617</cp:revision>
  <dcterms:created xsi:type="dcterms:W3CDTF">2022-01-27T15:18:21Z</dcterms:created>
  <dcterms:modified xsi:type="dcterms:W3CDTF">2023-04-13T07:29:53Z</dcterms:modified>
</cp:coreProperties>
</file>