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7" r:id="rId3"/>
    <p:sldId id="306" r:id="rId4"/>
    <p:sldId id="269" r:id="rId5"/>
    <p:sldId id="310" r:id="rId6"/>
    <p:sldId id="288" r:id="rId7"/>
    <p:sldId id="309" r:id="rId8"/>
    <p:sldId id="307" r:id="rId9"/>
    <p:sldId id="273" r:id="rId10"/>
    <p:sldId id="308" r:id="rId11"/>
    <p:sldId id="27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36945-9BC4-4C18-A0D2-B1E3751AB73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82B70-3FE7-4E39-AC27-6517DACD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5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F56DD6-FDDA-478D-BF8C-D9AF7CBD0200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55AB-6FC1-407B-95D2-1CA66A2B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3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7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B116-E990-4B01-B004-D8EE8D3143D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219200" y="2133600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400" b="1" dirty="0" err="1">
                <a:solidFill>
                  <a:srgbClr val="990099"/>
                </a:solidFill>
              </a:rPr>
              <a:t>Môn</a:t>
            </a:r>
            <a:r>
              <a:rPr lang="en-US" sz="5400" b="1" dirty="0">
                <a:solidFill>
                  <a:srgbClr val="990099"/>
                </a:solidFill>
              </a:rPr>
              <a:t> : </a:t>
            </a:r>
            <a:r>
              <a:rPr lang="en-US" sz="5400" b="1" dirty="0" err="1">
                <a:solidFill>
                  <a:srgbClr val="FF0000"/>
                </a:solidFill>
              </a:rPr>
              <a:t>Luyện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từ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và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câu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4292" name="Picture 20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3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975" y="3186113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4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780088"/>
            <a:ext cx="5257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5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66938" y="6950076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6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3141663"/>
            <a:ext cx="52578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8" grpId="0"/>
      <p:bldP spid="5428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1153180"/>
            <a:ext cx="47244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1339638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CÂU KIỂU AI LÀ GÌ?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829580"/>
            <a:ext cx="360218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6766" y="2905780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829580"/>
            <a:ext cx="360218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70307" y="2905780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667000" y="1991380"/>
            <a:ext cx="1828800" cy="838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1991380"/>
            <a:ext cx="1676400" cy="838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6766" y="4810780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8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81078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5779" y="4792638"/>
            <a:ext cx="2170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828800" y="3591580"/>
            <a:ext cx="0" cy="1371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03794" y="3591580"/>
            <a:ext cx="530206" cy="1295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845945" y="3591580"/>
            <a:ext cx="1060547" cy="1371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5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d9GcQM8LwOdfQk9Sv1BEXWqI6fTlzuzzPKa6CcdgKCy1WvxehIm3_8o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3375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68638"/>
            <a:ext cx="1023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609600" y="381000"/>
            <a:ext cx="7924800" cy="5943600"/>
            <a:chOff x="384" y="240"/>
            <a:chExt cx="4992" cy="3744"/>
          </a:xfrm>
        </p:grpSpPr>
        <p:sp>
          <p:nvSpPr>
            <p:cNvPr id="21521" name="AutoShape 6"/>
            <p:cNvSpPr>
              <a:spLocks noChangeArrowheads="1"/>
            </p:cNvSpPr>
            <p:nvPr/>
          </p:nvSpPr>
          <p:spPr bwMode="ltGray">
            <a:xfrm>
              <a:off x="384" y="384"/>
              <a:ext cx="528" cy="96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AutoShape 7"/>
            <p:cNvSpPr>
              <a:spLocks noChangeArrowheads="1"/>
            </p:cNvSpPr>
            <p:nvPr/>
          </p:nvSpPr>
          <p:spPr bwMode="ltGray">
            <a:xfrm>
              <a:off x="576" y="3552"/>
              <a:ext cx="1824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AutoShape 8"/>
            <p:cNvSpPr>
              <a:spLocks noChangeArrowheads="1"/>
            </p:cNvSpPr>
            <p:nvPr/>
          </p:nvSpPr>
          <p:spPr bwMode="ltGray">
            <a:xfrm>
              <a:off x="1968" y="24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AutoShape 9"/>
            <p:cNvSpPr>
              <a:spLocks noChangeArrowheads="1"/>
            </p:cNvSpPr>
            <p:nvPr/>
          </p:nvSpPr>
          <p:spPr bwMode="ltGray">
            <a:xfrm>
              <a:off x="1968" y="1200"/>
              <a:ext cx="144" cy="48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AutoShape 10"/>
            <p:cNvSpPr>
              <a:spLocks noChangeArrowheads="1"/>
            </p:cNvSpPr>
            <p:nvPr/>
          </p:nvSpPr>
          <p:spPr bwMode="ltGray">
            <a:xfrm>
              <a:off x="5088" y="2592"/>
              <a:ext cx="288" cy="120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AutoShape 11"/>
            <p:cNvSpPr>
              <a:spLocks noChangeArrowheads="1"/>
            </p:cNvSpPr>
            <p:nvPr/>
          </p:nvSpPr>
          <p:spPr bwMode="ltGray">
            <a:xfrm>
              <a:off x="2928" y="672"/>
              <a:ext cx="144" cy="288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AutoShape 12"/>
            <p:cNvSpPr>
              <a:spLocks noChangeArrowheads="1"/>
            </p:cNvSpPr>
            <p:nvPr/>
          </p:nvSpPr>
          <p:spPr bwMode="ltGray">
            <a:xfrm>
              <a:off x="4800" y="1296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utoShape 13"/>
            <p:cNvSpPr>
              <a:spLocks noChangeArrowheads="1"/>
            </p:cNvSpPr>
            <p:nvPr/>
          </p:nvSpPr>
          <p:spPr bwMode="ltGray">
            <a:xfrm>
              <a:off x="1680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AutoShape 14"/>
            <p:cNvSpPr>
              <a:spLocks noChangeArrowheads="1"/>
            </p:cNvSpPr>
            <p:nvPr/>
          </p:nvSpPr>
          <p:spPr bwMode="ltGray">
            <a:xfrm>
              <a:off x="3552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1510" name="Picture 15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28988"/>
            <a:ext cx="298926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8" name="WordArt 28"/>
          <p:cNvSpPr>
            <a:spLocks noChangeArrowheads="1" noChangeShapeType="1" noTextEdit="1"/>
          </p:cNvSpPr>
          <p:nvPr/>
        </p:nvSpPr>
        <p:spPr bwMode="auto">
          <a:xfrm>
            <a:off x="1403350" y="3789363"/>
            <a:ext cx="6337300" cy="1587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49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B3131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quí thầy cô sức khoẻ</a:t>
            </a:r>
          </a:p>
        </p:txBody>
      </p:sp>
      <p:pic>
        <p:nvPicPr>
          <p:cNvPr id="21512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92150"/>
            <a:ext cx="1023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22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10144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0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1862138"/>
            <a:ext cx="4284663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25538"/>
            <a:ext cx="102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8651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227013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33375"/>
            <a:ext cx="8651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25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388"/>
            <a:ext cx="5148263" cy="652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01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0"/>
            <a:ext cx="2286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1739900" y="381000"/>
            <a:ext cx="5108575" cy="5810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Trß ch¬i : ai nhanh - ai ®óng</a:t>
            </a: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TimeH"/>
            </a:endParaRPr>
          </a:p>
        </p:txBody>
      </p:sp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7677150" y="7620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00358" name="WordArt 6"/>
          <p:cNvSpPr>
            <a:spLocks noChangeArrowheads="1" noChangeShapeType="1" noTextEdit="1"/>
          </p:cNvSpPr>
          <p:nvPr/>
        </p:nvSpPr>
        <p:spPr bwMode="auto">
          <a:xfrm>
            <a:off x="7486650" y="8001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00359" name="WordArt 7"/>
          <p:cNvSpPr>
            <a:spLocks noChangeArrowheads="1" noChangeShapeType="1" noTextEdit="1"/>
          </p:cNvSpPr>
          <p:nvPr/>
        </p:nvSpPr>
        <p:spPr bwMode="auto">
          <a:xfrm>
            <a:off x="7600950" y="78105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00360" name="WordArt 8"/>
          <p:cNvSpPr>
            <a:spLocks noChangeArrowheads="1" noChangeShapeType="1" noTextEdit="1"/>
          </p:cNvSpPr>
          <p:nvPr/>
        </p:nvSpPr>
        <p:spPr bwMode="auto">
          <a:xfrm>
            <a:off x="7639050" y="742950"/>
            <a:ext cx="914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0361" name="WordArt 9"/>
          <p:cNvSpPr>
            <a:spLocks noChangeArrowheads="1" noChangeShapeType="1" noTextEdit="1"/>
          </p:cNvSpPr>
          <p:nvPr/>
        </p:nvSpPr>
        <p:spPr bwMode="auto">
          <a:xfrm>
            <a:off x="7505700" y="8382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7581900" y="781050"/>
            <a:ext cx="99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914400" y="1325563"/>
            <a:ext cx="8229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 b="1">
                <a:latin typeface="Arial" charset="0"/>
              </a:rPr>
              <a:t>  </a:t>
            </a:r>
            <a:r>
              <a:rPr lang="en-US" sz="2500">
                <a:latin typeface="Arial" charset="0"/>
              </a:rPr>
              <a:t>1.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>
                <a:latin typeface="Arial" charset="0"/>
              </a:rPr>
              <a:t>Nhóm từ nào sau đây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>
                <a:latin typeface="Arial" charset="0"/>
              </a:rPr>
              <a:t>là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 b="1" i="1">
                <a:latin typeface="Arial" charset="0"/>
              </a:rPr>
              <a:t>từ chỉ sự vật:</a:t>
            </a:r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1200150" y="2247900"/>
            <a:ext cx="6248400" cy="1828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A. </a:t>
            </a:r>
            <a:r>
              <a:rPr lang="en-US" sz="2400" b="1" dirty="0" err="1">
                <a:latin typeface="Arial" charset="0"/>
              </a:rPr>
              <a:t>học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sinh</a:t>
            </a:r>
            <a:r>
              <a:rPr lang="en-US" sz="2400" b="1" dirty="0">
                <a:latin typeface="Arial" charset="0"/>
              </a:rPr>
              <a:t>  ;  </a:t>
            </a:r>
            <a:r>
              <a:rPr lang="en-US" sz="2400" b="1" dirty="0" err="1">
                <a:latin typeface="Arial" charset="0"/>
              </a:rPr>
              <a:t>chim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sẻ</a:t>
            </a:r>
            <a:r>
              <a:rPr lang="en-US" sz="2400" b="1" dirty="0">
                <a:latin typeface="Arial" charset="0"/>
              </a:rPr>
              <a:t> ;  </a:t>
            </a:r>
            <a:r>
              <a:rPr lang="en-US" sz="2400" b="1" dirty="0" err="1">
                <a:latin typeface="Arial" charset="0"/>
              </a:rPr>
              <a:t>nhắc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nhở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 marL="342900" indent="-342900" algn="ctr" eaLnBrk="1" hangingPunct="1"/>
            <a:endParaRPr lang="en-US" sz="2400" b="1" dirty="0">
              <a:latin typeface="Arial" charset="0"/>
            </a:endParaRP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B. </a:t>
            </a:r>
            <a:r>
              <a:rPr lang="en-US" sz="2400" b="1" dirty="0" err="1">
                <a:latin typeface="Arial" charset="0"/>
              </a:rPr>
              <a:t>giáo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viên</a:t>
            </a:r>
            <a:r>
              <a:rPr lang="en-US" sz="2400" b="1" dirty="0">
                <a:latin typeface="Arial" charset="0"/>
              </a:rPr>
              <a:t>  ;  </a:t>
            </a:r>
            <a:r>
              <a:rPr lang="en-US" sz="2400" b="1" dirty="0" err="1">
                <a:latin typeface="Arial" charset="0"/>
              </a:rPr>
              <a:t>học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sinh</a:t>
            </a:r>
            <a:r>
              <a:rPr lang="en-US" sz="2400" b="1" dirty="0">
                <a:latin typeface="Arial" charset="0"/>
              </a:rPr>
              <a:t> ;  </a:t>
            </a:r>
            <a:r>
              <a:rPr lang="en-US" sz="2400" b="1" dirty="0" err="1">
                <a:latin typeface="Arial" charset="0"/>
              </a:rPr>
              <a:t>xe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đạp</a:t>
            </a:r>
            <a:r>
              <a:rPr lang="en-US" sz="2400" b="1" dirty="0">
                <a:latin typeface="Arial" charset="0"/>
              </a:rPr>
              <a:t> . </a:t>
            </a: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 </a:t>
            </a: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 C. </a:t>
            </a:r>
            <a:r>
              <a:rPr lang="en-US" sz="2400" b="1" dirty="0" err="1">
                <a:latin typeface="Arial" charset="0"/>
              </a:rPr>
              <a:t>công</a:t>
            </a:r>
            <a:r>
              <a:rPr lang="en-US" sz="2400" b="1" dirty="0">
                <a:latin typeface="Arial" charset="0"/>
              </a:rPr>
              <a:t> an ; </a:t>
            </a:r>
            <a:r>
              <a:rPr lang="en-US" sz="2400" b="1" dirty="0" err="1">
                <a:latin typeface="Arial" charset="0"/>
              </a:rPr>
              <a:t>thầy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giáo</a:t>
            </a:r>
            <a:r>
              <a:rPr lang="en-US" sz="2400" b="1" dirty="0">
                <a:latin typeface="Arial" charset="0"/>
              </a:rPr>
              <a:t> ; </a:t>
            </a:r>
            <a:r>
              <a:rPr lang="en-US" sz="2400" b="1" dirty="0" err="1">
                <a:latin typeface="Arial" charset="0"/>
              </a:rPr>
              <a:t>siêng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năng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 marL="342900" indent="-342900" algn="ctr" eaLnBrk="1" hangingPunct="1"/>
            <a:endParaRPr lang="en-US" sz="2400" b="1" dirty="0">
              <a:latin typeface="Arial" charset="0"/>
            </a:endParaRP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1676400" y="2686050"/>
            <a:ext cx="495300" cy="571500"/>
          </a:xfrm>
          <a:prstGeom prst="ellipse">
            <a:avLst/>
          </a:prstGeom>
          <a:solidFill>
            <a:srgbClr val="F4AFAA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B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800100" y="4114800"/>
            <a:ext cx="914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   </a:t>
            </a:r>
            <a:r>
              <a:rPr lang="en-US" sz="2500" dirty="0">
                <a:latin typeface="Arial" charset="0"/>
              </a:rPr>
              <a:t>2. </a:t>
            </a:r>
            <a:r>
              <a:rPr lang="en-US" sz="2500" dirty="0" err="1">
                <a:latin typeface="Arial" charset="0"/>
              </a:rPr>
              <a:t>Trong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các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câu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sau</a:t>
            </a:r>
            <a:r>
              <a:rPr lang="en-US" sz="2500" dirty="0">
                <a:latin typeface="Arial" charset="0"/>
              </a:rPr>
              <a:t>, </a:t>
            </a:r>
            <a:r>
              <a:rPr lang="en-US" sz="2500" dirty="0" err="1">
                <a:latin typeface="Arial" charset="0"/>
              </a:rPr>
              <a:t>câu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nào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đúng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với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mẫu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b="1" i="1" dirty="0">
                <a:latin typeface="Arial" charset="0"/>
              </a:rPr>
              <a:t>Ai </a:t>
            </a:r>
            <a:r>
              <a:rPr lang="en-US" sz="2500" b="1" i="1" dirty="0" err="1">
                <a:latin typeface="Arial" charset="0"/>
              </a:rPr>
              <a:t>là</a:t>
            </a:r>
            <a:r>
              <a:rPr lang="en-US" sz="2500" b="1" i="1" dirty="0">
                <a:latin typeface="Arial" charset="0"/>
              </a:rPr>
              <a:t> </a:t>
            </a:r>
            <a:r>
              <a:rPr lang="en-US" sz="2500" b="1" i="1" dirty="0" err="1">
                <a:latin typeface="Arial" charset="0"/>
              </a:rPr>
              <a:t>gì</a:t>
            </a:r>
            <a:r>
              <a:rPr lang="en-US" sz="2500" b="1" i="1" dirty="0">
                <a:latin typeface="Arial" charset="0"/>
              </a:rPr>
              <a:t>?</a:t>
            </a:r>
            <a:r>
              <a:rPr lang="en-US" sz="2500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047750" y="4757738"/>
            <a:ext cx="601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A. </a:t>
            </a:r>
            <a:r>
              <a:rPr lang="en-US" sz="2400" b="1" dirty="0" err="1">
                <a:latin typeface="Arial" charset="0"/>
              </a:rPr>
              <a:t>Bạn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chăm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học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B. Chị </a:t>
            </a:r>
            <a:r>
              <a:rPr lang="en-US" sz="2400" b="1" dirty="0" err="1">
                <a:latin typeface="Arial" charset="0"/>
              </a:rPr>
              <a:t>em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đang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nhặt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rau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C. </a:t>
            </a:r>
            <a:r>
              <a:rPr lang="en-US" sz="2400" b="1" dirty="0" err="1">
                <a:latin typeface="Arial" charset="0"/>
              </a:rPr>
              <a:t>Cô</a:t>
            </a:r>
            <a:r>
              <a:rPr lang="en-US" sz="2400" b="1" dirty="0">
                <a:latin typeface="Arial" charset="0"/>
              </a:rPr>
              <a:t> Ba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 y </a:t>
            </a:r>
            <a:r>
              <a:rPr lang="en-US" sz="2400" b="1" dirty="0" err="1">
                <a:latin typeface="Arial" charset="0"/>
              </a:rPr>
              <a:t>tá</a:t>
            </a:r>
            <a:r>
              <a:rPr lang="en-US" sz="2400" b="1" dirty="0">
                <a:latin typeface="Arial" charset="0"/>
              </a:rPr>
              <a:t>.</a:t>
            </a:r>
          </a:p>
        </p:txBody>
      </p:sp>
      <p:sp>
        <p:nvSpPr>
          <p:cNvPr id="100368" name="WordArt 16"/>
          <p:cNvSpPr>
            <a:spLocks noChangeArrowheads="1" noChangeShapeType="1" noTextEdit="1"/>
          </p:cNvSpPr>
          <p:nvPr/>
        </p:nvSpPr>
        <p:spPr bwMode="auto">
          <a:xfrm>
            <a:off x="7562850" y="5505450"/>
            <a:ext cx="99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00369" name="WordArt 17"/>
          <p:cNvSpPr>
            <a:spLocks noChangeArrowheads="1" noChangeShapeType="1" noTextEdit="1"/>
          </p:cNvSpPr>
          <p:nvPr/>
        </p:nvSpPr>
        <p:spPr bwMode="auto">
          <a:xfrm>
            <a:off x="7543800" y="55245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00370" name="WordArt 18"/>
          <p:cNvSpPr>
            <a:spLocks noChangeArrowheads="1" noChangeShapeType="1" noTextEdit="1"/>
          </p:cNvSpPr>
          <p:nvPr/>
        </p:nvSpPr>
        <p:spPr bwMode="auto">
          <a:xfrm>
            <a:off x="7600950" y="5486400"/>
            <a:ext cx="914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7562850" y="54483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00372" name="WordArt 20"/>
          <p:cNvSpPr>
            <a:spLocks noChangeArrowheads="1" noChangeShapeType="1" noTextEdit="1"/>
          </p:cNvSpPr>
          <p:nvPr/>
        </p:nvSpPr>
        <p:spPr bwMode="auto">
          <a:xfrm>
            <a:off x="7600950" y="550545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00373" name="WordArt 21"/>
          <p:cNvSpPr>
            <a:spLocks noChangeArrowheads="1" noChangeShapeType="1" noTextEdit="1"/>
          </p:cNvSpPr>
          <p:nvPr/>
        </p:nvSpPr>
        <p:spPr bwMode="auto">
          <a:xfrm>
            <a:off x="7677150" y="539115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00375" name="Oval 23"/>
          <p:cNvSpPr>
            <a:spLocks noChangeArrowheads="1"/>
          </p:cNvSpPr>
          <p:nvPr/>
        </p:nvSpPr>
        <p:spPr bwMode="auto">
          <a:xfrm>
            <a:off x="1619250" y="5772150"/>
            <a:ext cx="514350" cy="609600"/>
          </a:xfrm>
          <a:prstGeom prst="ellipse">
            <a:avLst/>
          </a:prstGeom>
          <a:solidFill>
            <a:srgbClr val="F4AFAA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132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7" dur="2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3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3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1" dur="2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3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8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3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5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3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3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1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3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2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3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5" dur="2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3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3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9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3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100357" grpId="1" animBg="1"/>
      <p:bldP spid="100358" grpId="0" animBg="1"/>
      <p:bldP spid="100358" grpId="1" animBg="1"/>
      <p:bldP spid="100359" grpId="0" animBg="1"/>
      <p:bldP spid="100359" grpId="1" animBg="1"/>
      <p:bldP spid="100360" grpId="0" animBg="1"/>
      <p:bldP spid="100360" grpId="1" animBg="1"/>
      <p:bldP spid="100361" grpId="0" animBg="1"/>
      <p:bldP spid="100361" grpId="1" animBg="1"/>
      <p:bldP spid="100362" grpId="0" animBg="1"/>
      <p:bldP spid="100362" grpId="1" animBg="1"/>
      <p:bldP spid="100365" grpId="0" animBg="1"/>
      <p:bldP spid="100366" grpId="0"/>
      <p:bldP spid="100367" grpId="0"/>
      <p:bldP spid="100368" grpId="0" animBg="1"/>
      <p:bldP spid="100368" grpId="1" animBg="1"/>
      <p:bldP spid="100369" grpId="0" animBg="1"/>
      <p:bldP spid="100369" grpId="1" animBg="1"/>
      <p:bldP spid="100370" grpId="0" animBg="1"/>
      <p:bldP spid="100370" grpId="1" animBg="1"/>
      <p:bldP spid="100371" grpId="0" animBg="1"/>
      <p:bldP spid="100371" grpId="1" animBg="1"/>
      <p:bldP spid="100372" grpId="0" animBg="1"/>
      <p:bldP spid="100372" grpId="1" animBg="1"/>
      <p:bldP spid="100373" grpId="0" animBg="1"/>
      <p:bldP spid="100373" grpId="1" animBg="1"/>
      <p:bldP spid="1003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2954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uyen tu va 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34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7305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    </a:t>
            </a:r>
            <a:r>
              <a:rPr lang="en-US" b="1" u="sng" dirty="0" err="1">
                <a:solidFill>
                  <a:srgbClr val="C00000"/>
                </a:solidFill>
              </a:rPr>
              <a:t>Bài</a:t>
            </a:r>
            <a:r>
              <a:rPr lang="en-US" b="1" u="sng" dirty="0">
                <a:solidFill>
                  <a:srgbClr val="C00000"/>
                </a:solidFill>
              </a:rPr>
              <a:t> 1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những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b="1" dirty="0"/>
              <a:t> (</a:t>
            </a:r>
            <a:r>
              <a:rPr lang="en-US" b="1" dirty="0" err="1"/>
              <a:t>người</a:t>
            </a:r>
            <a:r>
              <a:rPr lang="en-US" b="1" dirty="0"/>
              <a:t>,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b="1" dirty="0"/>
              <a:t>, con </a:t>
            </a:r>
            <a:r>
              <a:rPr lang="en-US" b="1" dirty="0" err="1"/>
              <a:t>vật</a:t>
            </a:r>
            <a:r>
              <a:rPr lang="en-US" b="1" dirty="0"/>
              <a:t>, </a:t>
            </a:r>
            <a:r>
              <a:rPr lang="en-US" b="1" dirty="0" err="1"/>
              <a:t>cây</a:t>
            </a:r>
            <a:r>
              <a:rPr lang="en-US" b="1" dirty="0"/>
              <a:t> </a:t>
            </a:r>
            <a:r>
              <a:rPr lang="en-US" b="1" dirty="0" err="1"/>
              <a:t>cối</a:t>
            </a:r>
            <a:r>
              <a:rPr lang="en-US" b="1" dirty="0"/>
              <a:t>,…)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: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24000" y="76200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276600" y="730250"/>
            <a:ext cx="1905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37" name="Group 53"/>
          <p:cNvGrpSpPr>
            <a:grpSpLocks/>
          </p:cNvGrpSpPr>
          <p:nvPr/>
        </p:nvGrpSpPr>
        <p:grpSpPr bwMode="auto">
          <a:xfrm>
            <a:off x="152400" y="1066800"/>
            <a:ext cx="2209800" cy="1066800"/>
            <a:chOff x="4176" y="576"/>
            <a:chExt cx="600" cy="672"/>
          </a:xfrm>
        </p:grpSpPr>
        <p:grpSp>
          <p:nvGrpSpPr>
            <p:cNvPr id="14365" name="Group 54"/>
            <p:cNvGrpSpPr>
              <a:grpSpLocks/>
            </p:cNvGrpSpPr>
            <p:nvPr/>
          </p:nvGrpSpPr>
          <p:grpSpPr bwMode="auto">
            <a:xfrm>
              <a:off x="4176" y="576"/>
              <a:ext cx="528" cy="672"/>
              <a:chOff x="3840" y="1056"/>
              <a:chExt cx="912" cy="323"/>
            </a:xfrm>
          </p:grpSpPr>
          <p:sp>
            <p:nvSpPr>
              <p:cNvPr id="14367" name="AutoShape 4"/>
              <p:cNvSpPr>
                <a:spLocks noChangeArrowheads="1"/>
              </p:cNvSpPr>
              <p:nvPr/>
            </p:nvSpPr>
            <p:spPr bwMode="gray">
              <a:xfrm>
                <a:off x="3840" y="1056"/>
                <a:ext cx="912" cy="3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8" name="AutoShape 5"/>
              <p:cNvSpPr>
                <a:spLocks noChangeArrowheads="1"/>
              </p:cNvSpPr>
              <p:nvPr/>
            </p:nvSpPr>
            <p:spPr bwMode="gray">
              <a:xfrm>
                <a:off x="3848" y="1293"/>
                <a:ext cx="899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9" name="AutoShape 6"/>
              <p:cNvSpPr>
                <a:spLocks noChangeArrowheads="1"/>
              </p:cNvSpPr>
              <p:nvPr/>
            </p:nvSpPr>
            <p:spPr bwMode="gray">
              <a:xfrm>
                <a:off x="3848" y="1063"/>
                <a:ext cx="899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66" name="Text Box 58"/>
            <p:cNvSpPr txBox="1">
              <a:spLocks noChangeArrowheads="1"/>
            </p:cNvSpPr>
            <p:nvPr/>
          </p:nvSpPr>
          <p:spPr bwMode="auto">
            <a:xfrm>
              <a:off x="4200" y="7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người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643" name="Group 59"/>
          <p:cNvGrpSpPr>
            <a:grpSpLocks/>
          </p:cNvGrpSpPr>
          <p:nvPr/>
        </p:nvGrpSpPr>
        <p:grpSpPr bwMode="auto">
          <a:xfrm>
            <a:off x="2133600" y="1066800"/>
            <a:ext cx="2286000" cy="1066800"/>
            <a:chOff x="3312" y="1472"/>
            <a:chExt cx="576" cy="672"/>
          </a:xfrm>
        </p:grpSpPr>
        <p:grpSp>
          <p:nvGrpSpPr>
            <p:cNvPr id="14360" name="Group 60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62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3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4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61" name="Text Box 64" descr="White marble"/>
            <p:cNvSpPr txBox="1">
              <a:spLocks noChangeArrowheads="1"/>
            </p:cNvSpPr>
            <p:nvPr/>
          </p:nvSpPr>
          <p:spPr bwMode="auto">
            <a:xfrm>
              <a:off x="3312" y="160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đồ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vật</a:t>
              </a:r>
              <a:r>
                <a:rPr lang="en-US" sz="2000" b="1" dirty="0"/>
                <a:t>       </a:t>
              </a:r>
            </a:p>
          </p:txBody>
        </p:sp>
      </p:grpSp>
      <p:grpSp>
        <p:nvGrpSpPr>
          <p:cNvPr id="67649" name="Group 65"/>
          <p:cNvGrpSpPr>
            <a:grpSpLocks/>
          </p:cNvGrpSpPr>
          <p:nvPr/>
        </p:nvGrpSpPr>
        <p:grpSpPr bwMode="auto">
          <a:xfrm>
            <a:off x="4497520" y="1066800"/>
            <a:ext cx="2362200" cy="1066800"/>
            <a:chOff x="3331" y="1472"/>
            <a:chExt cx="576" cy="672"/>
          </a:xfrm>
        </p:grpSpPr>
        <p:grpSp>
          <p:nvGrpSpPr>
            <p:cNvPr id="14355" name="Group 66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57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8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9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14356" name="Text Box 70" descr="White marble"/>
            <p:cNvSpPr txBox="1">
              <a:spLocks noChangeArrowheads="1"/>
            </p:cNvSpPr>
            <p:nvPr/>
          </p:nvSpPr>
          <p:spPr bwMode="auto">
            <a:xfrm>
              <a:off x="3331" y="161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con </a:t>
              </a:r>
              <a:r>
                <a:rPr lang="en-US" sz="2400" b="1" dirty="0" err="1">
                  <a:solidFill>
                    <a:srgbClr val="FF0000"/>
                  </a:solidFill>
                </a:rPr>
                <a:t>vật</a:t>
              </a:r>
              <a:r>
                <a:rPr lang="en-US" sz="2000" b="1" dirty="0"/>
                <a:t>       </a:t>
              </a:r>
            </a:p>
          </p:txBody>
        </p:sp>
      </p:grpSp>
      <p:grpSp>
        <p:nvGrpSpPr>
          <p:cNvPr id="67655" name="Group 71"/>
          <p:cNvGrpSpPr>
            <a:grpSpLocks/>
          </p:cNvGrpSpPr>
          <p:nvPr/>
        </p:nvGrpSpPr>
        <p:grpSpPr bwMode="auto">
          <a:xfrm>
            <a:off x="6705600" y="1066800"/>
            <a:ext cx="2438400" cy="1066800"/>
            <a:chOff x="3312" y="1472"/>
            <a:chExt cx="576" cy="672"/>
          </a:xfrm>
        </p:grpSpPr>
        <p:grpSp>
          <p:nvGrpSpPr>
            <p:cNvPr id="14350" name="Group 72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52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3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54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51" name="Text Box 76" descr="White marble"/>
            <p:cNvSpPr txBox="1">
              <a:spLocks noChangeArrowheads="1"/>
            </p:cNvSpPr>
            <p:nvPr/>
          </p:nvSpPr>
          <p:spPr bwMode="auto">
            <a:xfrm>
              <a:off x="3312" y="160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cây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cối</a:t>
              </a:r>
              <a:r>
                <a:rPr lang="en-US" sz="2000" b="1" dirty="0">
                  <a:latin typeface="Arial" charset="0"/>
                </a:rPr>
                <a:t>       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209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95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81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2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Luyen tu va 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" y="838200"/>
            <a:ext cx="915283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6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81000" y="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2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chỉ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có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trong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bảng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sau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667000" y="457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Group 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3453221"/>
              </p:ext>
            </p:extLst>
          </p:nvPr>
        </p:nvGraphicFramePr>
        <p:xfrm>
          <a:off x="457200" y="854075"/>
          <a:ext cx="8229600" cy="5851526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2054225"/>
                <a:gridCol w="2058987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bạn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thân yêu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thước kẻ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quý mến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cô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chào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thầy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học trò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dũng cảm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 heo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phượng vĩ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447800" y="457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2293" grpId="0" animBg="1"/>
      <p:bldP spid="123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sharawy\Downloads\cay-phuong-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9144000" cy="690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6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09600" y="5715000"/>
            <a:ext cx="17526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4495800"/>
            <a:ext cx="1447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648200"/>
            <a:ext cx="1219200" cy="533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5791200"/>
            <a:ext cx="1219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3505200"/>
            <a:ext cx="15240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1066800"/>
            <a:ext cx="1600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00600" y="3505200"/>
            <a:ext cx="1600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858000" y="22860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19400" y="22860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914400" y="1143000"/>
            <a:ext cx="1143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81000" y="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2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chỉ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có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trong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bảng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sau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667000" y="457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Group 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53172097"/>
              </p:ext>
            </p:extLst>
          </p:nvPr>
        </p:nvGraphicFramePr>
        <p:xfrm>
          <a:off x="457200" y="854075"/>
          <a:ext cx="8229600" cy="5851526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2054225"/>
                <a:gridCol w="2058987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bạn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thân yêu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thước kẻ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quý mến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cô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chào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thầy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học trò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dũng cảm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heo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phượng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đỏ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sách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447800" y="457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0000FF"/>
                </a:solidFill>
              </a:rPr>
              <a:t>Bài</a:t>
            </a:r>
            <a:r>
              <a:rPr lang="en-US" b="1" u="sng" dirty="0">
                <a:solidFill>
                  <a:srgbClr val="0000FF"/>
                </a:solidFill>
              </a:rPr>
              <a:t> 3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Đặt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theo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mẫu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dưới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đây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19050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18437" name="Line 15"/>
          <p:cNvSpPr>
            <a:spLocks noChangeShapeType="1"/>
          </p:cNvSpPr>
          <p:nvPr/>
        </p:nvSpPr>
        <p:spPr bwMode="auto">
          <a:xfrm>
            <a:off x="3614964" y="2222500"/>
            <a:ext cx="16510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16"/>
          <p:cNvSpPr>
            <a:spLocks noChangeShapeType="1"/>
          </p:cNvSpPr>
          <p:nvPr/>
        </p:nvSpPr>
        <p:spPr bwMode="auto">
          <a:xfrm flipH="1">
            <a:off x="381000" y="4414838"/>
            <a:ext cx="76200" cy="16589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17"/>
          <p:cNvSpPr>
            <a:spLocks noChangeShapeType="1"/>
          </p:cNvSpPr>
          <p:nvPr/>
        </p:nvSpPr>
        <p:spPr bwMode="auto">
          <a:xfrm>
            <a:off x="8086725" y="3886200"/>
            <a:ext cx="1588" cy="15875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68422" y="3582194"/>
            <a:ext cx="4288528" cy="1628775"/>
          </a:xfrm>
          <a:prstGeom prst="rect">
            <a:avLst/>
          </a:prstGeom>
          <a:solidFill>
            <a:srgbClr val="FFFF99">
              <a:alpha val="5215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4440929" y="2515704"/>
            <a:ext cx="4101606" cy="1068871"/>
          </a:xfrm>
          <a:prstGeom prst="rect">
            <a:avLst/>
          </a:prstGeom>
          <a:solidFill>
            <a:schemeClr val="accent1">
              <a:alpha val="65097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458731" y="3582988"/>
            <a:ext cx="4083804" cy="1628775"/>
          </a:xfrm>
          <a:prstGeom prst="rect">
            <a:avLst/>
          </a:prstGeom>
          <a:solidFill>
            <a:srgbClr val="FFFF99">
              <a:alpha val="5215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5029200" y="2833687"/>
            <a:ext cx="290530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577850" y="41148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Vân</a:t>
            </a:r>
            <a:r>
              <a:rPr lang="en-US" b="1" dirty="0"/>
              <a:t> </a:t>
            </a:r>
            <a:r>
              <a:rPr lang="en-US" b="1" dirty="0" err="1"/>
              <a:t>Anh</a:t>
            </a:r>
            <a:endParaRPr lang="en-US" b="1" dirty="0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4648200" y="4129087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 2A.</a:t>
            </a: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76433" y="2514600"/>
            <a:ext cx="4272506" cy="1067594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sz="2400" b="1">
              <a:latin typeface="Arial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381000" y="2829580"/>
            <a:ext cx="4101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Ai (</a:t>
            </a:r>
            <a:r>
              <a:rPr lang="en-US" b="1" dirty="0" err="1" smtClean="0">
                <a:solidFill>
                  <a:srgbClr val="FF0000"/>
                </a:solidFill>
              </a:rPr>
              <a:t>hoặc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, con </a:t>
            </a:r>
            <a:r>
              <a:rPr lang="en-US" b="1" dirty="0" err="1" smtClean="0">
                <a:solidFill>
                  <a:srgbClr val="FF0000"/>
                </a:solidFill>
              </a:rPr>
              <a:t>gì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114300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343400" y="4052887"/>
            <a:ext cx="762000" cy="671513"/>
            <a:chOff x="4648200" y="1462087"/>
            <a:chExt cx="762000" cy="671513"/>
          </a:xfrm>
        </p:grpSpPr>
        <p:sp>
          <p:nvSpPr>
            <p:cNvPr id="3" name="Oval 2"/>
            <p:cNvSpPr/>
            <p:nvPr/>
          </p:nvSpPr>
          <p:spPr>
            <a:xfrm>
              <a:off x="4648200" y="1462087"/>
              <a:ext cx="762000" cy="67151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60"/>
            <p:cNvSpPr txBox="1">
              <a:spLocks noChangeArrowheads="1"/>
            </p:cNvSpPr>
            <p:nvPr/>
          </p:nvSpPr>
          <p:spPr bwMode="auto">
            <a:xfrm>
              <a:off x="4800600" y="1524000"/>
              <a:ext cx="465364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 smtClean="0">
                  <a:solidFill>
                    <a:srgbClr val="FF0000"/>
                  </a:solidFill>
                </a:rPr>
                <a:t>là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7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323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MAYTINH</cp:lastModifiedBy>
  <cp:revision>64</cp:revision>
  <dcterms:created xsi:type="dcterms:W3CDTF">2015-09-01T15:22:32Z</dcterms:created>
  <dcterms:modified xsi:type="dcterms:W3CDTF">2020-09-24T03:20:57Z</dcterms:modified>
</cp:coreProperties>
</file>