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handoutMasterIdLst>
    <p:handoutMasterId r:id="rId16"/>
  </p:handoutMasterIdLst>
  <p:sldIdLst>
    <p:sldId id="268" r:id="rId2"/>
    <p:sldId id="264" r:id="rId3"/>
    <p:sldId id="270" r:id="rId4"/>
    <p:sldId id="263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80" r:id="rId14"/>
    <p:sldId id="281" r:id="rId15"/>
  </p:sldIdLst>
  <p:sldSz cx="118872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NI-Times" pitchFamily="2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NI-Times" pitchFamily="2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NI-Times" pitchFamily="2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NI-Times" pitchFamily="2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NI-Times" pitchFamily="2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VNI-Times" pitchFamily="2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VNI-Times" pitchFamily="2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VNI-Times" pitchFamily="2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VNI-Times" pitchFamily="2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744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540" y="12"/>
      </p:cViewPr>
      <p:guideLst>
        <p:guide orient="horz" pos="2160"/>
        <p:guide pos="374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30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A56710B7-35A2-4B21-918D-55788867AC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051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"/>
            <a:ext cx="11883073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000">
                  <a:cs typeface="Arial" charset="0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000">
                  <a:cs typeface="Arial" charset="0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000">
                  <a:cs typeface="Arial" charset="0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000">
                  <a:cs typeface="Arial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000">
                  <a:cs typeface="Arial" charset="0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000">
                <a:cs typeface="Arial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000">
                <a:cs typeface="Arial" charset="0"/>
              </a:endParaRPr>
            </a:p>
          </p:txBody>
        </p:sp>
      </p:grpSp>
      <p:sp>
        <p:nvSpPr>
          <p:cNvPr id="1946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891540" y="1736726"/>
            <a:ext cx="1010412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46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83080" y="3886200"/>
            <a:ext cx="832104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594360" y="6248400"/>
            <a:ext cx="277368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4061460" y="6251575"/>
            <a:ext cx="376428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519160" y="6254750"/>
            <a:ext cx="2773680" cy="476250"/>
          </a:xfrm>
        </p:spPr>
        <p:txBody>
          <a:bodyPr/>
          <a:lstStyle>
            <a:lvl1pPr>
              <a:defRPr/>
            </a:lvl1pPr>
          </a:lstStyle>
          <a:p>
            <a:fld id="{780A28F0-8461-4AA4-9FC9-B74C3A51D7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51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78B249-B9EB-4C58-891C-1629FA3A86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33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8618220" y="274639"/>
            <a:ext cx="267462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594360" y="274639"/>
            <a:ext cx="782574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026CBE-CF9F-4EC5-B891-62885A1B588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446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5EFD70-40D1-4454-BD99-134C323A1A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51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939007" y="4406901"/>
            <a:ext cx="1010412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939007" y="2906713"/>
            <a:ext cx="1010412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F8F093-9DA9-421F-A299-4745DCFB0C5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03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594360" y="1600201"/>
            <a:ext cx="52501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6042660" y="1600201"/>
            <a:ext cx="52501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657328-F1BC-4209-95C5-79FE7094817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738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594360" y="1535113"/>
            <a:ext cx="525224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594360" y="2174875"/>
            <a:ext cx="525224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6038533" y="1535113"/>
            <a:ext cx="525430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6038533" y="2174875"/>
            <a:ext cx="525430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846853-D49A-43DB-8F9C-D02822BC894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82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01712E-D61C-4932-A1D6-949BA029882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47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84D760-6C5B-46CA-8200-D83F3194407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428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594361" y="273050"/>
            <a:ext cx="39108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4647565" y="273051"/>
            <a:ext cx="664527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594361" y="1435101"/>
            <a:ext cx="391080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6E206B-BCBC-4D98-B7E8-8105A92D0E8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421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2329974" y="4800600"/>
            <a:ext cx="713232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2329974" y="612775"/>
            <a:ext cx="713232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2329974" y="5367338"/>
            <a:ext cx="713232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B9587C-740A-47BA-890D-662AC48D601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26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94360" y="6251575"/>
            <a:ext cx="277368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9160" y="6248400"/>
            <a:ext cx="277368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F18762CD-4EFB-4E95-B072-2D2A6E92B0E0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0" y="1"/>
            <a:ext cx="11883073" cy="6850063"/>
            <a:chOff x="0" y="0"/>
            <a:chExt cx="5758" cy="4315"/>
          </a:xfrm>
        </p:grpSpPr>
        <p:grpSp>
          <p:nvGrpSpPr>
            <p:cNvPr id="2056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843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000">
                  <a:cs typeface="Arial" charset="0"/>
                </a:endParaRPr>
              </a:p>
            </p:txBody>
          </p:sp>
          <p:sp>
            <p:nvSpPr>
              <p:cNvPr id="1843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000">
                  <a:cs typeface="Arial" charset="0"/>
                </a:endParaRPr>
              </a:p>
            </p:txBody>
          </p:sp>
          <p:sp>
            <p:nvSpPr>
              <p:cNvPr id="1844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000">
                  <a:cs typeface="Arial" charset="0"/>
                </a:endParaRPr>
              </a:p>
            </p:txBody>
          </p:sp>
          <p:sp>
            <p:nvSpPr>
              <p:cNvPr id="18441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000">
                  <a:cs typeface="Arial" charset="0"/>
                </a:endParaRPr>
              </a:p>
            </p:txBody>
          </p:sp>
          <p:sp>
            <p:nvSpPr>
              <p:cNvPr id="1844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000">
                  <a:cs typeface="Arial" charset="0"/>
                </a:endParaRPr>
              </a:p>
            </p:txBody>
          </p:sp>
        </p:grpSp>
        <p:sp>
          <p:nvSpPr>
            <p:cNvPr id="1844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000">
                <a:cs typeface="Arial" charset="0"/>
              </a:endParaRPr>
            </a:p>
          </p:txBody>
        </p:sp>
        <p:sp>
          <p:nvSpPr>
            <p:cNvPr id="1844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000">
                <a:cs typeface="Arial" charset="0"/>
              </a:endParaRPr>
            </a:p>
          </p:txBody>
        </p:sp>
      </p:grpSp>
      <p:sp>
        <p:nvSpPr>
          <p:cNvPr id="1844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594360" y="274638"/>
            <a:ext cx="1069848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44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61460" y="6248400"/>
            <a:ext cx="376428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4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4360" y="1600201"/>
            <a:ext cx="1069848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7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Hộp_Văn_Bản 2"/>
          <p:cNvSpPr txBox="1">
            <a:spLocks noChangeArrowheads="1"/>
          </p:cNvSpPr>
          <p:nvPr/>
        </p:nvSpPr>
        <p:spPr bwMode="auto">
          <a:xfrm>
            <a:off x="0" y="3057187"/>
            <a:ext cx="11887200" cy="1364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6166" tIns="53083" rIns="106166" bIns="53083">
            <a:spAutoFit/>
          </a:bodyPr>
          <a:lstStyle/>
          <a:p>
            <a:pPr algn="ctr">
              <a:spcBef>
                <a:spcPts val="696"/>
              </a:spcBef>
              <a:spcAft>
                <a:spcPts val="696"/>
              </a:spcAft>
            </a:pPr>
            <a:r>
              <a:rPr lang="en-US" sz="5585" b="1">
                <a:solidFill>
                  <a:srgbClr val="0033CC"/>
                </a:solidFill>
                <a:latin typeface="Times New Roman" panose="02020603050405020304" pitchFamily="18" charset="0"/>
                <a:cs typeface="Times New Roman" pitchFamily="18" charset="0"/>
              </a:rPr>
              <a:t>NĂM HỌC </a:t>
            </a:r>
            <a:r>
              <a:rPr lang="en-US" sz="5585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en-US" sz="5585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5585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2021</a:t>
            </a:r>
            <a:endParaRPr lang="en-US" sz="5585" b="1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Hộp_Văn_Bản 3"/>
          <p:cNvSpPr txBox="1"/>
          <p:nvPr/>
        </p:nvSpPr>
        <p:spPr>
          <a:xfrm>
            <a:off x="832104" y="1291981"/>
            <a:ext cx="10222992" cy="7674255"/>
          </a:xfrm>
          <a:prstGeom prst="rect">
            <a:avLst/>
          </a:prstGeom>
          <a:noFill/>
        </p:spPr>
        <p:txBody>
          <a:bodyPr spcFirstLastPara="1" lIns="106166" tIns="53083" rIns="106166" bIns="53083" numCol="1">
            <a:prstTxWarp prst="textArchUp">
              <a:avLst>
                <a:gd name="adj" fmla="val 11329067"/>
              </a:avLst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297" b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LUYỆN TỪ VÀ CÂU- TUẦN </a:t>
            </a:r>
            <a:r>
              <a:rPr lang="en-US" sz="5297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3 </a:t>
            </a:r>
            <a:r>
              <a:rPr lang="en-US" sz="5297" b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- TIẾT </a:t>
            </a:r>
            <a:r>
              <a:rPr lang="en-US" sz="5297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5297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4" descr="Buomba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V="1">
            <a:off x="396240" y="82668"/>
            <a:ext cx="11887200" cy="817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Buomba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 flipV="1">
            <a:off x="0" y="5957340"/>
            <a:ext cx="11887200" cy="817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Buomba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 flipV="1">
            <a:off x="-3049153" y="3131821"/>
            <a:ext cx="6692665" cy="594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Buomba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 flipV="1">
            <a:off x="8243688" y="3354910"/>
            <a:ext cx="6692665" cy="594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4" descr="XMASCA~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7264" y="5808615"/>
            <a:ext cx="2563177" cy="11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6" descr="F:\HINH ANH\HinhDong\Hoa\h14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1069637">
            <a:off x="-158909" y="5607216"/>
            <a:ext cx="1475582" cy="1338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6" descr="F:\HINH ANH\HinhDong\Hoa\h14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020752">
            <a:off x="10582911" y="102809"/>
            <a:ext cx="1475582" cy="1338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6" descr="F:\HINH ANH\HinhDong\Hoa\h14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6619011">
            <a:off x="10519459" y="5415926"/>
            <a:ext cx="1109248" cy="178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2" name="Picture 6" descr="F:\HINH ANH\HinhDong\Hoa\h14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164617">
            <a:off x="298480" y="-165167"/>
            <a:ext cx="1107698" cy="1783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3" name="Hộp_Văn_Bản 2"/>
          <p:cNvSpPr txBox="1">
            <a:spLocks noChangeArrowheads="1"/>
          </p:cNvSpPr>
          <p:nvPr/>
        </p:nvSpPr>
        <p:spPr bwMode="auto">
          <a:xfrm>
            <a:off x="0" y="4085394"/>
            <a:ext cx="11887200" cy="1482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6166" tIns="53083" rIns="106166" bIns="53083">
            <a:spAutoFit/>
          </a:bodyPr>
          <a:lstStyle/>
          <a:p>
            <a:pPr algn="ctr"/>
            <a:r>
              <a:rPr lang="en-US" sz="6934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MRVT: Nhân dân</a:t>
            </a:r>
            <a:endParaRPr lang="en-US" sz="6934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563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1"/>
          <p:cNvSpPr/>
          <p:nvPr/>
        </p:nvSpPr>
        <p:spPr>
          <a:xfrm>
            <a:off x="301688" y="620688"/>
            <a:ext cx="113052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smtClean="0">
                <a:solidFill>
                  <a:srgbClr val="FF0000"/>
                </a:solidFill>
                <a:latin typeface="Arial" panose="020B0604020202020204" pitchFamily="34" charset="0"/>
              </a:rPr>
              <a:t>    </a:t>
            </a:r>
            <a:r>
              <a:rPr lang="vi-VN" sz="4800" b="1" smtClean="0">
                <a:solidFill>
                  <a:srgbClr val="FF0000"/>
                </a:solidFill>
                <a:latin typeface="Arial" panose="020B0604020202020204" pitchFamily="34" charset="0"/>
              </a:rPr>
              <a:t>a</a:t>
            </a:r>
            <a:r>
              <a:rPr lang="vi-VN" sz="4800" b="1">
                <a:solidFill>
                  <a:srgbClr val="FF0000"/>
                </a:solidFill>
                <a:latin typeface="Arial" panose="020B0604020202020204" pitchFamily="34" charset="0"/>
              </a:rPr>
              <a:t>) Vì sao người Việt Nam ta gọi nhau là</a:t>
            </a:r>
            <a:r>
              <a:rPr lang="vi-VN" sz="480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vi-VN" sz="4800" b="1" i="1">
                <a:solidFill>
                  <a:srgbClr val="FF0000"/>
                </a:solidFill>
                <a:latin typeface="Arial" panose="020B0604020202020204" pitchFamily="34" charset="0"/>
              </a:rPr>
              <a:t>đồng bào</a:t>
            </a:r>
            <a:r>
              <a:rPr lang="vi-VN" sz="4800">
                <a:solidFill>
                  <a:srgbClr val="FF0000"/>
                </a:solidFill>
                <a:latin typeface="Arial" panose="020B0604020202020204" pitchFamily="34" charset="0"/>
              </a:rPr>
              <a:t> ?</a:t>
            </a:r>
          </a:p>
        </p:txBody>
      </p:sp>
      <p:sp>
        <p:nvSpPr>
          <p:cNvPr id="3" name="Hình chữ nhật 2"/>
          <p:cNvSpPr/>
          <p:nvPr/>
        </p:nvSpPr>
        <p:spPr>
          <a:xfrm>
            <a:off x="301688" y="2492896"/>
            <a:ext cx="115962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smtClean="0">
                <a:solidFill>
                  <a:srgbClr val="000514"/>
                </a:solidFill>
                <a:latin typeface="Arial" panose="020B0604020202020204" pitchFamily="34" charset="0"/>
              </a:rPr>
              <a:t>    </a:t>
            </a:r>
            <a:r>
              <a:rPr lang="vi-VN" sz="4800" b="1" smtClean="0">
                <a:solidFill>
                  <a:srgbClr val="000514"/>
                </a:solidFill>
                <a:latin typeface="Arial" panose="020B0604020202020204" pitchFamily="34" charset="0"/>
              </a:rPr>
              <a:t>Gọi </a:t>
            </a:r>
            <a:r>
              <a:rPr lang="vi-VN" sz="4800" b="1">
                <a:solidFill>
                  <a:srgbClr val="000514"/>
                </a:solidFill>
                <a:latin typeface="Arial" panose="020B0604020202020204" pitchFamily="34" charset="0"/>
              </a:rPr>
              <a:t>là đồng bào </a:t>
            </a:r>
            <a:r>
              <a:rPr lang="vi-VN" sz="4800" b="1" smtClean="0">
                <a:solidFill>
                  <a:srgbClr val="000514"/>
                </a:solidFill>
                <a:latin typeface="Arial" panose="020B0604020202020204" pitchFamily="34" charset="0"/>
              </a:rPr>
              <a:t>vì: </a:t>
            </a:r>
            <a:r>
              <a:rPr lang="vi-VN" sz="4800" b="1" i="1">
                <a:solidFill>
                  <a:srgbClr val="000514"/>
                </a:solidFill>
                <a:latin typeface="Arial" panose="020B0604020202020204" pitchFamily="34" charset="0"/>
              </a:rPr>
              <a:t>đồng</a:t>
            </a:r>
            <a:r>
              <a:rPr lang="vi-VN" sz="4800" b="1">
                <a:solidFill>
                  <a:srgbClr val="000514"/>
                </a:solidFill>
                <a:latin typeface="Arial" panose="020B0604020202020204" pitchFamily="34" charset="0"/>
              </a:rPr>
              <a:t> là </a:t>
            </a:r>
            <a:r>
              <a:rPr lang="vi-VN" sz="4800" b="1" smtClean="0">
                <a:solidFill>
                  <a:srgbClr val="000514"/>
                </a:solidFill>
                <a:latin typeface="Arial" panose="020B0604020202020204" pitchFamily="34" charset="0"/>
              </a:rPr>
              <a:t>cùng;</a:t>
            </a:r>
            <a:r>
              <a:rPr lang="en-US" sz="4800" b="1" smtClean="0">
                <a:solidFill>
                  <a:srgbClr val="000514"/>
                </a:solidFill>
                <a:latin typeface="Arial" panose="020B0604020202020204" pitchFamily="34" charset="0"/>
              </a:rPr>
              <a:t> </a:t>
            </a:r>
            <a:r>
              <a:rPr lang="vi-VN" sz="4800" b="1" i="1" smtClean="0">
                <a:solidFill>
                  <a:srgbClr val="000514"/>
                </a:solidFill>
                <a:latin typeface="Arial" panose="020B0604020202020204" pitchFamily="34" charset="0"/>
              </a:rPr>
              <a:t>bào</a:t>
            </a:r>
            <a:r>
              <a:rPr lang="vi-VN" sz="4800" b="1" smtClean="0">
                <a:solidFill>
                  <a:srgbClr val="000514"/>
                </a:solidFill>
                <a:latin typeface="Arial" panose="020B0604020202020204" pitchFamily="34" charset="0"/>
              </a:rPr>
              <a:t> </a:t>
            </a:r>
            <a:r>
              <a:rPr lang="vi-VN" sz="4800" b="1">
                <a:solidFill>
                  <a:srgbClr val="000514"/>
                </a:solidFill>
                <a:latin typeface="Arial" panose="020B0604020202020204" pitchFamily="34" charset="0"/>
              </a:rPr>
              <a:t>là cái rau nuôi thai. Ý nói tất cả đều sinh ra từ bọc trăm trứng của mẹ Âu Cơ. </a:t>
            </a:r>
          </a:p>
        </p:txBody>
      </p:sp>
    </p:spTree>
    <p:extLst>
      <p:ext uri="{BB962C8B-B14F-4D97-AF65-F5344CB8AC3E}">
        <p14:creationId xmlns:p14="http://schemas.microsoft.com/office/powerpoint/2010/main" val="53256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 3"/>
          <p:cNvSpPr/>
          <p:nvPr/>
        </p:nvSpPr>
        <p:spPr>
          <a:xfrm>
            <a:off x="181490" y="188640"/>
            <a:ext cx="115962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>
                <a:solidFill>
                  <a:srgbClr val="000514"/>
                </a:solidFill>
                <a:latin typeface="Arial" panose="020B0604020202020204" pitchFamily="34" charset="0"/>
              </a:rPr>
              <a:t>b) Tìm từ bắt đầu từ tiếng đồng (có nghĩa là “cùng”)</a:t>
            </a:r>
          </a:p>
        </p:txBody>
      </p:sp>
      <p:sp>
        <p:nvSpPr>
          <p:cNvPr id="5" name="Hình chữ nhật 4"/>
          <p:cNvSpPr/>
          <p:nvPr/>
        </p:nvSpPr>
        <p:spPr>
          <a:xfrm>
            <a:off x="-4936" y="1988840"/>
            <a:ext cx="1011046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i="1" smtClean="0">
                <a:solidFill>
                  <a:srgbClr val="000514"/>
                </a:solidFill>
                <a:latin typeface="Arial" panose="020B0604020202020204" pitchFamily="34" charset="0"/>
              </a:rPr>
              <a:t>- </a:t>
            </a:r>
            <a:r>
              <a:rPr lang="vi-VN" sz="4800" b="1" i="1" smtClean="0">
                <a:solidFill>
                  <a:srgbClr val="000514"/>
                </a:solidFill>
                <a:latin typeface="Arial" panose="020B0604020202020204" pitchFamily="34" charset="0"/>
              </a:rPr>
              <a:t>đồng </a:t>
            </a:r>
            <a:r>
              <a:rPr lang="vi-VN" sz="4800" b="1" i="1">
                <a:solidFill>
                  <a:srgbClr val="000514"/>
                </a:solidFill>
                <a:latin typeface="Arial" panose="020B0604020202020204" pitchFamily="34" charset="0"/>
              </a:rPr>
              <a:t>chí</a:t>
            </a:r>
            <a:r>
              <a:rPr lang="vi-VN" sz="4800" b="1">
                <a:solidFill>
                  <a:srgbClr val="000514"/>
                </a:solidFill>
                <a:latin typeface="Arial" panose="020B0604020202020204" pitchFamily="34" charset="0"/>
              </a:rPr>
              <a:t> :(cùng một chí hướng )</a:t>
            </a:r>
          </a:p>
        </p:txBody>
      </p:sp>
      <p:sp>
        <p:nvSpPr>
          <p:cNvPr id="6" name="Hình chữ nhật 5"/>
          <p:cNvSpPr/>
          <p:nvPr/>
        </p:nvSpPr>
        <p:spPr>
          <a:xfrm>
            <a:off x="0" y="2825517"/>
            <a:ext cx="816762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i="1" smtClean="0">
                <a:solidFill>
                  <a:srgbClr val="000514"/>
                </a:solidFill>
                <a:latin typeface="Arial" panose="020B0604020202020204" pitchFamily="34" charset="0"/>
              </a:rPr>
              <a:t>- đồng </a:t>
            </a:r>
            <a:r>
              <a:rPr lang="en-US" sz="4800" b="1" i="1">
                <a:solidFill>
                  <a:srgbClr val="000514"/>
                </a:solidFill>
                <a:latin typeface="Arial" panose="020B0604020202020204" pitchFamily="34" charset="0"/>
              </a:rPr>
              <a:t>thời</a:t>
            </a:r>
            <a:r>
              <a:rPr lang="en-US" sz="4800" b="1">
                <a:solidFill>
                  <a:srgbClr val="000514"/>
                </a:solidFill>
                <a:latin typeface="Arial" panose="020B0604020202020204" pitchFamily="34" charset="0"/>
              </a:rPr>
              <a:t> (cùng một lúc  )</a:t>
            </a:r>
          </a:p>
        </p:txBody>
      </p:sp>
      <p:sp>
        <p:nvSpPr>
          <p:cNvPr id="7" name="Hình chữ nhật 6"/>
          <p:cNvSpPr/>
          <p:nvPr/>
        </p:nvSpPr>
        <p:spPr>
          <a:xfrm>
            <a:off x="-23405" y="3861048"/>
            <a:ext cx="118011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i="1" smtClean="0">
                <a:solidFill>
                  <a:srgbClr val="000514"/>
                </a:solidFill>
                <a:latin typeface="Arial" panose="020B0604020202020204" pitchFamily="34" charset="0"/>
              </a:rPr>
              <a:t>- đồng </a:t>
            </a:r>
            <a:r>
              <a:rPr lang="en-US" sz="4800" b="1" i="1">
                <a:solidFill>
                  <a:srgbClr val="000514"/>
                </a:solidFill>
                <a:latin typeface="Arial" panose="020B0604020202020204" pitchFamily="34" charset="0"/>
              </a:rPr>
              <a:t>ca</a:t>
            </a:r>
            <a:r>
              <a:rPr lang="en-US" sz="4800" b="1">
                <a:solidFill>
                  <a:srgbClr val="000514"/>
                </a:solidFill>
                <a:latin typeface="Arial" panose="020B0604020202020204" pitchFamily="34" charset="0"/>
              </a:rPr>
              <a:t> :( cùng hát chung một bài  )</a:t>
            </a:r>
          </a:p>
        </p:txBody>
      </p:sp>
      <p:sp>
        <p:nvSpPr>
          <p:cNvPr id="8" name="Hình chữ nhật 7"/>
          <p:cNvSpPr/>
          <p:nvPr/>
        </p:nvSpPr>
        <p:spPr>
          <a:xfrm>
            <a:off x="208552" y="4922585"/>
            <a:ext cx="113516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i="1" smtClean="0">
                <a:solidFill>
                  <a:srgbClr val="000514"/>
                </a:solidFill>
                <a:latin typeface="Arial" panose="020B0604020202020204" pitchFamily="34" charset="0"/>
              </a:rPr>
              <a:t>- đồng </a:t>
            </a:r>
            <a:r>
              <a:rPr lang="en-US" sz="4800" b="1" i="1">
                <a:solidFill>
                  <a:srgbClr val="000514"/>
                </a:solidFill>
                <a:latin typeface="Arial" panose="020B0604020202020204" pitchFamily="34" charset="0"/>
              </a:rPr>
              <a:t>cảm</a:t>
            </a:r>
            <a:r>
              <a:rPr lang="en-US" sz="4800" b="1">
                <a:solidFill>
                  <a:srgbClr val="000514"/>
                </a:solidFill>
                <a:latin typeface="Arial" panose="020B0604020202020204" pitchFamily="34" charset="0"/>
              </a:rPr>
              <a:t>: (cùng chung một cảm xúc, ý nghĩ )</a:t>
            </a:r>
          </a:p>
        </p:txBody>
      </p:sp>
    </p:spTree>
    <p:extLst>
      <p:ext uri="{BB962C8B-B14F-4D97-AF65-F5344CB8AC3E}">
        <p14:creationId xmlns:p14="http://schemas.microsoft.com/office/powerpoint/2010/main" val="211296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1"/>
          <p:cNvSpPr/>
          <p:nvPr/>
        </p:nvSpPr>
        <p:spPr>
          <a:xfrm>
            <a:off x="398984" y="1196752"/>
            <a:ext cx="109452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i="1" smtClean="0">
                <a:solidFill>
                  <a:srgbClr val="000514"/>
                </a:solidFill>
                <a:latin typeface="Arial" panose="020B0604020202020204" pitchFamily="34" charset="0"/>
              </a:rPr>
              <a:t>- đồng </a:t>
            </a:r>
            <a:r>
              <a:rPr lang="en-US" sz="4800" b="1" i="1">
                <a:solidFill>
                  <a:srgbClr val="000514"/>
                </a:solidFill>
                <a:latin typeface="Arial" panose="020B0604020202020204" pitchFamily="34" charset="0"/>
              </a:rPr>
              <a:t>diễn</a:t>
            </a:r>
            <a:r>
              <a:rPr lang="en-US" sz="4800" b="1">
                <a:solidFill>
                  <a:srgbClr val="000514"/>
                </a:solidFill>
                <a:latin typeface="Arial" panose="020B0604020202020204" pitchFamily="34" charset="0"/>
              </a:rPr>
              <a:t> : (cùng biểu </a:t>
            </a:r>
            <a:r>
              <a:rPr lang="en-US" sz="4800" b="1" smtClean="0">
                <a:solidFill>
                  <a:srgbClr val="000514"/>
                </a:solidFill>
                <a:latin typeface="Arial" panose="020B0604020202020204" pitchFamily="34" charset="0"/>
              </a:rPr>
              <a:t>diễn)</a:t>
            </a:r>
            <a:endParaRPr lang="en-US" sz="4800" b="1">
              <a:solidFill>
                <a:srgbClr val="000514"/>
              </a:solidFill>
              <a:latin typeface="Arial" panose="020B0604020202020204" pitchFamily="34" charset="0"/>
            </a:endParaRPr>
          </a:p>
          <a:p>
            <a:r>
              <a:rPr lang="en-US" sz="4800" b="1" i="1" smtClean="0">
                <a:solidFill>
                  <a:srgbClr val="000514"/>
                </a:solidFill>
                <a:latin typeface="Arial" panose="020B0604020202020204" pitchFamily="34" charset="0"/>
              </a:rPr>
              <a:t>- đồng </a:t>
            </a:r>
            <a:r>
              <a:rPr lang="en-US" sz="4800" b="1" i="1">
                <a:solidFill>
                  <a:srgbClr val="000514"/>
                </a:solidFill>
                <a:latin typeface="Arial" panose="020B0604020202020204" pitchFamily="34" charset="0"/>
              </a:rPr>
              <a:t>dạng</a:t>
            </a:r>
            <a:r>
              <a:rPr lang="en-US" sz="4800" b="1">
                <a:solidFill>
                  <a:srgbClr val="000514"/>
                </a:solidFill>
                <a:latin typeface="Arial" panose="020B0604020202020204" pitchFamily="34" charset="0"/>
              </a:rPr>
              <a:t> : (cùng một </a:t>
            </a:r>
            <a:r>
              <a:rPr lang="en-US" sz="4800" b="1" smtClean="0">
                <a:solidFill>
                  <a:srgbClr val="000514"/>
                </a:solidFill>
                <a:latin typeface="Arial" panose="020B0604020202020204" pitchFamily="34" charset="0"/>
              </a:rPr>
              <a:t>dạng)</a:t>
            </a:r>
            <a:endParaRPr lang="en-US" sz="4800" b="1">
              <a:solidFill>
                <a:srgbClr val="000514"/>
              </a:solidFill>
              <a:latin typeface="Arial" panose="020B0604020202020204" pitchFamily="34" charset="0"/>
            </a:endParaRPr>
          </a:p>
          <a:p>
            <a:r>
              <a:rPr lang="en-US" sz="4800" b="1" i="1" smtClean="0">
                <a:solidFill>
                  <a:srgbClr val="000514"/>
                </a:solidFill>
                <a:latin typeface="Arial" panose="020B0604020202020204" pitchFamily="34" charset="0"/>
              </a:rPr>
              <a:t>- </a:t>
            </a:r>
            <a:r>
              <a:rPr lang="vi-VN" sz="4800" b="1" i="1" smtClean="0">
                <a:solidFill>
                  <a:srgbClr val="000514"/>
                </a:solidFill>
                <a:latin typeface="Arial" panose="020B0604020202020204" pitchFamily="34" charset="0"/>
              </a:rPr>
              <a:t>đồng </a:t>
            </a:r>
            <a:r>
              <a:rPr lang="vi-VN" sz="4800" b="1" i="1">
                <a:solidFill>
                  <a:srgbClr val="000514"/>
                </a:solidFill>
                <a:latin typeface="Arial" panose="020B0604020202020204" pitchFamily="34" charset="0"/>
              </a:rPr>
              <a:t>hành</a:t>
            </a:r>
            <a:r>
              <a:rPr lang="vi-VN" sz="4800" b="1">
                <a:solidFill>
                  <a:srgbClr val="000514"/>
                </a:solidFill>
                <a:latin typeface="Arial" panose="020B0604020202020204" pitchFamily="34" charset="0"/>
              </a:rPr>
              <a:t> : </a:t>
            </a:r>
            <a:r>
              <a:rPr lang="vi-VN" sz="4800" b="1" smtClean="0">
                <a:solidFill>
                  <a:srgbClr val="000514"/>
                </a:solidFill>
                <a:latin typeface="Arial" panose="020B0604020202020204" pitchFamily="34" charset="0"/>
              </a:rPr>
              <a:t>(cùng </a:t>
            </a:r>
            <a:r>
              <a:rPr lang="vi-VN" sz="4800" b="1">
                <a:solidFill>
                  <a:srgbClr val="000514"/>
                </a:solidFill>
                <a:latin typeface="Arial" panose="020B0604020202020204" pitchFamily="34" charset="0"/>
              </a:rPr>
              <a:t>đi một </a:t>
            </a:r>
            <a:r>
              <a:rPr lang="vi-VN" sz="4800" b="1" smtClean="0">
                <a:solidFill>
                  <a:srgbClr val="000514"/>
                </a:solidFill>
                <a:latin typeface="Arial" panose="020B0604020202020204" pitchFamily="34" charset="0"/>
              </a:rPr>
              <a:t>đường)</a:t>
            </a:r>
            <a:endParaRPr lang="vi-VN" sz="4800" b="1">
              <a:solidFill>
                <a:srgbClr val="000514"/>
              </a:solidFill>
              <a:latin typeface="Arial" panose="020B0604020202020204" pitchFamily="34" charset="0"/>
            </a:endParaRPr>
          </a:p>
          <a:p>
            <a:r>
              <a:rPr lang="en-US" sz="4800" b="1" i="1" smtClean="0">
                <a:solidFill>
                  <a:srgbClr val="000514"/>
                </a:solidFill>
                <a:latin typeface="Arial" panose="020B0604020202020204" pitchFamily="34" charset="0"/>
              </a:rPr>
              <a:t>- </a:t>
            </a:r>
            <a:r>
              <a:rPr lang="vi-VN" sz="4800" b="1" i="1" smtClean="0">
                <a:solidFill>
                  <a:srgbClr val="000514"/>
                </a:solidFill>
                <a:latin typeface="Arial" panose="020B0604020202020204" pitchFamily="34" charset="0"/>
              </a:rPr>
              <a:t>đồng </a:t>
            </a:r>
            <a:r>
              <a:rPr lang="vi-VN" sz="4800" b="1" i="1">
                <a:solidFill>
                  <a:srgbClr val="000514"/>
                </a:solidFill>
                <a:latin typeface="Arial" panose="020B0604020202020204" pitchFamily="34" charset="0"/>
              </a:rPr>
              <a:t>đội</a:t>
            </a:r>
            <a:r>
              <a:rPr lang="vi-VN" sz="4800" b="1">
                <a:solidFill>
                  <a:srgbClr val="000514"/>
                </a:solidFill>
                <a:latin typeface="Arial" panose="020B0604020202020204" pitchFamily="34" charset="0"/>
              </a:rPr>
              <a:t> : </a:t>
            </a:r>
            <a:r>
              <a:rPr lang="vi-VN" sz="4800" b="1" smtClean="0">
                <a:solidFill>
                  <a:srgbClr val="000514"/>
                </a:solidFill>
                <a:latin typeface="Arial" panose="020B0604020202020204" pitchFamily="34" charset="0"/>
              </a:rPr>
              <a:t>(người </a:t>
            </a:r>
            <a:r>
              <a:rPr lang="vi-VN" sz="4800" b="1">
                <a:solidFill>
                  <a:srgbClr val="000514"/>
                </a:solidFill>
                <a:latin typeface="Arial" panose="020B0604020202020204" pitchFamily="34" charset="0"/>
              </a:rPr>
              <a:t>cùng chiến </a:t>
            </a:r>
            <a:r>
              <a:rPr lang="vi-VN" sz="4800" b="1" smtClean="0">
                <a:solidFill>
                  <a:srgbClr val="000514"/>
                </a:solidFill>
                <a:latin typeface="Arial" panose="020B0604020202020204" pitchFamily="34" charset="0"/>
              </a:rPr>
              <a:t>đấu)</a:t>
            </a:r>
            <a:endParaRPr lang="vi-VN" sz="4800" b="1">
              <a:solidFill>
                <a:srgbClr val="000514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60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1"/>
          <p:cNvSpPr/>
          <p:nvPr/>
        </p:nvSpPr>
        <p:spPr>
          <a:xfrm>
            <a:off x="326976" y="188640"/>
            <a:ext cx="1130525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800" b="1" dirty="0">
                <a:solidFill>
                  <a:schemeClr val="bg2"/>
                </a:solidFill>
                <a:latin typeface="Arial" panose="020B0604020202020204" pitchFamily="34" charset="0"/>
              </a:rPr>
              <a:t>a) Vì sao người Việt Nam ta gọi nhau </a:t>
            </a:r>
            <a:r>
              <a:rPr lang="vi-VN" sz="4800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l</a:t>
            </a:r>
            <a:r>
              <a:rPr lang="en-US" sz="4800" b="1" dirty="0">
                <a:solidFill>
                  <a:schemeClr val="bg2"/>
                </a:solidFill>
                <a:latin typeface="Arial" panose="020B0604020202020204" pitchFamily="34" charset="0"/>
              </a:rPr>
              <a:t>à</a:t>
            </a:r>
            <a:r>
              <a:rPr lang="vi-VN" sz="4800" dirty="0" smtClean="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  <a:r>
              <a:rPr lang="vi-VN" sz="4800" b="1" i="1" dirty="0">
                <a:solidFill>
                  <a:schemeClr val="bg2"/>
                </a:solidFill>
                <a:latin typeface="Arial" panose="020B0604020202020204" pitchFamily="34" charset="0"/>
              </a:rPr>
              <a:t>đồng </a:t>
            </a:r>
            <a:r>
              <a:rPr lang="vi-VN" sz="4800" b="1" i="1" dirty="0" smtClean="0">
                <a:solidFill>
                  <a:schemeClr val="bg2"/>
                </a:solidFill>
                <a:latin typeface="Arial" panose="020B0604020202020204" pitchFamily="34" charset="0"/>
              </a:rPr>
              <a:t>b</a:t>
            </a:r>
            <a:r>
              <a:rPr lang="en-US" sz="4800" b="1" i="1" dirty="0">
                <a:solidFill>
                  <a:schemeClr val="bg2"/>
                </a:solidFill>
                <a:latin typeface="Arial" panose="020B0604020202020204" pitchFamily="34" charset="0"/>
              </a:rPr>
              <a:t>à</a:t>
            </a:r>
            <a:r>
              <a:rPr lang="vi-VN" sz="4800" b="1" i="1" dirty="0" smtClean="0">
                <a:solidFill>
                  <a:schemeClr val="bg2"/>
                </a:solidFill>
                <a:latin typeface="Arial" panose="020B0604020202020204" pitchFamily="34" charset="0"/>
              </a:rPr>
              <a:t>o</a:t>
            </a:r>
            <a:r>
              <a:rPr lang="vi-VN" sz="4800" dirty="0" smtClean="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  <a:r>
              <a:rPr lang="vi-VN" sz="4800" dirty="0">
                <a:solidFill>
                  <a:schemeClr val="bg2"/>
                </a:solidFill>
                <a:latin typeface="Arial" panose="020B0604020202020204" pitchFamily="34" charset="0"/>
              </a:rPr>
              <a:t>?</a:t>
            </a:r>
          </a:p>
          <a:p>
            <a:r>
              <a:rPr lang="en-US" sz="4800" b="1" dirty="0">
                <a:solidFill>
                  <a:schemeClr val="bg2"/>
                </a:solidFill>
                <a:latin typeface="Arial" panose="020B0604020202020204" pitchFamily="34" charset="0"/>
              </a:rPr>
              <a:t>b) </a:t>
            </a:r>
            <a:r>
              <a:rPr lang="en-US" sz="4800" b="1" dirty="0" err="1">
                <a:solidFill>
                  <a:schemeClr val="bg2"/>
                </a:solidFill>
                <a:latin typeface="Arial" panose="020B0604020202020204" pitchFamily="34" charset="0"/>
              </a:rPr>
              <a:t>Tìm</a:t>
            </a:r>
            <a:r>
              <a:rPr lang="en-US" sz="4800" b="1" dirty="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2"/>
                </a:solidFill>
                <a:latin typeface="Arial" panose="020B0604020202020204" pitchFamily="34" charset="0"/>
              </a:rPr>
              <a:t>từ</a:t>
            </a:r>
            <a:r>
              <a:rPr lang="en-US" sz="4800" b="1" dirty="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2"/>
                </a:solidFill>
                <a:latin typeface="Arial" panose="020B0604020202020204" pitchFamily="34" charset="0"/>
              </a:rPr>
              <a:t>bắt</a:t>
            </a:r>
            <a:r>
              <a:rPr lang="en-US" sz="4800" b="1" dirty="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2"/>
                </a:solidFill>
                <a:latin typeface="Arial" panose="020B0604020202020204" pitchFamily="34" charset="0"/>
              </a:rPr>
              <a:t>đầu</a:t>
            </a:r>
            <a:r>
              <a:rPr lang="en-US" sz="4800" b="1" dirty="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2"/>
                </a:solidFill>
                <a:latin typeface="Arial" panose="020B0604020202020204" pitchFamily="34" charset="0"/>
              </a:rPr>
              <a:t>từ</a:t>
            </a:r>
            <a:r>
              <a:rPr lang="en-US" sz="4800" b="1" dirty="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2"/>
                </a:solidFill>
                <a:latin typeface="Arial" panose="020B0604020202020204" pitchFamily="34" charset="0"/>
              </a:rPr>
              <a:t>tiếng</a:t>
            </a:r>
            <a:r>
              <a:rPr lang="en-US" sz="4800" b="1" dirty="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2"/>
                </a:solidFill>
                <a:latin typeface="Arial" panose="020B0604020202020204" pitchFamily="34" charset="0"/>
              </a:rPr>
              <a:t>đồng</a:t>
            </a:r>
            <a:r>
              <a:rPr lang="en-US" sz="4800" b="1" dirty="0">
                <a:solidFill>
                  <a:schemeClr val="bg2"/>
                </a:solidFill>
                <a:latin typeface="Arial" panose="020B0604020202020204" pitchFamily="34" charset="0"/>
              </a:rPr>
              <a:t> (</a:t>
            </a:r>
            <a:r>
              <a:rPr lang="en-US" sz="4800" b="1" dirty="0" err="1" smtClean="0">
                <a:solidFill>
                  <a:schemeClr val="bg2"/>
                </a:solidFill>
                <a:latin typeface="Arial" panose="020B0604020202020204" pitchFamily="34" charset="0"/>
              </a:rPr>
              <a:t>có</a:t>
            </a:r>
            <a:r>
              <a:rPr lang="en-US" sz="4800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2"/>
                </a:solidFill>
                <a:latin typeface="Arial" panose="020B0604020202020204" pitchFamily="34" charset="0"/>
              </a:rPr>
              <a:t>nghĩa</a:t>
            </a:r>
            <a:r>
              <a:rPr lang="en-US" sz="4800" b="1" dirty="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2"/>
                </a:solidFill>
                <a:latin typeface="Arial" panose="020B0604020202020204" pitchFamily="34" charset="0"/>
              </a:rPr>
              <a:t>là</a:t>
            </a:r>
            <a:r>
              <a:rPr lang="en-US" sz="4800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  <a:r>
              <a:rPr lang="en-US" sz="4800" b="1" dirty="0">
                <a:solidFill>
                  <a:schemeClr val="bg2"/>
                </a:solidFill>
                <a:latin typeface="Arial" panose="020B0604020202020204" pitchFamily="34" charset="0"/>
              </a:rPr>
              <a:t>“</a:t>
            </a:r>
            <a:r>
              <a:rPr lang="en-US" sz="4800" b="1" dirty="0" err="1" smtClean="0">
                <a:solidFill>
                  <a:schemeClr val="bg2"/>
                </a:solidFill>
                <a:latin typeface="Arial" panose="020B0604020202020204" pitchFamily="34" charset="0"/>
              </a:rPr>
              <a:t>cùng</a:t>
            </a:r>
            <a:r>
              <a:rPr lang="en-US" sz="4800" b="1" dirty="0">
                <a:solidFill>
                  <a:schemeClr val="bg2"/>
                </a:solidFill>
                <a:latin typeface="Arial" panose="020B0604020202020204" pitchFamily="34" charset="0"/>
              </a:rPr>
              <a:t>”)</a:t>
            </a:r>
          </a:p>
          <a:p>
            <a:r>
              <a:rPr lang="vi-VN" sz="4800" b="1" dirty="0">
                <a:solidFill>
                  <a:schemeClr val="bg2"/>
                </a:solidFill>
                <a:latin typeface="Arial" panose="020B0604020202020204" pitchFamily="34" charset="0"/>
              </a:rPr>
              <a:t>c) Đặt </a:t>
            </a:r>
            <a:r>
              <a:rPr lang="vi-VN" sz="4800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c</a:t>
            </a:r>
            <a:r>
              <a:rPr lang="en-US" sz="4800" b="1" dirty="0">
                <a:solidFill>
                  <a:schemeClr val="bg2"/>
                </a:solidFill>
                <a:latin typeface="Arial" panose="020B0604020202020204" pitchFamily="34" charset="0"/>
              </a:rPr>
              <a:t>â</a:t>
            </a:r>
            <a:r>
              <a:rPr lang="vi-VN" sz="4800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u </a:t>
            </a:r>
            <a:r>
              <a:rPr lang="vi-VN" sz="4800" b="1" dirty="0">
                <a:solidFill>
                  <a:schemeClr val="bg2"/>
                </a:solidFill>
                <a:latin typeface="Arial" panose="020B0604020202020204" pitchFamily="34" charset="0"/>
              </a:rPr>
              <a:t>với một trong những từ vừa tìm được. </a:t>
            </a:r>
          </a:p>
          <a:p>
            <a:r>
              <a:rPr lang="vi-VN" sz="4800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T</a:t>
            </a:r>
            <a:r>
              <a:rPr lang="en-US" sz="4800" b="1" dirty="0">
                <a:solidFill>
                  <a:schemeClr val="bg2"/>
                </a:solidFill>
                <a:latin typeface="Arial" panose="020B0604020202020204" pitchFamily="34" charset="0"/>
              </a:rPr>
              <a:t>ô</a:t>
            </a:r>
            <a:r>
              <a:rPr lang="vi-VN" sz="4800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i v</a:t>
            </a:r>
            <a:r>
              <a:rPr lang="en-US" sz="4800" b="1" dirty="0">
                <a:solidFill>
                  <a:schemeClr val="bg2"/>
                </a:solidFill>
                <a:latin typeface="Arial" panose="020B0604020202020204" pitchFamily="34" charset="0"/>
              </a:rPr>
              <a:t>à</a:t>
            </a:r>
            <a:r>
              <a:rPr lang="vi-VN" sz="4800" b="1" smtClean="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  <a:r>
              <a:rPr lang="vi-VN" sz="4800" b="1">
                <a:solidFill>
                  <a:schemeClr val="bg2"/>
                </a:solidFill>
                <a:latin typeface="Arial" panose="020B0604020202020204" pitchFamily="34" charset="0"/>
              </a:rPr>
              <a:t>anh ấy </a:t>
            </a:r>
            <a:r>
              <a:rPr lang="vi-VN" sz="4800" b="1" i="1">
                <a:solidFill>
                  <a:schemeClr val="bg2"/>
                </a:solidFill>
                <a:latin typeface="Arial" panose="020B0604020202020204" pitchFamily="34" charset="0"/>
              </a:rPr>
              <a:t>đồng hao</a:t>
            </a:r>
            <a:r>
              <a:rPr lang="vi-VN" sz="4800" b="1">
                <a:solidFill>
                  <a:schemeClr val="bg2"/>
                </a:solidFill>
                <a:latin typeface="Arial" panose="020B0604020202020204" pitchFamily="34" charset="0"/>
              </a:rPr>
              <a:t> với nhau.</a:t>
            </a:r>
          </a:p>
          <a:p>
            <a:r>
              <a:rPr lang="vi-VN" sz="4800" b="1" dirty="0">
                <a:solidFill>
                  <a:schemeClr val="bg2"/>
                </a:solidFill>
                <a:latin typeface="Arial" panose="020B0604020202020204" pitchFamily="34" charset="0"/>
              </a:rPr>
              <a:t>Mọi người </a:t>
            </a:r>
            <a:r>
              <a:rPr lang="vi-VN" sz="4800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c</a:t>
            </a:r>
            <a:r>
              <a:rPr lang="en-US" sz="4800" b="1" dirty="0">
                <a:solidFill>
                  <a:schemeClr val="bg2"/>
                </a:solidFill>
                <a:latin typeface="Arial" panose="020B0604020202020204" pitchFamily="34" charset="0"/>
              </a:rPr>
              <a:t>ù</a:t>
            </a:r>
            <a:r>
              <a:rPr lang="vi-VN" sz="4800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ng </a:t>
            </a:r>
            <a:r>
              <a:rPr lang="vi-VN" sz="4800" b="1" i="1" dirty="0">
                <a:solidFill>
                  <a:schemeClr val="bg2"/>
                </a:solidFill>
                <a:latin typeface="Arial" panose="020B0604020202020204" pitchFamily="34" charset="0"/>
              </a:rPr>
              <a:t>đồng cam cộng khổ</a:t>
            </a:r>
            <a:r>
              <a:rPr lang="vi-VN" sz="4800" b="1" dirty="0">
                <a:solidFill>
                  <a:schemeClr val="bg2"/>
                </a:solidFill>
                <a:latin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4300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1"/>
          <p:cNvSpPr/>
          <p:nvPr/>
        </p:nvSpPr>
        <p:spPr>
          <a:xfrm>
            <a:off x="326976" y="188640"/>
            <a:ext cx="113052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>
                <a:solidFill>
                  <a:schemeClr val="bg2"/>
                </a:solidFill>
                <a:latin typeface="Arial" panose="020B0604020202020204" pitchFamily="34" charset="0"/>
              </a:rPr>
              <a:t>C</a:t>
            </a:r>
            <a:r>
              <a:rPr lang="en-US" sz="4800" b="1" smtClean="0">
                <a:solidFill>
                  <a:schemeClr val="bg2"/>
                </a:solidFill>
                <a:latin typeface="Arial" panose="020B0604020202020204" pitchFamily="34" charset="0"/>
              </a:rPr>
              <a:t>ả </a:t>
            </a:r>
            <a:r>
              <a:rPr lang="en-US" sz="4800" b="1">
                <a:solidFill>
                  <a:schemeClr val="bg2"/>
                </a:solidFill>
                <a:latin typeface="Arial" panose="020B0604020202020204" pitchFamily="34" charset="0"/>
              </a:rPr>
              <a:t>đội </a:t>
            </a:r>
            <a:r>
              <a:rPr lang="en-US" sz="4800" b="1" smtClean="0">
                <a:solidFill>
                  <a:schemeClr val="bg2"/>
                </a:solidFill>
                <a:latin typeface="Arial" panose="020B0604020202020204" pitchFamily="34" charset="0"/>
              </a:rPr>
              <a:t>hát </a:t>
            </a:r>
            <a:r>
              <a:rPr lang="en-US" sz="4800" b="1" i="1">
                <a:solidFill>
                  <a:schemeClr val="bg2"/>
                </a:solidFill>
                <a:latin typeface="Arial" panose="020B0604020202020204" pitchFamily="34" charset="0"/>
              </a:rPr>
              <a:t>đồng ca</a:t>
            </a:r>
            <a:r>
              <a:rPr lang="en-US" sz="4800" b="1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  <a:r>
              <a:rPr lang="en-US" sz="4800" b="1" smtClean="0">
                <a:solidFill>
                  <a:schemeClr val="bg2"/>
                </a:solidFill>
                <a:latin typeface="Arial" panose="020B0604020202020204" pitchFamily="34" charset="0"/>
              </a:rPr>
              <a:t>bài </a:t>
            </a:r>
            <a:r>
              <a:rPr lang="en-US" sz="4800" b="1">
                <a:solidFill>
                  <a:schemeClr val="bg2"/>
                </a:solidFill>
                <a:latin typeface="Arial" panose="020B0604020202020204" pitchFamily="34" charset="0"/>
              </a:rPr>
              <a:t>Anh Kim </a:t>
            </a:r>
            <a:r>
              <a:rPr lang="en-US" sz="4800" b="1" smtClean="0">
                <a:solidFill>
                  <a:schemeClr val="bg2"/>
                </a:solidFill>
                <a:latin typeface="Arial" panose="020B0604020202020204" pitchFamily="34" charset="0"/>
              </a:rPr>
              <a:t>Đồng. </a:t>
            </a:r>
            <a:endParaRPr lang="en-US" sz="4800" b="1">
              <a:solidFill>
                <a:schemeClr val="bg2"/>
              </a:solidFill>
              <a:latin typeface="Arial" panose="020B0604020202020204" pitchFamily="34" charset="0"/>
            </a:endParaRPr>
          </a:p>
          <a:p>
            <a:r>
              <a:rPr lang="vi-VN" sz="4800" b="1">
                <a:solidFill>
                  <a:schemeClr val="bg2"/>
                </a:solidFill>
                <a:latin typeface="Arial" panose="020B0604020202020204" pitchFamily="34" charset="0"/>
              </a:rPr>
              <a:t>Cả trường </a:t>
            </a:r>
            <a:r>
              <a:rPr lang="vi-VN" sz="4800" b="1" smtClean="0">
                <a:solidFill>
                  <a:schemeClr val="bg2"/>
                </a:solidFill>
                <a:latin typeface="Arial" panose="020B0604020202020204" pitchFamily="34" charset="0"/>
              </a:rPr>
              <a:t>t</a:t>
            </a:r>
            <a:r>
              <a:rPr lang="en-US" sz="4800" b="1">
                <a:solidFill>
                  <a:schemeClr val="bg2"/>
                </a:solidFill>
                <a:latin typeface="Arial" panose="020B0604020202020204" pitchFamily="34" charset="0"/>
              </a:rPr>
              <a:t>ô</a:t>
            </a:r>
            <a:r>
              <a:rPr lang="vi-VN" sz="4800" b="1" smtClean="0">
                <a:solidFill>
                  <a:schemeClr val="bg2"/>
                </a:solidFill>
                <a:latin typeface="Arial" panose="020B0604020202020204" pitchFamily="34" charset="0"/>
              </a:rPr>
              <a:t>i </a:t>
            </a:r>
            <a:r>
              <a:rPr lang="vi-VN" sz="4800" b="1">
                <a:solidFill>
                  <a:schemeClr val="bg2"/>
                </a:solidFill>
                <a:latin typeface="Arial" panose="020B0604020202020204" pitchFamily="34" charset="0"/>
              </a:rPr>
              <a:t>đều mặc </a:t>
            </a:r>
            <a:r>
              <a:rPr lang="vi-VN" sz="4800" b="1" i="1">
                <a:solidFill>
                  <a:schemeClr val="bg2"/>
                </a:solidFill>
                <a:latin typeface="Arial" panose="020B0604020202020204" pitchFamily="34" charset="0"/>
              </a:rPr>
              <a:t>đồng </a:t>
            </a:r>
            <a:r>
              <a:rPr lang="vi-VN" sz="4800" b="1" i="1" smtClean="0">
                <a:solidFill>
                  <a:schemeClr val="bg2"/>
                </a:solidFill>
                <a:latin typeface="Arial" panose="020B0604020202020204" pitchFamily="34" charset="0"/>
              </a:rPr>
              <a:t>phục</a:t>
            </a:r>
            <a:r>
              <a:rPr lang="vi-VN" sz="4800" b="1" smtClean="0">
                <a:solidFill>
                  <a:schemeClr val="bg2"/>
                </a:solidFill>
                <a:latin typeface="Arial" panose="020B0604020202020204" pitchFamily="34" charset="0"/>
              </a:rPr>
              <a:t>. </a:t>
            </a:r>
            <a:endParaRPr lang="vi-VN" sz="4800" b="1">
              <a:solidFill>
                <a:schemeClr val="bg2"/>
              </a:solidFill>
              <a:latin typeface="Arial" panose="020B0604020202020204" pitchFamily="34" charset="0"/>
            </a:endParaRPr>
          </a:p>
          <a:p>
            <a:r>
              <a:rPr lang="en-US" sz="4800" b="1">
                <a:solidFill>
                  <a:schemeClr val="bg2"/>
                </a:solidFill>
                <a:latin typeface="Arial" panose="020B0604020202020204" pitchFamily="34" charset="0"/>
              </a:rPr>
              <a:t>Cả lớp </a:t>
            </a:r>
            <a:r>
              <a:rPr lang="en-US" sz="4800" b="1" i="1">
                <a:solidFill>
                  <a:schemeClr val="bg2"/>
                </a:solidFill>
                <a:latin typeface="Arial" panose="020B0604020202020204" pitchFamily="34" charset="0"/>
              </a:rPr>
              <a:t>đồng thanh</a:t>
            </a:r>
            <a:r>
              <a:rPr lang="en-US" sz="4800" b="1">
                <a:solidFill>
                  <a:schemeClr val="bg2"/>
                </a:solidFill>
                <a:latin typeface="Arial" panose="020B0604020202020204" pitchFamily="34" charset="0"/>
              </a:rPr>
              <a:t> một </a:t>
            </a:r>
            <a:r>
              <a:rPr lang="en-US" sz="4800" b="1" smtClean="0">
                <a:solidFill>
                  <a:schemeClr val="bg2"/>
                </a:solidFill>
                <a:latin typeface="Arial" panose="020B0604020202020204" pitchFamily="34" charset="0"/>
              </a:rPr>
              <a:t>bài hát. </a:t>
            </a:r>
            <a:endParaRPr lang="en-US" sz="4800" b="1">
              <a:solidFill>
                <a:schemeClr val="bg2"/>
              </a:solidFill>
              <a:latin typeface="Arial" panose="020B0604020202020204" pitchFamily="34" charset="0"/>
            </a:endParaRPr>
          </a:p>
          <a:p>
            <a:r>
              <a:rPr lang="vi-VN" sz="4800" b="1">
                <a:solidFill>
                  <a:schemeClr val="bg2"/>
                </a:solidFill>
                <a:latin typeface="Arial" panose="020B0604020202020204" pitchFamily="34" charset="0"/>
              </a:rPr>
              <a:t>Bố mẹ </a:t>
            </a:r>
            <a:r>
              <a:rPr lang="vi-VN" sz="4800" b="1" smtClean="0">
                <a:solidFill>
                  <a:schemeClr val="bg2"/>
                </a:solidFill>
                <a:latin typeface="Arial" panose="020B0604020202020204" pitchFamily="34" charset="0"/>
              </a:rPr>
              <a:t>t</a:t>
            </a:r>
            <a:r>
              <a:rPr lang="en-US" sz="4800" b="1">
                <a:solidFill>
                  <a:schemeClr val="bg2"/>
                </a:solidFill>
                <a:latin typeface="Arial" panose="020B0604020202020204" pitchFamily="34" charset="0"/>
              </a:rPr>
              <a:t>ô</a:t>
            </a:r>
            <a:r>
              <a:rPr lang="vi-VN" sz="4800" b="1" smtClean="0">
                <a:solidFill>
                  <a:schemeClr val="bg2"/>
                </a:solidFill>
                <a:latin typeface="Arial" panose="020B0604020202020204" pitchFamily="34" charset="0"/>
              </a:rPr>
              <a:t>i </a:t>
            </a:r>
            <a:r>
              <a:rPr lang="vi-VN" sz="4800" b="1">
                <a:solidFill>
                  <a:schemeClr val="bg2"/>
                </a:solidFill>
                <a:latin typeface="Arial" panose="020B0604020202020204" pitchFamily="34" charset="0"/>
              </a:rPr>
              <a:t>vốn </a:t>
            </a:r>
            <a:r>
              <a:rPr lang="vi-VN" sz="4800" b="1" smtClean="0">
                <a:solidFill>
                  <a:schemeClr val="bg2"/>
                </a:solidFill>
                <a:latin typeface="Arial" panose="020B0604020202020204" pitchFamily="34" charset="0"/>
              </a:rPr>
              <a:t>l</a:t>
            </a:r>
            <a:r>
              <a:rPr lang="en-US" sz="4800" b="1">
                <a:solidFill>
                  <a:schemeClr val="bg2"/>
                </a:solidFill>
                <a:latin typeface="Arial" panose="020B0604020202020204" pitchFamily="34" charset="0"/>
              </a:rPr>
              <a:t>à</a:t>
            </a:r>
            <a:r>
              <a:rPr lang="vi-VN" sz="4800" b="1" smtClean="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  <a:r>
              <a:rPr lang="vi-VN" sz="4800" b="1">
                <a:solidFill>
                  <a:schemeClr val="bg2"/>
                </a:solidFill>
                <a:latin typeface="Arial" panose="020B0604020202020204" pitchFamily="34" charset="0"/>
              </a:rPr>
              <a:t>bạn </a:t>
            </a:r>
            <a:r>
              <a:rPr lang="vi-VN" sz="4800" b="1" i="1">
                <a:solidFill>
                  <a:schemeClr val="bg2"/>
                </a:solidFill>
                <a:latin typeface="Arial" panose="020B0604020202020204" pitchFamily="34" charset="0"/>
              </a:rPr>
              <a:t>đồng đội</a:t>
            </a:r>
            <a:r>
              <a:rPr lang="vi-VN" sz="4800" b="1">
                <a:solidFill>
                  <a:schemeClr val="bg2"/>
                </a:solidFill>
                <a:latin typeface="Arial" panose="020B0604020202020204" pitchFamily="34" charset="0"/>
              </a:rPr>
              <a:t>. </a:t>
            </a:r>
          </a:p>
          <a:p>
            <a:r>
              <a:rPr lang="vi-VN" sz="4800" b="1">
                <a:solidFill>
                  <a:schemeClr val="bg2"/>
                </a:solidFill>
                <a:latin typeface="Arial" panose="020B0604020202020204" pitchFamily="34" charset="0"/>
              </a:rPr>
              <a:t>Cả lớp </a:t>
            </a:r>
            <a:r>
              <a:rPr lang="vi-VN" sz="4800" b="1" smtClean="0">
                <a:solidFill>
                  <a:schemeClr val="bg2"/>
                </a:solidFill>
                <a:latin typeface="Arial" panose="020B0604020202020204" pitchFamily="34" charset="0"/>
              </a:rPr>
              <a:t>t</a:t>
            </a:r>
            <a:r>
              <a:rPr lang="en-US" sz="4800" b="1">
                <a:solidFill>
                  <a:schemeClr val="bg2"/>
                </a:solidFill>
                <a:latin typeface="Arial" panose="020B0604020202020204" pitchFamily="34" charset="0"/>
              </a:rPr>
              <a:t>ô</a:t>
            </a:r>
            <a:r>
              <a:rPr lang="vi-VN" sz="4800" b="1" smtClean="0">
                <a:solidFill>
                  <a:schemeClr val="bg2"/>
                </a:solidFill>
                <a:latin typeface="Arial" panose="020B0604020202020204" pitchFamily="34" charset="0"/>
              </a:rPr>
              <a:t>i </a:t>
            </a:r>
            <a:r>
              <a:rPr lang="vi-VN" sz="4800" b="1" i="1">
                <a:solidFill>
                  <a:schemeClr val="bg2"/>
                </a:solidFill>
                <a:latin typeface="Arial" panose="020B0604020202020204" pitchFamily="34" charset="0"/>
              </a:rPr>
              <a:t>đồng </a:t>
            </a:r>
            <a:r>
              <a:rPr lang="vi-VN" sz="4800" b="1" i="1" smtClean="0">
                <a:solidFill>
                  <a:schemeClr val="bg2"/>
                </a:solidFill>
                <a:latin typeface="Arial" panose="020B0604020202020204" pitchFamily="34" charset="0"/>
              </a:rPr>
              <a:t>t</a:t>
            </a:r>
            <a:r>
              <a:rPr lang="en-US" sz="4800" b="1" i="1">
                <a:solidFill>
                  <a:schemeClr val="bg2"/>
                </a:solidFill>
                <a:latin typeface="Arial" panose="020B0604020202020204" pitchFamily="34" charset="0"/>
              </a:rPr>
              <a:t>â</a:t>
            </a:r>
            <a:r>
              <a:rPr lang="vi-VN" sz="4800" b="1" i="1" smtClean="0">
                <a:solidFill>
                  <a:schemeClr val="bg2"/>
                </a:solidFill>
                <a:latin typeface="Arial" panose="020B0604020202020204" pitchFamily="34" charset="0"/>
              </a:rPr>
              <a:t>m</a:t>
            </a:r>
            <a:r>
              <a:rPr lang="vi-VN" sz="4800" b="1" smtClean="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  <a:r>
              <a:rPr lang="vi-VN" sz="4800" b="1">
                <a:solidFill>
                  <a:schemeClr val="bg2"/>
                </a:solidFill>
                <a:latin typeface="Arial" panose="020B0604020202020204" pitchFamily="34" charset="0"/>
              </a:rPr>
              <a:t>nhất trí vươn </a:t>
            </a:r>
            <a:r>
              <a:rPr lang="vi-VN" sz="4800" b="1" smtClean="0">
                <a:solidFill>
                  <a:schemeClr val="bg2"/>
                </a:solidFill>
                <a:latin typeface="Arial" panose="020B0604020202020204" pitchFamily="34" charset="0"/>
              </a:rPr>
              <a:t>l</a:t>
            </a:r>
            <a:r>
              <a:rPr lang="en-US" sz="4800" b="1">
                <a:solidFill>
                  <a:schemeClr val="bg2"/>
                </a:solidFill>
                <a:latin typeface="Arial" panose="020B0604020202020204" pitchFamily="34" charset="0"/>
              </a:rPr>
              <a:t>ê</a:t>
            </a:r>
            <a:r>
              <a:rPr lang="vi-VN" sz="4800" b="1" smtClean="0">
                <a:solidFill>
                  <a:schemeClr val="bg2"/>
                </a:solidFill>
                <a:latin typeface="Arial" panose="020B0604020202020204" pitchFamily="34" charset="0"/>
              </a:rPr>
              <a:t>n </a:t>
            </a:r>
            <a:r>
              <a:rPr lang="vi-VN" sz="4800" b="1">
                <a:solidFill>
                  <a:schemeClr val="bg2"/>
                </a:solidFill>
                <a:latin typeface="Arial" panose="020B0604020202020204" pitchFamily="34" charset="0"/>
              </a:rPr>
              <a:t>trở </a:t>
            </a:r>
            <a:r>
              <a:rPr lang="vi-VN" sz="4800" b="1" smtClean="0">
                <a:solidFill>
                  <a:schemeClr val="bg2"/>
                </a:solidFill>
                <a:latin typeface="Arial" panose="020B0604020202020204" pitchFamily="34" charset="0"/>
              </a:rPr>
              <a:t>th</a:t>
            </a:r>
            <a:r>
              <a:rPr lang="en-US" sz="4800" b="1">
                <a:solidFill>
                  <a:schemeClr val="bg2"/>
                </a:solidFill>
                <a:latin typeface="Arial" panose="020B0604020202020204" pitchFamily="34" charset="0"/>
              </a:rPr>
              <a:t>à</a:t>
            </a:r>
            <a:r>
              <a:rPr lang="vi-VN" sz="4800" b="1" smtClean="0">
                <a:solidFill>
                  <a:schemeClr val="bg2"/>
                </a:solidFill>
                <a:latin typeface="Arial" panose="020B0604020202020204" pitchFamily="34" charset="0"/>
              </a:rPr>
              <a:t>nh </a:t>
            </a:r>
            <a:r>
              <a:rPr lang="vi-VN" sz="4800" b="1">
                <a:solidFill>
                  <a:schemeClr val="bg2"/>
                </a:solidFill>
                <a:latin typeface="Arial" panose="020B0604020202020204" pitchFamily="34" charset="0"/>
              </a:rPr>
              <a:t>một tập thể dẫn đầu về học tập. </a:t>
            </a:r>
          </a:p>
        </p:txBody>
      </p:sp>
    </p:spTree>
    <p:extLst>
      <p:ext uri="{BB962C8B-B14F-4D97-AF65-F5344CB8AC3E}">
        <p14:creationId xmlns:p14="http://schemas.microsoft.com/office/powerpoint/2010/main" val="8203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2703240" y="332656"/>
            <a:ext cx="76676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NI-Times" pitchFamily="2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NI-Times" pitchFamily="2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NI-Times" pitchFamily="2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NI-Times" pitchFamily="2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NI-Times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NI-Times" pitchFamily="2" charset="0"/>
                <a:cs typeface="Arial" panose="020B0604020202020204" pitchFamily="34" charset="0"/>
              </a:defRPr>
            </a:lvl9pPr>
          </a:lstStyle>
          <a:p>
            <a:r>
              <a:rPr lang="en-US" sz="5400" b="1">
                <a:solidFill>
                  <a:srgbClr val="FF0000"/>
                </a:solidFill>
                <a:latin typeface="Arial" panose="020B0604020202020204" pitchFamily="34" charset="0"/>
              </a:rPr>
              <a:t>*Kiểm tra bài cũ :</a:t>
            </a:r>
          </a:p>
        </p:txBody>
      </p:sp>
      <p:sp>
        <p:nvSpPr>
          <p:cNvPr id="2" name="Hình chữ nhật 1"/>
          <p:cNvSpPr/>
          <p:nvPr/>
        </p:nvSpPr>
        <p:spPr>
          <a:xfrm>
            <a:off x="326976" y="1700808"/>
            <a:ext cx="112332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smtClean="0">
                <a:solidFill>
                  <a:srgbClr val="FF0000"/>
                </a:solidFill>
                <a:latin typeface="Arial" panose="020B0604020202020204" pitchFamily="34" charset="0"/>
              </a:rPr>
              <a:t>   </a:t>
            </a:r>
            <a:r>
              <a:rPr lang="vi-VN" sz="5400" b="1" smtClean="0">
                <a:solidFill>
                  <a:srgbClr val="FF0000"/>
                </a:solidFill>
                <a:latin typeface="Arial" panose="020B0604020202020204" pitchFamily="34" charset="0"/>
              </a:rPr>
              <a:t>Các </a:t>
            </a:r>
            <a:r>
              <a:rPr lang="vi-VN" sz="5400" b="1">
                <a:solidFill>
                  <a:srgbClr val="FF0000"/>
                </a:solidFill>
                <a:latin typeface="Arial" panose="020B0604020202020204" pitchFamily="34" charset="0"/>
              </a:rPr>
              <a:t>em đọc đoạn văn miêu tả có dùng những từ miêu tả đã cho (BT3,tiết LTVC trước )đã được viết lại hoàn </a:t>
            </a:r>
            <a:r>
              <a:rPr lang="vi-VN" sz="5400" b="1" smtClean="0">
                <a:solidFill>
                  <a:srgbClr val="FF0000"/>
                </a:solidFill>
                <a:latin typeface="Arial" panose="020B0604020202020204" pitchFamily="34" charset="0"/>
              </a:rPr>
              <a:t>chỉnh?</a:t>
            </a:r>
            <a:endParaRPr lang="vi-VN" sz="54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0"/>
            <a:ext cx="11353800" cy="1772816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800" dirty="0" err="1">
                <a:solidFill>
                  <a:schemeClr val="accent4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4800" dirty="0">
                <a:solidFill>
                  <a:schemeClr val="accent4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lang="en-US" sz="4800" dirty="0" smtClean="0">
                <a:solidFill>
                  <a:schemeClr val="accent4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chemeClr val="accent4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4800" dirty="0">
                <a:solidFill>
                  <a:schemeClr val="accent4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chemeClr val="accent4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22 </a:t>
            </a:r>
            <a:r>
              <a:rPr lang="en-US" sz="4800" dirty="0" err="1">
                <a:solidFill>
                  <a:schemeClr val="accent4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4800" dirty="0">
                <a:solidFill>
                  <a:schemeClr val="accent4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chemeClr val="accent4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en-US" sz="4800" dirty="0" err="1">
                <a:solidFill>
                  <a:schemeClr val="accent4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4800" dirty="0">
                <a:solidFill>
                  <a:schemeClr val="accent4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chemeClr val="accent4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r>
              <a:rPr lang="en-US" sz="4800" dirty="0">
                <a:solidFill>
                  <a:schemeClr val="accent4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dirty="0">
                <a:solidFill>
                  <a:schemeClr val="accent4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u="sng" dirty="0" err="1">
                <a:solidFill>
                  <a:schemeClr val="accent4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4800" u="sng" dirty="0">
                <a:solidFill>
                  <a:schemeClr val="accent4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u="sng" dirty="0" err="1">
                <a:solidFill>
                  <a:schemeClr val="accent4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4800" u="sng" dirty="0">
                <a:solidFill>
                  <a:schemeClr val="accent4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u="sng" dirty="0" err="1">
                <a:solidFill>
                  <a:schemeClr val="accent4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4800" u="sng" dirty="0">
                <a:solidFill>
                  <a:schemeClr val="accent4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u="sng" dirty="0" err="1" smtClean="0">
                <a:solidFill>
                  <a:schemeClr val="accent4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4800" u="sng" dirty="0" smtClean="0">
                <a:solidFill>
                  <a:schemeClr val="accent4">
                    <a:lumMod val="1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5400" dirty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Hộp_Văn_Bản 2"/>
          <p:cNvSpPr txBox="1">
            <a:spLocks noChangeArrowheads="1"/>
          </p:cNvSpPr>
          <p:nvPr/>
        </p:nvSpPr>
        <p:spPr bwMode="auto">
          <a:xfrm>
            <a:off x="-286916" y="1772816"/>
            <a:ext cx="11887200" cy="1482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6166" tIns="53083" rIns="106166" bIns="53083">
            <a:spAutoFit/>
          </a:bodyPr>
          <a:lstStyle/>
          <a:p>
            <a:pPr algn="ctr"/>
            <a:r>
              <a:rPr lang="en-US" sz="6934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MRVT: Nhân dân</a:t>
            </a:r>
            <a:endParaRPr lang="en-US" sz="6934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839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1"/>
          <p:cNvSpPr/>
          <p:nvPr/>
        </p:nvSpPr>
        <p:spPr>
          <a:xfrm>
            <a:off x="182960" y="188640"/>
            <a:ext cx="1144927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800" b="1" dirty="0">
                <a:solidFill>
                  <a:srgbClr val="000514"/>
                </a:solidFill>
                <a:latin typeface="Times New Roman" panose="02020603050405020304" pitchFamily="18" charset="0"/>
              </a:rPr>
              <a:t>1. Xếp các từ ngữ trong dấu ngoặc đơn vào nhóm thích hợp nêu dưới đây :</a:t>
            </a:r>
          </a:p>
          <a:p>
            <a:pPr>
              <a:buSzPts val="2400"/>
            </a:pPr>
            <a:r>
              <a:rPr lang="en-US" sz="4800" b="1" dirty="0" smtClean="0">
                <a:solidFill>
                  <a:srgbClr val="000514"/>
                </a:solidFill>
                <a:latin typeface="Times New Roman" panose="02020603050405020304" pitchFamily="18" charset="0"/>
              </a:rPr>
              <a:t>a)</a:t>
            </a:r>
            <a:r>
              <a:rPr lang="en-US" sz="4800" b="1" dirty="0" err="1" smtClean="0">
                <a:solidFill>
                  <a:srgbClr val="000514"/>
                </a:solidFill>
                <a:latin typeface="Times New Roman" panose="02020603050405020304" pitchFamily="18" charset="0"/>
              </a:rPr>
              <a:t>Công</a:t>
            </a:r>
            <a:r>
              <a:rPr lang="en-US" sz="4800" b="1" dirty="0" smtClean="0">
                <a:solidFill>
                  <a:srgbClr val="000514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0514"/>
                </a:solidFill>
                <a:latin typeface="Times New Roman" panose="02020603050405020304" pitchFamily="18" charset="0"/>
              </a:rPr>
              <a:t>nhân</a:t>
            </a:r>
            <a:r>
              <a:rPr lang="en-US" sz="4800" b="1" dirty="0">
                <a:solidFill>
                  <a:srgbClr val="000514"/>
                </a:solidFill>
                <a:latin typeface="Times New Roman" panose="02020603050405020304" pitchFamily="18" charset="0"/>
              </a:rPr>
              <a:t> 			d) </a:t>
            </a:r>
            <a:r>
              <a:rPr lang="en-US" sz="4800" b="1" dirty="0" err="1">
                <a:solidFill>
                  <a:srgbClr val="000514"/>
                </a:solidFill>
                <a:latin typeface="Times New Roman" panose="02020603050405020304" pitchFamily="18" charset="0"/>
              </a:rPr>
              <a:t>Quân</a:t>
            </a:r>
            <a:r>
              <a:rPr lang="en-US" sz="4800" b="1" dirty="0">
                <a:solidFill>
                  <a:srgbClr val="000514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514"/>
                </a:solidFill>
                <a:latin typeface="Times New Roman" panose="02020603050405020304" pitchFamily="18" charset="0"/>
              </a:rPr>
              <a:t>nh</a:t>
            </a:r>
            <a:r>
              <a:rPr lang="en-US" sz="4800" b="1" dirty="0" err="1" smtClean="0">
                <a:solidFill>
                  <a:srgbClr val="000514"/>
                </a:solidFill>
                <a:latin typeface="Times New Roman" panose="02020603050405020304" pitchFamily="18" charset="0"/>
              </a:rPr>
              <a:t>ân</a:t>
            </a:r>
            <a:r>
              <a:rPr lang="en-US" sz="4800" b="1" dirty="0" smtClean="0">
                <a:solidFill>
                  <a:srgbClr val="000514"/>
                </a:solidFill>
                <a:latin typeface="Times New Roman" panose="02020603050405020304" pitchFamily="18" charset="0"/>
              </a:rPr>
              <a:t> </a:t>
            </a:r>
            <a:endParaRPr lang="en-US" sz="4800" b="1" dirty="0">
              <a:solidFill>
                <a:srgbClr val="000514"/>
              </a:solidFill>
              <a:latin typeface="Times New Roman" panose="02020603050405020304" pitchFamily="18" charset="0"/>
            </a:endParaRPr>
          </a:p>
          <a:p>
            <a:r>
              <a:rPr lang="en-US" sz="4800" b="1" dirty="0">
                <a:solidFill>
                  <a:srgbClr val="000514"/>
                </a:solidFill>
                <a:latin typeface="Times New Roman" panose="02020603050405020304" pitchFamily="18" charset="0"/>
              </a:rPr>
              <a:t>b) </a:t>
            </a:r>
            <a:r>
              <a:rPr lang="en-US" sz="4800" b="1" dirty="0" err="1">
                <a:solidFill>
                  <a:srgbClr val="000514"/>
                </a:solidFill>
                <a:latin typeface="Times New Roman" panose="02020603050405020304" pitchFamily="18" charset="0"/>
              </a:rPr>
              <a:t>Nông</a:t>
            </a:r>
            <a:r>
              <a:rPr lang="en-US" sz="4800" b="1" dirty="0">
                <a:solidFill>
                  <a:srgbClr val="000514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0514"/>
                </a:solidFill>
                <a:latin typeface="Times New Roman" panose="02020603050405020304" pitchFamily="18" charset="0"/>
              </a:rPr>
              <a:t>dân</a:t>
            </a:r>
            <a:r>
              <a:rPr lang="en-US" sz="4800" b="1" dirty="0">
                <a:solidFill>
                  <a:srgbClr val="000514"/>
                </a:solidFill>
                <a:latin typeface="Times New Roman" panose="02020603050405020304" pitchFamily="18" charset="0"/>
              </a:rPr>
              <a:t> 			e) </a:t>
            </a:r>
            <a:r>
              <a:rPr lang="en-US" sz="4800" b="1" dirty="0" err="1">
                <a:solidFill>
                  <a:srgbClr val="000514"/>
                </a:solidFill>
                <a:latin typeface="Times New Roman" panose="02020603050405020304" pitchFamily="18" charset="0"/>
              </a:rPr>
              <a:t>Trí</a:t>
            </a:r>
            <a:r>
              <a:rPr lang="en-US" sz="4800" b="1" dirty="0">
                <a:solidFill>
                  <a:srgbClr val="000514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0514"/>
                </a:solidFill>
                <a:latin typeface="Times New Roman" panose="02020603050405020304" pitchFamily="18" charset="0"/>
              </a:rPr>
              <a:t>thức</a:t>
            </a:r>
            <a:r>
              <a:rPr lang="en-US" sz="4800" b="1" dirty="0">
                <a:solidFill>
                  <a:srgbClr val="000514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en-US" sz="4800" b="1" dirty="0">
                <a:solidFill>
                  <a:srgbClr val="000514"/>
                </a:solidFill>
                <a:latin typeface="Times New Roman" panose="02020603050405020304" pitchFamily="18" charset="0"/>
              </a:rPr>
              <a:t>c) </a:t>
            </a:r>
            <a:r>
              <a:rPr lang="en-US" sz="4800" b="1" dirty="0" err="1">
                <a:solidFill>
                  <a:srgbClr val="000514"/>
                </a:solidFill>
                <a:latin typeface="Times New Roman" panose="02020603050405020304" pitchFamily="18" charset="0"/>
              </a:rPr>
              <a:t>Doanh</a:t>
            </a:r>
            <a:r>
              <a:rPr lang="en-US" sz="4800" b="1" dirty="0">
                <a:solidFill>
                  <a:srgbClr val="000514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0514"/>
                </a:solidFill>
                <a:latin typeface="Times New Roman" panose="02020603050405020304" pitchFamily="18" charset="0"/>
              </a:rPr>
              <a:t>nhân</a:t>
            </a:r>
            <a:r>
              <a:rPr lang="en-US" sz="4800" b="1" dirty="0">
                <a:solidFill>
                  <a:srgbClr val="000514"/>
                </a:solidFill>
                <a:latin typeface="Times New Roman" panose="02020603050405020304" pitchFamily="18" charset="0"/>
              </a:rPr>
              <a:t>  		g) </a:t>
            </a:r>
            <a:r>
              <a:rPr lang="en-US" sz="4800" b="1" dirty="0" err="1">
                <a:solidFill>
                  <a:srgbClr val="000514"/>
                </a:solidFill>
                <a:latin typeface="Times New Roman" panose="02020603050405020304" pitchFamily="18" charset="0"/>
              </a:rPr>
              <a:t>Học</a:t>
            </a:r>
            <a:r>
              <a:rPr lang="en-US" sz="4800" b="1" dirty="0">
                <a:solidFill>
                  <a:srgbClr val="000514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0514"/>
                </a:solidFill>
                <a:latin typeface="Times New Roman" panose="02020603050405020304" pitchFamily="18" charset="0"/>
              </a:rPr>
              <a:t>sinh</a:t>
            </a:r>
            <a:r>
              <a:rPr lang="en-US" sz="4800" b="1" dirty="0">
                <a:solidFill>
                  <a:srgbClr val="000514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vi-VN" sz="4800" b="1" dirty="0">
                <a:solidFill>
                  <a:srgbClr val="000514"/>
                </a:solidFill>
                <a:latin typeface="Times New Roman" panose="02020603050405020304" pitchFamily="18" charset="0"/>
              </a:rPr>
              <a:t>(</a:t>
            </a:r>
            <a:r>
              <a:rPr lang="vi-VN" sz="4800" b="1" i="1" dirty="0">
                <a:solidFill>
                  <a:srgbClr val="000514"/>
                </a:solidFill>
                <a:latin typeface="Times New Roman" panose="02020603050405020304" pitchFamily="18" charset="0"/>
              </a:rPr>
              <a:t>giáo </a:t>
            </a:r>
            <a:r>
              <a:rPr lang="vi-VN" sz="4800" b="1" i="1" dirty="0" smtClean="0">
                <a:solidFill>
                  <a:srgbClr val="000514"/>
                </a:solidFill>
                <a:latin typeface="Times New Roman" panose="02020603050405020304" pitchFamily="18" charset="0"/>
              </a:rPr>
              <a:t>viên,</a:t>
            </a:r>
            <a:r>
              <a:rPr lang="en-US" sz="4800" b="1" i="1" dirty="0" smtClean="0">
                <a:solidFill>
                  <a:srgbClr val="000514"/>
                </a:solidFill>
                <a:latin typeface="Times New Roman" panose="02020603050405020304" pitchFamily="18" charset="0"/>
              </a:rPr>
              <a:t> </a:t>
            </a:r>
            <a:r>
              <a:rPr lang="vi-VN" sz="4800" b="1" i="1" dirty="0" smtClean="0">
                <a:solidFill>
                  <a:srgbClr val="000514"/>
                </a:solidFill>
                <a:latin typeface="Times New Roman" panose="02020603050405020304" pitchFamily="18" charset="0"/>
              </a:rPr>
              <a:t>đại úy,</a:t>
            </a:r>
            <a:r>
              <a:rPr lang="en-US" sz="4800" b="1" i="1" dirty="0" smtClean="0">
                <a:solidFill>
                  <a:srgbClr val="000514"/>
                </a:solidFill>
                <a:latin typeface="Times New Roman" panose="02020603050405020304" pitchFamily="18" charset="0"/>
              </a:rPr>
              <a:t> </a:t>
            </a:r>
            <a:r>
              <a:rPr lang="vi-VN" sz="4800" b="1" i="1" dirty="0" smtClean="0">
                <a:solidFill>
                  <a:srgbClr val="000514"/>
                </a:solidFill>
                <a:latin typeface="Times New Roman" panose="02020603050405020304" pitchFamily="18" charset="0"/>
              </a:rPr>
              <a:t>trung </a:t>
            </a:r>
            <a:r>
              <a:rPr lang="vi-VN" sz="4800" b="1" i="1" dirty="0">
                <a:solidFill>
                  <a:srgbClr val="000514"/>
                </a:solidFill>
                <a:latin typeface="Times New Roman" panose="02020603050405020304" pitchFamily="18" charset="0"/>
              </a:rPr>
              <a:t>sĩ</a:t>
            </a:r>
            <a:r>
              <a:rPr lang="vi-VN" sz="4800" b="1" i="1" dirty="0" smtClean="0">
                <a:solidFill>
                  <a:srgbClr val="000514"/>
                </a:solidFill>
                <a:latin typeface="Times New Roman" panose="02020603050405020304" pitchFamily="18" charset="0"/>
              </a:rPr>
              <a:t>,</a:t>
            </a:r>
            <a:r>
              <a:rPr lang="en-US" sz="4800" b="1" i="1" dirty="0" smtClean="0">
                <a:solidFill>
                  <a:srgbClr val="000514"/>
                </a:solidFill>
                <a:latin typeface="Times New Roman" panose="02020603050405020304" pitchFamily="18" charset="0"/>
              </a:rPr>
              <a:t> </a:t>
            </a:r>
            <a:r>
              <a:rPr lang="vi-VN" sz="4800" b="1" i="1" dirty="0" smtClean="0">
                <a:solidFill>
                  <a:srgbClr val="000514"/>
                </a:solidFill>
                <a:latin typeface="Times New Roman" panose="02020603050405020304" pitchFamily="18" charset="0"/>
              </a:rPr>
              <a:t>thợ </a:t>
            </a:r>
            <a:r>
              <a:rPr lang="vi-VN" sz="4800" b="1" i="1" dirty="0">
                <a:solidFill>
                  <a:srgbClr val="000514"/>
                </a:solidFill>
                <a:latin typeface="Times New Roman" panose="02020603050405020304" pitchFamily="18" charset="0"/>
              </a:rPr>
              <a:t>điện</a:t>
            </a:r>
            <a:r>
              <a:rPr lang="vi-VN" sz="4800" b="1" i="1" dirty="0" smtClean="0">
                <a:solidFill>
                  <a:srgbClr val="000514"/>
                </a:solidFill>
                <a:latin typeface="Times New Roman" panose="02020603050405020304" pitchFamily="18" charset="0"/>
              </a:rPr>
              <a:t>,</a:t>
            </a:r>
            <a:r>
              <a:rPr lang="en-US" sz="4800" b="1" i="1" dirty="0" smtClean="0">
                <a:solidFill>
                  <a:srgbClr val="000514"/>
                </a:solidFill>
                <a:latin typeface="Times New Roman" panose="02020603050405020304" pitchFamily="18" charset="0"/>
              </a:rPr>
              <a:t> </a:t>
            </a:r>
            <a:r>
              <a:rPr lang="vi-VN" sz="4800" b="1" i="1" dirty="0" smtClean="0">
                <a:solidFill>
                  <a:srgbClr val="000514"/>
                </a:solidFill>
                <a:latin typeface="Times New Roman" panose="02020603050405020304" pitchFamily="18" charset="0"/>
              </a:rPr>
              <a:t>thợ </a:t>
            </a:r>
            <a:r>
              <a:rPr lang="vi-VN" sz="4800" b="1" i="1" dirty="0">
                <a:solidFill>
                  <a:srgbClr val="000514"/>
                </a:solidFill>
                <a:latin typeface="Times New Roman" panose="02020603050405020304" pitchFamily="18" charset="0"/>
              </a:rPr>
              <a:t>cơ </a:t>
            </a:r>
            <a:r>
              <a:rPr lang="vi-VN" sz="4800" b="1" i="1" dirty="0" smtClean="0">
                <a:solidFill>
                  <a:srgbClr val="000514"/>
                </a:solidFill>
                <a:latin typeface="Times New Roman" panose="02020603050405020304" pitchFamily="18" charset="0"/>
              </a:rPr>
              <a:t>khí,</a:t>
            </a:r>
            <a:r>
              <a:rPr lang="en-US" sz="4800" b="1" i="1" dirty="0" smtClean="0">
                <a:solidFill>
                  <a:srgbClr val="000514"/>
                </a:solidFill>
                <a:latin typeface="Times New Roman" panose="02020603050405020304" pitchFamily="18" charset="0"/>
              </a:rPr>
              <a:t> </a:t>
            </a:r>
            <a:r>
              <a:rPr lang="vi-VN" sz="4800" b="1" i="1" dirty="0" smtClean="0">
                <a:solidFill>
                  <a:srgbClr val="000514"/>
                </a:solidFill>
                <a:latin typeface="Times New Roman" panose="02020603050405020304" pitchFamily="18" charset="0"/>
              </a:rPr>
              <a:t>thợ </a:t>
            </a:r>
            <a:r>
              <a:rPr lang="vi-VN" sz="4800" b="1" i="1" dirty="0">
                <a:solidFill>
                  <a:srgbClr val="000514"/>
                </a:solidFill>
                <a:latin typeface="Times New Roman" panose="02020603050405020304" pitchFamily="18" charset="0"/>
              </a:rPr>
              <a:t>cấy, thợ </a:t>
            </a:r>
            <a:r>
              <a:rPr lang="vi-VN" sz="4800" b="1" i="1" dirty="0" smtClean="0">
                <a:solidFill>
                  <a:srgbClr val="000514"/>
                </a:solidFill>
                <a:latin typeface="Times New Roman" panose="02020603050405020304" pitchFamily="18" charset="0"/>
              </a:rPr>
              <a:t>cày,</a:t>
            </a:r>
            <a:r>
              <a:rPr lang="en-US" sz="4800" b="1" i="1" dirty="0" smtClean="0">
                <a:solidFill>
                  <a:srgbClr val="000514"/>
                </a:solidFill>
                <a:latin typeface="Times New Roman" panose="02020603050405020304" pitchFamily="18" charset="0"/>
              </a:rPr>
              <a:t> </a:t>
            </a:r>
            <a:r>
              <a:rPr lang="vi-VN" sz="4800" b="1" i="1" dirty="0" smtClean="0">
                <a:solidFill>
                  <a:srgbClr val="000514"/>
                </a:solidFill>
                <a:latin typeface="Times New Roman" panose="02020603050405020304" pitchFamily="18" charset="0"/>
              </a:rPr>
              <a:t>học </a:t>
            </a:r>
            <a:r>
              <a:rPr lang="vi-VN" sz="4800" b="1" i="1" dirty="0">
                <a:solidFill>
                  <a:srgbClr val="000514"/>
                </a:solidFill>
                <a:latin typeface="Times New Roman" panose="02020603050405020304" pitchFamily="18" charset="0"/>
              </a:rPr>
              <a:t>sinh tiểu </a:t>
            </a:r>
            <a:r>
              <a:rPr lang="vi-VN" sz="4800" b="1" i="1" dirty="0" smtClean="0">
                <a:solidFill>
                  <a:srgbClr val="000514"/>
                </a:solidFill>
                <a:latin typeface="Times New Roman" panose="02020603050405020304" pitchFamily="18" charset="0"/>
              </a:rPr>
              <a:t>học,</a:t>
            </a:r>
            <a:r>
              <a:rPr lang="en-US" sz="4800" b="1" i="1" dirty="0" smtClean="0">
                <a:solidFill>
                  <a:srgbClr val="000514"/>
                </a:solidFill>
                <a:latin typeface="Times New Roman" panose="02020603050405020304" pitchFamily="18" charset="0"/>
              </a:rPr>
              <a:t> </a:t>
            </a:r>
            <a:r>
              <a:rPr lang="vi-VN" sz="4800" b="1" i="1" dirty="0" smtClean="0">
                <a:solidFill>
                  <a:srgbClr val="000514"/>
                </a:solidFill>
                <a:latin typeface="Times New Roman" panose="02020603050405020304" pitchFamily="18" charset="0"/>
              </a:rPr>
              <a:t>học </a:t>
            </a:r>
            <a:r>
              <a:rPr lang="vi-VN" sz="4800" b="1" i="1" dirty="0">
                <a:solidFill>
                  <a:srgbClr val="000514"/>
                </a:solidFill>
                <a:latin typeface="Times New Roman" panose="02020603050405020304" pitchFamily="18" charset="0"/>
              </a:rPr>
              <a:t>sinh trung </a:t>
            </a:r>
            <a:r>
              <a:rPr lang="vi-VN" sz="4800" b="1" i="1" dirty="0" smtClean="0">
                <a:solidFill>
                  <a:srgbClr val="000514"/>
                </a:solidFill>
                <a:latin typeface="Times New Roman" panose="02020603050405020304" pitchFamily="18" charset="0"/>
              </a:rPr>
              <a:t>học,</a:t>
            </a:r>
            <a:r>
              <a:rPr lang="en-US" sz="4800" b="1" i="1" dirty="0" smtClean="0">
                <a:solidFill>
                  <a:srgbClr val="000514"/>
                </a:solidFill>
                <a:latin typeface="Times New Roman" panose="02020603050405020304" pitchFamily="18" charset="0"/>
              </a:rPr>
              <a:t> </a:t>
            </a:r>
            <a:r>
              <a:rPr lang="vi-VN" sz="4800" b="1" i="1" dirty="0" smtClean="0">
                <a:solidFill>
                  <a:srgbClr val="000514"/>
                </a:solidFill>
                <a:latin typeface="Times New Roman" panose="02020603050405020304" pitchFamily="18" charset="0"/>
              </a:rPr>
              <a:t>bác sĩ,</a:t>
            </a:r>
            <a:r>
              <a:rPr lang="en-US" sz="4800" b="1" i="1" dirty="0" smtClean="0">
                <a:solidFill>
                  <a:srgbClr val="000514"/>
                </a:solidFill>
                <a:latin typeface="Times New Roman" panose="02020603050405020304" pitchFamily="18" charset="0"/>
              </a:rPr>
              <a:t> </a:t>
            </a:r>
            <a:r>
              <a:rPr lang="vi-VN" sz="4800" b="1" i="1" dirty="0" smtClean="0">
                <a:solidFill>
                  <a:srgbClr val="000514"/>
                </a:solidFill>
                <a:latin typeface="Times New Roman" panose="02020603050405020304" pitchFamily="18" charset="0"/>
              </a:rPr>
              <a:t>kĩ </a:t>
            </a:r>
            <a:r>
              <a:rPr lang="vi-VN" sz="4800" b="1" i="1" dirty="0">
                <a:solidFill>
                  <a:srgbClr val="000514"/>
                </a:solidFill>
                <a:latin typeface="Times New Roman" panose="02020603050405020304" pitchFamily="18" charset="0"/>
              </a:rPr>
              <a:t>sư</a:t>
            </a:r>
            <a:r>
              <a:rPr lang="vi-VN" sz="4800" b="1" i="1" dirty="0" smtClean="0">
                <a:solidFill>
                  <a:srgbClr val="000514"/>
                </a:solidFill>
                <a:latin typeface="Times New Roman" panose="02020603050405020304" pitchFamily="18" charset="0"/>
              </a:rPr>
              <a:t>,</a:t>
            </a:r>
            <a:r>
              <a:rPr lang="en-US" sz="4800" b="1" i="1" dirty="0" smtClean="0">
                <a:solidFill>
                  <a:srgbClr val="000514"/>
                </a:solidFill>
                <a:latin typeface="Times New Roman" panose="02020603050405020304" pitchFamily="18" charset="0"/>
              </a:rPr>
              <a:t> </a:t>
            </a:r>
            <a:r>
              <a:rPr lang="vi-VN" sz="4800" b="1" i="1" dirty="0" smtClean="0">
                <a:solidFill>
                  <a:srgbClr val="000514"/>
                </a:solidFill>
                <a:latin typeface="Times New Roman" panose="02020603050405020304" pitchFamily="18" charset="0"/>
              </a:rPr>
              <a:t>tiểu </a:t>
            </a:r>
            <a:r>
              <a:rPr lang="vi-VN" sz="4800" b="1" i="1" dirty="0">
                <a:solidFill>
                  <a:srgbClr val="000514"/>
                </a:solidFill>
                <a:latin typeface="Times New Roman" panose="02020603050405020304" pitchFamily="18" charset="0"/>
              </a:rPr>
              <a:t>thương chủ tiệm )</a:t>
            </a:r>
          </a:p>
        </p:txBody>
      </p:sp>
      <p:pic>
        <p:nvPicPr>
          <p:cNvPr id="32774" name="Picture 6" descr="TLnhom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6921" y="1867486"/>
            <a:ext cx="24288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5" name="Line 7"/>
          <p:cNvSpPr>
            <a:spLocks noChangeShapeType="1"/>
          </p:cNvSpPr>
          <p:nvPr/>
        </p:nvSpPr>
        <p:spPr bwMode="auto">
          <a:xfrm>
            <a:off x="903039" y="908720"/>
            <a:ext cx="941832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 3"/>
          <p:cNvSpPr/>
          <p:nvPr/>
        </p:nvSpPr>
        <p:spPr>
          <a:xfrm>
            <a:off x="326976" y="220107"/>
            <a:ext cx="5943600" cy="606319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4800" b="1">
                <a:solidFill>
                  <a:srgbClr val="FF0000"/>
                </a:solidFill>
                <a:latin typeface="Arial" panose="020B0604020202020204" pitchFamily="34" charset="0"/>
              </a:rPr>
              <a:t>a)Công </a:t>
            </a:r>
            <a:r>
              <a:rPr lang="en-US" sz="4800" b="1" smtClean="0">
                <a:solidFill>
                  <a:srgbClr val="FF0000"/>
                </a:solidFill>
                <a:latin typeface="Arial" panose="020B0604020202020204" pitchFamily="34" charset="0"/>
              </a:rPr>
              <a:t>nhân: </a:t>
            </a:r>
            <a:r>
              <a:rPr lang="en-US" sz="4800" b="1">
                <a:solidFill>
                  <a:srgbClr val="000514"/>
                </a:solidFill>
                <a:latin typeface="Arial" panose="020B0604020202020204" pitchFamily="34" charset="0"/>
              </a:rPr>
              <a:t>	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4800" b="1">
                <a:solidFill>
                  <a:srgbClr val="FF0000"/>
                </a:solidFill>
                <a:latin typeface="Arial" panose="020B0604020202020204" pitchFamily="34" charset="0"/>
              </a:rPr>
              <a:t>b) Nông </a:t>
            </a:r>
            <a:r>
              <a:rPr lang="en-US" sz="4800" b="1" smtClean="0">
                <a:solidFill>
                  <a:srgbClr val="FF0000"/>
                </a:solidFill>
                <a:latin typeface="Arial" panose="020B0604020202020204" pitchFamily="34" charset="0"/>
              </a:rPr>
              <a:t>dân:</a:t>
            </a:r>
            <a:r>
              <a:rPr lang="en-US" sz="4800" b="1" smtClean="0">
                <a:solidFill>
                  <a:srgbClr val="000514"/>
                </a:solidFill>
                <a:latin typeface="Arial" panose="020B0604020202020204" pitchFamily="34" charset="0"/>
              </a:rPr>
              <a:t> </a:t>
            </a:r>
            <a:r>
              <a:rPr lang="en-US" sz="4800" b="1">
                <a:solidFill>
                  <a:srgbClr val="000514"/>
                </a:solidFill>
                <a:latin typeface="Arial" panose="020B0604020202020204" pitchFamily="34" charset="0"/>
              </a:rPr>
              <a:t>	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4800" b="1">
                <a:solidFill>
                  <a:srgbClr val="FF0000"/>
                </a:solidFill>
                <a:latin typeface="Arial" panose="020B0604020202020204" pitchFamily="34" charset="0"/>
              </a:rPr>
              <a:t>c) Doanh </a:t>
            </a:r>
            <a:r>
              <a:rPr lang="en-US" sz="4800" b="1" smtClean="0">
                <a:solidFill>
                  <a:srgbClr val="FF0000"/>
                </a:solidFill>
                <a:latin typeface="Arial" panose="020B0604020202020204" pitchFamily="34" charset="0"/>
              </a:rPr>
              <a:t>nhân: </a:t>
            </a:r>
            <a:r>
              <a:rPr lang="en-US" sz="4800" b="1" smtClean="0">
                <a:solidFill>
                  <a:srgbClr val="000514"/>
                </a:solidFill>
                <a:latin typeface="Arial" panose="020B0604020202020204" pitchFamily="34" charset="0"/>
              </a:rPr>
              <a:t> </a:t>
            </a:r>
            <a:endParaRPr lang="en-US" sz="4800" b="1">
              <a:solidFill>
                <a:srgbClr val="000514"/>
              </a:solidFill>
              <a:latin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4800" b="1">
                <a:solidFill>
                  <a:srgbClr val="FF0000"/>
                </a:solidFill>
                <a:latin typeface="Arial" panose="020B0604020202020204" pitchFamily="34" charset="0"/>
              </a:rPr>
              <a:t>d) Quân </a:t>
            </a:r>
            <a:r>
              <a:rPr lang="en-US" sz="4800" b="1" smtClean="0">
                <a:solidFill>
                  <a:srgbClr val="FF0000"/>
                </a:solidFill>
                <a:latin typeface="Arial" panose="020B0604020202020204" pitchFamily="34" charset="0"/>
              </a:rPr>
              <a:t>dân:</a:t>
            </a:r>
            <a:r>
              <a:rPr lang="en-US" sz="4800" b="1" smtClean="0">
                <a:solidFill>
                  <a:srgbClr val="000514"/>
                </a:solidFill>
                <a:latin typeface="Arial" panose="020B0604020202020204" pitchFamily="34" charset="0"/>
              </a:rPr>
              <a:t> </a:t>
            </a:r>
            <a:endParaRPr lang="en-US" sz="4800" b="1">
              <a:solidFill>
                <a:srgbClr val="000514"/>
              </a:solidFill>
              <a:latin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4800" b="1">
                <a:solidFill>
                  <a:srgbClr val="FF0000"/>
                </a:solidFill>
                <a:latin typeface="Arial" panose="020B0604020202020204" pitchFamily="34" charset="0"/>
              </a:rPr>
              <a:t>e) Trí </a:t>
            </a:r>
            <a:r>
              <a:rPr lang="en-US" sz="4800" b="1" smtClean="0">
                <a:solidFill>
                  <a:srgbClr val="FF0000"/>
                </a:solidFill>
                <a:latin typeface="Arial" panose="020B0604020202020204" pitchFamily="34" charset="0"/>
              </a:rPr>
              <a:t>thức: </a:t>
            </a:r>
            <a:endParaRPr lang="en-US" sz="48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4800" b="1">
                <a:solidFill>
                  <a:srgbClr val="FF0000"/>
                </a:solidFill>
                <a:latin typeface="Arial" panose="020B0604020202020204" pitchFamily="34" charset="0"/>
              </a:rPr>
              <a:t>g) Học </a:t>
            </a:r>
            <a:r>
              <a:rPr lang="en-US" sz="4800" b="1" smtClean="0">
                <a:solidFill>
                  <a:srgbClr val="FF0000"/>
                </a:solidFill>
                <a:latin typeface="Arial" panose="020B0604020202020204" pitchFamily="34" charset="0"/>
              </a:rPr>
              <a:t>sinh:</a:t>
            </a:r>
            <a:r>
              <a:rPr lang="en-US" sz="4800" b="1" smtClean="0">
                <a:solidFill>
                  <a:srgbClr val="000514"/>
                </a:solidFill>
                <a:latin typeface="Arial" panose="020B0604020202020204" pitchFamily="34" charset="0"/>
              </a:rPr>
              <a:t> </a:t>
            </a:r>
            <a:endParaRPr lang="vi-VN" sz="4800">
              <a:latin typeface="Arial" panose="020B0604020202020204" pitchFamily="34" charset="0"/>
            </a:endParaRPr>
          </a:p>
        </p:txBody>
      </p:sp>
      <p:sp>
        <p:nvSpPr>
          <p:cNvPr id="5" name="Hình chữ nhật 4"/>
          <p:cNvSpPr/>
          <p:nvPr/>
        </p:nvSpPr>
        <p:spPr>
          <a:xfrm>
            <a:off x="4818951" y="157638"/>
            <a:ext cx="61960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4800" b="1">
                <a:solidFill>
                  <a:srgbClr val="000514"/>
                </a:solidFill>
                <a:latin typeface="Times New Roman" panose="02020603050405020304" pitchFamily="18" charset="0"/>
              </a:rPr>
              <a:t>- Thợ </a:t>
            </a:r>
            <a:r>
              <a:rPr lang="vi-VN" sz="4800" b="1" smtClean="0">
                <a:solidFill>
                  <a:srgbClr val="000514"/>
                </a:solidFill>
                <a:latin typeface="Times New Roman" panose="02020603050405020304" pitchFamily="18" charset="0"/>
              </a:rPr>
              <a:t>điện,</a:t>
            </a:r>
            <a:r>
              <a:rPr lang="en-US" sz="4800" b="1" smtClean="0">
                <a:solidFill>
                  <a:srgbClr val="000514"/>
                </a:solidFill>
                <a:latin typeface="Times New Roman" panose="02020603050405020304" pitchFamily="18" charset="0"/>
              </a:rPr>
              <a:t> </a:t>
            </a:r>
            <a:r>
              <a:rPr lang="vi-VN" sz="4800" b="1" smtClean="0">
                <a:solidFill>
                  <a:srgbClr val="000514"/>
                </a:solidFill>
                <a:latin typeface="Times New Roman" panose="02020603050405020304" pitchFamily="18" charset="0"/>
              </a:rPr>
              <a:t>thợ </a:t>
            </a:r>
            <a:r>
              <a:rPr lang="vi-VN" sz="4800" b="1">
                <a:solidFill>
                  <a:srgbClr val="000514"/>
                </a:solidFill>
                <a:latin typeface="Times New Roman" panose="02020603050405020304" pitchFamily="18" charset="0"/>
              </a:rPr>
              <a:t>cơ </a:t>
            </a:r>
            <a:r>
              <a:rPr lang="vi-VN" sz="4800" b="1" smtClean="0">
                <a:solidFill>
                  <a:srgbClr val="000514"/>
                </a:solidFill>
                <a:latin typeface="Times New Roman" panose="02020603050405020304" pitchFamily="18" charset="0"/>
              </a:rPr>
              <a:t>khí. </a:t>
            </a:r>
            <a:endParaRPr lang="vi-VN" sz="4800" b="1">
              <a:solidFill>
                <a:srgbClr val="000514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ình chữ nhật 5"/>
          <p:cNvSpPr/>
          <p:nvPr/>
        </p:nvSpPr>
        <p:spPr>
          <a:xfrm>
            <a:off x="4645442" y="1134243"/>
            <a:ext cx="452688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>
                <a:solidFill>
                  <a:srgbClr val="000514"/>
                </a:solidFill>
                <a:latin typeface="Times New Roman" panose="02020603050405020304" pitchFamily="18" charset="0"/>
              </a:rPr>
              <a:t>-thợ </a:t>
            </a:r>
            <a:r>
              <a:rPr lang="en-US" sz="4800" b="1" smtClean="0">
                <a:solidFill>
                  <a:srgbClr val="000514"/>
                </a:solidFill>
                <a:latin typeface="Times New Roman" panose="02020603050405020304" pitchFamily="18" charset="0"/>
              </a:rPr>
              <a:t>cấy, thợ </a:t>
            </a:r>
            <a:r>
              <a:rPr lang="en-US" sz="4800" b="1">
                <a:solidFill>
                  <a:srgbClr val="000514"/>
                </a:solidFill>
                <a:latin typeface="Times New Roman" panose="02020603050405020304" pitchFamily="18" charset="0"/>
              </a:rPr>
              <a:t>cày</a:t>
            </a:r>
            <a:endParaRPr lang="vi-VN" sz="4800"/>
          </a:p>
        </p:txBody>
      </p:sp>
      <p:sp>
        <p:nvSpPr>
          <p:cNvPr id="7" name="Hình chữ nhật 6"/>
          <p:cNvSpPr/>
          <p:nvPr/>
        </p:nvSpPr>
        <p:spPr>
          <a:xfrm>
            <a:off x="4869674" y="2237771"/>
            <a:ext cx="667227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4800" b="1">
                <a:solidFill>
                  <a:srgbClr val="000514"/>
                </a:solidFill>
                <a:latin typeface="Times New Roman" panose="02020603050405020304" pitchFamily="18" charset="0"/>
              </a:rPr>
              <a:t>- Tiểu </a:t>
            </a:r>
            <a:r>
              <a:rPr lang="vi-VN" sz="4800" b="1" smtClean="0">
                <a:solidFill>
                  <a:srgbClr val="000514"/>
                </a:solidFill>
                <a:latin typeface="Times New Roman" panose="02020603050405020304" pitchFamily="18" charset="0"/>
              </a:rPr>
              <a:t>thương,</a:t>
            </a:r>
            <a:r>
              <a:rPr lang="en-US" sz="4800" b="1" smtClean="0">
                <a:solidFill>
                  <a:srgbClr val="000514"/>
                </a:solidFill>
                <a:latin typeface="Times New Roman" panose="02020603050405020304" pitchFamily="18" charset="0"/>
              </a:rPr>
              <a:t> </a:t>
            </a:r>
            <a:r>
              <a:rPr lang="vi-VN" sz="4800" b="1" smtClean="0">
                <a:solidFill>
                  <a:srgbClr val="000514"/>
                </a:solidFill>
                <a:latin typeface="Times New Roman" panose="02020603050405020304" pitchFamily="18" charset="0"/>
              </a:rPr>
              <a:t>chủ </a:t>
            </a:r>
            <a:r>
              <a:rPr lang="vi-VN" sz="4800" b="1">
                <a:solidFill>
                  <a:srgbClr val="000514"/>
                </a:solidFill>
                <a:latin typeface="Times New Roman" panose="02020603050405020304" pitchFamily="18" charset="0"/>
              </a:rPr>
              <a:t>tiệm </a:t>
            </a:r>
          </a:p>
        </p:txBody>
      </p:sp>
      <p:sp>
        <p:nvSpPr>
          <p:cNvPr id="8" name="Hình chữ nhật 7"/>
          <p:cNvSpPr/>
          <p:nvPr/>
        </p:nvSpPr>
        <p:spPr>
          <a:xfrm>
            <a:off x="4498374" y="3316403"/>
            <a:ext cx="448039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>
                <a:solidFill>
                  <a:srgbClr val="000514"/>
                </a:solidFill>
                <a:latin typeface="Times New Roman" panose="02020603050405020304" pitchFamily="18" charset="0"/>
              </a:rPr>
              <a:t>- đại </a:t>
            </a:r>
            <a:r>
              <a:rPr lang="en-US" sz="4800" b="1" smtClean="0">
                <a:solidFill>
                  <a:srgbClr val="000514"/>
                </a:solidFill>
                <a:latin typeface="Times New Roman" panose="02020603050405020304" pitchFamily="18" charset="0"/>
              </a:rPr>
              <a:t>úy, trung </a:t>
            </a:r>
            <a:r>
              <a:rPr lang="en-US" sz="4800" b="1">
                <a:solidFill>
                  <a:srgbClr val="000514"/>
                </a:solidFill>
                <a:latin typeface="Times New Roman" panose="02020603050405020304" pitchFamily="18" charset="0"/>
              </a:rPr>
              <a:t>sĩ</a:t>
            </a:r>
            <a:endParaRPr lang="vi-VN" sz="4800"/>
          </a:p>
        </p:txBody>
      </p:sp>
      <p:sp>
        <p:nvSpPr>
          <p:cNvPr id="9" name="Hình chữ nhật 8"/>
          <p:cNvSpPr/>
          <p:nvPr/>
        </p:nvSpPr>
        <p:spPr>
          <a:xfrm>
            <a:off x="3999384" y="4321236"/>
            <a:ext cx="674575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4800" b="1">
                <a:solidFill>
                  <a:srgbClr val="000514"/>
                </a:solidFill>
                <a:latin typeface="Times New Roman" panose="02020603050405020304" pitchFamily="18" charset="0"/>
              </a:rPr>
              <a:t>- Giáo </a:t>
            </a:r>
            <a:r>
              <a:rPr lang="vi-VN" sz="4800" b="1" smtClean="0">
                <a:solidFill>
                  <a:srgbClr val="000514"/>
                </a:solidFill>
                <a:latin typeface="Times New Roman" panose="02020603050405020304" pitchFamily="18" charset="0"/>
              </a:rPr>
              <a:t>viên, </a:t>
            </a:r>
            <a:r>
              <a:rPr lang="vi-VN" sz="4800" b="1">
                <a:solidFill>
                  <a:srgbClr val="000514"/>
                </a:solidFill>
                <a:latin typeface="Times New Roman" panose="02020603050405020304" pitchFamily="18" charset="0"/>
              </a:rPr>
              <a:t>bác </a:t>
            </a:r>
            <a:r>
              <a:rPr lang="vi-VN" sz="4800" b="1" smtClean="0">
                <a:solidFill>
                  <a:srgbClr val="000514"/>
                </a:solidFill>
                <a:latin typeface="Times New Roman" panose="02020603050405020304" pitchFamily="18" charset="0"/>
              </a:rPr>
              <a:t>sĩ,  </a:t>
            </a:r>
            <a:r>
              <a:rPr lang="vi-VN" sz="4800" b="1">
                <a:solidFill>
                  <a:srgbClr val="000514"/>
                </a:solidFill>
                <a:latin typeface="Times New Roman" panose="02020603050405020304" pitchFamily="18" charset="0"/>
              </a:rPr>
              <a:t>kĩ sư</a:t>
            </a:r>
          </a:p>
        </p:txBody>
      </p:sp>
      <p:sp>
        <p:nvSpPr>
          <p:cNvPr id="10" name="Hình chữ nhật 9"/>
          <p:cNvSpPr/>
          <p:nvPr/>
        </p:nvSpPr>
        <p:spPr>
          <a:xfrm>
            <a:off x="4202801" y="5271383"/>
            <a:ext cx="742835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>
                <a:solidFill>
                  <a:srgbClr val="000514"/>
                </a:solidFill>
                <a:latin typeface="Times New Roman" panose="02020603050405020304" pitchFamily="18" charset="0"/>
              </a:rPr>
              <a:t>- Học sinh tiểu </a:t>
            </a:r>
            <a:r>
              <a:rPr lang="en-US" sz="4800" b="1" smtClean="0">
                <a:solidFill>
                  <a:srgbClr val="000514"/>
                </a:solidFill>
                <a:latin typeface="Times New Roman" panose="02020603050405020304" pitchFamily="18" charset="0"/>
              </a:rPr>
              <a:t>học, </a:t>
            </a:r>
          </a:p>
          <a:p>
            <a:r>
              <a:rPr lang="en-US" sz="4800" b="1" smtClean="0">
                <a:solidFill>
                  <a:srgbClr val="000514"/>
                </a:solidFill>
                <a:latin typeface="Times New Roman" panose="02020603050405020304" pitchFamily="18" charset="0"/>
              </a:rPr>
              <a:t>học </a:t>
            </a:r>
            <a:r>
              <a:rPr lang="en-US" sz="4800" b="1">
                <a:solidFill>
                  <a:srgbClr val="000514"/>
                </a:solidFill>
                <a:latin typeface="Times New Roman" panose="02020603050405020304" pitchFamily="18" charset="0"/>
              </a:rPr>
              <a:t>sinh trung học</a:t>
            </a:r>
          </a:p>
        </p:txBody>
      </p:sp>
    </p:spTree>
    <p:extLst>
      <p:ext uri="{BB962C8B-B14F-4D97-AF65-F5344CB8AC3E}">
        <p14:creationId xmlns:p14="http://schemas.microsoft.com/office/powerpoint/2010/main" val="301882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1"/>
          <p:cNvSpPr/>
          <p:nvPr/>
        </p:nvSpPr>
        <p:spPr>
          <a:xfrm>
            <a:off x="254968" y="188640"/>
            <a:ext cx="113052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800" b="1">
                <a:solidFill>
                  <a:srgbClr val="000514"/>
                </a:solidFill>
                <a:latin typeface="Arial" panose="020B0604020202020204" pitchFamily="34" charset="0"/>
              </a:rPr>
              <a:t>2. Các thành </a:t>
            </a:r>
            <a:r>
              <a:rPr lang="vi-VN" sz="4800" b="1" smtClean="0">
                <a:solidFill>
                  <a:srgbClr val="000514"/>
                </a:solidFill>
                <a:latin typeface="Arial" panose="020B0604020202020204" pitchFamily="34" charset="0"/>
              </a:rPr>
              <a:t>ngữ, tục </a:t>
            </a:r>
            <a:r>
              <a:rPr lang="vi-VN" sz="4800" b="1">
                <a:solidFill>
                  <a:srgbClr val="000514"/>
                </a:solidFill>
                <a:latin typeface="Arial" panose="020B0604020202020204" pitchFamily="34" charset="0"/>
              </a:rPr>
              <a:t>ngữ dưới đây nói lên những phẩm chất gì của người Việt Nam ta ?</a:t>
            </a:r>
          </a:p>
          <a:p>
            <a:pPr>
              <a:buSzPts val="2400"/>
            </a:pPr>
            <a:r>
              <a:rPr lang="en-US" sz="4800" b="1" smtClean="0">
                <a:solidFill>
                  <a:srgbClr val="000514"/>
                </a:solidFill>
                <a:latin typeface="Arial" panose="020B0604020202020204" pitchFamily="34" charset="0"/>
              </a:rPr>
              <a:t>a) </a:t>
            </a:r>
            <a:r>
              <a:rPr lang="vi-VN" sz="4800" b="1" smtClean="0">
                <a:solidFill>
                  <a:srgbClr val="000514"/>
                </a:solidFill>
                <a:latin typeface="Arial" panose="020B0604020202020204" pitchFamily="34" charset="0"/>
              </a:rPr>
              <a:t>Chịu </a:t>
            </a:r>
            <a:r>
              <a:rPr lang="vi-VN" sz="4800" b="1">
                <a:solidFill>
                  <a:srgbClr val="000514"/>
                </a:solidFill>
                <a:latin typeface="Arial" panose="020B0604020202020204" pitchFamily="34" charset="0"/>
              </a:rPr>
              <a:t>thương chịu khó:</a:t>
            </a:r>
          </a:p>
          <a:p>
            <a:endParaRPr lang="en-US" sz="4800" b="1" smtClean="0">
              <a:solidFill>
                <a:srgbClr val="000514"/>
              </a:solidFill>
              <a:latin typeface="Arial" panose="020B0604020202020204" pitchFamily="34" charset="0"/>
            </a:endParaRPr>
          </a:p>
          <a:p>
            <a:endParaRPr lang="en-US" sz="4800" b="1">
              <a:solidFill>
                <a:srgbClr val="000514"/>
              </a:solidFill>
              <a:latin typeface="Arial" panose="020B0604020202020204" pitchFamily="34" charset="0"/>
            </a:endParaRPr>
          </a:p>
          <a:p>
            <a:r>
              <a:rPr lang="en-US" sz="4800" b="1" smtClean="0">
                <a:solidFill>
                  <a:srgbClr val="000514"/>
                </a:solidFill>
                <a:latin typeface="Arial" panose="020B0604020202020204" pitchFamily="34" charset="0"/>
              </a:rPr>
              <a:t>b</a:t>
            </a:r>
            <a:r>
              <a:rPr lang="en-US" sz="4800" b="1">
                <a:solidFill>
                  <a:srgbClr val="000514"/>
                </a:solidFill>
                <a:latin typeface="Arial" panose="020B0604020202020204" pitchFamily="34" charset="0"/>
              </a:rPr>
              <a:t>) Dám nghĩ dám làm </a:t>
            </a:r>
            <a:r>
              <a:rPr lang="en-US" sz="4800" b="1" smtClean="0">
                <a:solidFill>
                  <a:srgbClr val="000514"/>
                </a:solidFill>
                <a:latin typeface="Arial" panose="020B0604020202020204" pitchFamily="34" charset="0"/>
              </a:rPr>
              <a:t>:</a:t>
            </a:r>
            <a:endParaRPr lang="en-US" sz="4800" b="1">
              <a:solidFill>
                <a:srgbClr val="000514"/>
              </a:solidFill>
              <a:latin typeface="Arial" panose="020B0604020202020204" pitchFamily="34" charset="0"/>
            </a:endParaRPr>
          </a:p>
        </p:txBody>
      </p:sp>
      <p:sp>
        <p:nvSpPr>
          <p:cNvPr id="3" name="Hình chữ nhật 2"/>
          <p:cNvSpPr/>
          <p:nvPr/>
        </p:nvSpPr>
        <p:spPr>
          <a:xfrm>
            <a:off x="225674" y="3205141"/>
            <a:ext cx="115212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>
                <a:solidFill>
                  <a:srgbClr val="FF0000"/>
                </a:solidFill>
                <a:latin typeface="Arial" panose="020B0604020202020204" pitchFamily="34" charset="0"/>
              </a:rPr>
              <a:t>Cần </a:t>
            </a:r>
            <a:r>
              <a:rPr lang="en-US" sz="4800" b="1" smtClean="0">
                <a:solidFill>
                  <a:srgbClr val="FF0000"/>
                </a:solidFill>
                <a:latin typeface="Arial" panose="020B0604020202020204" pitchFamily="34" charset="0"/>
              </a:rPr>
              <a:t>cù, chăm chỉ, không </a:t>
            </a:r>
            <a:r>
              <a:rPr lang="en-US" sz="4800" b="1">
                <a:solidFill>
                  <a:srgbClr val="FF0000"/>
                </a:solidFill>
                <a:latin typeface="Arial" panose="020B0604020202020204" pitchFamily="34" charset="0"/>
              </a:rPr>
              <a:t>ngại khó ngại khổ </a:t>
            </a:r>
          </a:p>
        </p:txBody>
      </p:sp>
      <p:sp>
        <p:nvSpPr>
          <p:cNvPr id="4" name="Hình chữ nhật 3"/>
          <p:cNvSpPr/>
          <p:nvPr/>
        </p:nvSpPr>
        <p:spPr>
          <a:xfrm>
            <a:off x="254968" y="5474067"/>
            <a:ext cx="115212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smtClean="0">
                <a:solidFill>
                  <a:srgbClr val="FF0000"/>
                </a:solidFill>
                <a:latin typeface="Arial" panose="020B0604020202020204" pitchFamily="34" charset="0"/>
              </a:rPr>
              <a:t>Mạnh dạn, </a:t>
            </a:r>
            <a:r>
              <a:rPr lang="en-US" sz="4800" b="1">
                <a:solidFill>
                  <a:srgbClr val="FF0000"/>
                </a:solidFill>
                <a:latin typeface="Arial" panose="020B0604020202020204" pitchFamily="34" charset="0"/>
              </a:rPr>
              <a:t>táo </a:t>
            </a:r>
            <a:r>
              <a:rPr lang="en-US" sz="4800" b="1" smtClean="0">
                <a:solidFill>
                  <a:srgbClr val="FF0000"/>
                </a:solidFill>
                <a:latin typeface="Arial" panose="020B0604020202020204" pitchFamily="34" charset="0"/>
              </a:rPr>
              <a:t>bạo,có </a:t>
            </a:r>
            <a:r>
              <a:rPr lang="en-US" sz="4800" b="1">
                <a:solidFill>
                  <a:srgbClr val="FF0000"/>
                </a:solidFill>
                <a:latin typeface="Arial" panose="020B0604020202020204" pitchFamily="34" charset="0"/>
              </a:rPr>
              <a:t>nhiều sáng kiến </a:t>
            </a:r>
          </a:p>
        </p:txBody>
      </p:sp>
    </p:spTree>
    <p:extLst>
      <p:ext uri="{BB962C8B-B14F-4D97-AF65-F5344CB8AC3E}">
        <p14:creationId xmlns:p14="http://schemas.microsoft.com/office/powerpoint/2010/main" val="215984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1"/>
          <p:cNvSpPr/>
          <p:nvPr/>
        </p:nvSpPr>
        <p:spPr>
          <a:xfrm>
            <a:off x="217984" y="0"/>
            <a:ext cx="113052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800" b="1" smtClean="0">
                <a:solidFill>
                  <a:srgbClr val="000514"/>
                </a:solidFill>
                <a:latin typeface="Arial" panose="020B0604020202020204" pitchFamily="34" charset="0"/>
              </a:rPr>
              <a:t>c</a:t>
            </a:r>
            <a:r>
              <a:rPr lang="vi-VN" sz="4800" b="1">
                <a:solidFill>
                  <a:srgbClr val="000514"/>
                </a:solidFill>
                <a:latin typeface="Arial" panose="020B0604020202020204" pitchFamily="34" charset="0"/>
              </a:rPr>
              <a:t>) Muôn người như </a:t>
            </a:r>
            <a:r>
              <a:rPr lang="vi-VN" sz="4800" b="1" smtClean="0">
                <a:solidFill>
                  <a:srgbClr val="000514"/>
                </a:solidFill>
                <a:latin typeface="Arial" panose="020B0604020202020204" pitchFamily="34" charset="0"/>
              </a:rPr>
              <a:t>một:</a:t>
            </a:r>
            <a:endParaRPr lang="en-US" sz="4800" b="1" smtClean="0">
              <a:solidFill>
                <a:srgbClr val="000514"/>
              </a:solidFill>
              <a:latin typeface="Arial" panose="020B0604020202020204" pitchFamily="34" charset="0"/>
            </a:endParaRPr>
          </a:p>
          <a:p>
            <a:endParaRPr lang="en-US" sz="4800" b="1" smtClean="0">
              <a:solidFill>
                <a:srgbClr val="000514"/>
              </a:solidFill>
              <a:latin typeface="Arial" panose="020B0604020202020204" pitchFamily="34" charset="0"/>
            </a:endParaRPr>
          </a:p>
          <a:p>
            <a:endParaRPr lang="en-US" sz="4800" b="1" smtClean="0">
              <a:solidFill>
                <a:srgbClr val="000514"/>
              </a:solidFill>
              <a:latin typeface="Arial" panose="020B0604020202020204" pitchFamily="34" charset="0"/>
            </a:endParaRPr>
          </a:p>
          <a:p>
            <a:r>
              <a:rPr lang="en-US" sz="4800" b="1" smtClean="0">
                <a:solidFill>
                  <a:srgbClr val="000514"/>
                </a:solidFill>
                <a:latin typeface="Arial" panose="020B0604020202020204" pitchFamily="34" charset="0"/>
              </a:rPr>
              <a:t>d</a:t>
            </a:r>
            <a:r>
              <a:rPr lang="en-US" sz="4800" b="1">
                <a:solidFill>
                  <a:srgbClr val="000514"/>
                </a:solidFill>
                <a:latin typeface="Arial" panose="020B0604020202020204" pitchFamily="34" charset="0"/>
              </a:rPr>
              <a:t>) Trọng nghĩa khinh tài (</a:t>
            </a:r>
            <a:r>
              <a:rPr lang="en-US" sz="4800" b="1" i="1">
                <a:solidFill>
                  <a:srgbClr val="000514"/>
                </a:solidFill>
                <a:latin typeface="Arial" panose="020B0604020202020204" pitchFamily="34" charset="0"/>
              </a:rPr>
              <a:t>tài</a:t>
            </a:r>
            <a:r>
              <a:rPr lang="en-US" sz="4800" b="1">
                <a:solidFill>
                  <a:srgbClr val="000514"/>
                </a:solidFill>
                <a:latin typeface="Arial" panose="020B0604020202020204" pitchFamily="34" charset="0"/>
              </a:rPr>
              <a:t>: tiền </a:t>
            </a:r>
            <a:r>
              <a:rPr lang="en-US" sz="4800" b="1" smtClean="0">
                <a:solidFill>
                  <a:srgbClr val="000514"/>
                </a:solidFill>
                <a:latin typeface="Arial" panose="020B0604020202020204" pitchFamily="34" charset="0"/>
              </a:rPr>
              <a:t>của):</a:t>
            </a:r>
          </a:p>
          <a:p>
            <a:endParaRPr lang="en-US" sz="4800" b="1" smtClean="0">
              <a:solidFill>
                <a:srgbClr val="000514"/>
              </a:solidFill>
              <a:latin typeface="Arial" panose="020B0604020202020204" pitchFamily="34" charset="0"/>
            </a:endParaRPr>
          </a:p>
          <a:p>
            <a:endParaRPr lang="en-US" sz="4800" b="1">
              <a:solidFill>
                <a:srgbClr val="000514"/>
              </a:solidFill>
              <a:latin typeface="Arial" panose="020B0604020202020204" pitchFamily="34" charset="0"/>
            </a:endParaRPr>
          </a:p>
          <a:p>
            <a:r>
              <a:rPr lang="vi-VN" sz="4800" b="1" smtClean="0">
                <a:solidFill>
                  <a:srgbClr val="000514"/>
                </a:solidFill>
                <a:latin typeface="Arial" panose="020B0604020202020204" pitchFamily="34" charset="0"/>
              </a:rPr>
              <a:t>e</a:t>
            </a:r>
            <a:r>
              <a:rPr lang="vi-VN" sz="4800" b="1">
                <a:solidFill>
                  <a:srgbClr val="000514"/>
                </a:solidFill>
                <a:latin typeface="Arial" panose="020B0604020202020204" pitchFamily="34" charset="0"/>
              </a:rPr>
              <a:t>) Uống nước nhớ nguồn :</a:t>
            </a:r>
          </a:p>
        </p:txBody>
      </p:sp>
      <p:sp>
        <p:nvSpPr>
          <p:cNvPr id="3" name="Hình chữ nhật 2"/>
          <p:cNvSpPr/>
          <p:nvPr/>
        </p:nvSpPr>
        <p:spPr>
          <a:xfrm>
            <a:off x="223714" y="764704"/>
            <a:ext cx="114805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smtClean="0">
                <a:solidFill>
                  <a:srgbClr val="000514"/>
                </a:solidFill>
                <a:latin typeface="Arial" panose="020B0604020202020204" pitchFamily="34" charset="0"/>
              </a:rPr>
              <a:t>  </a:t>
            </a:r>
            <a:r>
              <a:rPr lang="en-US" sz="4800" b="1" smtClean="0">
                <a:solidFill>
                  <a:srgbClr val="FF0000"/>
                </a:solidFill>
                <a:latin typeface="Arial" panose="020B0604020202020204" pitchFamily="34" charset="0"/>
              </a:rPr>
              <a:t>Đoàn kết, thống </a:t>
            </a:r>
            <a:r>
              <a:rPr lang="en-US" sz="4800" b="1">
                <a:solidFill>
                  <a:srgbClr val="FF0000"/>
                </a:solidFill>
                <a:latin typeface="Arial" panose="020B0604020202020204" pitchFamily="34" charset="0"/>
              </a:rPr>
              <a:t>nhất ý chí và hành động </a:t>
            </a:r>
            <a:endParaRPr lang="vi-VN" sz="48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Hình chữ nhật 3"/>
          <p:cNvSpPr/>
          <p:nvPr/>
        </p:nvSpPr>
        <p:spPr>
          <a:xfrm>
            <a:off x="248122" y="2932529"/>
            <a:ext cx="108732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smtClean="0">
                <a:solidFill>
                  <a:srgbClr val="FF0000"/>
                </a:solidFill>
                <a:latin typeface="Arial" panose="020B0604020202020204" pitchFamily="34" charset="0"/>
              </a:rPr>
              <a:t>    Coi </a:t>
            </a:r>
            <a:r>
              <a:rPr lang="en-US" sz="4800" b="1">
                <a:solidFill>
                  <a:srgbClr val="FF0000"/>
                </a:solidFill>
                <a:latin typeface="Arial" panose="020B0604020202020204" pitchFamily="34" charset="0"/>
              </a:rPr>
              <a:t>trọng đạo lý và tình </a:t>
            </a:r>
            <a:r>
              <a:rPr lang="en-US" sz="4800" b="1" smtClean="0">
                <a:solidFill>
                  <a:srgbClr val="FF0000"/>
                </a:solidFill>
                <a:latin typeface="Arial" panose="020B0604020202020204" pitchFamily="34" charset="0"/>
              </a:rPr>
              <a:t>cảm, coi </a:t>
            </a:r>
            <a:r>
              <a:rPr lang="en-US" sz="4800" b="1">
                <a:solidFill>
                  <a:srgbClr val="FF0000"/>
                </a:solidFill>
                <a:latin typeface="Arial" panose="020B0604020202020204" pitchFamily="34" charset="0"/>
              </a:rPr>
              <a:t>nhẹ tiền bạc</a:t>
            </a:r>
          </a:p>
        </p:txBody>
      </p:sp>
      <p:sp>
        <p:nvSpPr>
          <p:cNvPr id="6" name="Hình chữ nhật 5"/>
          <p:cNvSpPr/>
          <p:nvPr/>
        </p:nvSpPr>
        <p:spPr>
          <a:xfrm>
            <a:off x="380492" y="5100354"/>
            <a:ext cx="109802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800" b="1">
                <a:solidFill>
                  <a:srgbClr val="FF0000"/>
                </a:solidFill>
                <a:latin typeface="Arial" panose="020B0604020202020204" pitchFamily="34" charset="0"/>
              </a:rPr>
              <a:t>Biết ơn những người đã đem lại những điều tốt đẹp cho mình </a:t>
            </a:r>
          </a:p>
        </p:txBody>
      </p:sp>
    </p:spTree>
    <p:extLst>
      <p:ext uri="{BB962C8B-B14F-4D97-AF65-F5344CB8AC3E}">
        <p14:creationId xmlns:p14="http://schemas.microsoft.com/office/powerpoint/2010/main" val="73992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1"/>
          <p:cNvSpPr/>
          <p:nvPr/>
        </p:nvSpPr>
        <p:spPr>
          <a:xfrm>
            <a:off x="182960" y="117693"/>
            <a:ext cx="1152128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3. Đọc truyện sau và trả lời câu hỏi :</a:t>
            </a:r>
          </a:p>
          <a:p>
            <a:pPr algn="ctr"/>
            <a:r>
              <a:rPr 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Con Rồng cháu tiên </a:t>
            </a:r>
          </a:p>
          <a:p>
            <a:r>
              <a:rPr lang="vi-VN" sz="2400" b="1">
                <a:solidFill>
                  <a:srgbClr val="FF0000"/>
                </a:solidFill>
                <a:latin typeface="Arial" panose="020B0604020202020204" pitchFamily="34" charset="0"/>
              </a:rPr>
              <a:t>	</a:t>
            </a:r>
            <a:r>
              <a:rPr lang="vi-VN" sz="2400" b="1">
                <a:solidFill>
                  <a:schemeClr val="bg2"/>
                </a:solidFill>
                <a:latin typeface="Arial" panose="020B0604020202020204" pitchFamily="34" charset="0"/>
              </a:rPr>
              <a:t>Ngày xửa ngày </a:t>
            </a:r>
            <a:r>
              <a:rPr lang="vi-VN" sz="2400" b="1" smtClean="0">
                <a:solidFill>
                  <a:schemeClr val="bg2"/>
                </a:solidFill>
                <a:latin typeface="Arial" panose="020B0604020202020204" pitchFamily="34" charset="0"/>
              </a:rPr>
              <a:t>xưa;</a:t>
            </a:r>
            <a:r>
              <a:rPr lang="en-US" sz="2400" b="1" smtClean="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  <a:r>
              <a:rPr lang="vi-VN" sz="2400" b="1" smtClean="0">
                <a:solidFill>
                  <a:schemeClr val="bg2"/>
                </a:solidFill>
                <a:latin typeface="Arial" panose="020B0604020202020204" pitchFamily="34" charset="0"/>
              </a:rPr>
              <a:t>ở </a:t>
            </a:r>
            <a:r>
              <a:rPr lang="vi-VN" sz="2400" b="1">
                <a:solidFill>
                  <a:schemeClr val="bg2"/>
                </a:solidFill>
                <a:latin typeface="Arial" panose="020B0604020202020204" pitchFamily="34" charset="0"/>
              </a:rPr>
              <a:t>miền đất Lạc </a:t>
            </a:r>
            <a:r>
              <a:rPr lang="vi-VN" sz="2400" b="1" smtClean="0">
                <a:solidFill>
                  <a:schemeClr val="bg2"/>
                </a:solidFill>
                <a:latin typeface="Arial" panose="020B0604020202020204" pitchFamily="34" charset="0"/>
              </a:rPr>
              <a:t>việt, có </a:t>
            </a:r>
            <a:r>
              <a:rPr lang="vi-VN" sz="2400" b="1">
                <a:solidFill>
                  <a:schemeClr val="bg2"/>
                </a:solidFill>
                <a:latin typeface="Arial" panose="020B0604020202020204" pitchFamily="34" charset="0"/>
              </a:rPr>
              <a:t>một vị thần tên là Lạc Long </a:t>
            </a:r>
            <a:r>
              <a:rPr lang="vi-VN" sz="2400" b="1" smtClean="0">
                <a:solidFill>
                  <a:schemeClr val="bg2"/>
                </a:solidFill>
                <a:latin typeface="Arial" panose="020B0604020202020204" pitchFamily="34" charset="0"/>
              </a:rPr>
              <a:t>Quân.Thần </a:t>
            </a:r>
            <a:r>
              <a:rPr lang="vi-VN" sz="2400" b="1">
                <a:solidFill>
                  <a:schemeClr val="bg2"/>
                </a:solidFill>
                <a:latin typeface="Arial" panose="020B0604020202020204" pitchFamily="34" charset="0"/>
              </a:rPr>
              <a:t>mình </a:t>
            </a:r>
            <a:r>
              <a:rPr lang="vi-VN" sz="2400" b="1" smtClean="0">
                <a:solidFill>
                  <a:schemeClr val="bg2"/>
                </a:solidFill>
                <a:latin typeface="Arial" panose="020B0604020202020204" pitchFamily="34" charset="0"/>
              </a:rPr>
              <a:t>rồng, sức </a:t>
            </a:r>
            <a:r>
              <a:rPr lang="vi-VN" sz="2400" b="1">
                <a:solidFill>
                  <a:schemeClr val="bg2"/>
                </a:solidFill>
                <a:latin typeface="Arial" panose="020B0604020202020204" pitchFamily="34" charset="0"/>
              </a:rPr>
              <a:t>khỏe vô </a:t>
            </a:r>
            <a:r>
              <a:rPr lang="vi-VN" sz="2400" b="1" smtClean="0">
                <a:solidFill>
                  <a:schemeClr val="bg2"/>
                </a:solidFill>
                <a:latin typeface="Arial" panose="020B0604020202020204" pitchFamily="34" charset="0"/>
              </a:rPr>
              <a:t>địch, lại </a:t>
            </a:r>
            <a:r>
              <a:rPr lang="vi-VN" sz="2400" b="1">
                <a:solidFill>
                  <a:schemeClr val="bg2"/>
                </a:solidFill>
                <a:latin typeface="Arial" panose="020B0604020202020204" pitchFamily="34" charset="0"/>
              </a:rPr>
              <a:t>có nhiều phép </a:t>
            </a:r>
            <a:r>
              <a:rPr lang="vi-VN" sz="2400" b="1" smtClean="0">
                <a:solidFill>
                  <a:schemeClr val="bg2"/>
                </a:solidFill>
                <a:latin typeface="Arial" panose="020B0604020202020204" pitchFamily="34" charset="0"/>
              </a:rPr>
              <a:t>lạ. Bấy giờ, ở </a:t>
            </a:r>
            <a:r>
              <a:rPr lang="vi-VN" sz="2400" b="1">
                <a:solidFill>
                  <a:schemeClr val="bg2"/>
                </a:solidFill>
                <a:latin typeface="Arial" panose="020B0604020202020204" pitchFamily="34" charset="0"/>
              </a:rPr>
              <a:t>vùng núi cao có nàng </a:t>
            </a:r>
            <a:r>
              <a:rPr lang="en-US" sz="2400" b="1">
                <a:solidFill>
                  <a:schemeClr val="bg2"/>
                </a:solidFill>
                <a:latin typeface="Arial" panose="020B0604020202020204" pitchFamily="34" charset="0"/>
              </a:rPr>
              <a:t>Â</a:t>
            </a:r>
            <a:r>
              <a:rPr lang="vi-VN" sz="2400" b="1" smtClean="0">
                <a:solidFill>
                  <a:schemeClr val="bg2"/>
                </a:solidFill>
                <a:latin typeface="Arial" panose="020B0604020202020204" pitchFamily="34" charset="0"/>
              </a:rPr>
              <a:t>u </a:t>
            </a:r>
            <a:r>
              <a:rPr lang="vi-VN" sz="2400" b="1">
                <a:solidFill>
                  <a:schemeClr val="bg2"/>
                </a:solidFill>
                <a:latin typeface="Arial" panose="020B0604020202020204" pitchFamily="34" charset="0"/>
              </a:rPr>
              <a:t>Cơ xinh đẹp tuyệt </a:t>
            </a:r>
            <a:r>
              <a:rPr lang="vi-VN" sz="2400" b="1" smtClean="0">
                <a:solidFill>
                  <a:schemeClr val="bg2"/>
                </a:solidFill>
                <a:latin typeface="Arial" panose="020B0604020202020204" pitchFamily="34" charset="0"/>
              </a:rPr>
              <a:t>trần, nghe </a:t>
            </a:r>
            <a:r>
              <a:rPr lang="vi-VN" sz="2400" b="1">
                <a:solidFill>
                  <a:schemeClr val="bg2"/>
                </a:solidFill>
                <a:latin typeface="Arial" panose="020B0604020202020204" pitchFamily="34" charset="0"/>
              </a:rPr>
              <a:t>vùng đất Lạc Việt có nhiều hoa thơm cỏ lạ bèn tìm đến </a:t>
            </a:r>
            <a:r>
              <a:rPr lang="vi-VN" sz="2400" b="1" smtClean="0">
                <a:solidFill>
                  <a:schemeClr val="bg2"/>
                </a:solidFill>
                <a:latin typeface="Arial" panose="020B0604020202020204" pitchFamily="34" charset="0"/>
              </a:rPr>
              <a:t>thăm. Hai </a:t>
            </a:r>
            <a:r>
              <a:rPr lang="vi-VN" sz="2400" b="1">
                <a:solidFill>
                  <a:schemeClr val="bg2"/>
                </a:solidFill>
                <a:latin typeface="Arial" panose="020B0604020202020204" pitchFamily="34" charset="0"/>
              </a:rPr>
              <a:t>người gặp </a:t>
            </a:r>
            <a:r>
              <a:rPr lang="vi-VN" sz="2400" b="1" smtClean="0">
                <a:solidFill>
                  <a:schemeClr val="bg2"/>
                </a:solidFill>
                <a:latin typeface="Arial" panose="020B0604020202020204" pitchFamily="34" charset="0"/>
              </a:rPr>
              <a:t>nhau,</a:t>
            </a:r>
            <a:r>
              <a:rPr lang="en-US" sz="2400" b="1" smtClean="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  <a:r>
              <a:rPr lang="vi-VN" sz="2400" b="1" smtClean="0">
                <a:solidFill>
                  <a:schemeClr val="bg2"/>
                </a:solidFill>
                <a:latin typeface="Arial" panose="020B0604020202020204" pitchFamily="34" charset="0"/>
              </a:rPr>
              <a:t>kết </a:t>
            </a:r>
            <a:r>
              <a:rPr lang="vi-VN" sz="2400" b="1">
                <a:solidFill>
                  <a:schemeClr val="bg2"/>
                </a:solidFill>
                <a:latin typeface="Arial" panose="020B0604020202020204" pitchFamily="34" charset="0"/>
              </a:rPr>
              <a:t>thành vợ </a:t>
            </a:r>
            <a:r>
              <a:rPr lang="vi-VN" sz="2400" b="1" smtClean="0">
                <a:solidFill>
                  <a:schemeClr val="bg2"/>
                </a:solidFill>
                <a:latin typeface="Arial" panose="020B0604020202020204" pitchFamily="34" charset="0"/>
              </a:rPr>
              <a:t>chồng. Đên </a:t>
            </a:r>
            <a:r>
              <a:rPr lang="vi-VN" sz="2400" b="1">
                <a:solidFill>
                  <a:schemeClr val="bg2"/>
                </a:solidFill>
                <a:latin typeface="Arial" panose="020B0604020202020204" pitchFamily="34" charset="0"/>
              </a:rPr>
              <a:t>kì sinh </a:t>
            </a:r>
            <a:r>
              <a:rPr lang="vi-VN" sz="2400" b="1" smtClean="0">
                <a:solidFill>
                  <a:schemeClr val="bg2"/>
                </a:solidFill>
                <a:latin typeface="Arial" panose="020B0604020202020204" pitchFamily="34" charset="0"/>
              </a:rPr>
              <a:t>nở, Au </a:t>
            </a:r>
            <a:r>
              <a:rPr lang="vi-VN" sz="2400" b="1">
                <a:solidFill>
                  <a:schemeClr val="bg2"/>
                </a:solidFill>
                <a:latin typeface="Arial" panose="020B0604020202020204" pitchFamily="34" charset="0"/>
              </a:rPr>
              <a:t>Cơ sinh ra một cái bọc trăm </a:t>
            </a:r>
            <a:r>
              <a:rPr lang="vi-VN" sz="2400" b="1" smtClean="0">
                <a:solidFill>
                  <a:schemeClr val="bg2"/>
                </a:solidFill>
                <a:latin typeface="Arial" panose="020B0604020202020204" pitchFamily="34" charset="0"/>
              </a:rPr>
              <a:t>trứng. Kì </a:t>
            </a:r>
            <a:r>
              <a:rPr lang="vi-VN" sz="2400" b="1">
                <a:solidFill>
                  <a:schemeClr val="bg2"/>
                </a:solidFill>
                <a:latin typeface="Arial" panose="020B0604020202020204" pitchFamily="34" charset="0"/>
              </a:rPr>
              <a:t>lạ </a:t>
            </a:r>
            <a:r>
              <a:rPr lang="vi-VN" sz="2400" b="1" smtClean="0">
                <a:solidFill>
                  <a:schemeClr val="bg2"/>
                </a:solidFill>
                <a:latin typeface="Arial" panose="020B0604020202020204" pitchFamily="34" charset="0"/>
              </a:rPr>
              <a:t>thay, trăm </a:t>
            </a:r>
            <a:r>
              <a:rPr lang="vi-VN" sz="2400" b="1">
                <a:solidFill>
                  <a:schemeClr val="bg2"/>
                </a:solidFill>
                <a:latin typeface="Arial" panose="020B0604020202020204" pitchFamily="34" charset="0"/>
              </a:rPr>
              <a:t>trứng nở một trăm người con đẹp </a:t>
            </a:r>
            <a:r>
              <a:rPr lang="vi-VN" sz="2400" b="1" smtClean="0">
                <a:solidFill>
                  <a:schemeClr val="bg2"/>
                </a:solidFill>
                <a:latin typeface="Arial" panose="020B0604020202020204" pitchFamily="34" charset="0"/>
              </a:rPr>
              <a:t>đẽ, hồng </a:t>
            </a:r>
            <a:r>
              <a:rPr lang="vi-VN" sz="2400" b="1">
                <a:solidFill>
                  <a:schemeClr val="bg2"/>
                </a:solidFill>
                <a:latin typeface="Arial" panose="020B0604020202020204" pitchFamily="34" charset="0"/>
              </a:rPr>
              <a:t>hào và lớn nhanh như </a:t>
            </a:r>
            <a:r>
              <a:rPr lang="vi-VN" sz="2400" b="1" smtClean="0">
                <a:solidFill>
                  <a:schemeClr val="bg2"/>
                </a:solidFill>
                <a:latin typeface="Arial" panose="020B0604020202020204" pitchFamily="34" charset="0"/>
              </a:rPr>
              <a:t>thổi. Sông </a:t>
            </a:r>
            <a:r>
              <a:rPr lang="vi-VN" sz="2400" b="1">
                <a:solidFill>
                  <a:schemeClr val="bg2"/>
                </a:solidFill>
                <a:latin typeface="Arial" panose="020B0604020202020204" pitchFamily="34" charset="0"/>
              </a:rPr>
              <a:t>với nhau được ít </a:t>
            </a:r>
            <a:r>
              <a:rPr lang="vi-VN" sz="2400" b="1" smtClean="0">
                <a:solidFill>
                  <a:schemeClr val="bg2"/>
                </a:solidFill>
                <a:latin typeface="Arial" panose="020B0604020202020204" pitchFamily="34" charset="0"/>
              </a:rPr>
              <a:t>lâu, Lạc </a:t>
            </a:r>
            <a:r>
              <a:rPr lang="vi-VN" sz="2400" b="1">
                <a:solidFill>
                  <a:schemeClr val="bg2"/>
                </a:solidFill>
                <a:latin typeface="Arial" panose="020B0604020202020204" pitchFamily="34" charset="0"/>
              </a:rPr>
              <a:t>Long Quân bảo vợ :</a:t>
            </a:r>
          </a:p>
          <a:p>
            <a:r>
              <a:rPr lang="vi-VN" sz="2400" b="1">
                <a:solidFill>
                  <a:schemeClr val="bg2"/>
                </a:solidFill>
                <a:latin typeface="Arial" panose="020B0604020202020204" pitchFamily="34" charset="0"/>
              </a:rPr>
              <a:t>	- Ta vốn nòi rồng ở miền nước  </a:t>
            </a:r>
            <a:r>
              <a:rPr lang="vi-VN" sz="2400" b="1" smtClean="0">
                <a:solidFill>
                  <a:schemeClr val="bg2"/>
                </a:solidFill>
                <a:latin typeface="Arial" panose="020B0604020202020204" pitchFamily="34" charset="0"/>
              </a:rPr>
              <a:t>thẳm, nàng </a:t>
            </a:r>
            <a:r>
              <a:rPr lang="vi-VN" sz="2400" b="1">
                <a:solidFill>
                  <a:schemeClr val="bg2"/>
                </a:solidFill>
                <a:latin typeface="Arial" panose="020B0604020202020204" pitchFamily="34" charset="0"/>
              </a:rPr>
              <a:t>là dòng tiên ở chốn non </a:t>
            </a:r>
            <a:r>
              <a:rPr lang="vi-VN" sz="2400" b="1" smtClean="0">
                <a:solidFill>
                  <a:schemeClr val="bg2"/>
                </a:solidFill>
                <a:latin typeface="Arial" panose="020B0604020202020204" pitchFamily="34" charset="0"/>
              </a:rPr>
              <a:t>cao. Kẻ </a:t>
            </a:r>
            <a:r>
              <a:rPr lang="vi-VN" sz="2400" b="1">
                <a:solidFill>
                  <a:schemeClr val="bg2"/>
                </a:solidFill>
                <a:latin typeface="Arial" panose="020B0604020202020204" pitchFamily="34" charset="0"/>
              </a:rPr>
              <a:t>trên </a:t>
            </a:r>
            <a:r>
              <a:rPr lang="vi-VN" sz="2400" b="1" smtClean="0">
                <a:solidFill>
                  <a:schemeClr val="bg2"/>
                </a:solidFill>
                <a:latin typeface="Arial" panose="020B0604020202020204" pitchFamily="34" charset="0"/>
              </a:rPr>
              <a:t>cạn, người </a:t>
            </a:r>
            <a:r>
              <a:rPr lang="vi-VN" sz="2400" b="1">
                <a:solidFill>
                  <a:schemeClr val="bg2"/>
                </a:solidFill>
                <a:latin typeface="Arial" panose="020B0604020202020204" pitchFamily="34" charset="0"/>
              </a:rPr>
              <a:t>dưới </a:t>
            </a:r>
            <a:r>
              <a:rPr lang="vi-VN" sz="2400" b="1" smtClean="0">
                <a:solidFill>
                  <a:schemeClr val="bg2"/>
                </a:solidFill>
                <a:latin typeface="Arial" panose="020B0604020202020204" pitchFamily="34" charset="0"/>
              </a:rPr>
              <a:t>nước, tập </a:t>
            </a:r>
            <a:r>
              <a:rPr lang="vi-VN" sz="2400" b="1">
                <a:solidFill>
                  <a:schemeClr val="bg2"/>
                </a:solidFill>
                <a:latin typeface="Arial" panose="020B0604020202020204" pitchFamily="34" charset="0"/>
              </a:rPr>
              <a:t>quán khác </a:t>
            </a:r>
            <a:r>
              <a:rPr lang="vi-VN" sz="2400" b="1" smtClean="0">
                <a:solidFill>
                  <a:schemeClr val="bg2"/>
                </a:solidFill>
                <a:latin typeface="Arial" panose="020B0604020202020204" pitchFamily="34" charset="0"/>
              </a:rPr>
              <a:t>nhau, khó </a:t>
            </a:r>
            <a:r>
              <a:rPr lang="vi-VN" sz="2400" b="1">
                <a:solidFill>
                  <a:schemeClr val="bg2"/>
                </a:solidFill>
                <a:latin typeface="Arial" panose="020B0604020202020204" pitchFamily="34" charset="0"/>
              </a:rPr>
              <a:t>mà ở cùng nhau lâu dài </a:t>
            </a:r>
            <a:r>
              <a:rPr lang="vi-VN" sz="2400" b="1" smtClean="0">
                <a:solidFill>
                  <a:schemeClr val="bg2"/>
                </a:solidFill>
                <a:latin typeface="Arial" panose="020B0604020202020204" pitchFamily="34" charset="0"/>
              </a:rPr>
              <a:t>được. Nay </a:t>
            </a:r>
            <a:r>
              <a:rPr lang="vi-VN" sz="2400" b="1">
                <a:solidFill>
                  <a:schemeClr val="bg2"/>
                </a:solidFill>
                <a:latin typeface="Arial" panose="020B0604020202020204" pitchFamily="34" charset="0"/>
              </a:rPr>
              <a:t>ta đem năm mươi con xuống </a:t>
            </a:r>
            <a:r>
              <a:rPr lang="vi-VN" sz="2400" b="1" smtClean="0">
                <a:solidFill>
                  <a:schemeClr val="bg2"/>
                </a:solidFill>
                <a:latin typeface="Arial" panose="020B0604020202020204" pitchFamily="34" charset="0"/>
              </a:rPr>
              <a:t>biển, nàng </a:t>
            </a:r>
            <a:r>
              <a:rPr lang="vi-VN" sz="2400" b="1">
                <a:solidFill>
                  <a:schemeClr val="bg2"/>
                </a:solidFill>
                <a:latin typeface="Arial" panose="020B0604020202020204" pitchFamily="34" charset="0"/>
              </a:rPr>
              <a:t>đưa năm mươi con lên </a:t>
            </a:r>
            <a:r>
              <a:rPr lang="vi-VN" sz="2400" b="1" smtClean="0">
                <a:solidFill>
                  <a:schemeClr val="bg2"/>
                </a:solidFill>
                <a:latin typeface="Arial" panose="020B0604020202020204" pitchFamily="34" charset="0"/>
              </a:rPr>
              <a:t>núi, chia </a:t>
            </a:r>
            <a:r>
              <a:rPr lang="vi-VN" sz="2400" b="1">
                <a:solidFill>
                  <a:schemeClr val="bg2"/>
                </a:solidFill>
                <a:latin typeface="Arial" panose="020B0604020202020204" pitchFamily="34" charset="0"/>
              </a:rPr>
              <a:t>nhau cai quản các </a:t>
            </a:r>
            <a:r>
              <a:rPr lang="vi-VN" sz="2400" b="1" smtClean="0">
                <a:solidFill>
                  <a:schemeClr val="bg2"/>
                </a:solidFill>
                <a:latin typeface="Arial" panose="020B0604020202020204" pitchFamily="34" charset="0"/>
              </a:rPr>
              <a:t>phương, khi </a:t>
            </a:r>
            <a:r>
              <a:rPr lang="vi-VN" sz="2400" b="1">
                <a:solidFill>
                  <a:schemeClr val="bg2"/>
                </a:solidFill>
                <a:latin typeface="Arial" panose="020B0604020202020204" pitchFamily="34" charset="0"/>
              </a:rPr>
              <a:t>có việc thì giúp đỡ lẫn </a:t>
            </a:r>
            <a:r>
              <a:rPr lang="vi-VN" sz="2400" b="1" smtClean="0">
                <a:solidFill>
                  <a:schemeClr val="bg2"/>
                </a:solidFill>
                <a:latin typeface="Arial" panose="020B0604020202020204" pitchFamily="34" charset="0"/>
              </a:rPr>
              <a:t>nhau, đừng </a:t>
            </a:r>
            <a:r>
              <a:rPr lang="vi-VN" sz="2400" b="1">
                <a:solidFill>
                  <a:schemeClr val="bg2"/>
                </a:solidFill>
                <a:latin typeface="Arial" panose="020B0604020202020204" pitchFamily="34" charset="0"/>
              </a:rPr>
              <a:t>quên lời </a:t>
            </a:r>
            <a:r>
              <a:rPr lang="vi-VN" sz="2400" b="1" smtClean="0">
                <a:solidFill>
                  <a:schemeClr val="bg2"/>
                </a:solidFill>
                <a:latin typeface="Arial" panose="020B0604020202020204" pitchFamily="34" charset="0"/>
              </a:rPr>
              <a:t>hẹn. </a:t>
            </a:r>
            <a:endParaRPr lang="vi-VN" sz="2400" b="1">
              <a:solidFill>
                <a:schemeClr val="bg2"/>
              </a:solidFill>
              <a:latin typeface="Arial" panose="020B0604020202020204" pitchFamily="34" charset="0"/>
            </a:endParaRPr>
          </a:p>
          <a:p>
            <a:r>
              <a:rPr lang="vi-VN" sz="2400" b="1">
                <a:solidFill>
                  <a:schemeClr val="bg2"/>
                </a:solidFill>
                <a:latin typeface="Arial" panose="020B0604020202020204" pitchFamily="34" charset="0"/>
              </a:rPr>
              <a:t>	Một trăm người con của Lạc Long Quân và Au Cơ sau này trở thành tổ tiên của người Việt Nam </a:t>
            </a:r>
            <a:r>
              <a:rPr lang="vi-VN" sz="2400" b="1" smtClean="0">
                <a:solidFill>
                  <a:schemeClr val="bg2"/>
                </a:solidFill>
                <a:latin typeface="Arial" panose="020B0604020202020204" pitchFamily="34" charset="0"/>
              </a:rPr>
              <a:t>ta. Cũng </a:t>
            </a:r>
            <a:r>
              <a:rPr lang="vi-VN" sz="2400" b="1">
                <a:solidFill>
                  <a:schemeClr val="bg2"/>
                </a:solidFill>
                <a:latin typeface="Arial" panose="020B0604020202020204" pitchFamily="34" charset="0"/>
              </a:rPr>
              <a:t>bởi sự tích này mà người Việt Nam thường tự hào xưng là con Rồng cháu Tiên và thân mật gọi nhau là </a:t>
            </a:r>
            <a:r>
              <a:rPr lang="vi-VN" sz="2400" b="1" i="1">
                <a:solidFill>
                  <a:schemeClr val="bg2"/>
                </a:solidFill>
                <a:latin typeface="Arial" panose="020B0604020202020204" pitchFamily="34" charset="0"/>
              </a:rPr>
              <a:t>đồng </a:t>
            </a:r>
            <a:r>
              <a:rPr lang="vi-VN" sz="2400" b="1" i="1" smtClean="0">
                <a:solidFill>
                  <a:schemeClr val="bg2"/>
                </a:solidFill>
                <a:latin typeface="Arial" panose="020B0604020202020204" pitchFamily="34" charset="0"/>
              </a:rPr>
              <a:t>bào.            </a:t>
            </a:r>
            <a:r>
              <a:rPr lang="vi-VN" sz="2400" b="1" i="1">
                <a:solidFill>
                  <a:schemeClr val="bg2"/>
                </a:solidFill>
                <a:latin typeface="Arial" panose="020B0604020202020204" pitchFamily="34" charset="0"/>
              </a:rPr>
              <a:t>( theo Nguyễn Đồng Chi )</a:t>
            </a:r>
          </a:p>
        </p:txBody>
      </p:sp>
    </p:spTree>
    <p:extLst>
      <p:ext uri="{BB962C8B-B14F-4D97-AF65-F5344CB8AC3E}">
        <p14:creationId xmlns:p14="http://schemas.microsoft.com/office/powerpoint/2010/main" val="390145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1"/>
          <p:cNvSpPr/>
          <p:nvPr/>
        </p:nvSpPr>
        <p:spPr>
          <a:xfrm>
            <a:off x="182960" y="188640"/>
            <a:ext cx="115212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800" b="1">
                <a:solidFill>
                  <a:srgbClr val="FF0000"/>
                </a:solidFill>
                <a:latin typeface="Arial" panose="020B0604020202020204" pitchFamily="34" charset="0"/>
              </a:rPr>
              <a:t>a) Vì sao người Việt Nam ta gọi nhau là </a:t>
            </a:r>
            <a:r>
              <a:rPr lang="vi-VN" sz="4800" b="1" i="1">
                <a:solidFill>
                  <a:srgbClr val="FF0000"/>
                </a:solidFill>
                <a:latin typeface="Arial" panose="020B0604020202020204" pitchFamily="34" charset="0"/>
              </a:rPr>
              <a:t>đồng bào ?</a:t>
            </a:r>
          </a:p>
          <a:p>
            <a:r>
              <a:rPr lang="en-US" sz="4800" b="1">
                <a:solidFill>
                  <a:srgbClr val="FF0000"/>
                </a:solidFill>
                <a:latin typeface="Arial" panose="020B0604020202020204" pitchFamily="34" charset="0"/>
              </a:rPr>
              <a:t>b) Tìm từ bắt đầu từ tiếng</a:t>
            </a:r>
            <a:r>
              <a:rPr lang="en-US" sz="4800" b="1" i="1">
                <a:solidFill>
                  <a:srgbClr val="FF0000"/>
                </a:solidFill>
                <a:latin typeface="Arial" panose="020B0604020202020204" pitchFamily="34" charset="0"/>
              </a:rPr>
              <a:t> đồng </a:t>
            </a:r>
            <a:r>
              <a:rPr lang="en-US" sz="4800" b="1">
                <a:solidFill>
                  <a:srgbClr val="FF0000"/>
                </a:solidFill>
                <a:latin typeface="Arial" panose="020B0604020202020204" pitchFamily="34" charset="0"/>
              </a:rPr>
              <a:t>(có nghĩa là “cùng”). </a:t>
            </a:r>
          </a:p>
          <a:p>
            <a:r>
              <a:rPr lang="vi-VN" sz="4800" b="1">
                <a:solidFill>
                  <a:schemeClr val="bg2"/>
                </a:solidFill>
                <a:latin typeface="Arial" panose="020B0604020202020204" pitchFamily="34" charset="0"/>
              </a:rPr>
              <a:t>M : -đồng hương (người cùng quê )</a:t>
            </a:r>
          </a:p>
          <a:p>
            <a:r>
              <a:rPr lang="en-US" sz="4800" b="1">
                <a:solidFill>
                  <a:schemeClr val="bg2"/>
                </a:solidFill>
                <a:latin typeface="Arial" panose="020B0604020202020204" pitchFamily="34" charset="0"/>
              </a:rPr>
              <a:t>      - Đồng lòng (cùng một ý chí )</a:t>
            </a:r>
          </a:p>
          <a:p>
            <a:r>
              <a:rPr lang="vi-VN" sz="4800" b="1">
                <a:solidFill>
                  <a:srgbClr val="FF0000"/>
                </a:solidFill>
                <a:latin typeface="Arial" panose="020B0604020202020204" pitchFamily="34" charset="0"/>
              </a:rPr>
              <a:t>c) Đặt câu với một trong  những từ vừa tìm được. </a:t>
            </a:r>
          </a:p>
        </p:txBody>
      </p:sp>
    </p:spTree>
    <p:extLst>
      <p:ext uri="{BB962C8B-B14F-4D97-AF65-F5344CB8AC3E}">
        <p14:creationId xmlns:p14="http://schemas.microsoft.com/office/powerpoint/2010/main" val="24026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505</TotalTime>
  <Words>610</Words>
  <Application>Microsoft Office PowerPoint</Application>
  <PresentationFormat>Custom</PresentationFormat>
  <Paragraphs>73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Stream</vt:lpstr>
      <vt:lpstr>PowerPoint Presentation</vt:lpstr>
      <vt:lpstr>PowerPoint Presentation</vt:lpstr>
      <vt:lpstr>Thứ ba ngày 22 tháng 9 năm 2020 Luyện từ và câu: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 An</dc:creator>
  <cp:lastModifiedBy>Administrator</cp:lastModifiedBy>
  <cp:revision>68</cp:revision>
  <dcterms:created xsi:type="dcterms:W3CDTF">2010-09-06T08:30:52Z</dcterms:created>
  <dcterms:modified xsi:type="dcterms:W3CDTF">2020-09-23T03:33:56Z</dcterms:modified>
</cp:coreProperties>
</file>