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2"/>
  </p:notesMasterIdLst>
  <p:sldIdLst>
    <p:sldId id="313" r:id="rId2"/>
    <p:sldId id="314" r:id="rId3"/>
    <p:sldId id="315" r:id="rId4"/>
    <p:sldId id="312" r:id="rId5"/>
    <p:sldId id="306" r:id="rId6"/>
    <p:sldId id="307" r:id="rId7"/>
    <p:sldId id="308" r:id="rId8"/>
    <p:sldId id="309" r:id="rId9"/>
    <p:sldId id="310" r:id="rId10"/>
    <p:sldId id="311" r:id="rId11"/>
  </p:sldIdLst>
  <p:sldSz cx="9144000" cy="5143500" type="screen16x9"/>
  <p:notesSz cx="6858000" cy="9144000"/>
  <p:embeddedFontLst>
    <p:embeddedFont>
      <p:font typeface="HP001 4 hàng" panose="020B0603050302020204" pitchFamily="34" charset="-93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angolin" panose="020B0604020202020204" charset="-93"/>
      <p:regular r:id="rId19"/>
    </p:embeddedFont>
    <p:embeddedFont>
      <p:font typeface="Baloo 2" panose="020B0604020202020204" charset="-93"/>
      <p:regular r:id="rId20"/>
      <p:bold r:id="rId21"/>
    </p:embeddedFont>
    <p:embeddedFont>
      <p:font typeface="宋体" panose="02010600030101010101" pitchFamily="2" charset="-122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8E8"/>
    <a:srgbClr val="00A651"/>
    <a:srgbClr val="FFFF93"/>
    <a:srgbClr val="FFFF6D"/>
    <a:srgbClr val="BCE292"/>
    <a:srgbClr val="FF7C0A"/>
    <a:srgbClr val="E42428"/>
    <a:srgbClr val="1A8C54"/>
    <a:srgbClr val="AC98C9"/>
    <a:srgbClr val="E5E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4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2668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17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BA8CBA"/>
                </a:solidFill>
              </a:rPr>
              <a:t>FeistyForwarders_0968120672</a:t>
            </a:r>
            <a:endParaRPr lang="en-US" sz="800" dirty="0">
              <a:solidFill>
                <a:srgbClr val="BA8CBA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C98C9"/>
                </a:solidFill>
              </a:rPr>
              <a:t>FeistyForwarders_0968120672</a:t>
            </a:r>
            <a:endParaRPr lang="en-US" sz="800" dirty="0">
              <a:solidFill>
                <a:srgbClr val="AC98C9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63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37022"/>
                </a:solidFill>
              </a:rPr>
              <a:t>FeistyForwarders_0968120672</a:t>
            </a:r>
            <a:endParaRPr lang="en-US" sz="800" dirty="0">
              <a:solidFill>
                <a:srgbClr val="F37022"/>
              </a:solidFill>
            </a:endParaRP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 smtClean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 smtClean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38030"/>
                </a:solidFill>
              </a:rPr>
              <a:t>FeistyForwarders_0968120672</a:t>
            </a:r>
            <a:endParaRPr lang="en-US" sz="800" dirty="0">
              <a:solidFill>
                <a:srgbClr val="438030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 smtClean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 smtClean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38030"/>
                </a:solidFill>
              </a:rPr>
              <a:t>FeistyForwarders_0968120672</a:t>
            </a:r>
            <a:endParaRPr lang="en-US" sz="800" dirty="0">
              <a:solidFill>
                <a:srgbClr val="438030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 smtClean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 smtClean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  <a:endParaRPr lang="en-US" sz="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 smtClean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 smtClean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FeistyForwarders_0968120672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  <p:sldLayoutId id="2147483686" r:id="rId17"/>
    <p:sldLayoutId id="2147483687" r:id="rId18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buClrTx/>
              <a:defRPr/>
            </a:pPr>
            <a:endParaRPr lang="zh-CN" altLang="en-US" sz="1069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buClrTx/>
              <a:defRPr/>
            </a:pPr>
            <a:endParaRPr lang="zh-CN" altLang="en-US" sz="1069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buClrTx/>
              <a:defRPr/>
            </a:pPr>
            <a:endParaRPr lang="zh-CN" altLang="en-US" sz="1069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buClrTx/>
              <a:defRPr/>
            </a:pPr>
            <a:endParaRPr lang="zh-CN" altLang="en-US" sz="1069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buClrTx/>
              <a:defRPr/>
            </a:pPr>
            <a:endParaRPr lang="zh-CN" altLang="en-US" sz="1069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buClrTx/>
              <a:defRPr/>
            </a:pPr>
            <a:endParaRPr lang="zh-CN" altLang="en-US" sz="1069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7435" y="2254846"/>
            <a:ext cx="2960299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buClrTx/>
              <a:defRPr/>
            </a:pPr>
            <a:r>
              <a:rPr lang="en-US" sz="4950" b="1" kern="1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kern="1200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kern="1200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kern="1200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70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27538" y="345721"/>
            <a:ext cx="766258" cy="766106"/>
            <a:chOff x="-3602297" y="1528382"/>
            <a:chExt cx="3184284" cy="3183652"/>
          </a:xfrm>
        </p:grpSpPr>
        <p:grpSp>
          <p:nvGrpSpPr>
            <p:cNvPr id="4" name="Google Shape;212;p25"/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7" name="Google Shape;213;p25"/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4;p25"/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5;p25"/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6;p25"/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7;p25"/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8;p25"/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19;p25"/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491;p33"/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20" name="Google Shape;492;p33"/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3;p33"/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4;p33"/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5;p33"/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6;p33"/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97;p33"/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98;p33"/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603;p35"/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4" name="Google Shape;604;p35"/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05;p35"/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06;p35"/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07;p35"/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08;p35"/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09;p35"/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reeform 10"/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04949" y="487518"/>
            <a:ext cx="8343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A651"/>
                </a:solidFill>
              </a:rPr>
              <a:t>         </a:t>
            </a:r>
            <a:r>
              <a:rPr lang="en-US" sz="2400" b="1" dirty="0" err="1" smtClean="0">
                <a:solidFill>
                  <a:srgbClr val="00A651"/>
                </a:solidFill>
              </a:rPr>
              <a:t>Hoạt</a:t>
            </a:r>
            <a:r>
              <a:rPr lang="en-US" sz="2400" b="1" dirty="0" smtClean="0">
                <a:solidFill>
                  <a:srgbClr val="00A651"/>
                </a:solidFill>
              </a:rPr>
              <a:t> </a:t>
            </a:r>
            <a:r>
              <a:rPr lang="en-US" sz="2400" b="1" dirty="0" err="1" smtClean="0">
                <a:solidFill>
                  <a:srgbClr val="00A651"/>
                </a:solidFill>
              </a:rPr>
              <a:t>động</a:t>
            </a:r>
            <a:r>
              <a:rPr lang="en-US" sz="2400" b="1" dirty="0" smtClean="0">
                <a:solidFill>
                  <a:srgbClr val="00A651"/>
                </a:solidFill>
              </a:rPr>
              <a:t> </a:t>
            </a:r>
            <a:r>
              <a:rPr lang="en-US" sz="2400" b="1" dirty="0" err="1" smtClean="0">
                <a:solidFill>
                  <a:srgbClr val="00A651"/>
                </a:solidFill>
              </a:rPr>
              <a:t>sau</a:t>
            </a:r>
            <a:r>
              <a:rPr lang="en-US" sz="2400" b="1" dirty="0" smtClean="0">
                <a:solidFill>
                  <a:srgbClr val="00A651"/>
                </a:solidFill>
              </a:rPr>
              <a:t> </a:t>
            </a:r>
            <a:r>
              <a:rPr lang="en-US" sz="2400" b="1" dirty="0" err="1" smtClean="0">
                <a:solidFill>
                  <a:srgbClr val="00A651"/>
                </a:solidFill>
              </a:rPr>
              <a:t>giờ</a:t>
            </a:r>
            <a:r>
              <a:rPr lang="en-US" sz="2400" b="1" dirty="0" smtClean="0">
                <a:solidFill>
                  <a:srgbClr val="00A651"/>
                </a:solidFill>
              </a:rPr>
              <a:t> </a:t>
            </a:r>
            <a:r>
              <a:rPr lang="en-US" sz="2400" b="1" dirty="0" err="1" smtClean="0">
                <a:solidFill>
                  <a:srgbClr val="00A651"/>
                </a:solidFill>
              </a:rPr>
              <a:t>học</a:t>
            </a:r>
            <a:endParaRPr lang="en-US" sz="2400" b="1" dirty="0" smtClean="0">
              <a:solidFill>
                <a:srgbClr val="00A65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thắt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nơ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thật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đẹp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giúp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mẹ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trí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1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món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quà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0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76834" r="10554" b="8667"/>
          <a:stretch/>
        </p:blipFill>
        <p:spPr bwMode="auto">
          <a:xfrm>
            <a:off x="413308" y="1893823"/>
            <a:ext cx="8470475" cy="2139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95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64525"/>
            <a:ext cx="9144000" cy="4998007"/>
            <a:chOff x="0" y="0"/>
            <a:chExt cx="9144000" cy="51328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"/>
          <a:stretch/>
        </p:blipFill>
        <p:spPr bwMode="auto">
          <a:xfrm>
            <a:off x="5918850" y="937550"/>
            <a:ext cx="3225150" cy="392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0749" y="729206"/>
            <a:ext cx="13612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h</a:t>
            </a:r>
            <a:r>
              <a:rPr lang="en-US" sz="6600" b="1" dirty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á</a:t>
            </a:r>
            <a:r>
              <a:rPr lang="en-US" sz="6600" b="1" dirty="0">
                <a:solidFill>
                  <a:srgbClr val="E80888"/>
                </a:solidFill>
                <a:latin typeface="Andalus" pitchFamily="18" charset="-78"/>
                <a:cs typeface="Andalus" pitchFamily="18" charset="-78"/>
              </a:rPr>
              <a:t>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6" y="1659392"/>
            <a:ext cx="56864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31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cashreg.wav"/>
          </p:stSnd>
        </p:sndAc>
      </p:transition>
    </mc:Choice>
    <mc:Fallback>
      <p:transition spd="slow">
        <p:fade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n Tay Mẹ - Nhạc Thiếu Nhi Cho Bé - Nhạc Thiếu Nhi Hay Nhất Mới Nhất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194"/>
            <a:ext cx="9144000" cy="5199966"/>
          </a:xfrm>
        </p:spPr>
      </p:pic>
      <p:sp>
        <p:nvSpPr>
          <p:cNvPr id="5" name="TextBox 4"/>
          <p:cNvSpPr txBox="1"/>
          <p:nvPr/>
        </p:nvSpPr>
        <p:spPr>
          <a:xfrm>
            <a:off x="713101" y="564777"/>
            <a:ext cx="746607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b="1" dirty="0">
                <a:solidFill>
                  <a:srgbClr val="FFFFFF"/>
                </a:solidFill>
                <a:latin typeface="HP001 4 hàng" pitchFamily="34" charset="0"/>
              </a:rPr>
              <a:t>Thứ sáu ngày </a:t>
            </a:r>
            <a:r>
              <a:rPr lang="en-US" sz="3150" b="1" dirty="0">
                <a:solidFill>
                  <a:srgbClr val="FFFFFF"/>
                </a:solidFill>
                <a:latin typeface="HP001 4 hàng" pitchFamily="34" charset="0"/>
              </a:rPr>
              <a:t>1</a:t>
            </a:r>
            <a:r>
              <a:rPr lang="en-US" sz="3150" b="1" dirty="0" smtClean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150" b="1" dirty="0">
                <a:solidFill>
                  <a:srgbClr val="FFFFFF"/>
                </a:solidFill>
                <a:latin typeface="HP001 4 hàng" pitchFamily="34" charset="0"/>
              </a:rPr>
              <a:t>tháng </a:t>
            </a:r>
            <a:r>
              <a:rPr lang="en-US" sz="3150" b="1" dirty="0" smtClean="0">
                <a:solidFill>
                  <a:srgbClr val="FFFFFF"/>
                </a:solidFill>
                <a:latin typeface="HP001 4 hàng" pitchFamily="34" charset="0"/>
              </a:rPr>
              <a:t>10 </a:t>
            </a:r>
            <a:r>
              <a:rPr lang="en-US" sz="3150" b="1" dirty="0">
                <a:solidFill>
                  <a:srgbClr val="FFFFFF"/>
                </a:solidFill>
                <a:latin typeface="HP001 4 hàng" pitchFamily="34" charset="0"/>
              </a:rPr>
              <a:t>năm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749" y="1233075"/>
            <a:ext cx="793872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b="1" dirty="0" err="1">
                <a:solidFill>
                  <a:srgbClr val="FFFFFF"/>
                </a:solidFill>
                <a:latin typeface="HP001 4 hàng" pitchFamily="34" charset="0"/>
              </a:rPr>
              <a:t>Hoạt</a:t>
            </a:r>
            <a:r>
              <a:rPr lang="en-US" sz="315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150" b="1" dirty="0" err="1">
                <a:solidFill>
                  <a:srgbClr val="FFFFFF"/>
                </a:solidFill>
                <a:latin typeface="HP001 4 hàng" pitchFamily="34" charset="0"/>
              </a:rPr>
              <a:t>động</a:t>
            </a:r>
            <a:r>
              <a:rPr lang="en-US" sz="315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150" b="1" dirty="0" err="1">
                <a:solidFill>
                  <a:srgbClr val="FFFFFF"/>
                </a:solidFill>
                <a:latin typeface="HP001 4 hàng" pitchFamily="34" charset="0"/>
              </a:rPr>
              <a:t>trải</a:t>
            </a:r>
            <a:r>
              <a:rPr lang="en-US" sz="315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3150" b="1" dirty="0" err="1">
                <a:solidFill>
                  <a:srgbClr val="FFFFFF"/>
                </a:solidFill>
                <a:latin typeface="HP001 4 hàng" pitchFamily="34" charset="0"/>
              </a:rPr>
              <a:t>nghiệm</a:t>
            </a:r>
            <a:endParaRPr lang="en-US" sz="315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009" y="1787073"/>
            <a:ext cx="831845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b="1" dirty="0" smtClean="0">
                <a:solidFill>
                  <a:srgbClr val="FFFFFF"/>
                </a:solidFill>
                <a:latin typeface="HP001 4 hàng" pitchFamily="34" charset="0"/>
              </a:rPr>
              <a:t>Tay khéo tay đảm</a:t>
            </a:r>
            <a:endParaRPr lang="en-US" sz="315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99" y="563718"/>
            <a:ext cx="807710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7C0A"/>
                </a:solidFill>
              </a:rPr>
              <a:t>         </a:t>
            </a:r>
            <a:r>
              <a:rPr lang="en-US" sz="2400" b="1" dirty="0" err="1" smtClean="0">
                <a:solidFill>
                  <a:srgbClr val="FF7C0A"/>
                </a:solidFill>
              </a:rPr>
              <a:t>Hoạt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động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giáo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dục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theo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chủ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đề</a:t>
            </a:r>
            <a:endParaRPr lang="en-US" sz="2400" b="1" dirty="0" smtClean="0">
              <a:solidFill>
                <a:srgbClr val="FF7C0A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1. Tham gia kể câu chuyện tương tác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tx2">
                    <a:lumMod val="10000"/>
                  </a:schemeClr>
                </a:solidFill>
              </a:rPr>
              <a:t> Cậu bé </a:t>
            </a:r>
            <a:r>
              <a:rPr lang="en-US" sz="2400" i="1" dirty="0" smtClean="0">
                <a:solidFill>
                  <a:schemeClr val="tx2">
                    <a:lumMod val="10000"/>
                  </a:schemeClr>
                </a:solidFill>
              </a:rPr>
              <a:t>hậu </a:t>
            </a:r>
            <a:r>
              <a:rPr lang="en-US" sz="2400" i="1" dirty="0" smtClean="0">
                <a:solidFill>
                  <a:schemeClr val="tx2">
                    <a:lumMod val="10000"/>
                  </a:schemeClr>
                </a:solidFill>
              </a:rPr>
              <a:t>đậu.</a:t>
            </a:r>
          </a:p>
          <a:p>
            <a:pPr>
              <a:lnSpc>
                <a:spcPts val="3200"/>
              </a:lnSpc>
            </a:pPr>
            <a:r>
              <a:rPr lang="en-US" sz="2400" i="1" dirty="0" smtClean="0">
                <a:solidFill>
                  <a:schemeClr val="tx2">
                    <a:lumMod val="10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Nghe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thầy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cô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chuyện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US" sz="2400" i="1" dirty="0" smtClean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Sắm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vai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cậu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bé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hậu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đậu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hiện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các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tác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lời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i="1" dirty="0" smtClean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6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64121" r="9180" b="17879"/>
          <a:stretch/>
        </p:blipFill>
        <p:spPr bwMode="auto">
          <a:xfrm>
            <a:off x="1200363" y="2424126"/>
            <a:ext cx="6610350" cy="21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60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32;p44"/>
          <p:cNvGrpSpPr/>
          <p:nvPr/>
        </p:nvGrpSpPr>
        <p:grpSpPr>
          <a:xfrm>
            <a:off x="708446" y="151938"/>
            <a:ext cx="1387205" cy="1161840"/>
            <a:chOff x="2391350" y="3583000"/>
            <a:chExt cx="571525" cy="478675"/>
          </a:xfrm>
        </p:grpSpPr>
        <p:sp>
          <p:nvSpPr>
            <p:cNvPr id="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71743" y="421900"/>
            <a:ext cx="689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7C0A"/>
                </a:solidFill>
              </a:rPr>
              <a:t>Thảo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luận</a:t>
            </a:r>
            <a:r>
              <a:rPr lang="en-US" sz="2400" b="1" dirty="0" smtClean="0">
                <a:solidFill>
                  <a:srgbClr val="FF7C0A"/>
                </a:solidFill>
              </a:rPr>
              <a:t>: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Muốn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hiện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nhà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khéo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chúng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ta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phải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gì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?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37513" y="1885950"/>
            <a:ext cx="3526204" cy="1966609"/>
            <a:chOff x="937513" y="1885950"/>
            <a:chExt cx="3526204" cy="1966609"/>
          </a:xfrm>
        </p:grpSpPr>
        <p:pic>
          <p:nvPicPr>
            <p:cNvPr id="2050" name="Picture 2" descr="Cloud cute cartoon in black and white Royalty Free Vector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7" t="21284" r="6233" b="19969"/>
            <a:stretch/>
          </p:blipFill>
          <p:spPr bwMode="auto">
            <a:xfrm>
              <a:off x="937513" y="1885950"/>
              <a:ext cx="3526204" cy="1966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228716" y="2526353"/>
              <a:ext cx="30454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chemeClr val="tx2">
                      <a:lumMod val="10000"/>
                    </a:schemeClr>
                  </a:solidFill>
                </a:rPr>
                <a:t>Làm</a:t>
              </a:r>
              <a:r>
                <a:rPr lang="en-US" sz="2800" dirty="0" smtClean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10000"/>
                    </a:schemeClr>
                  </a:solidFill>
                </a:rPr>
                <a:t>nhiều</a:t>
              </a:r>
              <a:r>
                <a:rPr lang="en-US" sz="2800" dirty="0" smtClean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10000"/>
                    </a:schemeClr>
                  </a:solidFill>
                </a:rPr>
                <a:t>cho</a:t>
              </a:r>
              <a:r>
                <a:rPr lang="en-US" sz="2800" dirty="0" smtClean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10000"/>
                    </a:schemeClr>
                  </a:solidFill>
                </a:rPr>
                <a:t>quen</a:t>
              </a:r>
              <a:r>
                <a:rPr lang="en-US" sz="2800" dirty="0" smtClean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10000"/>
                    </a:schemeClr>
                  </a:solidFill>
                </a:rPr>
                <a:t>tay</a:t>
              </a:r>
              <a:endParaRPr lang="en-US" sz="28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76113" y="1885949"/>
            <a:ext cx="3526204" cy="1966609"/>
            <a:chOff x="4976113" y="1885949"/>
            <a:chExt cx="3526204" cy="1966609"/>
          </a:xfrm>
        </p:grpSpPr>
        <p:pic>
          <p:nvPicPr>
            <p:cNvPr id="27" name="Picture 2" descr="Cloud cute cartoon in black and white Royalty Free Vector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7" t="21284" r="6233" b="19969"/>
            <a:stretch/>
          </p:blipFill>
          <p:spPr bwMode="auto">
            <a:xfrm>
              <a:off x="4976113" y="1885949"/>
              <a:ext cx="3526204" cy="1966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216485" y="2607643"/>
              <a:ext cx="3045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chemeClr val="tx2">
                      <a:lumMod val="10000"/>
                    </a:schemeClr>
                  </a:solidFill>
                </a:rPr>
                <a:t>Không</a:t>
              </a:r>
              <a:r>
                <a:rPr lang="en-US" sz="2800" dirty="0" smtClean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10000"/>
                    </a:schemeClr>
                  </a:solidFill>
                </a:rPr>
                <a:t>vội</a:t>
              </a:r>
              <a:r>
                <a:rPr lang="en-US" sz="2800" dirty="0" smtClean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10000"/>
                    </a:schemeClr>
                  </a:solidFill>
                </a:rPr>
                <a:t>vàng</a:t>
              </a:r>
              <a:endParaRPr lang="en-US" sz="28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20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ẫu bình, lọ cắm hoa gốm sứ đẹp dưới 500 nghìn đồ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19525" r="9921"/>
          <a:stretch/>
        </p:blipFill>
        <p:spPr bwMode="auto">
          <a:xfrm>
            <a:off x="736600" y="1923872"/>
            <a:ext cx="2603500" cy="267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ắc Âu Nhỏ Bình Hoa Trang Trí Hiện Đại Xay Bình Gốm Bàn Gốm Sứ Nghệ Thuật  Bình Hoa Trang Trí Nhà Phụ Kiện Màu Xanh Xám Đen|Vases| - AliExpr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5689"/>
          <a:stretch/>
        </p:blipFill>
        <p:spPr bwMode="auto">
          <a:xfrm>
            <a:off x="3340100" y="2228850"/>
            <a:ext cx="3252106" cy="237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5" t="5760" r="6345" b="78658"/>
          <a:stretch/>
        </p:blipFill>
        <p:spPr bwMode="auto">
          <a:xfrm>
            <a:off x="5410200" y="203200"/>
            <a:ext cx="3467100" cy="2374900"/>
          </a:xfrm>
          <a:prstGeom prst="roundRect">
            <a:avLst>
              <a:gd name="adj" fmla="val 311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2720" y="332244"/>
            <a:ext cx="8534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2.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hành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cắm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hoa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tổ</a:t>
            </a:r>
            <a:endParaRPr lang="en-US" sz="2000" dirty="0" smtClean="0">
              <a:solidFill>
                <a:schemeClr val="tx2">
                  <a:lumMod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Thảo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luận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ý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tưởng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hành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cắm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hoa</a:t>
            </a:r>
            <a:endParaRPr lang="en-US" sz="2000" dirty="0" smtClean="0">
              <a:solidFill>
                <a:schemeClr val="tx2">
                  <a:lumMod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Trưng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bày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giới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thiệu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sản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</a:rPr>
              <a:t>phẩm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r="12301"/>
          <a:stretch/>
        </p:blipFill>
        <p:spPr>
          <a:xfrm>
            <a:off x="6592206" y="1938616"/>
            <a:ext cx="2070100" cy="266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8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27537" y="345721"/>
            <a:ext cx="839313" cy="839146"/>
            <a:chOff x="-3602297" y="1528382"/>
            <a:chExt cx="3184284" cy="3183652"/>
          </a:xfrm>
        </p:grpSpPr>
        <p:grpSp>
          <p:nvGrpSpPr>
            <p:cNvPr id="4" name="Google Shape;212;p25"/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7" name="Google Shape;213;p25"/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4;p25"/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5;p25"/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6;p25"/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7;p25"/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8;p25"/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19;p25"/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491;p33"/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20" name="Google Shape;492;p33"/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3;p33"/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4;p33"/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5;p33"/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6;p33"/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97;p33"/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98;p33"/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603;p35"/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4" name="Google Shape;604;p35"/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05;p35"/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06;p35"/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07;p35"/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08;p35"/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09;p35"/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reeform 10"/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04949" y="487518"/>
            <a:ext cx="8343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A651"/>
                </a:solidFill>
              </a:rPr>
              <a:t>         </a:t>
            </a:r>
            <a:r>
              <a:rPr lang="en-US" sz="2400" b="1" dirty="0" err="1" smtClean="0">
                <a:solidFill>
                  <a:srgbClr val="00A651"/>
                </a:solidFill>
              </a:rPr>
              <a:t>Hoạt</a:t>
            </a:r>
            <a:r>
              <a:rPr lang="en-US" sz="2400" b="1" dirty="0" smtClean="0">
                <a:solidFill>
                  <a:srgbClr val="00A651"/>
                </a:solidFill>
              </a:rPr>
              <a:t> </a:t>
            </a:r>
            <a:r>
              <a:rPr lang="en-US" sz="2400" b="1" dirty="0" err="1" smtClean="0">
                <a:solidFill>
                  <a:srgbClr val="00A651"/>
                </a:solidFill>
              </a:rPr>
              <a:t>động</a:t>
            </a:r>
            <a:r>
              <a:rPr lang="en-US" sz="2400" b="1" dirty="0" smtClean="0">
                <a:solidFill>
                  <a:srgbClr val="00A651"/>
                </a:solidFill>
              </a:rPr>
              <a:t> </a:t>
            </a:r>
            <a:r>
              <a:rPr lang="en-US" sz="2400" b="1" dirty="0" err="1" smtClean="0">
                <a:solidFill>
                  <a:srgbClr val="00A651"/>
                </a:solidFill>
              </a:rPr>
              <a:t>sau</a:t>
            </a:r>
            <a:r>
              <a:rPr lang="en-US" sz="2400" b="1" dirty="0" smtClean="0">
                <a:solidFill>
                  <a:srgbClr val="00A651"/>
                </a:solidFill>
              </a:rPr>
              <a:t> </a:t>
            </a:r>
            <a:r>
              <a:rPr lang="en-US" sz="2400" b="1" dirty="0" err="1" smtClean="0">
                <a:solidFill>
                  <a:srgbClr val="00A651"/>
                </a:solidFill>
              </a:rPr>
              <a:t>giờ</a:t>
            </a:r>
            <a:r>
              <a:rPr lang="en-US" sz="2400" b="1" dirty="0" smtClean="0">
                <a:solidFill>
                  <a:srgbClr val="00A651"/>
                </a:solidFill>
              </a:rPr>
              <a:t> </a:t>
            </a:r>
            <a:r>
              <a:rPr lang="en-US" sz="2400" b="1" dirty="0" err="1" smtClean="0">
                <a:solidFill>
                  <a:srgbClr val="00A651"/>
                </a:solidFill>
              </a:rPr>
              <a:t>học</a:t>
            </a:r>
            <a:endParaRPr lang="en-US" sz="2400" b="1" dirty="0" smtClean="0">
              <a:solidFill>
                <a:srgbClr val="00A651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nhà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rèn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tính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cẩn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thận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khéo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léo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6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27256" r="63686" b="56120"/>
          <a:stretch/>
        </p:blipFill>
        <p:spPr bwMode="auto">
          <a:xfrm>
            <a:off x="398937" y="1764420"/>
            <a:ext cx="2876550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9" t="27256" r="37019" b="54447"/>
          <a:stretch/>
        </p:blipFill>
        <p:spPr bwMode="auto">
          <a:xfrm>
            <a:off x="3225982" y="1764420"/>
            <a:ext cx="2876550" cy="2788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5" t="27256" r="10703" b="54447"/>
          <a:stretch/>
        </p:blipFill>
        <p:spPr bwMode="auto">
          <a:xfrm>
            <a:off x="6137366" y="1745370"/>
            <a:ext cx="2876550" cy="2788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828" y="623321"/>
            <a:ext cx="60808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00A651"/>
                </a:solidFill>
              </a:rPr>
              <a:t>         </a:t>
            </a:r>
            <a:r>
              <a:rPr lang="en-US" sz="2400" b="1" dirty="0" err="1" smtClean="0">
                <a:solidFill>
                  <a:srgbClr val="05A8E8"/>
                </a:solidFill>
              </a:rPr>
              <a:t>Sinh</a:t>
            </a:r>
            <a:r>
              <a:rPr lang="en-US" sz="2400" b="1" dirty="0" smtClean="0">
                <a:solidFill>
                  <a:srgbClr val="05A8E8"/>
                </a:solidFill>
              </a:rPr>
              <a:t> </a:t>
            </a:r>
            <a:r>
              <a:rPr lang="en-US" sz="2400" b="1" dirty="0" err="1" smtClean="0">
                <a:solidFill>
                  <a:srgbClr val="05A8E8"/>
                </a:solidFill>
              </a:rPr>
              <a:t>hoạt</a:t>
            </a:r>
            <a:r>
              <a:rPr lang="en-US" sz="2400" b="1" dirty="0" smtClean="0">
                <a:solidFill>
                  <a:srgbClr val="05A8E8"/>
                </a:solidFill>
              </a:rPr>
              <a:t> </a:t>
            </a:r>
            <a:r>
              <a:rPr lang="en-US" sz="2400" b="1" dirty="0" err="1" smtClean="0">
                <a:solidFill>
                  <a:srgbClr val="05A8E8"/>
                </a:solidFill>
              </a:rPr>
              <a:t>lớp</a:t>
            </a:r>
            <a:endParaRPr lang="en-US" sz="2400" b="1" dirty="0" smtClean="0">
              <a:solidFill>
                <a:srgbClr val="05A8E8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Chia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nhà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mà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con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đã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con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đã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làm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-Chia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cảm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xúc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con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nhà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Nhớ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lại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nhân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xét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bố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mẹ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con. 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1" t="55177" r="8624" b="30324"/>
          <a:stretch/>
        </p:blipFill>
        <p:spPr bwMode="auto">
          <a:xfrm>
            <a:off x="6662109" y="1521140"/>
            <a:ext cx="2174892" cy="16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499118" y="305468"/>
            <a:ext cx="3454382" cy="1381773"/>
            <a:chOff x="5499118" y="521368"/>
            <a:chExt cx="3454382" cy="1381773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5499118" y="521368"/>
              <a:ext cx="3454382" cy="1381773"/>
            </a:xfrm>
            <a:custGeom>
              <a:avLst/>
              <a:gdLst>
                <a:gd name="connsiteX0" fmla="*/ 0 w 3454382"/>
                <a:gd name="connsiteY0" fmla="*/ 155600 h 933580"/>
                <a:gd name="connsiteX1" fmla="*/ 155600 w 3454382"/>
                <a:gd name="connsiteY1" fmla="*/ 0 h 933580"/>
                <a:gd name="connsiteX2" fmla="*/ 2015056 w 3454382"/>
                <a:gd name="connsiteY2" fmla="*/ 0 h 933580"/>
                <a:gd name="connsiteX3" fmla="*/ 2015056 w 3454382"/>
                <a:gd name="connsiteY3" fmla="*/ 0 h 933580"/>
                <a:gd name="connsiteX4" fmla="*/ 2878652 w 3454382"/>
                <a:gd name="connsiteY4" fmla="*/ 0 h 933580"/>
                <a:gd name="connsiteX5" fmla="*/ 3298782 w 3454382"/>
                <a:gd name="connsiteY5" fmla="*/ 0 h 933580"/>
                <a:gd name="connsiteX6" fmla="*/ 3454382 w 3454382"/>
                <a:gd name="connsiteY6" fmla="*/ 155600 h 933580"/>
                <a:gd name="connsiteX7" fmla="*/ 3454382 w 3454382"/>
                <a:gd name="connsiteY7" fmla="*/ 544588 h 933580"/>
                <a:gd name="connsiteX8" fmla="*/ 3454382 w 3454382"/>
                <a:gd name="connsiteY8" fmla="*/ 544588 h 933580"/>
                <a:gd name="connsiteX9" fmla="*/ 3454382 w 3454382"/>
                <a:gd name="connsiteY9" fmla="*/ 777983 h 933580"/>
                <a:gd name="connsiteX10" fmla="*/ 3454382 w 3454382"/>
                <a:gd name="connsiteY10" fmla="*/ 777980 h 933580"/>
                <a:gd name="connsiteX11" fmla="*/ 3298782 w 3454382"/>
                <a:gd name="connsiteY11" fmla="*/ 933580 h 933580"/>
                <a:gd name="connsiteX12" fmla="*/ 2878652 w 3454382"/>
                <a:gd name="connsiteY12" fmla="*/ 933580 h 933580"/>
                <a:gd name="connsiteX13" fmla="*/ 2094668 w 3454382"/>
                <a:gd name="connsiteY13" fmla="*/ 1381773 h 933580"/>
                <a:gd name="connsiteX14" fmla="*/ 2015056 w 3454382"/>
                <a:gd name="connsiteY14" fmla="*/ 933580 h 933580"/>
                <a:gd name="connsiteX15" fmla="*/ 155600 w 3454382"/>
                <a:gd name="connsiteY15" fmla="*/ 933580 h 933580"/>
                <a:gd name="connsiteX16" fmla="*/ 0 w 3454382"/>
                <a:gd name="connsiteY16" fmla="*/ 777980 h 933580"/>
                <a:gd name="connsiteX17" fmla="*/ 0 w 3454382"/>
                <a:gd name="connsiteY17" fmla="*/ 777983 h 933580"/>
                <a:gd name="connsiteX18" fmla="*/ 0 w 3454382"/>
                <a:gd name="connsiteY18" fmla="*/ 544588 h 933580"/>
                <a:gd name="connsiteX19" fmla="*/ 0 w 3454382"/>
                <a:gd name="connsiteY19" fmla="*/ 544588 h 933580"/>
                <a:gd name="connsiteX20" fmla="*/ 0 w 3454382"/>
                <a:gd name="connsiteY20" fmla="*/ 155600 h 933580"/>
                <a:gd name="connsiteX0" fmla="*/ 0 w 3454382"/>
                <a:gd name="connsiteY0" fmla="*/ 155600 h 1381773"/>
                <a:gd name="connsiteX1" fmla="*/ 155600 w 3454382"/>
                <a:gd name="connsiteY1" fmla="*/ 0 h 1381773"/>
                <a:gd name="connsiteX2" fmla="*/ 2015056 w 3454382"/>
                <a:gd name="connsiteY2" fmla="*/ 0 h 1381773"/>
                <a:gd name="connsiteX3" fmla="*/ 2015056 w 3454382"/>
                <a:gd name="connsiteY3" fmla="*/ 0 h 1381773"/>
                <a:gd name="connsiteX4" fmla="*/ 2878652 w 3454382"/>
                <a:gd name="connsiteY4" fmla="*/ 0 h 1381773"/>
                <a:gd name="connsiteX5" fmla="*/ 3298782 w 3454382"/>
                <a:gd name="connsiteY5" fmla="*/ 0 h 1381773"/>
                <a:gd name="connsiteX6" fmla="*/ 3454382 w 3454382"/>
                <a:gd name="connsiteY6" fmla="*/ 155600 h 1381773"/>
                <a:gd name="connsiteX7" fmla="*/ 3454382 w 3454382"/>
                <a:gd name="connsiteY7" fmla="*/ 544588 h 1381773"/>
                <a:gd name="connsiteX8" fmla="*/ 3454382 w 3454382"/>
                <a:gd name="connsiteY8" fmla="*/ 544588 h 1381773"/>
                <a:gd name="connsiteX9" fmla="*/ 3454382 w 3454382"/>
                <a:gd name="connsiteY9" fmla="*/ 777983 h 1381773"/>
                <a:gd name="connsiteX10" fmla="*/ 3454382 w 3454382"/>
                <a:gd name="connsiteY10" fmla="*/ 777980 h 1381773"/>
                <a:gd name="connsiteX11" fmla="*/ 3298782 w 3454382"/>
                <a:gd name="connsiteY11" fmla="*/ 933580 h 1381773"/>
                <a:gd name="connsiteX12" fmla="*/ 2878652 w 3454382"/>
                <a:gd name="connsiteY12" fmla="*/ 933580 h 1381773"/>
                <a:gd name="connsiteX13" fmla="*/ 2094668 w 3454382"/>
                <a:gd name="connsiteY13" fmla="*/ 1381773 h 1381773"/>
                <a:gd name="connsiteX14" fmla="*/ 2319856 w 3454382"/>
                <a:gd name="connsiteY14" fmla="*/ 933580 h 1381773"/>
                <a:gd name="connsiteX15" fmla="*/ 155600 w 3454382"/>
                <a:gd name="connsiteY15" fmla="*/ 933580 h 1381773"/>
                <a:gd name="connsiteX16" fmla="*/ 0 w 3454382"/>
                <a:gd name="connsiteY16" fmla="*/ 777980 h 1381773"/>
                <a:gd name="connsiteX17" fmla="*/ 0 w 3454382"/>
                <a:gd name="connsiteY17" fmla="*/ 777983 h 1381773"/>
                <a:gd name="connsiteX18" fmla="*/ 0 w 3454382"/>
                <a:gd name="connsiteY18" fmla="*/ 544588 h 1381773"/>
                <a:gd name="connsiteX19" fmla="*/ 0 w 3454382"/>
                <a:gd name="connsiteY19" fmla="*/ 544588 h 1381773"/>
                <a:gd name="connsiteX20" fmla="*/ 0 w 3454382"/>
                <a:gd name="connsiteY20" fmla="*/ 155600 h 138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54382" h="1381773">
                  <a:moveTo>
                    <a:pt x="0" y="155600"/>
                  </a:moveTo>
                  <a:cubicBezTo>
                    <a:pt x="0" y="69664"/>
                    <a:pt x="69664" y="0"/>
                    <a:pt x="155600" y="0"/>
                  </a:cubicBezTo>
                  <a:lnTo>
                    <a:pt x="2015056" y="0"/>
                  </a:lnTo>
                  <a:lnTo>
                    <a:pt x="2015056" y="0"/>
                  </a:lnTo>
                  <a:lnTo>
                    <a:pt x="2878652" y="0"/>
                  </a:lnTo>
                  <a:lnTo>
                    <a:pt x="3298782" y="0"/>
                  </a:lnTo>
                  <a:cubicBezTo>
                    <a:pt x="3384718" y="0"/>
                    <a:pt x="3454382" y="69664"/>
                    <a:pt x="3454382" y="155600"/>
                  </a:cubicBezTo>
                  <a:lnTo>
                    <a:pt x="3454382" y="544588"/>
                  </a:lnTo>
                  <a:lnTo>
                    <a:pt x="3454382" y="544588"/>
                  </a:lnTo>
                  <a:lnTo>
                    <a:pt x="3454382" y="777983"/>
                  </a:lnTo>
                  <a:lnTo>
                    <a:pt x="3454382" y="777980"/>
                  </a:lnTo>
                  <a:cubicBezTo>
                    <a:pt x="3454382" y="863916"/>
                    <a:pt x="3384718" y="933580"/>
                    <a:pt x="3298782" y="933580"/>
                  </a:cubicBezTo>
                  <a:lnTo>
                    <a:pt x="2878652" y="933580"/>
                  </a:lnTo>
                  <a:lnTo>
                    <a:pt x="2094668" y="1381773"/>
                  </a:lnTo>
                  <a:lnTo>
                    <a:pt x="2319856" y="933580"/>
                  </a:lnTo>
                  <a:lnTo>
                    <a:pt x="155600" y="933580"/>
                  </a:lnTo>
                  <a:cubicBezTo>
                    <a:pt x="69664" y="933580"/>
                    <a:pt x="0" y="863916"/>
                    <a:pt x="0" y="777980"/>
                  </a:cubicBezTo>
                  <a:lnTo>
                    <a:pt x="0" y="777983"/>
                  </a:lnTo>
                  <a:lnTo>
                    <a:pt x="0" y="544588"/>
                  </a:lnTo>
                  <a:lnTo>
                    <a:pt x="0" y="544588"/>
                  </a:lnTo>
                  <a:lnTo>
                    <a:pt x="0" y="15560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91440" bIns="0" rtlCol="0" anchor="t" anchorCtr="0"/>
            <a:lstStyle/>
            <a:p>
              <a:pPr algn="ctr"/>
              <a:endParaRPr lang="en-US" sz="2000" dirty="0" smtClean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59434" y="623321"/>
              <a:ext cx="33337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Mình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xếp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đồ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rất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gọn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, </a:t>
              </a:r>
            </a:p>
            <a:p>
              <a:pPr algn="ctr"/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mẹ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bảo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mình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có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…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hoa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tay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.</a:t>
              </a:r>
            </a:p>
            <a:p>
              <a:endParaRPr lang="en-US" sz="2000" dirty="0"/>
            </a:p>
          </p:txBody>
        </p:sp>
      </p:grpSp>
      <p:pic>
        <p:nvPicPr>
          <p:cNvPr id="8" name="Picture 2" descr="Cute Adorable Kids Doing Housework Chores at Home Set, Cute Little Boys and  Girls Sweeping Floor, Ironi… | Cute kids, Social media design graphics,  Cute little boy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3796" r="70000" b="69837"/>
          <a:stretch/>
        </p:blipFill>
        <p:spPr bwMode="auto">
          <a:xfrm>
            <a:off x="535828" y="3048000"/>
            <a:ext cx="1532343" cy="17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Adorable Kids Doing Housework Chores at Home Set, Cute Little Boys and  Girls Sweeping Floor, Ironi… | Cute kids, Social media design graphics,  Cute little boy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7" t="3796" r="4827" b="69837"/>
          <a:stretch/>
        </p:blipFill>
        <p:spPr bwMode="auto">
          <a:xfrm>
            <a:off x="2162457" y="3048000"/>
            <a:ext cx="1219201" cy="17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Adorable Kids Doing Housework Chores at Home Set, Cute Little Boys and  Girls Sweeping Floor, Ironi… | Cute kids, Social media design graphics,  Cute little boy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t="31013" r="34379" b="42620"/>
          <a:stretch/>
        </p:blipFill>
        <p:spPr bwMode="auto">
          <a:xfrm>
            <a:off x="3535986" y="3047999"/>
            <a:ext cx="1193801" cy="17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Adorable Kids Doing Housework Chores at Home Set, Cute Little Boys and  Girls Sweeping Floor, Ironi… | Cute kids, Social media design graphics,  Cute little boy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31013" r="67551" b="42620"/>
          <a:stretch/>
        </p:blipFill>
        <p:spPr bwMode="auto">
          <a:xfrm>
            <a:off x="4717089" y="3047999"/>
            <a:ext cx="1790700" cy="17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Adorable Kids Doing Housework Chores at Home Set, Cute Little Boys and  Girls Sweeping Floor, Ironi… | Cute kids, Social media design graphics,  Cute little boy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3" t="61924" r="25458" b="11709"/>
          <a:stretch/>
        </p:blipFill>
        <p:spPr bwMode="auto">
          <a:xfrm>
            <a:off x="6502400" y="3047999"/>
            <a:ext cx="2311399" cy="17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6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216</Words>
  <Application>Microsoft Office PowerPoint</Application>
  <PresentationFormat>On-screen Show (16:9)</PresentationFormat>
  <Paragraphs>27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HP001 4 hàng</vt:lpstr>
      <vt:lpstr>Calibri</vt:lpstr>
      <vt:lpstr>UTM Cookies</vt:lpstr>
      <vt:lpstr>Andalus</vt:lpstr>
      <vt:lpstr>Pangolin</vt:lpstr>
      <vt:lpstr>UTM Androgyne</vt:lpstr>
      <vt:lpstr>Baloo 2</vt:lpstr>
      <vt:lpstr>Arial-Rounded</vt:lpstr>
      <vt:lpstr>Arial</vt:lpstr>
      <vt:lpstr>宋体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MyPC</cp:lastModifiedBy>
  <cp:revision>36</cp:revision>
  <dcterms:modified xsi:type="dcterms:W3CDTF">2021-09-25T23:45:21Z</dcterms:modified>
</cp:coreProperties>
</file>