
<file path=[Content_Types].xml><?xml version="1.0" encoding="utf-8"?>
<Types xmlns="http://schemas.openxmlformats.org/package/2006/content-types">
  <Default Extension="mp3" ContentType="audio/m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33"/>
  </p:notesMasterIdLst>
  <p:handoutMasterIdLst>
    <p:handoutMasterId r:id="rId34"/>
  </p:handoutMasterIdLst>
  <p:sldIdLst>
    <p:sldId id="326" r:id="rId3"/>
    <p:sldId id="338" r:id="rId4"/>
    <p:sldId id="382" r:id="rId5"/>
    <p:sldId id="276" r:id="rId6"/>
    <p:sldId id="354" r:id="rId7"/>
    <p:sldId id="380" r:id="rId8"/>
    <p:sldId id="359" r:id="rId9"/>
    <p:sldId id="321" r:id="rId10"/>
    <p:sldId id="340" r:id="rId11"/>
    <p:sldId id="304" r:id="rId12"/>
    <p:sldId id="302" r:id="rId13"/>
    <p:sldId id="371" r:id="rId14"/>
    <p:sldId id="372" r:id="rId15"/>
    <p:sldId id="346" r:id="rId16"/>
    <p:sldId id="360" r:id="rId17"/>
    <p:sldId id="358" r:id="rId18"/>
    <p:sldId id="364" r:id="rId19"/>
    <p:sldId id="351" r:id="rId20"/>
    <p:sldId id="353" r:id="rId21"/>
    <p:sldId id="305" r:id="rId22"/>
    <p:sldId id="306" r:id="rId23"/>
    <p:sldId id="365" r:id="rId24"/>
    <p:sldId id="308" r:id="rId25"/>
    <p:sldId id="309" r:id="rId26"/>
    <p:sldId id="366" r:id="rId27"/>
    <p:sldId id="336" r:id="rId28"/>
    <p:sldId id="311" r:id="rId29"/>
    <p:sldId id="373" r:id="rId30"/>
    <p:sldId id="381" r:id="rId31"/>
    <p:sldId id="383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00"/>
    <a:srgbClr val="0000FF"/>
    <a:srgbClr val="CC3399"/>
    <a:srgbClr val="FF0000"/>
    <a:srgbClr val="006600"/>
    <a:srgbClr val="3333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66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67BFC00-BE0D-478D-92EC-2FCC0D618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92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A44285A-9573-4C39-A544-E4FDDBE34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51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ECFAC-92A1-4863-B36A-9247F433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89F-9C75-4957-8E74-914F33BC6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D860B-5DAD-402B-844F-611562A04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C609E-3A6A-452D-BC02-BD3BB4C59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DF35D3F9-DD5E-43C3-B8C6-C1EA1D24466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12/22/2021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3E1DC640-7DD7-450A-B2CA-77D858DC226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5345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DF35D3F9-DD5E-43C3-B8C6-C1EA1D24466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12/22/2021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3E1DC640-7DD7-450A-B2CA-77D858DC226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9901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DF35D3F9-DD5E-43C3-B8C6-C1EA1D24466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12/22/2021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3E1DC640-7DD7-450A-B2CA-77D858DC226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2185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DF35D3F9-DD5E-43C3-B8C6-C1EA1D24466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12/22/2021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3E1DC640-7DD7-450A-B2CA-77D858DC226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8236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DF35D3F9-DD5E-43C3-B8C6-C1EA1D24466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12/22/2021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3E1DC640-7DD7-450A-B2CA-77D858DC226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3325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DF35D3F9-DD5E-43C3-B8C6-C1EA1D24466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12/22/2021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3E1DC640-7DD7-450A-B2CA-77D858DC226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6581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DF35D3F9-DD5E-43C3-B8C6-C1EA1D24466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12/22/2021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3E1DC640-7DD7-450A-B2CA-77D858DC226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5210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D9A53-0EF0-4DEC-8A88-1DC30B125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DF35D3F9-DD5E-43C3-B8C6-C1EA1D24466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12/22/2021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3E1DC640-7DD7-450A-B2CA-77D858DC226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2223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DF35D3F9-DD5E-43C3-B8C6-C1EA1D24466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12/22/2021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3E1DC640-7DD7-450A-B2CA-77D858DC226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8339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DF35D3F9-DD5E-43C3-B8C6-C1EA1D24466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12/22/2021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3E1DC640-7DD7-450A-B2CA-77D858DC226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0994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DF35D3F9-DD5E-43C3-B8C6-C1EA1D24466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12/22/2021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3E1DC640-7DD7-450A-B2CA-77D858DC226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753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0539-1D8C-46FB-99C0-4E4286BA7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04E3D-923A-4DB8-AF92-B34F25D09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58294-EC15-4462-BB8C-2094BB1E8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34AE2-CC83-4D11-92E9-0B5D5FF8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9DD99-F88E-47E2-A95E-BD636FDCA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CDDEF-E2A9-40C6-ACD1-6F2B94DFD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8D031-1761-4EF8-8936-224866DBD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553200"/>
            <a:ext cx="6096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37325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latin typeface="Arial" charset="0"/>
              </a:defRPr>
            </a:lvl1pPr>
          </a:lstStyle>
          <a:p>
            <a:pPr>
              <a:defRPr/>
            </a:pPr>
            <a:fld id="{FE72CCCE-459E-4145-829A-E2C97F41F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DF35D3F9-DD5E-43C3-B8C6-C1EA1D24466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12/22/2021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3E1DC640-7DD7-450A-B2CA-77D858DC226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7369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hoaphuongdo.vn/news/images/news/doson/choitrau/choitraudoson2009_04.jpg&amp;imgrefurl=http://hoaphuongdo.vn/news/do-son-24h.html&amp;usg=__Hmc56WBITBJzi7U63jifzpnWn8g=&amp;h=447&amp;w=628&amp;sz=282&amp;hl=vi&amp;start=134&amp;tbnid=6J1-60TT5zU0kM:&amp;tbnh=98&amp;tbnw=137&amp;prev=/images?q%3DL%C3%80NG%2B%E1%BB%9E%2B%C4%90%E1%BB%92NG%2BB%E1%BA%B0NG%2BB%E1%BA%AEC%2BB%E1%BB%98%2BNG%C3%80Y%2BNAY%26gbv%3D2%26ndsp%3D20%26hl%3Dvi%26sa%3DN%26start%3D120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28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thi%20GVDG%20sua\Nho%20Ve%20Hoi%20Lim%20-%20Thu%20Hien%20%5bNCT%201748293822%5d.mp3" TargetMode="Externa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url?q=http://e-cadao.com/images/Cayda2.jpg&amp;sig=__fW4dCXYRnZMeuqu7vNYgFG7gcAs=" TargetMode="External"/><Relationship Id="rId3" Type="http://schemas.openxmlformats.org/officeDocument/2006/relationships/slide" Target="slide10.xml"/><Relationship Id="rId7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615" y="4118638"/>
            <a:ext cx="1885958" cy="691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7" y="3832567"/>
            <a:ext cx="1584496" cy="2336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591" y="7475990"/>
            <a:ext cx="1584496" cy="23361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32" y="7672388"/>
            <a:ext cx="1584496" cy="2336117"/>
          </a:xfrm>
          <a:prstGeom prst="rect">
            <a:avLst/>
          </a:prstGeom>
        </p:spPr>
      </p:pic>
      <p:pic>
        <p:nvPicPr>
          <p:cNvPr id="6" name="Bai-hoc-dau-tien-BEAT-Nhac-Khong-Loi.mp3" descr="Bai-hoc-dau-tien-BEAT-Nhac-Khong-Loi.mp3">
            <a:hlinkClick r:id="" action="ppaction://media"/>
            <a:extLst>
              <a:ext uri="{FF2B5EF4-FFF2-40B4-BE49-F238E27FC236}">
                <a16:creationId xmlns:a16="http://schemas.microsoft.com/office/drawing/2014/main" id="{8AFD1A46-F79E-F141-8D63-14999E422E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90189" y="-1211521"/>
            <a:ext cx="609600" cy="609600"/>
          </a:xfrm>
          <a:prstGeom prst="rect">
            <a:avLst/>
          </a:prstGeom>
        </p:spPr>
      </p:pic>
      <p:sp>
        <p:nvSpPr>
          <p:cNvPr id="9" name="WordArt 6">
            <a:extLst>
              <a:ext uri="{FF2B5EF4-FFF2-40B4-BE49-F238E27FC236}">
                <a16:creationId xmlns:a16="http://schemas.microsoft.com/office/drawing/2014/main" id="{C69546A0-5B07-40D8-9475-202DCE9A69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1761462"/>
            <a:ext cx="6161088" cy="977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vi-VN" kern="10" dirty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 TIỂU HỌC C BÌNH PHÚ</a:t>
            </a:r>
            <a:endParaRPr lang="en-US" kern="10" dirty="0">
              <a:ln w="222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12832E8C-7FA0-4924-ADE5-3C932A196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087025"/>
            <a:ext cx="616108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1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LIỂU</a:t>
            </a:r>
          </a:p>
        </p:txBody>
      </p:sp>
    </p:spTree>
    <p:extLst>
      <p:ext uri="{BB962C8B-B14F-4D97-AF65-F5344CB8AC3E}">
        <p14:creationId xmlns:p14="http://schemas.microsoft.com/office/powerpoint/2010/main" val="32345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40694 L 5E-6 -0.98889 " pathEditMode="relative" rAng="0" ptsTypes="AA">
                                      <p:cBhvr>
                                        <p:cTn id="6" dur="2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7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1.04167E-6 -1.53541 " pathEditMode="relative" rAng="0" ptsTypes="AA">
                                      <p:cBhvr>
                                        <p:cTn id="8" dur="3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78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16875 L 2.08333E-7 -1.81459 " pathEditMode="relative" rAng="0" ptsTypes="AA">
                                      <p:cBhvr>
                                        <p:cTn id="10" dur="4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29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6" presetClass="entr" presetSubtype="16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3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 descr="cung thanhhoang l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731838"/>
            <a:ext cx="746760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2667000" y="59436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Cúng Thành hoàng làng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langbac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8915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228600" y="381000"/>
            <a:ext cx="868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Hình ảnh về làng xóm, nhà cửa của đồng bằng Bắc Bộ (ngày nay)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anoi1n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20763"/>
          </a:xfrm>
        </p:spPr>
        <p:txBody>
          <a:bodyPr/>
          <a:lstStyle/>
          <a:p>
            <a:pPr eaLnBrk="1" hangingPunct="1"/>
            <a:br>
              <a:rPr lang="en-US" sz="2400"/>
            </a:br>
            <a:endParaRPr lang="en-US" sz="24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59436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u="sng">
                <a:solidFill>
                  <a:srgbClr val="3333FF"/>
                </a:solidFill>
              </a:rPr>
              <a:t>1/ Chủ nhân của đồng bằng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52400" y="76200"/>
            <a:ext cx="906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600" u="sng">
                <a:solidFill>
                  <a:srgbClr val="0000FF"/>
                </a:solidFill>
              </a:rPr>
              <a:t>Địa lí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90600" y="914400"/>
            <a:ext cx="701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Người dân ở đồng bằng Bắc Bộ</a:t>
            </a:r>
            <a:br>
              <a:rPr lang="en-US" sz="2000">
                <a:solidFill>
                  <a:srgbClr val="FF0000"/>
                </a:solidFill>
              </a:rPr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52400" y="2438400"/>
            <a:ext cx="8839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Dân cư tập trung đông đúc nhất nước ta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Chủ yếu là người Kinh sống thành từng làng với nhiều ngôi nhà quây quần với nhau.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Nhà được xây dựng chắc chắn, xung quanh có sân, vườn, ao…</a:t>
            </a:r>
          </a:p>
        </p:txBody>
      </p:sp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525" name="Group 61"/>
          <p:cNvGraphicFramePr>
            <a:graphicFrameLocks noGrp="1"/>
          </p:cNvGraphicFramePr>
          <p:nvPr>
            <p:ph/>
          </p:nvPr>
        </p:nvGraphicFramePr>
        <p:xfrm>
          <a:off x="309563" y="3638550"/>
          <a:ext cx="8458200" cy="2928966"/>
        </p:xfrm>
        <a:graphic>
          <a:graphicData uri="http://schemas.openxmlformats.org/drawingml/2006/table">
            <a:tbl>
              <a:tblPr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Thời điểm diễn ra lễ hội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Mục đích tổ chức lễ hội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Trang phục trong lễ hội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Các hoạt động thường có trong lễ hội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31" name="Text Box 47"/>
          <p:cNvSpPr txBox="1">
            <a:spLocks noChangeArrowheads="1"/>
          </p:cNvSpPr>
          <p:nvPr/>
        </p:nvSpPr>
        <p:spPr bwMode="auto">
          <a:xfrm>
            <a:off x="990600" y="8382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Người dân ở đồng bằng Bắc Bộ</a:t>
            </a:r>
            <a:br>
              <a:rPr lang="en-US">
                <a:solidFill>
                  <a:srgbClr val="FF0000"/>
                </a:solidFill>
              </a:rPr>
            </a:br>
            <a:endParaRPr lang="en-US">
              <a:solidFill>
                <a:srgbClr val="FF0000"/>
              </a:solidFill>
            </a:endParaRPr>
          </a:p>
        </p:txBody>
      </p:sp>
      <p:sp>
        <p:nvSpPr>
          <p:cNvPr id="13332" name="Text Box 48"/>
          <p:cNvSpPr txBox="1">
            <a:spLocks noChangeArrowheads="1"/>
          </p:cNvSpPr>
          <p:nvPr/>
        </p:nvSpPr>
        <p:spPr bwMode="auto">
          <a:xfrm>
            <a:off x="1219200" y="-76200"/>
            <a:ext cx="6248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u="sng">
                <a:solidFill>
                  <a:srgbClr val="0000FF"/>
                </a:solidFill>
              </a:rPr>
              <a:t>Địa lí</a:t>
            </a:r>
          </a:p>
        </p:txBody>
      </p:sp>
      <p:sp>
        <p:nvSpPr>
          <p:cNvPr id="190513" name="Text Box 49"/>
          <p:cNvSpPr txBox="1">
            <a:spLocks noChangeArrowheads="1"/>
          </p:cNvSpPr>
          <p:nvPr/>
        </p:nvSpPr>
        <p:spPr bwMode="auto">
          <a:xfrm>
            <a:off x="57150" y="2733675"/>
            <a:ext cx="9086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Dựa vào các hình 2, 3, 4  ( SGK ) và vốn hiểu biết của mình hãy hoàn thành bảng sau:</a:t>
            </a:r>
          </a:p>
        </p:txBody>
      </p:sp>
      <p:sp>
        <p:nvSpPr>
          <p:cNvPr id="190514" name="Text Box 50"/>
          <p:cNvSpPr txBox="1">
            <a:spLocks noChangeArrowheads="1"/>
          </p:cNvSpPr>
          <p:nvPr/>
        </p:nvSpPr>
        <p:spPr bwMode="auto">
          <a:xfrm>
            <a:off x="228600" y="23622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00000"/>
                </a:solidFill>
              </a:rPr>
              <a:t>Thảo luận nhóm 4</a:t>
            </a:r>
          </a:p>
        </p:txBody>
      </p:sp>
      <p:sp>
        <p:nvSpPr>
          <p:cNvPr id="13335" name="Text Box 62"/>
          <p:cNvSpPr txBox="1">
            <a:spLocks noChangeArrowheads="1"/>
          </p:cNvSpPr>
          <p:nvPr/>
        </p:nvSpPr>
        <p:spPr bwMode="auto">
          <a:xfrm>
            <a:off x="242888" y="18669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rgbClr val="0000FF"/>
                </a:solidFill>
              </a:rPr>
              <a:t>2/ Trang phục và lễ hội</a:t>
            </a:r>
          </a:p>
        </p:txBody>
      </p:sp>
      <p:sp>
        <p:nvSpPr>
          <p:cNvPr id="13336" name="Rectangle 63"/>
          <p:cNvSpPr>
            <a:spLocks noChangeArrowheads="1"/>
          </p:cNvSpPr>
          <p:nvPr/>
        </p:nvSpPr>
        <p:spPr bwMode="auto">
          <a:xfrm>
            <a:off x="228600" y="1371600"/>
            <a:ext cx="441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u="sng">
                <a:solidFill>
                  <a:srgbClr val="3333FF"/>
                </a:solidFill>
              </a:rPr>
              <a:t>1/ Chủ nhân của đồng bằng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9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13" grpId="0"/>
      <p:bldP spid="1905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" y="74613"/>
            <a:ext cx="4467225" cy="3238500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4339" name="Picture 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25" y="76200"/>
            <a:ext cx="4384675" cy="3200400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4340" name="Picture 4" descr="Picture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378200"/>
            <a:ext cx="3352800" cy="3436938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413125" y="2170113"/>
            <a:ext cx="1006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92075" y="2941638"/>
            <a:ext cx="1752600" cy="3381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Thi nấu cơm</a:t>
            </a: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4708525" y="2909888"/>
            <a:ext cx="1828800" cy="3381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Đấu cờ người</a:t>
            </a:r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5727700" y="6427788"/>
            <a:ext cx="2133600" cy="3381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Lễ hội ở sân đình</a:t>
            </a:r>
          </a:p>
        </p:txBody>
      </p:sp>
      <p:pic>
        <p:nvPicPr>
          <p:cNvPr id="14345" name="Picture 12" descr="quaithao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52800"/>
            <a:ext cx="2667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4" descr="untitle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3276600"/>
            <a:ext cx="3048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Text Box 15"/>
          <p:cNvSpPr txBox="1">
            <a:spLocks noChangeArrowheads="1"/>
          </p:cNvSpPr>
          <p:nvPr/>
        </p:nvSpPr>
        <p:spPr bwMode="auto">
          <a:xfrm>
            <a:off x="304800" y="6430963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</a:rPr>
              <a:t>Trang phục truyền thống trong lễ hội</a:t>
            </a:r>
          </a:p>
        </p:txBody>
      </p:sp>
    </p:spTree>
  </p:cSld>
  <p:clrMapOvr>
    <a:masterClrMapping/>
  </p:clrMapOvr>
  <p:transition spd="med">
    <p:cover dir="d"/>
    <p:sndAc>
      <p:stSnd>
        <p:snd r:embed="rId2" name="camera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952" name="Group 32"/>
          <p:cNvGraphicFramePr>
            <a:graphicFrameLocks noGrp="1"/>
          </p:cNvGraphicFramePr>
          <p:nvPr>
            <p:ph/>
          </p:nvPr>
        </p:nvGraphicFramePr>
        <p:xfrm>
          <a:off x="152400" y="2413000"/>
          <a:ext cx="8915400" cy="4419639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Thời điểm diễn ra lễ hội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Mục đích tổ chức lễ hội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Trang phục trong lễ hội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Các hoạt động thường có trong lễ hội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7150" y="1852613"/>
            <a:ext cx="373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2/ Trang phục và lễ hội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990600" y="8382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Người dân ở đồng bằng Bắc Bộ</a:t>
            </a:r>
            <a:br>
              <a:rPr lang="en-US">
                <a:solidFill>
                  <a:srgbClr val="FF0000"/>
                </a:solidFill>
              </a:rPr>
            </a:br>
            <a:endParaRPr lang="en-US">
              <a:solidFill>
                <a:srgbClr val="FF0000"/>
              </a:solidFill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1219200" y="-76200"/>
            <a:ext cx="6248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u="sng">
                <a:solidFill>
                  <a:srgbClr val="0000FF"/>
                </a:solidFill>
              </a:rPr>
              <a:t>Địa lí</a:t>
            </a: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42863" y="1371600"/>
            <a:ext cx="441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u="sng">
                <a:solidFill>
                  <a:srgbClr val="3333FF"/>
                </a:solidFill>
              </a:rPr>
              <a:t>1/ Chủ nhân của đồng bằng</a:t>
            </a:r>
          </a:p>
        </p:txBody>
      </p:sp>
      <p:sp>
        <p:nvSpPr>
          <p:cNvPr id="209948" name="Text Box 28"/>
          <p:cNvSpPr txBox="1">
            <a:spLocks noChangeArrowheads="1"/>
          </p:cNvSpPr>
          <p:nvPr/>
        </p:nvSpPr>
        <p:spPr bwMode="auto">
          <a:xfrm>
            <a:off x="2705100" y="2590800"/>
            <a:ext cx="61722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>
                <a:solidFill>
                  <a:srgbClr val="800000"/>
                </a:solidFill>
              </a:rPr>
              <a:t>Mùa xuân và mùa thu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209949" name="Text Box 29"/>
          <p:cNvSpPr txBox="1">
            <a:spLocks noChangeArrowheads="1"/>
          </p:cNvSpPr>
          <p:nvPr/>
        </p:nvSpPr>
        <p:spPr bwMode="auto">
          <a:xfrm>
            <a:off x="2590800" y="3200400"/>
            <a:ext cx="62484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800000"/>
                </a:solidFill>
              </a:rPr>
              <a:t>- Cầu cho 1 năm mới mạnh khoẻ, mùa màng bội thu.</a:t>
            </a:r>
          </a:p>
          <a:p>
            <a:r>
              <a:rPr lang="en-US" sz="1400">
                <a:solidFill>
                  <a:srgbClr val="800000"/>
                </a:solidFill>
              </a:rPr>
              <a:t>- Kỉ niệm, tết lễ…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209951" name="Text Box 31"/>
          <p:cNvSpPr txBox="1">
            <a:spLocks noChangeArrowheads="1"/>
          </p:cNvSpPr>
          <p:nvPr/>
        </p:nvSpPr>
        <p:spPr bwMode="auto">
          <a:xfrm>
            <a:off x="2540000" y="4302125"/>
            <a:ext cx="64516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800000"/>
                </a:solidFill>
              </a:rPr>
              <a:t>Trang phục truyền thống:</a:t>
            </a:r>
          </a:p>
          <a:p>
            <a:r>
              <a:rPr lang="en-US" sz="1400">
                <a:solidFill>
                  <a:srgbClr val="800000"/>
                </a:solidFill>
              </a:rPr>
              <a:t>- Nam: quần trắng, áo dài the, đầu đội khăn xếp.</a:t>
            </a:r>
          </a:p>
          <a:p>
            <a:r>
              <a:rPr lang="en-US" sz="1400">
                <a:solidFill>
                  <a:srgbClr val="800000"/>
                </a:solidFill>
              </a:rPr>
              <a:t>- Nữ: váy đen, áo dài tứ thân, bên trong là yếm đỏ, đầu vấn tóc và chít khăn mỏ quạ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209953" name="Text Box 33"/>
          <p:cNvSpPr txBox="1">
            <a:spLocks noChangeArrowheads="1"/>
          </p:cNvSpPr>
          <p:nvPr/>
        </p:nvSpPr>
        <p:spPr bwMode="auto">
          <a:xfrm>
            <a:off x="2565400" y="5834063"/>
            <a:ext cx="50292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800000"/>
                </a:solidFill>
              </a:rPr>
              <a:t>-Tổ chức tế lễ</a:t>
            </a:r>
          </a:p>
          <a:p>
            <a:r>
              <a:rPr lang="en-US" sz="1400">
                <a:solidFill>
                  <a:srgbClr val="800000"/>
                </a:solidFill>
              </a:rPr>
              <a:t>-Hoạt động vui chơi, giải trí: Chọi gà, cờ người, thi nấu cơm, hát quan họ….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48" grpId="0"/>
      <p:bldP spid="209949" grpId="0"/>
      <p:bldP spid="209951" grpId="0"/>
      <p:bldP spid="2099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20763"/>
          </a:xfrm>
        </p:spPr>
        <p:txBody>
          <a:bodyPr/>
          <a:lstStyle/>
          <a:p>
            <a:pPr eaLnBrk="1" hangingPunct="1"/>
            <a:br>
              <a:rPr lang="en-US" sz="2800"/>
            </a:br>
            <a:endParaRPr lang="en-US" sz="28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u="sng">
                <a:solidFill>
                  <a:srgbClr val="3333FF"/>
                </a:solidFill>
              </a:rPr>
              <a:t>1/ Chủ nhân của đồng bằng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-152400" y="76200"/>
            <a:ext cx="9067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u="sng">
                <a:solidFill>
                  <a:srgbClr val="0000FF"/>
                </a:solidFill>
              </a:rPr>
              <a:t>Địa lí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90600" y="838200"/>
            <a:ext cx="701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Người dân ở đồng bằng Bắc Bộ</a:t>
            </a:r>
            <a:br>
              <a:rPr lang="en-US" sz="2000">
                <a:solidFill>
                  <a:srgbClr val="FF0000"/>
                </a:solidFill>
              </a:rPr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609600" y="324485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Kể tên những lễ hội nổi tiếng ở đồng bằng Bắc bộ?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57200" y="2209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u="sng">
                <a:solidFill>
                  <a:srgbClr val="3333FF"/>
                </a:solidFill>
              </a:rPr>
              <a:t>2/ Trang phục và lễ hội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1704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6106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3400" y="5943600"/>
            <a:ext cx="388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>
                <a:solidFill>
                  <a:srgbClr val="FF3300"/>
                </a:solidFill>
              </a:rPr>
              <a:t>Hội Lim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ễ hội Gióng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981200" y="5867400"/>
            <a:ext cx="441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0">
                <a:solidFill>
                  <a:srgbClr val="FF3300"/>
                </a:solidFill>
                <a:cs typeface="Times New Roman" pitchFamily="18" charset="0"/>
              </a:rPr>
              <a:t>Hôi Gióng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00200" y="304800"/>
            <a:ext cx="670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 b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-152400" y="76200"/>
            <a:ext cx="9067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-777875" y="493713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 b="0"/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0" y="2438400"/>
            <a:ext cx="937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6549" y="801688"/>
            <a:ext cx="2159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ĐỊA</a:t>
            </a:r>
            <a:r>
              <a:rPr lang="en-US" sz="54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LÍ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76735"/>
            <a:ext cx="8305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r>
              <a:rPr lang="en-US" sz="4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r>
              <a:rPr lang="en-US" sz="4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ở </a:t>
            </a:r>
            <a:r>
              <a:rPr lang="en-US" sz="40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đồng</a:t>
            </a:r>
            <a:r>
              <a:rPr lang="en-US" sz="4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4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Bắc</a:t>
            </a:r>
            <a:r>
              <a:rPr lang="en-US" sz="4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Bộ</a:t>
            </a:r>
            <a:br>
              <a:rPr lang="en-US" sz="4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009900"/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259" y="3650962"/>
            <a:ext cx="2148338" cy="303769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352" y="3863487"/>
            <a:ext cx="2829096" cy="266700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70" y="4401735"/>
            <a:ext cx="4121859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 descr="Lehoi Gi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2000"/>
            <a:ext cx="71628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3200400" y="5943600"/>
            <a:ext cx="2667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Hội Gióng</a:t>
            </a:r>
          </a:p>
          <a:p>
            <a:pPr algn="ctr">
              <a:spcBef>
                <a:spcPct val="50000"/>
              </a:spcBef>
            </a:pPr>
            <a:r>
              <a:rPr lang="en-US" sz="2000"/>
              <a:t>Sóc Sơn – Hà Nội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 descr="Lehoi Giong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38200"/>
            <a:ext cx="746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3200400" y="5943600"/>
            <a:ext cx="2667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Hội Gióng</a:t>
            </a:r>
          </a:p>
          <a:p>
            <a:pPr algn="ctr">
              <a:spcBef>
                <a:spcPct val="50000"/>
              </a:spcBef>
            </a:pPr>
            <a:r>
              <a:rPr lang="en-US" sz="2000"/>
              <a:t>Sóc Sơn – Hà Nội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huahuong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0"/>
            <a:ext cx="87630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6278563"/>
            <a:ext cx="3124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>
                <a:solidFill>
                  <a:srgbClr val="FF3300"/>
                </a:solidFill>
                <a:cs typeface="Times New Roman" pitchFamily="18" charset="0"/>
              </a:rPr>
              <a:t>Hội Chùa Hương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3" descr="Lehoi chua Hu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"/>
            <a:ext cx="7467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429000" y="59436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Lễ hội Chùa 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lehoi_chuahu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17563"/>
            <a:ext cx="73914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429000" y="59436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Lễ hội Chùa 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oitraudoson2009_0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0"/>
            <a:ext cx="87630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81000" y="5791200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>
                <a:solidFill>
                  <a:srgbClr val="FF3300"/>
                </a:solidFill>
                <a:cs typeface="Times New Roman" pitchFamily="18" charset="0"/>
              </a:rPr>
              <a:t>Hội chọi trâu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1371600" y="5943600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Hội đền Hùng (Phú Thọ, ngày 10 tháng 3 – âm lịch)</a:t>
            </a:r>
          </a:p>
        </p:txBody>
      </p:sp>
      <p:pic>
        <p:nvPicPr>
          <p:cNvPr id="175108" name="Picture 4" descr="hoi den hung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744538"/>
            <a:ext cx="6934200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9" name="Text Box 13"/>
          <p:cNvSpPr txBox="1">
            <a:spLocks noChangeArrowheads="1"/>
          </p:cNvSpPr>
          <p:nvPr/>
        </p:nvSpPr>
        <p:spPr bwMode="auto">
          <a:xfrm>
            <a:off x="2667000" y="6308725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Đám rước vào hội</a:t>
            </a:r>
          </a:p>
        </p:txBody>
      </p: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152400" y="0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Toàn cảnh Hội Lim  (Bắc Ninh – ngày 11 tháng giêng)</a:t>
            </a:r>
          </a:p>
        </p:txBody>
      </p:sp>
      <p:pic>
        <p:nvPicPr>
          <p:cNvPr id="121873" name="Picture 17" descr="Ảnh minh họ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9906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4" name="Text Box 18"/>
          <p:cNvSpPr txBox="1">
            <a:spLocks noChangeArrowheads="1"/>
          </p:cNvSpPr>
          <p:nvPr/>
        </p:nvSpPr>
        <p:spPr bwMode="auto">
          <a:xfrm>
            <a:off x="2590800" y="6308725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Nổi trống tế thần linh</a:t>
            </a:r>
          </a:p>
        </p:txBody>
      </p:sp>
      <p:pic>
        <p:nvPicPr>
          <p:cNvPr id="121875" name="Picture 19" descr="small_920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990600"/>
            <a:ext cx="78486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76" name="Picture 20" descr="Ảnh minh họ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066800"/>
            <a:ext cx="7772400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7" name="Text Box 21"/>
          <p:cNvSpPr txBox="1">
            <a:spLocks noChangeArrowheads="1"/>
          </p:cNvSpPr>
          <p:nvPr/>
        </p:nvSpPr>
        <p:spPr bwMode="auto">
          <a:xfrm>
            <a:off x="2286000" y="63246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Các liền chị đang hát đối</a:t>
            </a:r>
          </a:p>
        </p:txBody>
      </p:sp>
      <p:pic>
        <p:nvPicPr>
          <p:cNvPr id="121878" name="Picture 22" descr="Ảnh minh họ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1000125"/>
            <a:ext cx="7777163" cy="53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9" name="Text Box 23"/>
          <p:cNvSpPr txBox="1">
            <a:spLocks noChangeArrowheads="1"/>
          </p:cNvSpPr>
          <p:nvPr/>
        </p:nvSpPr>
        <p:spPr bwMode="auto">
          <a:xfrm>
            <a:off x="2819400" y="6232525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Quan họ mời trầu</a:t>
            </a:r>
          </a:p>
        </p:txBody>
      </p:sp>
      <p:pic>
        <p:nvPicPr>
          <p:cNvPr id="121880" name="Picture 24" descr="Ảnh minh họ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685800"/>
            <a:ext cx="7315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81" name="Text Box 25"/>
          <p:cNvSpPr txBox="1">
            <a:spLocks noChangeArrowheads="1"/>
          </p:cNvSpPr>
          <p:nvPr/>
        </p:nvSpPr>
        <p:spPr bwMode="auto">
          <a:xfrm>
            <a:off x="2895600" y="64008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Hát quan họ</a:t>
            </a:r>
          </a:p>
        </p:txBody>
      </p:sp>
      <p:pic>
        <p:nvPicPr>
          <p:cNvPr id="121882" name="Picture 26" descr="Ảnh minh họ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423863"/>
            <a:ext cx="792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83" name="Text Box 27"/>
          <p:cNvSpPr txBox="1">
            <a:spLocks noChangeArrowheads="1"/>
          </p:cNvSpPr>
          <p:nvPr/>
        </p:nvSpPr>
        <p:spPr bwMode="auto">
          <a:xfrm>
            <a:off x="2971800" y="6461125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Đánh bài chòi</a:t>
            </a:r>
          </a:p>
        </p:txBody>
      </p:sp>
      <p:pic>
        <p:nvPicPr>
          <p:cNvPr id="121884" name="Picture 28" descr="Ảnh minh họ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533400"/>
            <a:ext cx="7620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85" name="Text Box 29"/>
          <p:cNvSpPr txBox="1">
            <a:spLocks noChangeArrowheads="1"/>
          </p:cNvSpPr>
          <p:nvPr/>
        </p:nvSpPr>
        <p:spPr bwMode="auto">
          <a:xfrm>
            <a:off x="2200275" y="653415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Bịt mắt đập niêu cơm</a:t>
            </a:r>
          </a:p>
        </p:txBody>
      </p:sp>
      <p:pic>
        <p:nvPicPr>
          <p:cNvPr id="121886" name="Picture 30" descr="Ảnh minh họ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38250" y="461963"/>
            <a:ext cx="5281613" cy="59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87" name="Text Box 31"/>
          <p:cNvSpPr txBox="1">
            <a:spLocks noChangeArrowheads="1"/>
          </p:cNvSpPr>
          <p:nvPr/>
        </p:nvSpPr>
        <p:spPr bwMode="auto">
          <a:xfrm>
            <a:off x="3124200" y="6505575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Trò đánh đu</a:t>
            </a:r>
          </a:p>
        </p:txBody>
      </p:sp>
      <p:pic>
        <p:nvPicPr>
          <p:cNvPr id="121888" name="Nho Ve Hoi Lim - Thu Hien [NCT 1748293822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89" name="Picture 33" descr="t17045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457200"/>
            <a:ext cx="7772400" cy="600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18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" dur="50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32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3" dur="50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0"/>
                                        <p:tgtEl>
                                          <p:spTgt spid="12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4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4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0"/>
                                        <p:tgtEl>
                                          <p:spTgt spid="12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12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5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0"/>
                                        <p:tgtEl>
                                          <p:spTgt spid="121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9" dur="5000"/>
                                        <p:tgtEl>
                                          <p:spTgt spid="121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6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6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50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7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5000"/>
                                        <p:tgtEl>
                                          <p:spTgt spid="12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0"/>
                                        <p:tgtEl>
                                          <p:spTgt spid="12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83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4" dur="5000"/>
                                        <p:tgtEl>
                                          <p:spTgt spid="121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3000"/>
                                        <p:tgtEl>
                                          <p:spTgt spid="121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9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5000"/>
                                        <p:tgtEl>
                                          <p:spTgt spid="12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12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9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5000"/>
                                        <p:tgtEl>
                                          <p:spTgt spid="121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3000"/>
                                        <p:tgtEl>
                                          <p:spTgt spid="121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10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5000"/>
                                        <p:tgtEl>
                                          <p:spTgt spid="12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111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2" dur="5000"/>
                                        <p:tgtEl>
                                          <p:spTgt spid="121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5" dur="500"/>
                                        <p:tgtEl>
                                          <p:spTgt spid="121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0"/>
                                        <p:tgtEl>
                                          <p:spTgt spid="12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12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125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0"/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0"/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121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888"/>
                </p:tgtEl>
              </p:cMediaNode>
            </p:audio>
          </p:childTnLst>
        </p:cTn>
      </p:par>
    </p:tnLst>
    <p:bldLst>
      <p:bldP spid="121869" grpId="0"/>
      <p:bldP spid="121869" grpId="1"/>
      <p:bldP spid="121871" grpId="0"/>
      <p:bldP spid="121874" grpId="0"/>
      <p:bldP spid="121874" grpId="1"/>
      <p:bldP spid="121877" grpId="0"/>
      <p:bldP spid="121877" grpId="1"/>
      <p:bldP spid="121879" grpId="0"/>
      <p:bldP spid="121879" grpId="1"/>
      <p:bldP spid="121881" grpId="0"/>
      <p:bldP spid="121881" grpId="1"/>
      <p:bldP spid="121883" grpId="0"/>
      <p:bldP spid="121883" grpId="1"/>
      <p:bldP spid="121885" grpId="0"/>
      <p:bldP spid="121885" grpId="1"/>
      <p:bldP spid="121887" grpId="0"/>
      <p:bldP spid="12188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20763"/>
          </a:xfrm>
        </p:spPr>
        <p:txBody>
          <a:bodyPr/>
          <a:lstStyle/>
          <a:p>
            <a:pPr eaLnBrk="1" hangingPunct="1"/>
            <a:br>
              <a:rPr lang="en-US" sz="2800"/>
            </a:br>
            <a:endParaRPr lang="en-US" sz="28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u="sng">
                <a:solidFill>
                  <a:srgbClr val="3333FF"/>
                </a:solidFill>
              </a:rPr>
              <a:t>1/ Chủ nhân của đồng bằng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-152400" y="76200"/>
            <a:ext cx="9067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u="sng">
                <a:solidFill>
                  <a:srgbClr val="0000FF"/>
                </a:solidFill>
              </a:rPr>
              <a:t>Địa lí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990600" y="838200"/>
            <a:ext cx="701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Người dân ở đồng bằng Bắc Bộ</a:t>
            </a:r>
            <a:br>
              <a:rPr lang="en-US" sz="2400">
                <a:solidFill>
                  <a:srgbClr val="FF0000"/>
                </a:solidFill>
              </a:rPr>
            </a:b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0646" name="Text Box 6"/>
          <p:cNvSpPr txBox="1">
            <a:spLocks noChangeArrowheads="1"/>
          </p:cNvSpPr>
          <p:nvPr/>
        </p:nvSpPr>
        <p:spPr bwMode="auto">
          <a:xfrm>
            <a:off x="228600" y="2936875"/>
            <a:ext cx="8915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33"/>
                </a:solidFill>
              </a:rPr>
              <a:t>Lễ hội thường được tổ chức vào mùa xuân và mùa thu.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33"/>
                </a:solidFill>
              </a:rPr>
              <a:t>Trong lễ hội, người dân mặc trang phục truyền thống, tổ chức tế lễ và các hoạt động  vui chơi, giải trí.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33"/>
                </a:solidFill>
              </a:rPr>
              <a:t>Hội Lim, hội Chùa Hương, Hội Gióng… là những lễ hội nổi tiếng ở đồng bằng Bắc bộ.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57200" y="2209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u="sng">
                <a:solidFill>
                  <a:srgbClr val="3333FF"/>
                </a:solidFill>
              </a:rPr>
              <a:t>2/ Trang phục và lễ hội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20763"/>
          </a:xfrm>
        </p:spPr>
        <p:txBody>
          <a:bodyPr/>
          <a:lstStyle/>
          <a:p>
            <a:pPr eaLnBrk="1" hangingPunct="1"/>
            <a:br>
              <a:rPr lang="en-US" sz="2800"/>
            </a:br>
            <a:endParaRPr lang="en-US" sz="28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u="sng">
                <a:solidFill>
                  <a:srgbClr val="3333FF"/>
                </a:solidFill>
              </a:rPr>
              <a:t>1/ Chủ nhân của đồng bằng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-152400" y="76200"/>
            <a:ext cx="9067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u="sng">
                <a:solidFill>
                  <a:srgbClr val="0000FF"/>
                </a:solidFill>
              </a:rPr>
              <a:t>Địa lí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990600" y="838200"/>
            <a:ext cx="701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Người dân ở đồng bằng Bắc Bộ</a:t>
            </a:r>
            <a:br>
              <a:rPr lang="en-US" sz="2400">
                <a:solidFill>
                  <a:srgbClr val="FF0000"/>
                </a:solidFill>
              </a:rPr>
            </a:b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457200" y="2209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u="sng">
                <a:solidFill>
                  <a:srgbClr val="3333FF"/>
                </a:solidFill>
              </a:rPr>
              <a:t>2/ Trang phục và lễ hội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609600" y="2971800"/>
            <a:ext cx="81534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u="sng">
                <a:solidFill>
                  <a:srgbClr val="FF0000"/>
                </a:solidFill>
              </a:rPr>
              <a:t>KẾT LUẬN:</a:t>
            </a:r>
            <a:r>
              <a:rPr lang="en-US" sz="1600">
                <a:solidFill>
                  <a:srgbClr val="FF0000"/>
                </a:solidFill>
              </a:rPr>
              <a:t>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/>
              <a:t> </a:t>
            </a:r>
            <a:r>
              <a:rPr lang="en-US" sz="2000">
                <a:solidFill>
                  <a:srgbClr val="006600"/>
                </a:solidFill>
              </a:rPr>
              <a:t>Người dân sống ở đồng bằng Bắc Bộ chủ yếu là người Kinh. Đây là vùng có dân cư tập trung đông đúc nhất nước ta. Làng ở đồng bằng Bắc Bộ có nhiều ngôi nhà quần bên nhau.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006600"/>
                </a:solidFill>
              </a:rPr>
              <a:t>-  Hội Chùa Hương, Hội Lim, Hội Gióng, … là những lễ hội nổi tiếng ở đồng bằng Bắc Bộ.</a:t>
            </a:r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1370" y="2514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+mn-lt"/>
              </a:rPr>
              <a:t>KhỞI</a:t>
            </a:r>
            <a:r>
              <a:rPr lang="en-US" dirty="0">
                <a:latin typeface="+mn-lt"/>
              </a:rPr>
              <a:t> Đ ỘNG 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228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</a:t>
            </a:r>
            <a:r>
              <a:rPr lang="vi-VN" dirty="0"/>
              <a:t> ứ</a:t>
            </a:r>
            <a:r>
              <a:rPr lang="en-US" dirty="0"/>
              <a:t>               </a:t>
            </a:r>
            <a:r>
              <a:rPr lang="en-US" dirty="0" err="1"/>
              <a:t>ngày</a:t>
            </a:r>
            <a:r>
              <a:rPr lang="en-US" dirty="0"/>
              <a:t>        </a:t>
            </a:r>
            <a:r>
              <a:rPr lang="en-US" dirty="0" err="1"/>
              <a:t>tháng</a:t>
            </a:r>
            <a:r>
              <a:rPr lang="en-US" dirty="0"/>
              <a:t> n</a:t>
            </a:r>
            <a:r>
              <a:rPr lang="vi-VN" dirty="0"/>
              <a:t> ă</a:t>
            </a:r>
            <a:r>
              <a:rPr lang="en-US" dirty="0"/>
              <a:t>m 2021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0" y="838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Đ </a:t>
            </a:r>
            <a:r>
              <a:rPr lang="en-US" dirty="0" err="1"/>
              <a:t>ịa</a:t>
            </a:r>
            <a:r>
              <a:rPr lang="en-US" dirty="0"/>
              <a:t> l í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13716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Ng</a:t>
            </a:r>
            <a:r>
              <a:rPr lang="vi-VN" sz="2400" dirty="0">
                <a:solidFill>
                  <a:srgbClr val="FF0000"/>
                </a:solidFill>
              </a:rPr>
              <a:t>ười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dân</a:t>
            </a:r>
            <a:r>
              <a:rPr lang="en-US" sz="2400" dirty="0">
                <a:solidFill>
                  <a:srgbClr val="FF0000"/>
                </a:solidFill>
              </a:rPr>
              <a:t> ở </a:t>
            </a:r>
            <a:r>
              <a:rPr lang="vi-VN" sz="2400" dirty="0">
                <a:solidFill>
                  <a:srgbClr val="FF0000"/>
                </a:solidFill>
              </a:rPr>
              <a:t>đồng</a:t>
            </a:r>
            <a:r>
              <a:rPr lang="en-US" sz="2400" dirty="0">
                <a:solidFill>
                  <a:srgbClr val="FF0000"/>
                </a:solidFill>
              </a:rPr>
              <a:t> b</a:t>
            </a:r>
            <a:r>
              <a:rPr lang="vi-VN" sz="2400" dirty="0">
                <a:solidFill>
                  <a:srgbClr val="FF0000"/>
                </a:solidFill>
              </a:rPr>
              <a:t>ằng</a:t>
            </a:r>
            <a:r>
              <a:rPr lang="en-US" sz="2400" dirty="0">
                <a:solidFill>
                  <a:srgbClr val="FF0000"/>
                </a:solidFill>
              </a:rPr>
              <a:t> B</a:t>
            </a:r>
            <a:r>
              <a:rPr lang="vi-VN" sz="2400" dirty="0">
                <a:solidFill>
                  <a:srgbClr val="FF0000"/>
                </a:solidFill>
              </a:rPr>
              <a:t>ắ</a:t>
            </a:r>
            <a:r>
              <a:rPr lang="en-US" sz="2400" dirty="0">
                <a:solidFill>
                  <a:srgbClr val="FF0000"/>
                </a:solidFill>
              </a:rPr>
              <a:t>c </a:t>
            </a:r>
            <a:r>
              <a:rPr lang="en-US" sz="2400" dirty="0" err="1">
                <a:solidFill>
                  <a:srgbClr val="FF0000"/>
                </a:solidFill>
              </a:rPr>
              <a:t>Bộ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3208" y="30480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+mn-lt"/>
              </a:rPr>
              <a:t>Hãy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cho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biết</a:t>
            </a:r>
            <a:r>
              <a:rPr lang="en-US" dirty="0">
                <a:latin typeface="+mn-lt"/>
              </a:rPr>
              <a:t> </a:t>
            </a:r>
            <a:r>
              <a:rPr lang="vi-VN" dirty="0">
                <a:latin typeface="+mn-lt"/>
              </a:rPr>
              <a:t>đồng</a:t>
            </a:r>
            <a:r>
              <a:rPr lang="en-US" dirty="0">
                <a:latin typeface="+mn-lt"/>
              </a:rPr>
              <a:t> b</a:t>
            </a:r>
            <a:r>
              <a:rPr lang="vi-VN" dirty="0">
                <a:latin typeface="+mn-lt"/>
              </a:rPr>
              <a:t>ằng</a:t>
            </a:r>
            <a:r>
              <a:rPr lang="en-US" dirty="0">
                <a:latin typeface="+mn-lt"/>
              </a:rPr>
              <a:t> b</a:t>
            </a:r>
            <a:r>
              <a:rPr lang="vi-VN" dirty="0">
                <a:latin typeface="+mn-lt"/>
              </a:rPr>
              <a:t>ằng</a:t>
            </a:r>
            <a:r>
              <a:rPr lang="en-US" dirty="0">
                <a:latin typeface="+mn-lt"/>
              </a:rPr>
              <a:t> B</a:t>
            </a:r>
            <a:r>
              <a:rPr lang="vi-VN" dirty="0">
                <a:latin typeface="+mn-lt"/>
              </a:rPr>
              <a:t>ắ</a:t>
            </a:r>
            <a:r>
              <a:rPr lang="en-US" dirty="0">
                <a:latin typeface="+mn-lt"/>
              </a:rPr>
              <a:t>c </a:t>
            </a:r>
            <a:r>
              <a:rPr lang="en-US" dirty="0" err="1">
                <a:latin typeface="+mn-lt"/>
              </a:rPr>
              <a:t>bộ</a:t>
            </a:r>
            <a:r>
              <a:rPr lang="en-US" dirty="0">
                <a:latin typeface="+mn-lt"/>
              </a:rPr>
              <a:t> do </a:t>
            </a:r>
            <a:r>
              <a:rPr lang="en-US" dirty="0" err="1">
                <a:latin typeface="+mn-lt"/>
              </a:rPr>
              <a:t>sông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nào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bồi</a:t>
            </a:r>
            <a:r>
              <a:rPr lang="en-US" dirty="0">
                <a:latin typeface="+mn-lt"/>
              </a:rPr>
              <a:t> </a:t>
            </a:r>
            <a:r>
              <a:rPr lang="vi-VN" dirty="0">
                <a:latin typeface="+mn-lt"/>
              </a:rPr>
              <a:t>đắp</a:t>
            </a:r>
            <a:r>
              <a:rPr lang="en-US" dirty="0">
                <a:latin typeface="+mn-lt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99470" y="3607350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A. </a:t>
            </a:r>
            <a:r>
              <a:rPr lang="en-US" sz="2400" dirty="0" err="1"/>
              <a:t>Sông</a:t>
            </a:r>
            <a:r>
              <a:rPr lang="en-US" sz="2400" dirty="0"/>
              <a:t>  </a:t>
            </a:r>
            <a:r>
              <a:rPr lang="en-US" sz="2400" dirty="0" err="1"/>
              <a:t>Hồng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4108536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B. </a:t>
            </a:r>
            <a:r>
              <a:rPr lang="en-US" sz="2400" dirty="0" err="1"/>
              <a:t>Sông</a:t>
            </a:r>
            <a:r>
              <a:rPr lang="en-US" sz="2400" dirty="0"/>
              <a:t> </a:t>
            </a:r>
            <a:r>
              <a:rPr lang="en-US" sz="2400" dirty="0" err="1"/>
              <a:t>Mã</a:t>
            </a:r>
            <a:r>
              <a:rPr lang="en-US" sz="2400" dirty="0"/>
              <a:t> , </a:t>
            </a:r>
            <a:r>
              <a:rPr lang="en-US" sz="2400" dirty="0" err="1"/>
              <a:t>sông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95400" y="4650432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C, </a:t>
            </a:r>
            <a:r>
              <a:rPr lang="en-US" sz="2400" dirty="0" err="1"/>
              <a:t>Sông</a:t>
            </a:r>
            <a:r>
              <a:rPr lang="en-US" sz="2400" dirty="0"/>
              <a:t> </a:t>
            </a:r>
            <a:r>
              <a:rPr lang="en-US" sz="2400" dirty="0" err="1"/>
              <a:t>Hồng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sông</a:t>
            </a:r>
            <a:r>
              <a:rPr lang="en-US" sz="2400" dirty="0"/>
              <a:t> </a:t>
            </a:r>
            <a:r>
              <a:rPr lang="en-US" sz="2400" dirty="0" err="1"/>
              <a:t>Thái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endParaRPr lang="en-US" sz="2400" dirty="0"/>
          </a:p>
        </p:txBody>
      </p:sp>
      <p:sp>
        <p:nvSpPr>
          <p:cNvPr id="16" name="5-Point Star 15"/>
          <p:cNvSpPr/>
          <p:nvPr/>
        </p:nvSpPr>
        <p:spPr bwMode="auto">
          <a:xfrm>
            <a:off x="1223897" y="4728864"/>
            <a:ext cx="685800" cy="3048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4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21" y="0"/>
            <a:ext cx="8229600" cy="6298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03088" y="609600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DẶN DÒ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4675" y="1676400"/>
            <a:ext cx="4608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99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Về</a:t>
            </a:r>
            <a:r>
              <a:rPr lang="en-US" sz="54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99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99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học</a:t>
            </a:r>
            <a:r>
              <a:rPr lang="en-US" sz="54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99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99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lại</a:t>
            </a:r>
            <a:r>
              <a:rPr lang="en-US" sz="54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99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99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bài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99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8194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Chuẩn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bị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bài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rgbClr val="FF0000"/>
                </a:solidFill>
              </a:rPr>
              <a:t>động</a:t>
            </a:r>
            <a:r>
              <a:rPr lang="en-US" sz="2800" dirty="0">
                <a:solidFill>
                  <a:srgbClr val="FF0000"/>
                </a:solidFill>
              </a:rPr>
              <a:t> XS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ng</a:t>
            </a:r>
            <a:r>
              <a:rPr lang="vi-VN" sz="2800" dirty="0">
                <a:solidFill>
                  <a:srgbClr val="FF0000"/>
                </a:solidFill>
              </a:rPr>
              <a:t>ười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dân</a:t>
            </a:r>
            <a:r>
              <a:rPr lang="en-US" sz="2800" dirty="0">
                <a:solidFill>
                  <a:srgbClr val="FF0000"/>
                </a:solidFill>
              </a:rPr>
              <a:t> ĐBBBB</a:t>
            </a:r>
          </a:p>
        </p:txBody>
      </p:sp>
      <p:sp>
        <p:nvSpPr>
          <p:cNvPr id="9" name="Rectangle 8"/>
          <p:cNvSpPr/>
          <p:nvPr/>
        </p:nvSpPr>
        <p:spPr>
          <a:xfrm>
            <a:off x="422797" y="3613666"/>
            <a:ext cx="7314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tốt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>
            <a:off x="4626786" y="3890665"/>
            <a:ext cx="92366" cy="184666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9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590800" y="6156325"/>
            <a:ext cx="3733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Lược đồ đồng bằng Bắc Bộ</a:t>
            </a:r>
          </a:p>
        </p:txBody>
      </p:sp>
      <p:pic>
        <p:nvPicPr>
          <p:cNvPr id="3075" name="Picture 7" descr="luoc 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43000"/>
            <a:ext cx="8077200" cy="4800600"/>
          </a:xfrm>
          <a:prstGeom prst="rect">
            <a:avLst/>
          </a:prstGeom>
          <a:solidFill>
            <a:schemeClr val="hlink"/>
          </a:solidFill>
          <a:ln w="571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533400" y="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</a:rPr>
              <a:t>Câu 2: Đặc điểm địa hình và sông ngòi ở đồng bằng Bắc Bộ?</a:t>
            </a:r>
          </a:p>
          <a:p>
            <a:pPr marL="342900" indent="-342900" algn="ctr">
              <a:spcBef>
                <a:spcPct val="20000"/>
              </a:spcBef>
            </a:pPr>
            <a:endParaRPr 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20763"/>
          </a:xfrm>
        </p:spPr>
        <p:txBody>
          <a:bodyPr/>
          <a:lstStyle/>
          <a:p>
            <a:pPr eaLnBrk="1" hangingPunct="1"/>
            <a:br>
              <a:rPr lang="en-US" sz="2800"/>
            </a:br>
            <a:endParaRPr lang="en-US" sz="2800"/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990600" y="914400"/>
            <a:ext cx="701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rgbClr val="FF0000"/>
                </a:solidFill>
              </a:rPr>
              <a:t>Người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dân</a:t>
            </a:r>
            <a:r>
              <a:rPr lang="en-US" sz="2000" dirty="0">
                <a:solidFill>
                  <a:srgbClr val="FF0000"/>
                </a:solidFill>
              </a:rPr>
              <a:t> ở </a:t>
            </a:r>
            <a:r>
              <a:rPr lang="en-US" sz="2000" dirty="0" err="1">
                <a:solidFill>
                  <a:srgbClr val="FF0000"/>
                </a:solidFill>
              </a:rPr>
              <a:t>đồng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bằng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Bắc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Bộ</a:t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228600" y="1752600"/>
            <a:ext cx="571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0000FF"/>
                </a:solidFill>
              </a:rPr>
              <a:t>1. Chủ nhân của đồng bằng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52400" y="76200"/>
            <a:ext cx="891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600" u="sng">
                <a:solidFill>
                  <a:srgbClr val="0000FF"/>
                </a:solidFill>
              </a:rPr>
              <a:t>Địa lí</a:t>
            </a:r>
          </a:p>
        </p:txBody>
      </p:sp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89154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Đồng bằng Bắc Bộ là nơi đông dân hay thưa dân?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* Đây là vùng có dân cư tập trung đông nhất cả nước</a:t>
            </a:r>
            <a:r>
              <a:rPr lang="en-US" sz="2000"/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/>
              <a:t>Người dân sống ở đồng bằng Bắc Bộ chủ yếu là dân tộc nào?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* Người dân ở đồng bằng Bắc Bộ  chủ yếu là người Kinh sống thành từng làng với nhiều ngôi nhà quây quần bên nhau.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1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01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/>
      <p:bldP spid="2017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1096963" y="263525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0000"/>
                </a:solidFill>
              </a:rPr>
              <a:t>BẢNG SỐ LIỆU VỀ MẬT ĐỘ DÂN SỐ CÁC ĐỊA PHƯƠNG</a:t>
            </a:r>
            <a:r>
              <a:rPr lang="en-US" b="0"/>
              <a:t> (Số liệu tính đến năm 2006 của TCTK Việt Nam)</a:t>
            </a:r>
          </a:p>
        </p:txBody>
      </p:sp>
      <p:graphicFrame>
        <p:nvGraphicFramePr>
          <p:cNvPr id="251907" name="Group 3"/>
          <p:cNvGraphicFramePr>
            <a:graphicFrameLocks noGrp="1"/>
          </p:cNvGraphicFramePr>
          <p:nvPr>
            <p:ph/>
          </p:nvPr>
        </p:nvGraphicFramePr>
        <p:xfrm>
          <a:off x="457200" y="1295400"/>
          <a:ext cx="8086725" cy="3738607"/>
        </p:xfrm>
        <a:graphic>
          <a:graphicData uri="http://schemas.openxmlformats.org/drawingml/2006/table">
            <a:tbl>
              <a:tblPr/>
              <a:tblGrid>
                <a:gridCol w="432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ĐỊA PHƯƠNG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MẬT ĐỘ DÂN SỐ (Người/ km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Cả nước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254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Đồng bằng Bắc Bộ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1225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Đồng bằng Đông Nam Bộ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Đồng bằng duyên hải Nam Trung Bộ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Đông Bắc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Tây Nguyên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Tây Bắc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1936" name="Text Box 32"/>
          <p:cNvSpPr txBox="1">
            <a:spLocks noChangeArrowheads="1"/>
          </p:cNvSpPr>
          <p:nvPr/>
        </p:nvSpPr>
        <p:spPr bwMode="auto">
          <a:xfrm>
            <a:off x="457200" y="5638800"/>
            <a:ext cx="868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* Vùng đồng bằng Bắc Bộ là vùng có dân cư tập trung đông đúc nhất nước 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"/>
                                        <p:tgtEl>
                                          <p:spTgt spid="251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/>
      <p:bldP spid="251906" grpId="1"/>
      <p:bldP spid="251936" grpId="0"/>
      <p:bldP spid="25193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" y="6172200"/>
            <a:ext cx="899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 b="0"/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76200" y="2719388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/>
              <a:t>1/  Nêu đặc điểm  nhà ở của người Kinh ở đồng bằng Bắc Bộ?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3954463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 b="0"/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0" y="3671888"/>
            <a:ext cx="883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/>
              <a:t> 2/  Làng Việt cổ có đặc điểm gì?</a:t>
            </a: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95250" y="4302125"/>
            <a:ext cx="876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/>
              <a:t>3/  Ngày nay, nhà ở và làng xóm của người dân đồng bằng Bắc Bộ thay đổi như thế nào?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-152400" y="76200"/>
            <a:ext cx="9067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u="sng">
                <a:solidFill>
                  <a:srgbClr val="0000FF"/>
                </a:solidFill>
              </a:rPr>
              <a:t>Địa lí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990600" y="1111250"/>
            <a:ext cx="701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Người dân ở đồng bằng Bắc Bộ</a:t>
            </a:r>
            <a:br>
              <a:rPr lang="en-US" sz="2000">
                <a:solidFill>
                  <a:srgbClr val="FF0000"/>
                </a:solidFill>
              </a:rPr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228600" y="2133600"/>
            <a:ext cx="777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0000"/>
                </a:solidFill>
              </a:rPr>
              <a:t>Thảo luận nhóm đôi và trả lời các câu hỏi sau:</a:t>
            </a:r>
          </a:p>
        </p:txBody>
      </p:sp>
      <p:sp>
        <p:nvSpPr>
          <p:cNvPr id="6154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715000" cy="5334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1/ Chủ nhân của đồng bằng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152400" y="2097088"/>
            <a:ext cx="8839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000" b="0" u="sng">
                <a:solidFill>
                  <a:schemeClr val="accent2"/>
                </a:solidFill>
              </a:rPr>
              <a:t>Kết luận: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000" b="0">
                <a:solidFill>
                  <a:schemeClr val="accent2"/>
                </a:solidFill>
              </a:rPr>
              <a:t> -  Nhà được xây dựng chắc chắn xung quanh có sân, vườn, ao…(phải làm nhà kiên cố, có sức chịu đựng được bão, lụt...)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000" b="0">
                <a:solidFill>
                  <a:schemeClr val="accent2"/>
                </a:solidFill>
              </a:rPr>
              <a:t> - Làng Việt cổ có luỹ tre xanh, cây đa, cổng làng và đình làng….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000" b="0">
                <a:solidFill>
                  <a:schemeClr val="accent2"/>
                </a:solidFill>
              </a:rPr>
              <a:t> - Ngày nay, làng có nhiều nhà hơn trước. Nhiều nhà xây có mái bằng, cao nhiều tầng.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/>
      <p:bldP spid="210947" grpId="1"/>
      <p:bldP spid="210949" grpId="0"/>
      <p:bldP spid="210949" grpId="1"/>
      <p:bldP spid="210950" grpId="0"/>
      <p:bldP spid="210950" grpId="1"/>
      <p:bldP spid="210953" grpId="0"/>
      <p:bldP spid="2109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20763"/>
          </a:xfrm>
        </p:spPr>
        <p:txBody>
          <a:bodyPr/>
          <a:lstStyle/>
          <a:p>
            <a:pPr eaLnBrk="1" hangingPunct="1"/>
            <a:br>
              <a:rPr lang="en-US" sz="3200"/>
            </a:br>
            <a:endParaRPr lang="en-US" sz="3200"/>
          </a:p>
        </p:txBody>
      </p:sp>
      <p:pic>
        <p:nvPicPr>
          <p:cNvPr id="7171" name="Picture 6" descr="nha DB Bac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435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0" y="762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Hình ảnh về làng xóm, nhà cửa của đồng bằng Bắc Bộ (trước đây)</a:t>
            </a:r>
          </a:p>
        </p:txBody>
      </p:sp>
      <p:pic>
        <p:nvPicPr>
          <p:cNvPr id="7173" name="Picture 11" descr="lang-q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8175" y="5334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2" descr="dinhl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14763"/>
            <a:ext cx="4343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3" descr="cong la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33888" y="3786188"/>
            <a:ext cx="449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luemed_w">
            <a:hlinkClick r:id="rId3" action="ppaction://hlinksldjump" tooltip="bai moi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34150"/>
            <a:ext cx="809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nha nghe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0100" y="0"/>
            <a:ext cx="45339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nha q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" y="3505200"/>
            <a:ext cx="44577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âon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3505200"/>
            <a:ext cx="46482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Cayda2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  <p:sndAc>
      <p:stSnd>
        <p:snd r:embed="rId2" name="camera.wav"/>
      </p:stSnd>
    </p:sndAc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1111</Words>
  <Application>Microsoft Office PowerPoint</Application>
  <PresentationFormat>On-screen Show (4:3)</PresentationFormat>
  <Paragraphs>148</Paragraphs>
  <Slides>30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Calibri Light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Hoaït ñoäng1: Hoaït ñoäng nhoùm</dc:title>
  <dc:creator>User</dc:creator>
  <cp:lastModifiedBy>VTCD</cp:lastModifiedBy>
  <cp:revision>219</cp:revision>
  <dcterms:created xsi:type="dcterms:W3CDTF">2008-07-18T14:33:08Z</dcterms:created>
  <dcterms:modified xsi:type="dcterms:W3CDTF">2021-12-22T08:08:14Z</dcterms:modified>
</cp:coreProperties>
</file>