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8"/>
  </p:notesMasterIdLst>
  <p:sldIdLst>
    <p:sldId id="278" r:id="rId4"/>
    <p:sldId id="260" r:id="rId5"/>
    <p:sldId id="257" r:id="rId6"/>
    <p:sldId id="261" r:id="rId7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0" r:id="rId18"/>
    <p:sldId id="281" r:id="rId19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65325-D118-40AA-9361-732A639798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B7442-F6DE-4BBC-B9FC-0C66C9C7AE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0C672D-C394-4D19-9E84-E48BA44BF43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8507B-290E-448D-8986-42EF51286F02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1A32-C277-4B36-9CF4-2B52C624A3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2826-FD82-4C21-A03D-CD4D7D43E2D9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5BFB-775B-4A3A-98C0-2EE4DDD4087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611C-392D-4DBC-B609-B67310766E4B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221C9-B42E-45F2-A84E-67162A86A8F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919B-37E1-4F1F-8BF9-13B0E0158DA8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EBB6-4927-4826-B950-E282E538C08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7EE8C-5917-4073-8CD0-73D8E8AFE963}" type="datetimeFigureOut">
              <a:rPr lang="en-US"/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6CDC-A1C6-4640-AC77-A6748685F9B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533A-4018-430F-8585-A80FB2592169}" type="datetimeFigureOut">
              <a:rPr lang="en-US"/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3B418-7F4A-4BD0-B0F1-C270739BE6F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9E6-F948-4404-A2C6-5F71D4F329D8}" type="datetimeFigureOut">
              <a:rPr lang="en-US"/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A3EE8-DF0D-412B-BC2D-037A187298D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C2DD-3DAA-4BA5-BFC2-21213109E708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7B06-5F4A-4C45-9F55-07116A865AD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40A73-A41C-412D-974D-2CD8F733D11A}" type="datetimeFigureOut">
              <a:rPr lang="en-US"/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6675-7E54-4FD5-8D06-5AB24BC7107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85F1-DC57-4170-A297-59487751CCD5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40D4-8339-4750-9448-931F44AAEBF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E53A0-4063-491E-8451-DF3BFF3B3D34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80FA-335F-476F-987E-93E250EFA52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152DB-936B-446C-B440-B30BF1E5064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567DC-637A-45DA-BEC5-3E4CB2670AC8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1.GIF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1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5791200" y="5211764"/>
            <a:ext cx="487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400" b="1">
              <a:solidFill>
                <a:srgbClr val="FF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ChangeArrowheads="1"/>
          </p:cNvSpPr>
          <p:nvPr/>
        </p:nvSpPr>
        <p:spPr bwMode="auto">
          <a:xfrm>
            <a:off x="3147812" y="3733303"/>
            <a:ext cx="6248400" cy="76944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</a:t>
            </a:r>
            <a:endParaRPr lang="en-US" alt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43200" y="1863664"/>
            <a:ext cx="7315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60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cs typeface="Arial" panose="020B0604020202020204" pitchFamily="34" charset="0"/>
              </a:rPr>
              <a:t>LUYỆN TỪ VÀ CÂU</a:t>
            </a:r>
            <a:endParaRPr lang="en-US" altLang="en-US" sz="6000" b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8045" y="0"/>
            <a:ext cx="736671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4844" y="1371600"/>
            <a:ext cx="11687514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6666"/>
                </a:solidFill>
              </a:rPr>
              <a:t>III. </a:t>
            </a:r>
            <a:r>
              <a:rPr lang="en-US" altLang="en-US" sz="2800" b="1" u="sng" dirty="0" err="1">
                <a:solidFill>
                  <a:srgbClr val="006666"/>
                </a:solidFill>
              </a:rPr>
              <a:t>Luyện</a:t>
            </a:r>
            <a:r>
              <a:rPr lang="en-US" altLang="en-US" sz="2800" b="1" u="sng" dirty="0">
                <a:solidFill>
                  <a:srgbClr val="006666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6666"/>
                </a:solidFill>
              </a:rPr>
              <a:t>tập</a:t>
            </a:r>
            <a:r>
              <a:rPr lang="en-US" altLang="en-US" sz="2800" b="1" dirty="0">
                <a:solidFill>
                  <a:srgbClr val="006666"/>
                </a:solidFill>
              </a:rPr>
              <a:t>:</a:t>
            </a:r>
            <a:endParaRPr lang="en-US" altLang="en-US" sz="2800" b="1" dirty="0">
              <a:solidFill>
                <a:srgbClr val="006666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</a:rPr>
              <a:t>1/ </a:t>
            </a:r>
            <a:r>
              <a:rPr lang="en-US" altLang="en-US" sz="2800" b="1" dirty="0" err="1">
                <a:solidFill>
                  <a:srgbClr val="0000FF"/>
                </a:solidFill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đây</a:t>
            </a:r>
            <a:r>
              <a:rPr lang="en-US" altLang="en-US" sz="2800" b="1" dirty="0">
                <a:solidFill>
                  <a:srgbClr val="0000FF"/>
                </a:solidFill>
              </a:rPr>
              <a:t>. Cho </a:t>
            </a:r>
            <a:r>
              <a:rPr lang="en-US" altLang="en-US" sz="2800" b="1" dirty="0" err="1">
                <a:solidFill>
                  <a:srgbClr val="0000FF"/>
                </a:solidFill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altLang="en-US" sz="2800" dirty="0"/>
              <a:t>      </a:t>
            </a:r>
            <a:r>
              <a:rPr lang="en-US" altLang="en-US" sz="2800" dirty="0" err="1"/>
              <a:t>Chiều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chiều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trên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đám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trẻ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mục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đồng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hò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hét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Cánh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diều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mềm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bướm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Chúng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tôi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sướng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nhìn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trời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Tiếng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diều</a:t>
            </a:r>
            <a:r>
              <a:rPr lang="en-US" altLang="en-US" sz="2800" dirty="0"/>
              <a:t> vi vu </a:t>
            </a:r>
            <a:r>
              <a:rPr lang="en-US" altLang="en-US" sz="2800" dirty="0" err="1"/>
              <a:t>trầm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bổng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đơn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rồi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kép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sáo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bè</a:t>
            </a:r>
            <a:r>
              <a:rPr lang="en-US" altLang="en-US" sz="2800" dirty="0"/>
              <a:t>,…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gọi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xuống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vì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sớm</a:t>
            </a:r>
            <a:r>
              <a:rPr lang="en-US" altLang="en-US" sz="2800" dirty="0"/>
              <a:t>.</a:t>
            </a:r>
            <a:endParaRPr lang="en-US" altLang="en-US" sz="2800" dirty="0"/>
          </a:p>
          <a:p>
            <a:pPr algn="just">
              <a:spcBef>
                <a:spcPct val="50000"/>
              </a:spcBef>
            </a:pPr>
            <a:r>
              <a:rPr lang="en-US" altLang="en-US" sz="2800" dirty="0"/>
              <a:t>                                                                Theo </a:t>
            </a:r>
            <a:r>
              <a:rPr lang="en-US" altLang="en-US" sz="2800" dirty="0" err="1"/>
              <a:t>Tạ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Duy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Anh</a:t>
            </a: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2517" y="1100138"/>
          <a:ext cx="11772726" cy="5665786"/>
        </p:xfrm>
        <a:graphic>
          <a:graphicData uri="http://schemas.openxmlformats.org/drawingml/2006/table">
            <a:tbl>
              <a:tblPr/>
              <a:tblGrid>
                <a:gridCol w="6161916"/>
                <a:gridCol w="1707637"/>
                <a:gridCol w="3903173"/>
              </a:tblGrid>
              <a:tr h="663080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1 .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hét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kumimoji="0" lang="en-US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485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kumimoji="0" lang="en-US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10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sướng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687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vu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kumimoji="0" lang="en-US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687"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bè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kumimoji="0" lang="en-US" altLang="en-US" sz="2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122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1225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1225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5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12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8" marR="91438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Rectangle 2"/>
          <p:cNvSpPr>
            <a:spLocks noChangeArrowheads="1"/>
          </p:cNvSpPr>
          <p:nvPr/>
        </p:nvSpPr>
        <p:spPr bwMode="auto">
          <a:xfrm>
            <a:off x="167424" y="287339"/>
            <a:ext cx="12024575" cy="43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/>
          <a:p>
            <a:pPr defTabSz="815975"/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ở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275309" y="1922463"/>
            <a:ext cx="24477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Kể sự việc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42734" y="3049588"/>
            <a:ext cx="270779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b="1">
                <a:cs typeface="Times New Roman" panose="02020603050405020304" pitchFamily="18" charset="0"/>
              </a:rPr>
              <a:t>Tả cánh diều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226278" y="3702050"/>
            <a:ext cx="361313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Kể sự việc và nói lên tình cảm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8238163" y="4873625"/>
            <a:ext cx="302548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Tả tiếng sáo diều    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8124926" y="6002338"/>
            <a:ext cx="358844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cs typeface="Times New Roman" panose="02020603050405020304" pitchFamily="18" charset="0"/>
              </a:rPr>
              <a:t>Nêu ý kiến, nhận định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711114" y="2074863"/>
            <a:ext cx="943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746093" y="3881438"/>
            <a:ext cx="9448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746093" y="3067050"/>
            <a:ext cx="9448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46093" y="4873625"/>
            <a:ext cx="94484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832969" y="5865813"/>
            <a:ext cx="81974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cs typeface="Times New Roman" panose="02020603050405020304" pitchFamily="18" charset="0"/>
              </a:rPr>
              <a:t> X</a:t>
            </a:r>
            <a:endParaRPr lang="en-US" altLang="en-US" sz="2400" b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4290" y="1295400"/>
            <a:ext cx="10134271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>
                <a:solidFill>
                  <a:srgbClr val="000000"/>
                </a:solidFill>
              </a:rPr>
              <a:t>        </a:t>
            </a:r>
            <a:r>
              <a:rPr lang="en-US" altLang="en-US" sz="3300" b="1" u="sng">
                <a:solidFill>
                  <a:srgbClr val="FF0000"/>
                </a:solidFill>
              </a:rPr>
              <a:t>Bài 2</a:t>
            </a:r>
            <a:r>
              <a:rPr lang="en-US" altLang="en-US" sz="3300" b="1">
                <a:solidFill>
                  <a:srgbClr val="FF0000"/>
                </a:solidFill>
              </a:rPr>
              <a:t>:</a:t>
            </a:r>
            <a:r>
              <a:rPr lang="en-US" altLang="en-US" sz="3300" b="1">
                <a:solidFill>
                  <a:srgbClr val="0000FF"/>
                </a:solidFill>
              </a:rPr>
              <a:t> </a:t>
            </a:r>
            <a:r>
              <a:rPr lang="en-US" altLang="en-US" sz="3300" b="1"/>
              <a:t>Đặt một vài câu kể để:</a:t>
            </a:r>
            <a:endParaRPr lang="en-US" altLang="en-US" sz="3300" b="1"/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00"/>
                </a:solidFill>
              </a:rPr>
              <a:t>           </a:t>
            </a:r>
            <a:r>
              <a:rPr lang="en-US" altLang="en-US" sz="3200" b="1">
                <a:solidFill>
                  <a:srgbClr val="000000"/>
                </a:solidFill>
              </a:rPr>
              <a:t>a. Kể các việc em làm hằng ngày sau khi đi học về.</a:t>
            </a:r>
            <a:endParaRPr lang="en-US" altLang="en-US" sz="3200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       b. Tả chiếc bút em đang dùng.</a:t>
            </a:r>
            <a:endParaRPr lang="en-US" altLang="en-US" sz="3200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       c. Trình bày ý kiến của em về tình bạn.</a:t>
            </a:r>
            <a:endParaRPr lang="en-US" altLang="en-US" sz="3200" b="1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       d. Nói lên niềm vui của em khi nhận điểm tốt</a:t>
            </a:r>
            <a:r>
              <a:rPr lang="en-US" altLang="en-US" sz="2100" b="1">
                <a:solidFill>
                  <a:srgbClr val="000000"/>
                </a:solidFill>
              </a:rPr>
              <a:t>.</a:t>
            </a:r>
            <a:endParaRPr lang="en-US" altLang="en-US" sz="21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0828" y="914400"/>
            <a:ext cx="1006177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a.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Kể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việc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hằng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731" y="1446930"/>
            <a:ext cx="1082729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Hằng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ngày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sau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về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giúp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mẹ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nấu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cơm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3388" y="2023552"/>
            <a:ext cx="664783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b.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Tả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chiếc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bút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đang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245" y="2582553"/>
            <a:ext cx="1180707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một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chiếc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cs typeface="Times New Roman" panose="02020603050405020304" pitchFamily="18" charset="0"/>
              </a:rPr>
              <a:t> bi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đẹp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Chiếc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dài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màu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xanh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biếc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9425" y="3141554"/>
            <a:ext cx="85036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c.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Trình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bày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ý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kiến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về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tình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bạn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73388" y="3704245"/>
            <a:ext cx="11528971" cy="89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nghĩ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rằng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tình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cần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thiết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với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mỗi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Nhờ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có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thấy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cuộc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sống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hơn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cùng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chơi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học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hành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Bạn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giúp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đỡ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gặp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khó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khăn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30828" y="4907897"/>
            <a:ext cx="1093710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d.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Nói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lên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niềm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vui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của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khi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khen</a:t>
            </a:r>
            <a:r>
              <a:rPr lang="en-US" altLang="en-US" sz="27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7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73389" y="5456846"/>
            <a:ext cx="10524774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922" tIns="33961" rIns="67922" bIns="3396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700" dirty="0" err="1">
                <a:cs typeface="Times New Roman" panose="02020603050405020304" pitchFamily="18" charset="0"/>
              </a:rPr>
              <a:t>Hôm</a:t>
            </a:r>
            <a:r>
              <a:rPr lang="en-US" altLang="en-US" sz="2700" dirty="0">
                <a:cs typeface="Times New Roman" panose="02020603050405020304" pitchFamily="18" charset="0"/>
              </a:rPr>
              <a:t> nay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vì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cô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giáo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khen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viết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văn</a:t>
            </a:r>
            <a:r>
              <a:rPr lang="en-US" altLang="en-US" sz="2700" dirty="0">
                <a:cs typeface="Times New Roman" panose="02020603050405020304" pitchFamily="18" charset="0"/>
              </a:rPr>
              <a:t> hay. </a:t>
            </a:r>
            <a:r>
              <a:rPr lang="en-US" altLang="en-US" sz="2700" dirty="0" err="1">
                <a:cs typeface="Times New Roman" panose="02020603050405020304" pitchFamily="18" charset="0"/>
              </a:rPr>
              <a:t>Về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nhà</a:t>
            </a:r>
            <a:r>
              <a:rPr lang="en-US" altLang="en-US" sz="2700" dirty="0"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sẽ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khoe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ngay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với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bố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mẹ</a:t>
            </a:r>
            <a:r>
              <a:rPr lang="en-US" altLang="en-US" sz="2700" dirty="0">
                <a:cs typeface="Times New Roman" panose="02020603050405020304" pitchFamily="18" charset="0"/>
              </a:rPr>
              <a:t>. </a:t>
            </a:r>
            <a:r>
              <a:rPr lang="en-US" altLang="en-US" sz="2700" dirty="0" err="1">
                <a:cs typeface="Times New Roman" panose="02020603050405020304" pitchFamily="18" charset="0"/>
              </a:rPr>
              <a:t>Chắc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chắn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bố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mẹ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em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sẽ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rất</a:t>
            </a:r>
            <a:r>
              <a:rPr lang="en-US" altLang="en-US" sz="2700" dirty="0"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cs typeface="Times New Roman" panose="02020603050405020304" pitchFamily="18" charset="0"/>
              </a:rPr>
              <a:t>vui</a:t>
            </a:r>
            <a:r>
              <a:rPr lang="en-US" altLang="en-US" sz="2700" dirty="0">
                <a:cs typeface="Times New Roman" panose="02020603050405020304" pitchFamily="18" charset="0"/>
              </a:rPr>
              <a:t>.</a:t>
            </a:r>
            <a:endParaRPr lang="en-US" altLang="en-US" sz="27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78" y="6019800"/>
            <a:ext cx="36571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26" y="6359526"/>
            <a:ext cx="492708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93183" y="3276601"/>
            <a:ext cx="549245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Vận dụng</a:t>
            </a:r>
            <a:endParaRPr lang="vi-VN" sz="72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209912" y="472318"/>
            <a:ext cx="11982088" cy="3276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4EFAA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Câu </a:t>
            </a:r>
            <a:r>
              <a:rPr lang="en-US" altLang="en-US" sz="3600" b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để làm gì?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Cuối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k00-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78" y="6019800"/>
            <a:ext cx="365712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k00-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26" y="6359526"/>
            <a:ext cx="4927089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93183" y="3276601"/>
            <a:ext cx="549245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anose="02020603050405020304" pitchFamily="18" charset="0"/>
              </a:rPr>
              <a:t>Khởi động</a:t>
            </a:r>
            <a:endParaRPr lang="vi-VN" sz="72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409228" y="616011"/>
            <a:ext cx="28951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solidFill>
                  <a:srgbClr val="DA00DA"/>
                </a:solidFill>
              </a:rPr>
              <a:t>HÁI HOA</a:t>
            </a:r>
            <a:endParaRPr lang="en-US" sz="5400" b="1">
              <a:solidFill>
                <a:srgbClr val="DA00DA"/>
              </a:solidFill>
            </a:endParaRPr>
          </a:p>
          <a:p>
            <a:pPr algn="ctr"/>
            <a:r>
              <a:rPr lang="en-US" sz="5400" b="1">
                <a:solidFill>
                  <a:srgbClr val="DA00DA"/>
                </a:solidFill>
              </a:rPr>
              <a:t>DÂN CHỦ</a:t>
            </a:r>
            <a:endParaRPr lang="en-US" sz="5400" b="1">
              <a:solidFill>
                <a:srgbClr val="DA00DA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274819"/>
            <a:ext cx="682398" cy="663291"/>
          </a:xfrm>
          <a:prstGeom prst="rect">
            <a:avLst/>
          </a:prstGeom>
        </p:spPr>
      </p:pic>
      <p:sp>
        <p:nvSpPr>
          <p:cNvPr id="30" name="Câu hỏi 1"/>
          <p:cNvSpPr/>
          <p:nvPr/>
        </p:nvSpPr>
        <p:spPr>
          <a:xfrm>
            <a:off x="99709" y="257961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âu hỏi 2"/>
          <p:cNvSpPr/>
          <p:nvPr/>
        </p:nvSpPr>
        <p:spPr>
          <a:xfrm>
            <a:off x="99712" y="265690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âu hỏi 3"/>
          <p:cNvSpPr/>
          <p:nvPr/>
        </p:nvSpPr>
        <p:spPr>
          <a:xfrm>
            <a:off x="99710" y="2606464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37" y="3574134"/>
            <a:ext cx="865484" cy="8654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76" y="2274819"/>
            <a:ext cx="859974" cy="8599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63" y="3574134"/>
            <a:ext cx="865484" cy="8654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sp>
        <p:nvSpPr>
          <p:cNvPr id="32" name="Đáp án 1"/>
          <p:cNvSpPr/>
          <p:nvPr/>
        </p:nvSpPr>
        <p:spPr>
          <a:xfrm>
            <a:off x="209823" y="4894617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Đáp án 2"/>
          <p:cNvSpPr/>
          <p:nvPr/>
        </p:nvSpPr>
        <p:spPr>
          <a:xfrm>
            <a:off x="209823" y="492327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Đáp án 3"/>
          <p:cNvSpPr/>
          <p:nvPr/>
        </p:nvSpPr>
        <p:spPr>
          <a:xfrm>
            <a:off x="209823" y="4878207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Đáp án 4"/>
          <p:cNvSpPr/>
          <p:nvPr/>
        </p:nvSpPr>
        <p:spPr>
          <a:xfrm>
            <a:off x="209823" y="4891320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48"/>
    </mc:Choice>
    <mc:Fallback>
      <p:transition spd="slow" advTm="22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29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69 C 4.58333E-6 0.05116 0.07096 -0.29629 0.09557 -0.2375 C 0.10377 -0.20416 0.13906 -0.25231 0.14036 -0.19236 C 0.14205 -0.1324 0.0746 -0.06111 0.08099 -0.1206 C 0.08281 -0.14143 0.10377 -0.02569 0.13085 -0.04467 C 0.15325 -0.04629 0.15638 -0.10162 0.19635 -0.10185 C 0.20898 -0.11713 0.2302 -0.07963 0.2332 -0.13194 C 0.20273 -0.17847 0.26002 0.00185 0.24817 -0.02824 C 0.24635 -0.05972 0.25429 -0.04699 0.28033 -0.10185 C 0.29895 -0.15046 0.27291 -0.15532 0.31393 -0.19166 C 0.32304 -0.23055 0.38099 -0.12963 0.39349 -0.19282 C 0.39987 -0.21643 0.48841 -0.25578 0.49778 -0.25347 " pathEditMode="relative" rAng="0" ptsTypes="AAAAAAAAAAAA">
                                      <p:cBhvr>
                                        <p:cTn id="31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68515 -0.16736 " pathEditMode="relative" rAng="0" ptsTypes="AA">
                                      <p:cBhvr>
                                        <p:cTn id="4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8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53541 -0.16736 " pathEditMode="relative" rAng="0" ptsTypes="AA">
                                      <p:cBhvr>
                                        <p:cTn id="6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-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64974 0.02245 " pathEditMode="relative" rAng="0" ptsTypes="AA">
                                      <p:cBhvr>
                                        <p:cTn id="9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3" y="9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515 -0.16736 L -0.36341 -0.8037 " pathEditMode="relative" rAng="0" ptsTypes="AA">
                                      <p:cBhvr>
                                        <p:cTn id="12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-0.16736 L -0.21367 -0.8037 " pathEditMode="relative" rAng="0" ptsTypes="AA">
                                      <p:cBhvr>
                                        <p:cTn id="13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3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9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0.07963 L -0.18438 -0.55671 " pathEditMode="relative" rAng="0" ptsTypes="AA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1" grpId="0"/>
      <p:bldP spid="30" grpId="0" animBg="1"/>
      <p:bldP spid="30" grpId="1" animBg="1"/>
      <p:bldP spid="30" grpId="2" animBg="1"/>
      <p:bldP spid="33" grpId="0" animBg="1"/>
      <p:bldP spid="33" grpId="1" animBg="1"/>
      <p:bldP spid="33" grpId="2" animBg="1"/>
      <p:bldP spid="35" grpId="0" animBg="1"/>
      <p:bldP spid="35" grpId="1" animBg="1"/>
      <p:bldP spid="35" grpId="2" animBg="1"/>
      <p:bldP spid="32" grpId="0" animBg="1"/>
      <p:bldP spid="32" grpId="1" animBg="1"/>
      <p:bldP spid="58" grpId="0" animBg="1"/>
      <p:bldP spid="58" grpId="1" animBg="1"/>
      <p:bldP spid="59" grpId="0" animBg="1"/>
      <p:bldP spid="59" grpId="1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813225" y="1133385"/>
            <a:ext cx="243808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u="sng">
                <a:solidFill>
                  <a:srgbClr val="006666"/>
                </a:solidFill>
              </a:rPr>
              <a:t>I.Nhận xét</a:t>
            </a:r>
            <a:r>
              <a:rPr lang="en-US" altLang="en-US" sz="2600" b="1">
                <a:solidFill>
                  <a:srgbClr val="006666"/>
                </a:solidFill>
              </a:rPr>
              <a:t>:</a:t>
            </a:r>
            <a:endParaRPr lang="en-US" altLang="en-US" sz="2600" b="1">
              <a:solidFill>
                <a:srgbClr val="006666"/>
              </a:solidFill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7425" y="1593760"/>
            <a:ext cx="120245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1.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in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đậm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đoạn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dùng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</a:rPr>
              <a:t>Cuối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ấy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dấu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gì</a:t>
            </a:r>
            <a:r>
              <a:rPr lang="en-US" altLang="en-US" sz="2800" b="1" dirty="0">
                <a:solidFill>
                  <a:srgbClr val="0000FF"/>
                </a:solidFill>
              </a:rPr>
              <a:t>?</a:t>
            </a:r>
            <a:endParaRPr lang="en-US" altLang="en-US" sz="2800" b="1" dirty="0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n-US" altLang="en-US" sz="2800" dirty="0"/>
              <a:t>      Bu-</a:t>
            </a:r>
            <a:r>
              <a:rPr lang="en-US" altLang="en-US" sz="2800" dirty="0" err="1"/>
              <a:t>ra</a:t>
            </a:r>
            <a:r>
              <a:rPr lang="en-US" altLang="en-US" sz="2800" dirty="0"/>
              <a:t>-ti-</a:t>
            </a:r>
            <a:r>
              <a:rPr lang="en-US" altLang="en-US" sz="2800" dirty="0" err="1"/>
              <a:t>nô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bé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bằng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gỗ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mũi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rất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dài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Chú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gỗ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được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rùa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tốt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bụng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Toóc</a:t>
            </a:r>
            <a:r>
              <a:rPr lang="en-US" altLang="en-US" sz="2800" dirty="0"/>
              <a:t>-ti-la </a:t>
            </a:r>
            <a:r>
              <a:rPr lang="en-US" altLang="en-US" sz="2800" dirty="0" err="1"/>
              <a:t>tặng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chiếc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chìa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khoá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để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mở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báu</a:t>
            </a:r>
            <a:r>
              <a:rPr lang="en-US" altLang="en-US" sz="2800" dirty="0"/>
              <a:t>. </a:t>
            </a:r>
            <a:r>
              <a:rPr lang="en-US" altLang="en-US" sz="2800" b="1" dirty="0" err="1"/>
              <a:t>Nhưng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kho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báu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ấy</a:t>
            </a:r>
            <a:r>
              <a:rPr lang="en-US" altLang="en-US" sz="2800" b="1" dirty="0"/>
              <a:t> ở </a:t>
            </a:r>
            <a:r>
              <a:rPr lang="en-US" altLang="en-US" sz="2800" b="1" dirty="0" err="1"/>
              <a:t>đâu</a:t>
            </a:r>
            <a:r>
              <a:rPr lang="en-US" altLang="en-US" sz="2800" b="1" dirty="0"/>
              <a:t>?</a:t>
            </a:r>
            <a:endParaRPr lang="en-US" altLang="en-US" sz="2800" b="1" dirty="0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13225" y="4287747"/>
            <a:ext cx="11175071" cy="104644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CCFFCC"/>
              </a:gs>
            </a:gsLst>
            <a:lin ang="18900000" scaled="1"/>
          </a:gradFill>
          <a:ln w="38100" cmpd="dbl">
            <a:solidFill>
              <a:srgbClr val="FF0066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</a:rPr>
              <a:t>  Câu in đậm trong đoạn văn trên </a:t>
            </a:r>
            <a:r>
              <a:rPr lang="en-US" altLang="en-US" sz="3200">
                <a:solidFill>
                  <a:srgbClr val="0000FF"/>
                </a:solidFill>
              </a:rPr>
              <a:t>được dùng </a:t>
            </a:r>
            <a:r>
              <a:rPr lang="en-US" altLang="en-US" sz="3000">
                <a:solidFill>
                  <a:srgbClr val="0000FF"/>
                </a:solidFill>
              </a:rPr>
              <a:t>để hỏi về một điều chưa biết. Cuối câu ấy có dấu chấm hỏi.</a:t>
            </a:r>
            <a:endParaRPr lang="en-US" altLang="en-US" sz="30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/>
      <p:bldP spid="60426" grpId="0"/>
      <p:bldP spid="604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13225" y="1200954"/>
            <a:ext cx="243808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6666"/>
                </a:solidFill>
                <a:cs typeface="Times New Roman" panose="02020603050405020304" pitchFamily="18" charset="0"/>
              </a:rPr>
              <a:t>I.Nhận xét</a:t>
            </a:r>
            <a:r>
              <a:rPr lang="en-US" altLang="en-US" sz="2800" b="1">
                <a:solidFill>
                  <a:srgbClr val="006666"/>
                </a:solidFill>
                <a:cs typeface="Times New Roman" panose="02020603050405020304" pitchFamily="18" charset="0"/>
              </a:rPr>
              <a:t>:</a:t>
            </a:r>
            <a:endParaRPr lang="en-US" altLang="en-US" sz="2800" b="1">
              <a:solidFill>
                <a:srgbClr val="006666"/>
              </a:solidFill>
              <a:cs typeface="Times New Roman" panose="02020603050405020304" pitchFamily="18" charset="0"/>
            </a:endParaRP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507669" y="1734355"/>
            <a:ext cx="1116552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2. Những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978734" y="3013880"/>
            <a:ext cx="1046529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Bu-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ti-nô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Toóc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0" name="Group 36"/>
          <p:cNvGraphicFramePr>
            <a:graphicFrameLocks noGrp="1"/>
          </p:cNvGraphicFramePr>
          <p:nvPr/>
        </p:nvGraphicFramePr>
        <p:xfrm>
          <a:off x="634100" y="1702158"/>
          <a:ext cx="11175071" cy="3763965"/>
        </p:xfrm>
        <a:graphic>
          <a:graphicData uri="http://schemas.openxmlformats.org/drawingml/2006/table">
            <a:tbl>
              <a:tblPr/>
              <a:tblGrid>
                <a:gridCol w="4054982"/>
                <a:gridCol w="3970635"/>
                <a:gridCol w="3149454"/>
              </a:tblGrid>
              <a:tr h="761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dùng làm gì?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 câu có dấu gì?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Bu-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ti-nô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1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Toóc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-la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báu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0" name="Text Box 92"/>
          <p:cNvSpPr txBox="1">
            <a:spLocks noChangeArrowheads="1"/>
          </p:cNvSpPr>
          <p:nvPr/>
        </p:nvSpPr>
        <p:spPr bwMode="auto">
          <a:xfrm>
            <a:off x="1547585" y="4750158"/>
            <a:ext cx="558912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tx2"/>
                </a:solidFill>
                <a:cs typeface="Times New Roman" panose="02020603050405020304" pitchFamily="18" charset="0"/>
              </a:rPr>
              <a:t>:</a:t>
            </a:r>
            <a:endParaRPr lang="en-US" altLang="en-US" sz="280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153726" name="Rectangle 126"/>
          <p:cNvSpPr>
            <a:spLocks noChangeArrowheads="1"/>
          </p:cNvSpPr>
          <p:nvPr/>
        </p:nvSpPr>
        <p:spPr bwMode="auto">
          <a:xfrm>
            <a:off x="5024875" y="2613382"/>
            <a:ext cx="237760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giới thiệu.</a:t>
            </a:r>
            <a:endParaRPr lang="en-US" alt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9" name="Rectangle 129"/>
          <p:cNvSpPr>
            <a:spLocks noChangeArrowheads="1"/>
          </p:cNvSpPr>
          <p:nvPr/>
        </p:nvSpPr>
        <p:spPr bwMode="auto">
          <a:xfrm>
            <a:off x="5023283" y="3440470"/>
            <a:ext cx="213252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miêu tả.</a:t>
            </a:r>
            <a:endParaRPr lang="en-US" alt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0" name="Rectangle 130"/>
          <p:cNvSpPr>
            <a:spLocks noChangeArrowheads="1"/>
          </p:cNvSpPr>
          <p:nvPr/>
        </p:nvSpPr>
        <p:spPr bwMode="auto">
          <a:xfrm>
            <a:off x="5045564" y="4599345"/>
            <a:ext cx="355686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để kể về một sự việc.</a:t>
            </a:r>
            <a:endParaRPr lang="en-US" altLang="en-US" sz="2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1" name="Rectangle 131"/>
          <p:cNvSpPr>
            <a:spLocks noChangeArrowheads="1"/>
          </p:cNvSpPr>
          <p:nvPr/>
        </p:nvSpPr>
        <p:spPr bwMode="auto">
          <a:xfrm>
            <a:off x="9269238" y="2613382"/>
            <a:ext cx="133839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2" name="Rectangle 132"/>
          <p:cNvSpPr>
            <a:spLocks noChangeArrowheads="1"/>
          </p:cNvSpPr>
          <p:nvPr/>
        </p:nvSpPr>
        <p:spPr bwMode="auto">
          <a:xfrm>
            <a:off x="9234226" y="3653195"/>
            <a:ext cx="133839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33" name="Rectangle 133"/>
          <p:cNvSpPr>
            <a:spLocks noChangeArrowheads="1"/>
          </p:cNvSpPr>
          <p:nvPr/>
        </p:nvSpPr>
        <p:spPr bwMode="auto">
          <a:xfrm>
            <a:off x="9203988" y="4608870"/>
            <a:ext cx="133839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  <a:endParaRPr lang="en-US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78" name="TextBox 1"/>
          <p:cNvSpPr txBox="1">
            <a:spLocks noChangeArrowheads="1"/>
          </p:cNvSpPr>
          <p:nvPr/>
        </p:nvSpPr>
        <p:spPr bwMode="auto">
          <a:xfrm>
            <a:off x="735953" y="2465746"/>
            <a:ext cx="360619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6" grpId="0"/>
      <p:bldP spid="153729" grpId="0"/>
      <p:bldP spid="153730" grpId="0"/>
      <p:bldP spid="153731" grpId="0"/>
      <p:bldP spid="153732" grpId="0"/>
      <p:bldP spid="1537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86" name="Text Box 38"/>
          <p:cNvSpPr txBox="1">
            <a:spLocks noChangeArrowheads="1"/>
          </p:cNvSpPr>
          <p:nvPr/>
        </p:nvSpPr>
        <p:spPr bwMode="auto">
          <a:xfrm>
            <a:off x="203625" y="1767993"/>
            <a:ext cx="1219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en-US" b="1"/>
              <a:t>3. Ba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/>
              <a:t>sau</a:t>
            </a:r>
            <a:r>
              <a:rPr lang="en-US" altLang="en-US" b="1" dirty="0"/>
              <a:t> </a:t>
            </a:r>
            <a:r>
              <a:rPr lang="en-US" altLang="en-US" b="1" dirty="0" err="1"/>
              <a:t>đây</a:t>
            </a:r>
            <a:r>
              <a:rPr lang="en-US" altLang="en-US" b="1" dirty="0"/>
              <a:t> </a:t>
            </a:r>
            <a:r>
              <a:rPr lang="en-US" altLang="en-US" b="1" dirty="0" err="1"/>
              <a:t>cũng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/>
              <a:t>kể</a:t>
            </a:r>
            <a:r>
              <a:rPr lang="en-US" altLang="en-US" b="1" dirty="0"/>
              <a:t>. Theo </a:t>
            </a:r>
            <a:r>
              <a:rPr lang="en-US" altLang="en-US" b="1" dirty="0" err="1"/>
              <a:t>em</a:t>
            </a:r>
            <a:r>
              <a:rPr lang="en-US" altLang="en-US" b="1" dirty="0"/>
              <a:t>, </a:t>
            </a:r>
            <a:r>
              <a:rPr lang="en-US" altLang="en-US" b="1" dirty="0" err="1"/>
              <a:t>chúng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dùng</a:t>
            </a:r>
            <a:r>
              <a:rPr lang="en-US" altLang="en-US" b="1" dirty="0"/>
              <a:t> </a:t>
            </a:r>
            <a:r>
              <a:rPr lang="en-US" altLang="en-US" b="1" dirty="0" err="1"/>
              <a:t>làm</a:t>
            </a:r>
            <a:r>
              <a:rPr lang="en-US" altLang="en-US" b="1" dirty="0"/>
              <a:t> </a:t>
            </a:r>
            <a:r>
              <a:rPr lang="en-US" altLang="en-US" b="1" dirty="0" err="1"/>
              <a:t>gì</a:t>
            </a:r>
            <a:r>
              <a:rPr lang="en-US" altLang="en-US" b="1" dirty="0"/>
              <a:t>?</a:t>
            </a:r>
            <a:endParaRPr lang="en-US" altLang="en-US" b="1" dirty="0"/>
          </a:p>
        </p:txBody>
      </p:sp>
      <p:sp>
        <p:nvSpPr>
          <p:cNvPr id="155687" name="Rectangle 39"/>
          <p:cNvSpPr>
            <a:spLocks noChangeArrowheads="1"/>
          </p:cNvSpPr>
          <p:nvPr/>
        </p:nvSpPr>
        <p:spPr bwMode="auto">
          <a:xfrm>
            <a:off x="352728" y="3044688"/>
            <a:ext cx="105671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86" grpId="0"/>
      <p:bldP spid="1556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13" name="Text Box 65"/>
          <p:cNvSpPr txBox="1">
            <a:spLocks noChangeArrowheads="1"/>
          </p:cNvSpPr>
          <p:nvPr/>
        </p:nvSpPr>
        <p:spPr bwMode="auto">
          <a:xfrm>
            <a:off x="6400760" y="3266660"/>
            <a:ext cx="426664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cs typeface="Times New Roman" panose="02020603050405020304" pitchFamily="18" charset="0"/>
              </a:rPr>
              <a:t> Kể về Ba-ra-ba</a:t>
            </a:r>
            <a:endParaRPr lang="en-US" altLang="en-US" sz="2600">
              <a:cs typeface="Times New Roman" panose="02020603050405020304" pitchFamily="18" charset="0"/>
            </a:endParaRPr>
          </a:p>
        </p:txBody>
      </p:sp>
      <p:sp>
        <p:nvSpPr>
          <p:cNvPr id="155714" name="Text Box 66"/>
          <p:cNvSpPr txBox="1">
            <a:spLocks noChangeArrowheads="1"/>
          </p:cNvSpPr>
          <p:nvPr/>
        </p:nvSpPr>
        <p:spPr bwMode="auto">
          <a:xfrm>
            <a:off x="6400760" y="4028660"/>
            <a:ext cx="426664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cs typeface="Times New Roman" panose="02020603050405020304" pitchFamily="18" charset="0"/>
              </a:rPr>
              <a:t> Kể về Ba-ra-ba</a:t>
            </a:r>
            <a:endParaRPr lang="en-US" altLang="en-US" sz="2600">
              <a:cs typeface="Times New Roman" panose="02020603050405020304" pitchFamily="18" charset="0"/>
            </a:endParaRPr>
          </a:p>
        </p:txBody>
      </p:sp>
      <p:sp>
        <p:nvSpPr>
          <p:cNvPr id="155715" name="Text Box 67"/>
          <p:cNvSpPr txBox="1">
            <a:spLocks noChangeArrowheads="1"/>
          </p:cNvSpPr>
          <p:nvPr/>
        </p:nvSpPr>
        <p:spPr bwMode="auto">
          <a:xfrm>
            <a:off x="6502612" y="5019260"/>
            <a:ext cx="5994944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>
                <a:cs typeface="Times New Roman" panose="02020603050405020304" pitchFamily="18" charset="0"/>
              </a:rPr>
              <a:t>Nêu suy nghĩ của Ba-ra-ba</a:t>
            </a:r>
            <a:endParaRPr lang="en-US" altLang="en-US" sz="2600"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36"/>
          <p:cNvGraphicFramePr>
            <a:graphicFrameLocks noGrp="1"/>
          </p:cNvGraphicFramePr>
          <p:nvPr/>
        </p:nvGraphicFramePr>
        <p:xfrm>
          <a:off x="677953" y="2579274"/>
          <a:ext cx="10871107" cy="3524249"/>
        </p:xfrm>
        <a:graphic>
          <a:graphicData uri="http://schemas.openxmlformats.org/drawingml/2006/table">
            <a:tbl>
              <a:tblPr/>
              <a:tblGrid>
                <a:gridCol w="5492679"/>
                <a:gridCol w="5378428"/>
              </a:tblGrid>
              <a:tr h="683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vi-VN" alt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 của câu</a:t>
                      </a:r>
                      <a:endParaRPr kumimoji="0" lang="en-US" alt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1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Ba-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rượu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say.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thằng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gỗ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sưởi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667" marR="9166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13" grpId="0"/>
      <p:bldP spid="155714" grpId="0"/>
      <p:bldP spid="1557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768664" y="1909764"/>
            <a:ext cx="284389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u="sng">
                <a:solidFill>
                  <a:srgbClr val="006666"/>
                </a:solidFill>
                <a:cs typeface="Times New Roman" panose="02020603050405020304" pitchFamily="18" charset="0"/>
              </a:rPr>
              <a:t>II. Ghi nhớ</a:t>
            </a:r>
            <a:endParaRPr lang="en-US" altLang="en-US" sz="2800" b="1" u="sng">
              <a:solidFill>
                <a:srgbClr val="006666"/>
              </a:solidFill>
              <a:cs typeface="Times New Roman" panose="02020603050405020304" pitchFamily="18" charset="0"/>
            </a:endParaRPr>
          </a:p>
        </p:txBody>
      </p:sp>
      <p:sp>
        <p:nvSpPr>
          <p:cNvPr id="156684" name="AutoShape 12"/>
          <p:cNvSpPr>
            <a:spLocks noChangeArrowheads="1"/>
          </p:cNvSpPr>
          <p:nvPr/>
        </p:nvSpPr>
        <p:spPr bwMode="auto">
          <a:xfrm>
            <a:off x="209912" y="2433639"/>
            <a:ext cx="11982088" cy="3276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4EFAA"/>
              </a:gs>
              <a:gs pos="100000">
                <a:srgbClr val="CCFFCC"/>
              </a:gs>
            </a:gsLst>
            <a:path path="rect">
              <a:fillToRect l="50000" t="50000" r="50000" b="50000"/>
            </a:path>
          </a:gradFill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en-US" alt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1.Câu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3648</Words>
  <Application>WPS Presentation</Application>
  <PresentationFormat>Widescreen</PresentationFormat>
  <Paragraphs>176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HP001 4 hàng</vt:lpstr>
      <vt:lpstr>Microsoft YaHei</vt:lpstr>
      <vt:lpstr>Arial Unicode MS</vt:lpstr>
      <vt:lpstr>Calibri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66</cp:revision>
  <dcterms:created xsi:type="dcterms:W3CDTF">2018-10-07T02:14:00Z</dcterms:created>
  <dcterms:modified xsi:type="dcterms:W3CDTF">2023-01-01T09:02:15Z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2A9816D46BF54935A8DCDDFA9D7C50C9</vt:lpwstr>
  </property>
  <property fmtid="{D5CDD505-2E9C-101B-9397-08002B2CF9AE}" pid="3" name="KSOProductBuildVer">
    <vt:lpwstr>1033-11.2.0.11388</vt:lpwstr>
  </property>
</Properties>
</file>