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5" r:id="rId2"/>
    <p:sldId id="279" r:id="rId3"/>
    <p:sldId id="260" r:id="rId4"/>
    <p:sldId id="261" r:id="rId5"/>
    <p:sldId id="277" r:id="rId6"/>
    <p:sldId id="268" r:id="rId7"/>
    <p:sldId id="280" r:id="rId8"/>
    <p:sldId id="269" r:id="rId9"/>
    <p:sldId id="262" r:id="rId10"/>
    <p:sldId id="265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FFFF66"/>
    <a:srgbClr val="FFFF00"/>
    <a:srgbClr val="AFACF2"/>
    <a:srgbClr val="0000FF"/>
    <a:srgbClr val="99FF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997" autoAdjust="0"/>
  </p:normalViewPr>
  <p:slideViewPr>
    <p:cSldViewPr>
      <p:cViewPr>
        <p:scale>
          <a:sx n="71" d="100"/>
          <a:sy n="71" d="100"/>
        </p:scale>
        <p:origin x="-113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E96D28-47AC-4EC1-9E9F-83B67E2F4B8C}" type="datetime1">
              <a:rPr lang="en-US"/>
              <a:pPr>
                <a:defRPr/>
              </a:pPr>
              <a:t>07/02/2023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49487E-A776-4832-885F-D13121F5B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01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EF4BE8-9513-4267-9364-820B6EFC15F9}" type="slidenum">
              <a:rPr lang="en-US" sz="1200">
                <a:latin typeface="Arial" charset="0"/>
              </a:rPr>
              <a:pPr algn="r"/>
              <a:t>2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 userDrawn="1"/>
        </p:nvSpPr>
        <p:spPr bwMode="auto">
          <a:xfrm>
            <a:off x="2362200" y="2286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</a:rPr>
              <a:t>Ch      gặm chân mèo</a:t>
            </a:r>
          </a:p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-19594"/>
            <a:ext cx="9144000" cy="6858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070" name="TextBox 3"/>
          <p:cNvSpPr txBox="1">
            <a:spLocks noChangeArrowheads="1"/>
          </p:cNvSpPr>
          <p:nvPr/>
        </p:nvSpPr>
        <p:spPr bwMode="auto">
          <a:xfrm>
            <a:off x="1679575" y="76200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1">
              <a:latin typeface="Arial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04800" y="1092200"/>
            <a:ext cx="2286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KHỞI ĐỘNG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1219200" y="1752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66FF"/>
                </a:solidFill>
                <a:latin typeface="Arial" charset="0"/>
              </a:rPr>
              <a:t>Điền </a:t>
            </a: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uôt</a:t>
            </a:r>
            <a:r>
              <a:rPr lang="en-US" sz="2800" b="1">
                <a:solidFill>
                  <a:srgbClr val="0066FF"/>
                </a:solidFill>
                <a:latin typeface="Arial" charset="0"/>
              </a:rPr>
              <a:t> hay </a:t>
            </a: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uôc</a:t>
            </a:r>
            <a:r>
              <a:rPr lang="en-US" sz="2800" b="1">
                <a:solidFill>
                  <a:srgbClr val="0066FF"/>
                </a:solidFill>
                <a:latin typeface="Arial" charset="0"/>
              </a:rPr>
              <a:t> vào chỗ chấm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3625850" y="2743200"/>
            <a:ext cx="823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uôc</a:t>
            </a: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3854450" y="3325813"/>
            <a:ext cx="823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uôc</a:t>
            </a: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2590800" y="3911600"/>
            <a:ext cx="823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uôc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2667000" y="4433888"/>
            <a:ext cx="744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uôt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936751" y="2730500"/>
            <a:ext cx="3459162" cy="523875"/>
            <a:chOff x="1220" y="1720"/>
            <a:chExt cx="2179" cy="330"/>
          </a:xfrm>
        </p:grpSpPr>
        <p:sp>
          <p:nvSpPr>
            <p:cNvPr id="2068" name="TextBox 6"/>
            <p:cNvSpPr txBox="1">
              <a:spLocks noChangeArrowheads="1"/>
            </p:cNvSpPr>
            <p:nvPr/>
          </p:nvSpPr>
          <p:spPr bwMode="auto">
            <a:xfrm>
              <a:off x="1220" y="1720"/>
              <a:ext cx="21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latin typeface="Arial" charset="0"/>
                </a:rPr>
                <a:t>Cày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sâu</a:t>
              </a:r>
              <a:r>
                <a:rPr lang="en-US" sz="2800" b="1" dirty="0">
                  <a:latin typeface="Arial" charset="0"/>
                </a:rPr>
                <a:t> c</a:t>
              </a:r>
              <a:r>
                <a:rPr lang="en-US" sz="2800" dirty="0">
                  <a:latin typeface="Arial" charset="0"/>
                </a:rPr>
                <a:t>….</a:t>
              </a:r>
              <a:r>
                <a:rPr lang="en-US" sz="2800" b="1" dirty="0">
                  <a:latin typeface="Arial" charset="0"/>
                </a:rPr>
                <a:t>   </a:t>
              </a:r>
              <a:r>
                <a:rPr lang="en-US" sz="2800" b="1" dirty="0" err="1" smtClean="0">
                  <a:latin typeface="Arial" charset="0"/>
                </a:rPr>
                <a:t>bẫm</a:t>
              </a:r>
              <a:r>
                <a:rPr lang="en-US" sz="2800" dirty="0" smtClean="0">
                  <a:latin typeface="Arial" charset="0"/>
                </a:rPr>
                <a:t> </a:t>
              </a:r>
              <a:endParaRPr lang="en-US" sz="2800" dirty="0">
                <a:latin typeface="Arial" charset="0"/>
              </a:endParaRPr>
            </a:p>
          </p:txBody>
        </p:sp>
        <p:sp>
          <p:nvSpPr>
            <p:cNvPr id="2069" name="Line 17"/>
            <p:cNvSpPr>
              <a:spLocks noChangeShapeType="1"/>
            </p:cNvSpPr>
            <p:nvPr/>
          </p:nvSpPr>
          <p:spPr bwMode="auto">
            <a:xfrm flipH="1">
              <a:off x="2544" y="1728"/>
              <a:ext cx="4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65350" y="3886200"/>
            <a:ext cx="3398838" cy="549275"/>
            <a:chOff x="1364" y="2448"/>
            <a:chExt cx="2141" cy="346"/>
          </a:xfrm>
        </p:grpSpPr>
        <p:sp>
          <p:nvSpPr>
            <p:cNvPr id="2066" name="TextBox 6"/>
            <p:cNvSpPr txBox="1">
              <a:spLocks noChangeArrowheads="1"/>
            </p:cNvSpPr>
            <p:nvPr/>
          </p:nvSpPr>
          <p:spPr bwMode="auto">
            <a:xfrm>
              <a:off x="1364" y="2464"/>
              <a:ext cx="21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Th </a:t>
              </a:r>
              <a:r>
                <a:rPr lang="en-US" sz="2800" i="1">
                  <a:latin typeface="Arial" charset="0"/>
                </a:rPr>
                <a:t>…</a:t>
              </a:r>
              <a:r>
                <a:rPr lang="en-US" sz="2800" b="1">
                  <a:latin typeface="Arial" charset="0"/>
                </a:rPr>
                <a:t>    đắng dã tật</a:t>
              </a:r>
            </a:p>
          </p:txBody>
        </p:sp>
        <p:sp>
          <p:nvSpPr>
            <p:cNvPr id="2067" name="Line 18"/>
            <p:cNvSpPr>
              <a:spLocks noChangeShapeType="1"/>
            </p:cNvSpPr>
            <p:nvPr/>
          </p:nvSpPr>
          <p:spPr bwMode="auto">
            <a:xfrm flipH="1">
              <a:off x="1920" y="2448"/>
              <a:ext cx="4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184400" y="4445000"/>
            <a:ext cx="3937001" cy="523875"/>
            <a:chOff x="1376" y="2800"/>
            <a:chExt cx="2480" cy="330"/>
          </a:xfrm>
        </p:grpSpPr>
        <p:sp>
          <p:nvSpPr>
            <p:cNvPr id="2064" name="TextBox 8"/>
            <p:cNvSpPr txBox="1">
              <a:spLocks noChangeArrowheads="1"/>
            </p:cNvSpPr>
            <p:nvPr/>
          </p:nvSpPr>
          <p:spPr bwMode="auto">
            <a:xfrm>
              <a:off x="1376" y="2800"/>
              <a:ext cx="24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latin typeface="Arial" charset="0"/>
                </a:rPr>
                <a:t>Ch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i="1" dirty="0">
                  <a:latin typeface="Arial" charset="0"/>
                </a:rPr>
                <a:t>…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smtClean="0">
                  <a:latin typeface="Arial" charset="0"/>
                </a:rPr>
                <a:t> </a:t>
              </a:r>
              <a:r>
                <a:rPr lang="en-US" sz="2800" b="1" dirty="0" err="1" smtClean="0">
                  <a:latin typeface="Arial" charset="0"/>
                </a:rPr>
                <a:t>gặm</a:t>
              </a:r>
              <a:r>
                <a:rPr lang="en-US" sz="2800" b="1" dirty="0" smtClean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chân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 smtClean="0">
                  <a:latin typeface="Arial" charset="0"/>
                </a:rPr>
                <a:t>mèo</a:t>
              </a:r>
              <a:r>
                <a:rPr lang="en-US" sz="2800" b="1" dirty="0" smtClean="0">
                  <a:latin typeface="Arial" charset="0"/>
                </a:rPr>
                <a:t>.</a:t>
              </a:r>
              <a:endParaRPr lang="en-US" sz="2800" b="1" dirty="0">
                <a:latin typeface="Arial" charset="0"/>
              </a:endParaRPr>
            </a:p>
          </p:txBody>
        </p:sp>
        <p:sp>
          <p:nvSpPr>
            <p:cNvPr id="2065" name="Oval 19"/>
            <p:cNvSpPr>
              <a:spLocks noChangeArrowheads="1"/>
            </p:cNvSpPr>
            <p:nvPr/>
          </p:nvSpPr>
          <p:spPr bwMode="auto">
            <a:xfrm flipV="1">
              <a:off x="1872" y="307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2108200" y="3325813"/>
            <a:ext cx="3756025" cy="523875"/>
            <a:chOff x="1328" y="2095"/>
            <a:chExt cx="2366" cy="330"/>
          </a:xfrm>
        </p:grpSpPr>
        <p:sp>
          <p:nvSpPr>
            <p:cNvPr id="2062" name="TextBox 6"/>
            <p:cNvSpPr txBox="1">
              <a:spLocks noChangeArrowheads="1"/>
            </p:cNvSpPr>
            <p:nvPr/>
          </p:nvSpPr>
          <p:spPr bwMode="auto">
            <a:xfrm>
              <a:off x="1328" y="2095"/>
              <a:ext cx="236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latin typeface="Arial" charset="0"/>
                </a:rPr>
                <a:t>Mua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dây</a:t>
              </a:r>
              <a:r>
                <a:rPr lang="en-US" sz="2800" b="1" dirty="0">
                  <a:latin typeface="Arial" charset="0"/>
                </a:rPr>
                <a:t> b </a:t>
              </a:r>
              <a:r>
                <a:rPr lang="en-US" sz="2800" i="1" dirty="0">
                  <a:latin typeface="Arial" charset="0"/>
                </a:rPr>
                <a:t>…</a:t>
              </a:r>
              <a:r>
                <a:rPr lang="en-US" sz="2800" b="1" dirty="0">
                  <a:latin typeface="Arial" charset="0"/>
                </a:rPr>
                <a:t>     </a:t>
              </a:r>
              <a:r>
                <a:rPr lang="en-US" sz="2800" b="1" dirty="0" err="1">
                  <a:latin typeface="Arial" charset="0"/>
                </a:rPr>
                <a:t>mình</a:t>
              </a:r>
              <a:endParaRPr lang="en-US" sz="2800" b="1" dirty="0">
                <a:latin typeface="Arial" charset="0"/>
              </a:endParaRPr>
            </a:p>
          </p:txBody>
        </p:sp>
        <p:sp>
          <p:nvSpPr>
            <p:cNvPr id="2063" name="Oval 20"/>
            <p:cNvSpPr>
              <a:spLocks noChangeArrowheads="1"/>
            </p:cNvSpPr>
            <p:nvPr/>
          </p:nvSpPr>
          <p:spPr bwMode="auto">
            <a:xfrm flipV="1">
              <a:off x="2640" y="23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17" grpId="0"/>
      <p:bldP spid="18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1267" name="Group 24"/>
          <p:cNvGrpSpPr>
            <a:grpSpLocks/>
          </p:cNvGrpSpPr>
          <p:nvPr/>
        </p:nvGrpSpPr>
        <p:grpSpPr bwMode="auto">
          <a:xfrm>
            <a:off x="76200" y="-61912"/>
            <a:ext cx="9144000" cy="7859713"/>
            <a:chOff x="0" y="297"/>
            <a:chExt cx="5760" cy="4951"/>
          </a:xfrm>
        </p:grpSpPr>
        <p:sp>
          <p:nvSpPr>
            <p:cNvPr id="11279" name="TextBox 4"/>
            <p:cNvSpPr txBox="1">
              <a:spLocks noChangeArrowheads="1"/>
            </p:cNvSpPr>
            <p:nvPr/>
          </p:nvSpPr>
          <p:spPr bwMode="auto">
            <a:xfrm>
              <a:off x="0" y="576"/>
              <a:ext cx="5760" cy="4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>
                  <a:latin typeface="Arial" charset="0"/>
                </a:rPr>
                <a:t>         </a:t>
              </a:r>
              <a:r>
                <a:rPr lang="en-US" sz="2800" b="1" dirty="0" err="1">
                  <a:latin typeface="Arial" charset="0"/>
                </a:rPr>
                <a:t>Cây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mai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cao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trên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hai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mét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dáng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thanh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thân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thẳng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như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thân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trúc</a:t>
              </a:r>
              <a:r>
                <a:rPr lang="en-US" sz="2800" b="1" dirty="0">
                  <a:latin typeface="Arial" charset="0"/>
                </a:rPr>
                <a:t>. </a:t>
              </a:r>
              <a:r>
                <a:rPr lang="en-US" sz="2800" b="1" dirty="0" err="1">
                  <a:latin typeface="Arial" charset="0"/>
                </a:rPr>
                <a:t>Tán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tròn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tự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nhiên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xoè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rộng</a:t>
              </a:r>
              <a:r>
                <a:rPr lang="en-US" sz="2800" b="1" dirty="0">
                  <a:latin typeface="Arial" charset="0"/>
                </a:rPr>
                <a:t> ở </a:t>
              </a:r>
              <a:r>
                <a:rPr lang="en-US" sz="2800" b="1" dirty="0" err="1">
                  <a:latin typeface="Arial" charset="0"/>
                </a:rPr>
                <a:t>phần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gốc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thu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dần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thành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một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điểm</a:t>
              </a:r>
              <a:r>
                <a:rPr lang="en-US" sz="2800" b="1" dirty="0">
                  <a:latin typeface="Arial" charset="0"/>
                </a:rPr>
                <a:t> ở </a:t>
              </a:r>
              <a:r>
                <a:rPr lang="en-US" sz="2800" b="1" dirty="0" err="1">
                  <a:latin typeface="Arial" charset="0"/>
                </a:rPr>
                <a:t>đỉnh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ngọn</a:t>
              </a:r>
              <a:r>
                <a:rPr lang="en-US" sz="2800" b="1" dirty="0">
                  <a:latin typeface="Arial" charset="0"/>
                </a:rPr>
                <a:t>. </a:t>
              </a:r>
              <a:r>
                <a:rPr lang="en-US" sz="2800" b="1" dirty="0" err="1">
                  <a:latin typeface="Arial" charset="0"/>
                </a:rPr>
                <a:t>Gốc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lớn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bằng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bắp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tay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cành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vươn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đều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nhánh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nào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cũng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rắn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chắc</a:t>
              </a:r>
              <a:r>
                <a:rPr lang="en-US" sz="2800" b="1" dirty="0">
                  <a:latin typeface="Arial" charset="0"/>
                </a:rPr>
                <a:t>.</a:t>
              </a:r>
            </a:p>
            <a:p>
              <a:r>
                <a:rPr lang="en-US" sz="2800" b="1" dirty="0">
                  <a:latin typeface="Arial" charset="0"/>
                </a:rPr>
                <a:t>        Mai </a:t>
              </a:r>
              <a:r>
                <a:rPr lang="en-US" sz="2800" b="1" dirty="0" err="1">
                  <a:latin typeface="Arial" charset="0"/>
                </a:rPr>
                <a:t>tứ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quý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nở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bốn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mùa</a:t>
              </a:r>
              <a:r>
                <a:rPr lang="en-US" sz="2800" b="1" dirty="0">
                  <a:latin typeface="Arial" charset="0"/>
                </a:rPr>
                <a:t>. </a:t>
              </a:r>
              <a:r>
                <a:rPr lang="en-US" sz="2800" b="1" dirty="0" err="1">
                  <a:latin typeface="Arial" charset="0"/>
                </a:rPr>
                <a:t>Cánh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hoa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vàng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thẫm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xếp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làm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lớp</a:t>
              </a:r>
              <a:r>
                <a:rPr lang="en-US" sz="2800" b="1" dirty="0">
                  <a:latin typeface="Arial" charset="0"/>
                </a:rPr>
                <a:t>. </a:t>
              </a:r>
              <a:r>
                <a:rPr lang="en-US" sz="2800" b="1" dirty="0" err="1">
                  <a:latin typeface="Arial" charset="0"/>
                </a:rPr>
                <a:t>Năm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cánh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đài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đỏ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tía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như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ức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gà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chọi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đỏ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suốt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từ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đời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hoa</a:t>
              </a:r>
              <a:r>
                <a:rPr lang="en-US" sz="2800" b="1" dirty="0">
                  <a:latin typeface="Arial" charset="0"/>
                </a:rPr>
                <a:t> sang </a:t>
              </a:r>
              <a:r>
                <a:rPr lang="en-US" sz="2800" b="1" dirty="0" err="1">
                  <a:latin typeface="Arial" charset="0"/>
                </a:rPr>
                <a:t>đời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kết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trái</a:t>
              </a:r>
              <a:r>
                <a:rPr lang="en-US" sz="2800" b="1" dirty="0">
                  <a:latin typeface="Arial" charset="0"/>
                </a:rPr>
                <a:t>. </a:t>
              </a:r>
              <a:r>
                <a:rPr lang="en-US" sz="2800" b="1" dirty="0" err="1">
                  <a:latin typeface="Arial" charset="0"/>
                </a:rPr>
                <a:t>Trái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kết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màu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chín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đậm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óng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ánh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như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những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hạt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cườm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đính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trên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tầng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áo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lá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lúc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nào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cũng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xum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xuê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một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màu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xanh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chắc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bền</a:t>
              </a:r>
              <a:r>
                <a:rPr lang="en-US" sz="2800" b="1" dirty="0">
                  <a:latin typeface="Arial" charset="0"/>
                </a:rPr>
                <a:t>.</a:t>
              </a:r>
            </a:p>
            <a:p>
              <a:r>
                <a:rPr lang="en-US" sz="2800" dirty="0">
                  <a:latin typeface="Arial" charset="0"/>
                </a:rPr>
                <a:t>          </a:t>
              </a:r>
              <a:r>
                <a:rPr lang="en-US" sz="2800" b="1" dirty="0" err="1">
                  <a:latin typeface="Arial" charset="0"/>
                </a:rPr>
                <a:t>Đứng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bên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cây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ngắm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hoa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xem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lá</a:t>
              </a:r>
              <a:r>
                <a:rPr lang="en-US" sz="2800" b="1" dirty="0">
                  <a:latin typeface="Arial" charset="0"/>
                </a:rPr>
                <a:t>, ta </a:t>
              </a:r>
              <a:r>
                <a:rPr lang="en-US" sz="2800" b="1" dirty="0" err="1">
                  <a:latin typeface="Arial" charset="0"/>
                </a:rPr>
                <a:t>thầm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cảm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phục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cái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mầu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nhiệm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của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tạo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vật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trong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sự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hào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phóng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và</a:t>
              </a:r>
              <a:r>
                <a:rPr lang="en-US" sz="2800" b="1" dirty="0">
                  <a:latin typeface="Arial" charset="0"/>
                </a:rPr>
                <a:t> lo </a:t>
              </a:r>
              <a:r>
                <a:rPr lang="en-US" sz="2800" b="1" dirty="0" err="1">
                  <a:latin typeface="Arial" charset="0"/>
                </a:rPr>
                <a:t>xa</a:t>
              </a:r>
              <a:r>
                <a:rPr lang="en-US" sz="2800" b="1" dirty="0">
                  <a:latin typeface="Arial" charset="0"/>
                </a:rPr>
                <a:t>: </a:t>
              </a:r>
              <a:r>
                <a:rPr lang="en-US" sz="2800" b="1" dirty="0" err="1">
                  <a:latin typeface="Arial" charset="0"/>
                </a:rPr>
                <a:t>đã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có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mai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vàng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rực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rỡ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góp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với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muôn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hoa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ngày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Tết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lại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có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mai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tứ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quý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cần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mẫn</a:t>
              </a:r>
              <a:r>
                <a:rPr lang="en-US" sz="2800" b="1" dirty="0">
                  <a:latin typeface="Arial" charset="0"/>
                </a:rPr>
                <a:t>, </a:t>
              </a:r>
              <a:r>
                <a:rPr lang="en-US" sz="2800" b="1" dirty="0" err="1">
                  <a:latin typeface="Arial" charset="0"/>
                </a:rPr>
                <a:t>thịnh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vượng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quanh</a:t>
              </a:r>
              <a:r>
                <a:rPr lang="en-US" sz="2800" b="1" dirty="0">
                  <a:latin typeface="Arial" charset="0"/>
                </a:rPr>
                <a:t> </a:t>
              </a:r>
              <a:r>
                <a:rPr lang="en-US" sz="2800" b="1" dirty="0" err="1">
                  <a:latin typeface="Arial" charset="0"/>
                </a:rPr>
                <a:t>năm</a:t>
              </a:r>
              <a:r>
                <a:rPr lang="en-US" sz="2800" b="1" dirty="0">
                  <a:latin typeface="Arial" charset="0"/>
                </a:rPr>
                <a:t>.</a:t>
              </a:r>
            </a:p>
            <a:p>
              <a:endParaRPr lang="en-US" sz="2800" b="1" dirty="0">
                <a:latin typeface="Arial" charset="0"/>
              </a:endParaRPr>
            </a:p>
          </p:txBody>
        </p:sp>
        <p:sp>
          <p:nvSpPr>
            <p:cNvPr id="11280" name="Text Box 18"/>
            <p:cNvSpPr txBox="1">
              <a:spLocks noChangeArrowheads="1"/>
            </p:cNvSpPr>
            <p:nvPr/>
          </p:nvSpPr>
          <p:spPr bwMode="auto">
            <a:xfrm>
              <a:off x="1824" y="297"/>
              <a:ext cx="21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Cây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mai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tứ</a:t>
              </a:r>
              <a:r>
                <a:rPr lang="en-US" sz="28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quý</a:t>
              </a:r>
              <a:endParaRPr lang="en-US" sz="28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 descr="images3"/>
          <p:cNvSpPr txBox="1">
            <a:spLocks noChangeArrowheads="1"/>
          </p:cNvSpPr>
          <p:nvPr/>
        </p:nvSpPr>
        <p:spPr bwMode="auto">
          <a:xfrm>
            <a:off x="0" y="0"/>
            <a:ext cx="9144000" cy="70088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0" y="76200"/>
            <a:ext cx="9144000" cy="1447800"/>
            <a:chOff x="0" y="48"/>
            <a:chExt cx="5760" cy="912"/>
          </a:xfrm>
        </p:grpSpPr>
        <p:grpSp>
          <p:nvGrpSpPr>
            <p:cNvPr id="12292" name="Group 5"/>
            <p:cNvGrpSpPr>
              <a:grpSpLocks/>
            </p:cNvGrpSpPr>
            <p:nvPr/>
          </p:nvGrpSpPr>
          <p:grpSpPr bwMode="auto">
            <a:xfrm>
              <a:off x="1058" y="48"/>
              <a:ext cx="2938" cy="618"/>
              <a:chOff x="1058" y="48"/>
              <a:chExt cx="2938" cy="618"/>
            </a:xfrm>
          </p:grpSpPr>
          <p:sp>
            <p:nvSpPr>
              <p:cNvPr id="12294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2295" name="TextBox 4"/>
              <p:cNvSpPr txBox="1">
                <a:spLocks noChangeArrowheads="1"/>
              </p:cNvSpPr>
              <p:nvPr/>
            </p:nvSpPr>
            <p:spPr bwMode="auto">
              <a:xfrm>
                <a:off x="1920" y="336"/>
                <a:ext cx="207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u="sng">
                    <a:latin typeface="Arial" charset="0"/>
                  </a:rPr>
                  <a:t>Chính tả</a:t>
                </a:r>
                <a:r>
                  <a:rPr lang="en-US" sz="2800">
                    <a:latin typeface="Arial" charset="0"/>
                  </a:rPr>
                  <a:t> </a:t>
                </a:r>
                <a:r>
                  <a:rPr lang="en-US" sz="2400">
                    <a:latin typeface="Arial" charset="0"/>
                  </a:rPr>
                  <a:t>(Nhớ - viết)</a:t>
                </a:r>
                <a:r>
                  <a:rPr lang="en-US" sz="2800">
                    <a:latin typeface="Arial" charset="0"/>
                  </a:rPr>
                  <a:t> </a:t>
                </a:r>
              </a:p>
            </p:txBody>
          </p:sp>
        </p:grpSp>
        <p:sp>
          <p:nvSpPr>
            <p:cNvPr id="12293" name="Text Box 8"/>
            <p:cNvSpPr txBox="1">
              <a:spLocks noChangeArrowheads="1"/>
            </p:cNvSpPr>
            <p:nvPr/>
          </p:nvSpPr>
          <p:spPr bwMode="auto">
            <a:xfrm>
              <a:off x="0" y="595"/>
              <a:ext cx="57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rgbClr val="0066FF"/>
                  </a:solidFill>
                  <a:latin typeface="Arial" charset="0"/>
                </a:rPr>
                <a:t>Chuyện cổ tích về loài người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pattFill prst="sphere">
            <a:fgClr>
              <a:srgbClr val="FFFF00"/>
            </a:fgClr>
            <a:bgClr>
              <a:srgbClr val="99FF33"/>
            </a:bgClr>
          </a:pattFill>
          <a:ln w="76200" cmpd="tri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4099" name="Group 6"/>
          <p:cNvGrpSpPr>
            <a:grpSpLocks/>
          </p:cNvGrpSpPr>
          <p:nvPr/>
        </p:nvGrpSpPr>
        <p:grpSpPr bwMode="auto">
          <a:xfrm>
            <a:off x="1524000" y="685800"/>
            <a:ext cx="4827588" cy="981075"/>
            <a:chOff x="1058" y="48"/>
            <a:chExt cx="3041" cy="618"/>
          </a:xfrm>
        </p:grpSpPr>
        <p:sp>
          <p:nvSpPr>
            <p:cNvPr id="4101" name="TextBox 3"/>
            <p:cNvSpPr txBox="1">
              <a:spLocks noChangeArrowheads="1"/>
            </p:cNvSpPr>
            <p:nvPr/>
          </p:nvSpPr>
          <p:spPr bwMode="auto">
            <a:xfrm>
              <a:off x="1058" y="48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800" b="1">
                <a:solidFill>
                  <a:srgbClr val="FF3300"/>
                </a:solidFill>
                <a:latin typeface="Arial" charset="0"/>
              </a:endParaRPr>
            </a:p>
          </p:txBody>
        </p:sp>
        <p:sp>
          <p:nvSpPr>
            <p:cNvPr id="4102" name="TextBox 4"/>
            <p:cNvSpPr txBox="1">
              <a:spLocks noChangeArrowheads="1"/>
            </p:cNvSpPr>
            <p:nvPr/>
          </p:nvSpPr>
          <p:spPr bwMode="auto">
            <a:xfrm>
              <a:off x="1920" y="336"/>
              <a:ext cx="217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u="sng" dirty="0" err="1">
                  <a:solidFill>
                    <a:srgbClr val="0000FF"/>
                  </a:solidFill>
                  <a:latin typeface="HP001 4 hàng" panose="020B0603050302020204" pitchFamily="34" charset="0"/>
                </a:rPr>
                <a:t>Chính</a:t>
              </a:r>
              <a:r>
                <a:rPr lang="en-US" sz="2800" b="1" u="sng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u="sng" dirty="0" err="1">
                  <a:solidFill>
                    <a:srgbClr val="0000FF"/>
                  </a:solidFill>
                  <a:latin typeface="HP001 4 hàng" panose="020B0603050302020204" pitchFamily="34" charset="0"/>
                </a:rPr>
                <a:t>tả</a:t>
              </a:r>
              <a:r>
                <a:rPr lang="en-US" sz="2800" b="1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400" b="1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(</a:t>
              </a:r>
              <a:r>
                <a:rPr lang="en-US" sz="2400" b="1" dirty="0" err="1">
                  <a:solidFill>
                    <a:srgbClr val="0000FF"/>
                  </a:solidFill>
                  <a:latin typeface="HP001 4 hàng" panose="020B0603050302020204" pitchFamily="34" charset="0"/>
                </a:rPr>
                <a:t>Nhớ</a:t>
              </a:r>
              <a:r>
                <a:rPr lang="en-US" sz="2400" b="1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 - </a:t>
              </a:r>
              <a:r>
                <a:rPr lang="en-US" sz="2400" b="1" dirty="0" err="1">
                  <a:solidFill>
                    <a:srgbClr val="0000FF"/>
                  </a:solidFill>
                  <a:latin typeface="HP001 4 hàng" panose="020B0603050302020204" pitchFamily="34" charset="0"/>
                </a:rPr>
                <a:t>viết</a:t>
              </a:r>
              <a:r>
                <a:rPr lang="en-US" sz="2400" b="1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)</a:t>
              </a:r>
              <a:r>
                <a:rPr lang="en-US" sz="2800" dirty="0">
                  <a:solidFill>
                    <a:srgbClr val="0000FF"/>
                  </a:solidFill>
                  <a:latin typeface="HP001 4 hàng" panose="020B0603050302020204" pitchFamily="34" charset="0"/>
                </a:rPr>
                <a:t> </a:t>
              </a:r>
            </a:p>
          </p:txBody>
        </p:sp>
      </p:grp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78377" y="434975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Thứ</a:t>
            </a:r>
            <a:r>
              <a: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ba</a:t>
            </a:r>
            <a:r>
              <a: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ngày</a:t>
            </a:r>
            <a:r>
              <a: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7 </a:t>
            </a:r>
            <a:r>
              <a:rPr lang="en-US" sz="32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tháng</a:t>
            </a:r>
            <a:r>
              <a: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2 </a:t>
            </a:r>
            <a:r>
              <a:rPr lang="en-US" sz="32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năm</a:t>
            </a:r>
            <a:r>
              <a: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2022</a:t>
            </a:r>
            <a:endParaRPr lang="en-US" sz="3200" b="1" dirty="0">
              <a:solidFill>
                <a:srgbClr val="0066FF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8377" y="1905000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Chuyện</a:t>
            </a:r>
            <a:r>
              <a:rPr lang="en-US" sz="3200" b="1" dirty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cổ</a:t>
            </a:r>
            <a:r>
              <a:rPr lang="en-US" sz="3200" b="1" dirty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tích</a:t>
            </a:r>
            <a:r>
              <a:rPr lang="en-US" sz="3200" b="1" dirty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về</a:t>
            </a:r>
            <a:r>
              <a:rPr lang="en-US" sz="3200" b="1" dirty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loài</a:t>
            </a:r>
            <a:r>
              <a:rPr lang="en-US" sz="3200" b="1" dirty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HP001 4 hàng" panose="020B0603050302020204" pitchFamily="34" charset="0"/>
              </a:rPr>
              <a:t>người</a:t>
            </a:r>
            <a:endParaRPr lang="en-US" sz="3200" b="1" dirty="0">
              <a:solidFill>
                <a:srgbClr val="0066FF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sz="240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grpSp>
        <p:nvGrpSpPr>
          <p:cNvPr id="5123" name="Group 32"/>
          <p:cNvGrpSpPr>
            <a:grpSpLocks/>
          </p:cNvGrpSpPr>
          <p:nvPr/>
        </p:nvGrpSpPr>
        <p:grpSpPr bwMode="auto">
          <a:xfrm>
            <a:off x="93143" y="1739153"/>
            <a:ext cx="5724525" cy="1895475"/>
            <a:chOff x="124" y="1344"/>
            <a:chExt cx="3606" cy="1194"/>
          </a:xfrm>
        </p:grpSpPr>
        <p:sp>
          <p:nvSpPr>
            <p:cNvPr id="5144" name="TextBox 5"/>
            <p:cNvSpPr txBox="1">
              <a:spLocks noChangeArrowheads="1"/>
            </p:cNvSpPr>
            <p:nvPr/>
          </p:nvSpPr>
          <p:spPr bwMode="auto">
            <a:xfrm>
              <a:off x="124" y="1344"/>
              <a:ext cx="360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Mắt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con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sáng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lắm</a:t>
              </a:r>
              <a:r>
                <a:rPr lang="en-US" sz="2800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		</a:t>
              </a:r>
            </a:p>
          </p:txBody>
        </p:sp>
        <p:sp>
          <p:nvSpPr>
            <p:cNvPr id="5145" name="TextBox 5"/>
            <p:cNvSpPr txBox="1">
              <a:spLocks noChangeArrowheads="1"/>
            </p:cNvSpPr>
            <p:nvPr/>
          </p:nvSpPr>
          <p:spPr bwMode="auto">
            <a:xfrm>
              <a:off x="124" y="1632"/>
              <a:ext cx="25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Nhưng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chưa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thấy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gì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đâu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46" name="TextBox 5"/>
            <p:cNvSpPr txBox="1">
              <a:spLocks noChangeArrowheads="1"/>
            </p:cNvSpPr>
            <p:nvPr/>
          </p:nvSpPr>
          <p:spPr bwMode="auto">
            <a:xfrm>
              <a:off x="124" y="1920"/>
              <a:ext cx="2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Mặt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trời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mới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nhô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cao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47" name="TextBox 5"/>
            <p:cNvSpPr txBox="1">
              <a:spLocks noChangeArrowheads="1"/>
            </p:cNvSpPr>
            <p:nvPr/>
          </p:nvSpPr>
          <p:spPr bwMode="auto">
            <a:xfrm>
              <a:off x="124" y="2208"/>
              <a:ext cx="219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Cho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con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nhìn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rõ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.</a:t>
              </a:r>
              <a:r>
                <a:rPr lang="en-US" sz="2800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</a:p>
          </p:txBody>
        </p:sp>
      </p:grpSp>
      <p:grpSp>
        <p:nvGrpSpPr>
          <p:cNvPr id="5124" name="Group 30"/>
          <p:cNvGrpSpPr>
            <a:grpSpLocks/>
          </p:cNvGrpSpPr>
          <p:nvPr/>
        </p:nvGrpSpPr>
        <p:grpSpPr bwMode="auto">
          <a:xfrm>
            <a:off x="120651" y="4191000"/>
            <a:ext cx="3778250" cy="2124075"/>
            <a:chOff x="0" y="2752"/>
            <a:chExt cx="2380" cy="1338"/>
          </a:xfrm>
        </p:grpSpPr>
        <p:sp>
          <p:nvSpPr>
            <p:cNvPr id="5140" name="TextBox 5"/>
            <p:cNvSpPr txBox="1">
              <a:spLocks noChangeArrowheads="1"/>
            </p:cNvSpPr>
            <p:nvPr/>
          </p:nvSpPr>
          <p:spPr bwMode="auto">
            <a:xfrm>
              <a:off x="16" y="2752"/>
              <a:ext cx="236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Nhưng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còn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cần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41" name="TextBox 5"/>
            <p:cNvSpPr txBox="1">
              <a:spLocks noChangeArrowheads="1"/>
            </p:cNvSpPr>
            <p:nvPr/>
          </p:nvSpPr>
          <p:spPr bwMode="auto">
            <a:xfrm>
              <a:off x="0" y="3072"/>
              <a:ext cx="209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Tình yêu và lời ru</a:t>
              </a:r>
              <a:r>
                <a:rPr lang="en-US" sz="280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</a:p>
          </p:txBody>
        </p:sp>
        <p:sp>
          <p:nvSpPr>
            <p:cNvPr id="5142" name="TextBox 5"/>
            <p:cNvSpPr txBox="1">
              <a:spLocks noChangeArrowheads="1"/>
            </p:cNvSpPr>
            <p:nvPr/>
          </p:nvSpPr>
          <p:spPr bwMode="auto">
            <a:xfrm>
              <a:off x="0" y="3424"/>
              <a:ext cx="221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Cho nên mẹ sinh ra</a:t>
              </a:r>
            </a:p>
          </p:txBody>
        </p:sp>
        <p:sp>
          <p:nvSpPr>
            <p:cNvPr id="5143" name="TextBox 5"/>
            <p:cNvSpPr txBox="1">
              <a:spLocks noChangeArrowheads="1"/>
            </p:cNvSpPr>
            <p:nvPr/>
          </p:nvSpPr>
          <p:spPr bwMode="auto">
            <a:xfrm>
              <a:off x="0" y="3760"/>
              <a:ext cx="220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Để bế bồng chăm sóc.</a:t>
              </a:r>
            </a:p>
          </p:txBody>
        </p:sp>
      </p:grpSp>
      <p:grpSp>
        <p:nvGrpSpPr>
          <p:cNvPr id="5125" name="Group 27"/>
          <p:cNvGrpSpPr>
            <a:grpSpLocks/>
          </p:cNvGrpSpPr>
          <p:nvPr/>
        </p:nvGrpSpPr>
        <p:grpSpPr bwMode="auto">
          <a:xfrm>
            <a:off x="4904581" y="1794624"/>
            <a:ext cx="3694113" cy="1946275"/>
            <a:chOff x="2880" y="1344"/>
            <a:chExt cx="2327" cy="1226"/>
          </a:xfrm>
        </p:grpSpPr>
        <p:sp>
          <p:nvSpPr>
            <p:cNvPr id="5136" name="TextBox 5"/>
            <p:cNvSpPr txBox="1">
              <a:spLocks noChangeArrowheads="1"/>
            </p:cNvSpPr>
            <p:nvPr/>
          </p:nvSpPr>
          <p:spPr bwMode="auto">
            <a:xfrm>
              <a:off x="2898" y="1344"/>
              <a:ext cx="230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Muốn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hiểu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biết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7" name="TextBox 5"/>
            <p:cNvSpPr txBox="1">
              <a:spLocks noChangeArrowheads="1"/>
            </p:cNvSpPr>
            <p:nvPr/>
          </p:nvSpPr>
          <p:spPr bwMode="auto">
            <a:xfrm>
              <a:off x="2880" y="1632"/>
              <a:ext cx="191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Thế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là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bố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sinh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ra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8" name="TextBox 5"/>
            <p:cNvSpPr txBox="1">
              <a:spLocks noChangeArrowheads="1"/>
            </p:cNvSpPr>
            <p:nvPr/>
          </p:nvSpPr>
          <p:spPr bwMode="auto">
            <a:xfrm>
              <a:off x="2880" y="1920"/>
              <a:ext cx="22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Bố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bảo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biết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ngoan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9" name="TextBox 5"/>
            <p:cNvSpPr txBox="1">
              <a:spLocks noChangeArrowheads="1"/>
            </p:cNvSpPr>
            <p:nvPr/>
          </p:nvSpPr>
          <p:spPr bwMode="auto">
            <a:xfrm>
              <a:off x="2880" y="2240"/>
              <a:ext cx="221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Bố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dạy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biết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nghĩ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.</a:t>
              </a:r>
            </a:p>
          </p:txBody>
        </p:sp>
      </p:grpSp>
      <p:grpSp>
        <p:nvGrpSpPr>
          <p:cNvPr id="5126" name="Group 29"/>
          <p:cNvGrpSpPr>
            <a:grpSpLocks/>
          </p:cNvGrpSpPr>
          <p:nvPr/>
        </p:nvGrpSpPr>
        <p:grpSpPr bwMode="auto">
          <a:xfrm>
            <a:off x="4932363" y="4371977"/>
            <a:ext cx="3733800" cy="2163763"/>
            <a:chOff x="2610" y="2713"/>
            <a:chExt cx="2352" cy="1363"/>
          </a:xfrm>
        </p:grpSpPr>
        <p:sp>
          <p:nvSpPr>
            <p:cNvPr id="5132" name="TextBox 5"/>
            <p:cNvSpPr txBox="1">
              <a:spLocks noChangeArrowheads="1"/>
            </p:cNvSpPr>
            <p:nvPr/>
          </p:nvSpPr>
          <p:spPr bwMode="auto">
            <a:xfrm>
              <a:off x="2610" y="2713"/>
              <a:ext cx="22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Rộng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lắm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là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mặt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bể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3" name="TextBox 5"/>
            <p:cNvSpPr txBox="1">
              <a:spLocks noChangeArrowheads="1"/>
            </p:cNvSpPr>
            <p:nvPr/>
          </p:nvSpPr>
          <p:spPr bwMode="auto">
            <a:xfrm>
              <a:off x="2633" y="3072"/>
              <a:ext cx="207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Dài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là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con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đường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đi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4" name="TextBox 5"/>
            <p:cNvSpPr txBox="1">
              <a:spLocks noChangeArrowheads="1"/>
            </p:cNvSpPr>
            <p:nvPr/>
          </p:nvSpPr>
          <p:spPr bwMode="auto">
            <a:xfrm>
              <a:off x="2660" y="3402"/>
              <a:ext cx="216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Núi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thì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xanh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và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xa</a:t>
              </a:r>
              <a:endParaRPr lang="en-US" sz="28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5135" name="TextBox 5"/>
            <p:cNvSpPr txBox="1">
              <a:spLocks noChangeArrowheads="1"/>
            </p:cNvSpPr>
            <p:nvPr/>
          </p:nvSpPr>
          <p:spPr bwMode="auto">
            <a:xfrm>
              <a:off x="2660" y="3746"/>
              <a:ext cx="230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Hình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tròn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là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trái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đất</a:t>
              </a:r>
              <a:r>
                <a:rPr lang="en-US" sz="28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.</a:t>
              </a:r>
            </a:p>
          </p:txBody>
        </p:sp>
      </p:grpSp>
      <p:grpSp>
        <p:nvGrpSpPr>
          <p:cNvPr id="5127" name="Group 37"/>
          <p:cNvGrpSpPr>
            <a:grpSpLocks/>
          </p:cNvGrpSpPr>
          <p:nvPr/>
        </p:nvGrpSpPr>
        <p:grpSpPr bwMode="auto">
          <a:xfrm>
            <a:off x="-4763" y="76200"/>
            <a:ext cx="9144000" cy="1717676"/>
            <a:chOff x="-3" y="48"/>
            <a:chExt cx="5760" cy="1082"/>
          </a:xfrm>
        </p:grpSpPr>
        <p:grpSp>
          <p:nvGrpSpPr>
            <p:cNvPr id="5128" name="Group 33"/>
            <p:cNvGrpSpPr>
              <a:grpSpLocks/>
            </p:cNvGrpSpPr>
            <p:nvPr/>
          </p:nvGrpSpPr>
          <p:grpSpPr bwMode="auto">
            <a:xfrm>
              <a:off x="1058" y="48"/>
              <a:ext cx="2434" cy="800"/>
              <a:chOff x="1058" y="48"/>
              <a:chExt cx="2434" cy="800"/>
            </a:xfrm>
          </p:grpSpPr>
          <p:sp>
            <p:nvSpPr>
              <p:cNvPr id="5130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HP001 4 hàng" panose="020B0603050302020204" pitchFamily="34" charset="0"/>
                </a:endParaRPr>
              </a:p>
            </p:txBody>
          </p:sp>
          <p:sp>
            <p:nvSpPr>
              <p:cNvPr id="5131" name="TextBox 4"/>
              <p:cNvSpPr txBox="1">
                <a:spLocks noChangeArrowheads="1"/>
              </p:cNvSpPr>
              <p:nvPr/>
            </p:nvSpPr>
            <p:spPr bwMode="auto">
              <a:xfrm>
                <a:off x="2112" y="480"/>
                <a:ext cx="13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dirty="0" err="1">
                    <a:latin typeface="HP001 4 hàng" panose="020B0603050302020204" pitchFamily="34" charset="0"/>
                  </a:rPr>
                  <a:t>Chính</a:t>
                </a:r>
                <a:r>
                  <a:rPr lang="en-US" sz="3200" b="1" dirty="0">
                    <a:latin typeface="HP001 4 hàng" panose="020B0603050302020204" pitchFamily="34" charset="0"/>
                  </a:rPr>
                  <a:t> </a:t>
                </a:r>
                <a:r>
                  <a:rPr lang="en-US" sz="3200" b="1" dirty="0" err="1">
                    <a:latin typeface="HP001 4 hàng" panose="020B0603050302020204" pitchFamily="34" charset="0"/>
                  </a:rPr>
                  <a:t>tả</a:t>
                </a:r>
                <a:r>
                  <a:rPr lang="en-US" sz="3200" b="1" dirty="0">
                    <a:latin typeface="HP001 4 hàng" panose="020B0603050302020204" pitchFamily="34" charset="0"/>
                  </a:rPr>
                  <a:t> </a:t>
                </a:r>
                <a:r>
                  <a:rPr lang="en-US" sz="3200" b="1" dirty="0" smtClean="0">
                    <a:latin typeface="HP001 4 hàng" panose="020B0603050302020204" pitchFamily="34" charset="0"/>
                  </a:rPr>
                  <a:t> </a:t>
                </a:r>
                <a:endParaRPr lang="en-US" sz="3200" b="1" dirty="0">
                  <a:latin typeface="HP001 4 hàng" panose="020B0603050302020204" pitchFamily="34" charset="0"/>
                </a:endParaRPr>
              </a:p>
            </p:txBody>
          </p:sp>
        </p:grpSp>
        <p:sp>
          <p:nvSpPr>
            <p:cNvPr id="5129" name="Text Box 36"/>
            <p:cNvSpPr txBox="1">
              <a:spLocks noChangeArrowheads="1"/>
            </p:cNvSpPr>
            <p:nvPr/>
          </p:nvSpPr>
          <p:spPr bwMode="auto">
            <a:xfrm>
              <a:off x="-3" y="765"/>
              <a:ext cx="57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Chuyện</a:t>
              </a:r>
              <a:r>
                <a:rPr lang="en-US" sz="32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cổ</a:t>
              </a:r>
              <a:r>
                <a:rPr lang="en-US" sz="32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tích</a:t>
              </a:r>
              <a:r>
                <a:rPr lang="en-US" sz="32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về</a:t>
              </a:r>
              <a:r>
                <a:rPr lang="en-US" sz="32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loài</a:t>
              </a:r>
              <a:r>
                <a:rPr lang="en-US" sz="32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người</a:t>
              </a:r>
              <a:endParaRPr lang="en-US" sz="3200" b="1" dirty="0">
                <a:solidFill>
                  <a:srgbClr val="0066FF"/>
                </a:solidFill>
                <a:latin typeface="HP001 4 hàng" panose="020B0603050302020204" pitchFamily="34" charset="0"/>
              </a:endParaRPr>
            </a:p>
          </p:txBody>
        </p:sp>
      </p:grp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93143" y="13405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Thứ</a:t>
            </a:r>
            <a:r>
              <a:rPr lang="en-US" sz="28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tư</a:t>
            </a:r>
            <a:r>
              <a:rPr lang="en-US" sz="28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66FF"/>
                </a:solidFill>
                <a:latin typeface="HP001 4 hàng" panose="020B0603050302020204" pitchFamily="34" charset="0"/>
              </a:rPr>
              <a:t>ngày</a:t>
            </a:r>
            <a:r>
              <a:rPr lang="en-US" sz="2800" b="1" dirty="0" smtClean="0">
                <a:solidFill>
                  <a:srgbClr val="0066FF"/>
                </a:solidFill>
                <a:latin typeface="HP001 4 hàng" panose="020B0603050302020204" pitchFamily="34" charset="0"/>
              </a:rPr>
              <a:t> 8 - </a:t>
            </a:r>
            <a:r>
              <a:rPr lang="en-US" sz="2800" b="1" smtClean="0">
                <a:solidFill>
                  <a:srgbClr val="0066FF"/>
                </a:solidFill>
                <a:latin typeface="HP001 4 hàng" panose="020B0603050302020204" pitchFamily="34" charset="0"/>
              </a:rPr>
              <a:t>2 </a:t>
            </a:r>
            <a:r>
              <a:rPr lang="en-US" sz="2800" b="1">
                <a:solidFill>
                  <a:srgbClr val="0066FF"/>
                </a:solidFill>
                <a:latin typeface="HP001 4 hàng" panose="020B0603050302020204" pitchFamily="34" charset="0"/>
              </a:rPr>
              <a:t>-</a:t>
            </a:r>
            <a:r>
              <a:rPr lang="en-US" sz="2800" b="1" smtClean="0">
                <a:solidFill>
                  <a:srgbClr val="0066FF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smtClean="0">
                <a:solidFill>
                  <a:srgbClr val="0066FF"/>
                </a:solidFill>
                <a:latin typeface="HP001 4 hàng" panose="020B0603050302020204" pitchFamily="34" charset="0"/>
              </a:rPr>
              <a:t>2023</a:t>
            </a:r>
            <a:endParaRPr lang="en-US" sz="2800" b="1" dirty="0">
              <a:solidFill>
                <a:srgbClr val="0066FF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 descr="images3"/>
          <p:cNvSpPr txBox="1">
            <a:spLocks noChangeArrowheads="1"/>
          </p:cNvSpPr>
          <p:nvPr/>
        </p:nvSpPr>
        <p:spPr bwMode="auto">
          <a:xfrm>
            <a:off x="0" y="0"/>
            <a:ext cx="9144000" cy="7740581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HP001 4 hàng" panose="020B0603050302020204" pitchFamily="34" charset="0"/>
            </a:endParaRPr>
          </a:p>
        </p:txBody>
      </p:sp>
      <p:sp>
        <p:nvSpPr>
          <p:cNvPr id="7175" name="TextBox 4"/>
          <p:cNvSpPr txBox="1">
            <a:spLocks noChangeArrowheads="1"/>
          </p:cNvSpPr>
          <p:nvPr/>
        </p:nvSpPr>
        <p:spPr bwMode="auto">
          <a:xfrm>
            <a:off x="1540638" y="2286000"/>
            <a:ext cx="555472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u="sng">
                <a:solidFill>
                  <a:srgbClr val="0066FF"/>
                </a:solidFill>
                <a:latin typeface="HP001 4 hàng" panose="020B0603050302020204" pitchFamily="34" charset="0"/>
              </a:rPr>
              <a:t>Viết từ</a:t>
            </a:r>
            <a:r>
              <a:rPr lang="en-US" sz="4000" b="1">
                <a:solidFill>
                  <a:srgbClr val="0066FF"/>
                </a:solidFill>
                <a:latin typeface="HP001 4 hàng" panose="020B0603050302020204" pitchFamily="34" charset="0"/>
              </a:rPr>
              <a:t>: 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HP001 4 hàng" panose="020B0603050302020204" pitchFamily="34" charset="0"/>
              </a:rPr>
              <a:t>Mắt trẻ con sáng lắm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HP001 4 hàng" panose="020B0603050302020204" pitchFamily="34" charset="0"/>
              </a:rPr>
              <a:t>…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HP001 4 hàng" panose="020B0603050302020204" pitchFamily="34" charset="0"/>
              </a:rPr>
              <a:t>Hình tròn là trái đất.</a:t>
            </a:r>
            <a:r>
              <a:rPr lang="en-US" sz="4000">
                <a:solidFill>
                  <a:srgbClr val="0066FF"/>
                </a:solidFill>
                <a:latin typeface="HP001 4 hàng" panose="020B0603050302020204" pitchFamily="34" charset="0"/>
              </a:rPr>
              <a:t>  </a:t>
            </a:r>
          </a:p>
        </p:txBody>
      </p:sp>
      <p:grpSp>
        <p:nvGrpSpPr>
          <p:cNvPr id="6148" name="Group 15"/>
          <p:cNvGrpSpPr>
            <a:grpSpLocks/>
          </p:cNvGrpSpPr>
          <p:nvPr/>
        </p:nvGrpSpPr>
        <p:grpSpPr bwMode="auto">
          <a:xfrm>
            <a:off x="0" y="76200"/>
            <a:ext cx="9144000" cy="1514475"/>
            <a:chOff x="0" y="48"/>
            <a:chExt cx="5760" cy="954"/>
          </a:xfrm>
        </p:grpSpPr>
        <p:grpSp>
          <p:nvGrpSpPr>
            <p:cNvPr id="6149" name="Group 16"/>
            <p:cNvGrpSpPr>
              <a:grpSpLocks/>
            </p:cNvGrpSpPr>
            <p:nvPr/>
          </p:nvGrpSpPr>
          <p:grpSpPr bwMode="auto">
            <a:xfrm>
              <a:off x="1058" y="48"/>
              <a:ext cx="3763" cy="572"/>
              <a:chOff x="1058" y="48"/>
              <a:chExt cx="3763" cy="572"/>
            </a:xfrm>
          </p:grpSpPr>
          <p:sp>
            <p:nvSpPr>
              <p:cNvPr id="6151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3200">
                  <a:latin typeface="HP001 4 hàng" panose="020B0603050302020204" pitchFamily="34" charset="0"/>
                </a:endParaRPr>
              </a:p>
            </p:txBody>
          </p:sp>
          <p:sp>
            <p:nvSpPr>
              <p:cNvPr id="6152" name="TextBox 4"/>
              <p:cNvSpPr txBox="1">
                <a:spLocks noChangeArrowheads="1"/>
              </p:cNvSpPr>
              <p:nvPr/>
            </p:nvSpPr>
            <p:spPr bwMode="auto">
              <a:xfrm>
                <a:off x="1824" y="213"/>
                <a:ext cx="2997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u="sng" dirty="0" err="1">
                    <a:latin typeface="HP001 4 hàng" panose="020B0603050302020204" pitchFamily="34" charset="0"/>
                  </a:rPr>
                  <a:t>Chính</a:t>
                </a:r>
                <a:r>
                  <a:rPr lang="en-US" sz="3600" b="1" u="sng" dirty="0">
                    <a:latin typeface="HP001 4 hàng" panose="020B0603050302020204" pitchFamily="34" charset="0"/>
                  </a:rPr>
                  <a:t> </a:t>
                </a:r>
                <a:r>
                  <a:rPr lang="en-US" sz="3600" b="1" u="sng" dirty="0" err="1">
                    <a:latin typeface="HP001 4 hàng" panose="020B0603050302020204" pitchFamily="34" charset="0"/>
                  </a:rPr>
                  <a:t>tả</a:t>
                </a:r>
                <a:r>
                  <a:rPr lang="en-US" sz="3600" b="1" dirty="0">
                    <a:latin typeface="HP001 4 hàng" panose="020B0603050302020204" pitchFamily="34" charset="0"/>
                  </a:rPr>
                  <a:t> (</a:t>
                </a:r>
                <a:r>
                  <a:rPr lang="en-US" sz="3600" b="1" dirty="0" err="1">
                    <a:latin typeface="HP001 4 hàng" panose="020B0603050302020204" pitchFamily="34" charset="0"/>
                  </a:rPr>
                  <a:t>Nhớ</a:t>
                </a:r>
                <a:r>
                  <a:rPr lang="en-US" sz="3600" b="1" dirty="0">
                    <a:latin typeface="HP001 4 hàng" panose="020B0603050302020204" pitchFamily="34" charset="0"/>
                  </a:rPr>
                  <a:t> - </a:t>
                </a:r>
                <a:r>
                  <a:rPr lang="en-US" sz="3600" b="1" dirty="0" err="1">
                    <a:latin typeface="HP001 4 hàng" panose="020B0603050302020204" pitchFamily="34" charset="0"/>
                  </a:rPr>
                  <a:t>viết</a:t>
                </a:r>
                <a:r>
                  <a:rPr lang="en-US" sz="3600" b="1" dirty="0">
                    <a:latin typeface="HP001 4 hàng" panose="020B0603050302020204" pitchFamily="34" charset="0"/>
                  </a:rPr>
                  <a:t>) </a:t>
                </a:r>
              </a:p>
            </p:txBody>
          </p:sp>
        </p:grpSp>
        <p:sp>
          <p:nvSpPr>
            <p:cNvPr id="6150" name="Text Box 19"/>
            <p:cNvSpPr txBox="1">
              <a:spLocks noChangeArrowheads="1"/>
            </p:cNvSpPr>
            <p:nvPr/>
          </p:nvSpPr>
          <p:spPr bwMode="auto">
            <a:xfrm>
              <a:off x="0" y="595"/>
              <a:ext cx="576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0066FF"/>
                  </a:solidFill>
                  <a:latin typeface="HP001 4 hàng" panose="020B0603050302020204" pitchFamily="34" charset="0"/>
                </a:rPr>
                <a:t>Chuyện cổ tích về loài người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sz="240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157436" y="1792107"/>
            <a:ext cx="5724525" cy="1955801"/>
            <a:chOff x="124" y="1344"/>
            <a:chExt cx="3606" cy="1232"/>
          </a:xfrm>
        </p:grpSpPr>
        <p:sp>
          <p:nvSpPr>
            <p:cNvPr id="7192" name="TextBox 5"/>
            <p:cNvSpPr txBox="1">
              <a:spLocks noChangeArrowheads="1"/>
            </p:cNvSpPr>
            <p:nvPr/>
          </p:nvSpPr>
          <p:spPr bwMode="auto">
            <a:xfrm>
              <a:off x="124" y="1344"/>
              <a:ext cx="360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Mắt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con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sáng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lắm</a:t>
              </a:r>
              <a:r>
                <a:rPr lang="en-US" sz="3200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		</a:t>
              </a:r>
            </a:p>
          </p:txBody>
        </p:sp>
        <p:sp>
          <p:nvSpPr>
            <p:cNvPr id="7193" name="TextBox 5"/>
            <p:cNvSpPr txBox="1">
              <a:spLocks noChangeArrowheads="1"/>
            </p:cNvSpPr>
            <p:nvPr/>
          </p:nvSpPr>
          <p:spPr bwMode="auto">
            <a:xfrm>
              <a:off x="124" y="1632"/>
              <a:ext cx="294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Nhưng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chưa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thấy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gì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đâu</a:t>
              </a:r>
              <a:endParaRPr lang="en-US" sz="32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7194" name="TextBox 5"/>
            <p:cNvSpPr txBox="1">
              <a:spLocks noChangeArrowheads="1"/>
            </p:cNvSpPr>
            <p:nvPr/>
          </p:nvSpPr>
          <p:spPr bwMode="auto">
            <a:xfrm>
              <a:off x="124" y="1920"/>
              <a:ext cx="246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Mặt trời mới nhô cao</a:t>
              </a:r>
            </a:p>
          </p:txBody>
        </p:sp>
        <p:sp>
          <p:nvSpPr>
            <p:cNvPr id="7195" name="TextBox 5"/>
            <p:cNvSpPr txBox="1">
              <a:spLocks noChangeArrowheads="1"/>
            </p:cNvSpPr>
            <p:nvPr/>
          </p:nvSpPr>
          <p:spPr bwMode="auto">
            <a:xfrm>
              <a:off x="124" y="2208"/>
              <a:ext cx="249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Cho trẻ con nhìn rõ.</a:t>
              </a:r>
              <a:r>
                <a:rPr lang="en-US" sz="320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</a:p>
          </p:txBody>
        </p:sp>
      </p:grpSp>
      <p:grpSp>
        <p:nvGrpSpPr>
          <p:cNvPr id="7172" name="Group 8"/>
          <p:cNvGrpSpPr>
            <a:grpSpLocks/>
          </p:cNvGrpSpPr>
          <p:nvPr/>
        </p:nvGrpSpPr>
        <p:grpSpPr bwMode="auto">
          <a:xfrm>
            <a:off x="280852" y="4210753"/>
            <a:ext cx="4284663" cy="2184401"/>
            <a:chOff x="0" y="2752"/>
            <a:chExt cx="2699" cy="1376"/>
          </a:xfrm>
        </p:grpSpPr>
        <p:sp>
          <p:nvSpPr>
            <p:cNvPr id="7188" name="TextBox 5"/>
            <p:cNvSpPr txBox="1">
              <a:spLocks noChangeArrowheads="1"/>
            </p:cNvSpPr>
            <p:nvPr/>
          </p:nvSpPr>
          <p:spPr bwMode="auto">
            <a:xfrm>
              <a:off x="16" y="2752"/>
              <a:ext cx="26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Nhưng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còn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cần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endParaRPr lang="en-US" sz="32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7189" name="TextBox 5"/>
            <p:cNvSpPr txBox="1">
              <a:spLocks noChangeArrowheads="1"/>
            </p:cNvSpPr>
            <p:nvPr/>
          </p:nvSpPr>
          <p:spPr bwMode="auto">
            <a:xfrm>
              <a:off x="0" y="3072"/>
              <a:ext cx="237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Tình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yêu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và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lời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ru</a:t>
              </a:r>
              <a:r>
                <a:rPr lang="en-US" sz="3200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</a:p>
          </p:txBody>
        </p:sp>
        <p:sp>
          <p:nvSpPr>
            <p:cNvPr id="7190" name="TextBox 5"/>
            <p:cNvSpPr txBox="1">
              <a:spLocks noChangeArrowheads="1"/>
            </p:cNvSpPr>
            <p:nvPr/>
          </p:nvSpPr>
          <p:spPr bwMode="auto">
            <a:xfrm>
              <a:off x="0" y="3424"/>
              <a:ext cx="249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Cho nên mẹ sinh ra</a:t>
              </a:r>
            </a:p>
          </p:txBody>
        </p:sp>
        <p:sp>
          <p:nvSpPr>
            <p:cNvPr id="7191" name="TextBox 5"/>
            <p:cNvSpPr txBox="1">
              <a:spLocks noChangeArrowheads="1"/>
            </p:cNvSpPr>
            <p:nvPr/>
          </p:nvSpPr>
          <p:spPr bwMode="auto">
            <a:xfrm>
              <a:off x="0" y="3760"/>
              <a:ext cx="250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Để bế bồng chăm sóc.</a:t>
              </a:r>
            </a:p>
          </p:txBody>
        </p:sp>
      </p:grpSp>
      <p:grpSp>
        <p:nvGrpSpPr>
          <p:cNvPr id="7173" name="Group 13"/>
          <p:cNvGrpSpPr>
            <a:grpSpLocks/>
          </p:cNvGrpSpPr>
          <p:nvPr/>
        </p:nvGrpSpPr>
        <p:grpSpPr bwMode="auto">
          <a:xfrm>
            <a:off x="4833802" y="1792107"/>
            <a:ext cx="4191002" cy="2006599"/>
            <a:chOff x="2880" y="1344"/>
            <a:chExt cx="2640" cy="1264"/>
          </a:xfrm>
        </p:grpSpPr>
        <p:sp>
          <p:nvSpPr>
            <p:cNvPr id="7184" name="TextBox 5"/>
            <p:cNvSpPr txBox="1">
              <a:spLocks noChangeArrowheads="1"/>
            </p:cNvSpPr>
            <p:nvPr/>
          </p:nvSpPr>
          <p:spPr bwMode="auto">
            <a:xfrm>
              <a:off x="2898" y="1344"/>
              <a:ext cx="262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Muốn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trẻ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hiểu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biết</a:t>
              </a:r>
              <a:endParaRPr lang="en-US" sz="32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7185" name="TextBox 5"/>
            <p:cNvSpPr txBox="1">
              <a:spLocks noChangeArrowheads="1"/>
            </p:cNvSpPr>
            <p:nvPr/>
          </p:nvSpPr>
          <p:spPr bwMode="auto">
            <a:xfrm>
              <a:off x="2880" y="1632"/>
              <a:ext cx="21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Thế là bố sinh ra</a:t>
              </a:r>
            </a:p>
          </p:txBody>
        </p:sp>
        <p:sp>
          <p:nvSpPr>
            <p:cNvPr id="7186" name="TextBox 5"/>
            <p:cNvSpPr txBox="1">
              <a:spLocks noChangeArrowheads="1"/>
            </p:cNvSpPr>
            <p:nvPr/>
          </p:nvSpPr>
          <p:spPr bwMode="auto">
            <a:xfrm>
              <a:off x="2880" y="1920"/>
              <a:ext cx="256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Bố bảo cho biết ngoan</a:t>
              </a:r>
            </a:p>
          </p:txBody>
        </p:sp>
        <p:sp>
          <p:nvSpPr>
            <p:cNvPr id="7187" name="TextBox 5"/>
            <p:cNvSpPr txBox="1">
              <a:spLocks noChangeArrowheads="1"/>
            </p:cNvSpPr>
            <p:nvPr/>
          </p:nvSpPr>
          <p:spPr bwMode="auto">
            <a:xfrm>
              <a:off x="2880" y="2240"/>
              <a:ext cx="249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Bố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dạy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cho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biết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nghĩ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.</a:t>
              </a:r>
            </a:p>
          </p:txBody>
        </p:sp>
      </p:grp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4833802" y="4306705"/>
            <a:ext cx="4170361" cy="2133599"/>
            <a:chOff x="2928" y="2736"/>
            <a:chExt cx="2627" cy="1344"/>
          </a:xfrm>
        </p:grpSpPr>
        <p:sp>
          <p:nvSpPr>
            <p:cNvPr id="7180" name="TextBox 5"/>
            <p:cNvSpPr txBox="1">
              <a:spLocks noChangeArrowheads="1"/>
            </p:cNvSpPr>
            <p:nvPr/>
          </p:nvSpPr>
          <p:spPr bwMode="auto">
            <a:xfrm>
              <a:off x="2928" y="2736"/>
              <a:ext cx="256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Rộng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lắm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là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mặt</a:t>
              </a:r>
              <a:r>
                <a:rPr lang="en-US" sz="3200" b="1" dirty="0">
                  <a:solidFill>
                    <a:srgbClr val="FF0000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HP001 4 hàng" panose="020B0603050302020204" pitchFamily="34" charset="0"/>
                </a:rPr>
                <a:t>bể</a:t>
              </a:r>
              <a:endParaRPr lang="en-US" sz="3200" b="1" dirty="0">
                <a:solidFill>
                  <a:srgbClr val="FF0000"/>
                </a:solidFill>
                <a:latin typeface="HP001 4 hàng" panose="020B0603050302020204" pitchFamily="34" charset="0"/>
              </a:endParaRPr>
            </a:p>
          </p:txBody>
        </p:sp>
        <p:sp>
          <p:nvSpPr>
            <p:cNvPr id="7181" name="TextBox 5"/>
            <p:cNvSpPr txBox="1">
              <a:spLocks noChangeArrowheads="1"/>
            </p:cNvSpPr>
            <p:nvPr/>
          </p:nvSpPr>
          <p:spPr bwMode="auto">
            <a:xfrm>
              <a:off x="2928" y="3088"/>
              <a:ext cx="235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Dài là con đường đi</a:t>
              </a:r>
            </a:p>
          </p:txBody>
        </p:sp>
        <p:sp>
          <p:nvSpPr>
            <p:cNvPr id="7182" name="TextBox 5"/>
            <p:cNvSpPr txBox="1">
              <a:spLocks noChangeArrowheads="1"/>
            </p:cNvSpPr>
            <p:nvPr/>
          </p:nvSpPr>
          <p:spPr bwMode="auto">
            <a:xfrm>
              <a:off x="2928" y="3376"/>
              <a:ext cx="245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Núi thì xanh và xa</a:t>
              </a:r>
            </a:p>
          </p:txBody>
        </p:sp>
        <p:sp>
          <p:nvSpPr>
            <p:cNvPr id="7183" name="TextBox 5"/>
            <p:cNvSpPr txBox="1">
              <a:spLocks noChangeArrowheads="1"/>
            </p:cNvSpPr>
            <p:nvPr/>
          </p:nvSpPr>
          <p:spPr bwMode="auto">
            <a:xfrm>
              <a:off x="2944" y="3712"/>
              <a:ext cx="261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HP001 4 hàng" panose="020B0603050302020204" pitchFamily="34" charset="0"/>
                </a:rPr>
                <a:t>Hình tròn là trái đất.</a:t>
              </a:r>
            </a:p>
          </p:txBody>
        </p:sp>
      </p:grpSp>
      <p:grpSp>
        <p:nvGrpSpPr>
          <p:cNvPr id="7175" name="Group 23"/>
          <p:cNvGrpSpPr>
            <a:grpSpLocks/>
          </p:cNvGrpSpPr>
          <p:nvPr/>
        </p:nvGrpSpPr>
        <p:grpSpPr bwMode="auto">
          <a:xfrm>
            <a:off x="0" y="76200"/>
            <a:ext cx="9144000" cy="1514476"/>
            <a:chOff x="0" y="48"/>
            <a:chExt cx="5760" cy="954"/>
          </a:xfrm>
        </p:grpSpPr>
        <p:grpSp>
          <p:nvGrpSpPr>
            <p:cNvPr id="7176" name="Group 24"/>
            <p:cNvGrpSpPr>
              <a:grpSpLocks/>
            </p:cNvGrpSpPr>
            <p:nvPr/>
          </p:nvGrpSpPr>
          <p:grpSpPr bwMode="auto">
            <a:xfrm>
              <a:off x="1058" y="48"/>
              <a:ext cx="3567" cy="589"/>
              <a:chOff x="1058" y="48"/>
              <a:chExt cx="3567" cy="589"/>
            </a:xfrm>
          </p:grpSpPr>
          <p:sp>
            <p:nvSpPr>
              <p:cNvPr id="7178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HP001 4 hàng" panose="020B0603050302020204" pitchFamily="34" charset="0"/>
                </a:endParaRPr>
              </a:p>
            </p:txBody>
          </p:sp>
          <p:sp>
            <p:nvSpPr>
              <p:cNvPr id="7179" name="TextBox 4"/>
              <p:cNvSpPr txBox="1">
                <a:spLocks noChangeArrowheads="1"/>
              </p:cNvSpPr>
              <p:nvPr/>
            </p:nvSpPr>
            <p:spPr bwMode="auto">
              <a:xfrm>
                <a:off x="1953" y="269"/>
                <a:ext cx="2672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u="sng">
                    <a:latin typeface="HP001 4 hàng" panose="020B0603050302020204" pitchFamily="34" charset="0"/>
                  </a:rPr>
                  <a:t>Chính tả</a:t>
                </a:r>
                <a:r>
                  <a:rPr lang="en-US" sz="3200" b="1">
                    <a:latin typeface="HP001 4 hàng" panose="020B0603050302020204" pitchFamily="34" charset="0"/>
                  </a:rPr>
                  <a:t> (Nhớ - viết) </a:t>
                </a:r>
              </a:p>
            </p:txBody>
          </p:sp>
        </p:grpSp>
        <p:sp>
          <p:nvSpPr>
            <p:cNvPr id="7177" name="Text Box 27"/>
            <p:cNvSpPr txBox="1">
              <a:spLocks noChangeArrowheads="1"/>
            </p:cNvSpPr>
            <p:nvPr/>
          </p:nvSpPr>
          <p:spPr bwMode="auto">
            <a:xfrm>
              <a:off x="0" y="595"/>
              <a:ext cx="576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Chuyện</a:t>
              </a:r>
              <a:r>
                <a:rPr lang="en-US" sz="36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cổ</a:t>
              </a:r>
              <a:r>
                <a:rPr lang="en-US" sz="36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tích</a:t>
              </a:r>
              <a:r>
                <a:rPr lang="en-US" sz="36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về</a:t>
              </a:r>
              <a:r>
                <a:rPr lang="en-US" sz="36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loài</a:t>
              </a:r>
              <a:r>
                <a:rPr lang="en-US" sz="3600" b="1" dirty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600" b="1" dirty="0" err="1">
                  <a:solidFill>
                    <a:srgbClr val="0066FF"/>
                  </a:solidFill>
                  <a:latin typeface="HP001 4 hàng" panose="020B0603050302020204" pitchFamily="34" charset="0"/>
                </a:rPr>
                <a:t>người</a:t>
              </a:r>
              <a:endParaRPr lang="en-US" sz="3600" b="1" dirty="0">
                <a:solidFill>
                  <a:srgbClr val="0066FF"/>
                </a:solidFill>
                <a:latin typeface="HP001 4 hàng" panose="020B06030503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HP001 4 hàng" panose="020B0603050302020204" pitchFamily="34" charset="0"/>
            </a:endParaRPr>
          </a:p>
        </p:txBody>
      </p:sp>
      <p:grpSp>
        <p:nvGrpSpPr>
          <p:cNvPr id="8195" name="Group 15"/>
          <p:cNvGrpSpPr>
            <a:grpSpLocks/>
          </p:cNvGrpSpPr>
          <p:nvPr/>
        </p:nvGrpSpPr>
        <p:grpSpPr bwMode="auto">
          <a:xfrm>
            <a:off x="228600" y="76200"/>
            <a:ext cx="9144000" cy="7050091"/>
            <a:chOff x="144" y="48"/>
            <a:chExt cx="5760" cy="4441"/>
          </a:xfrm>
        </p:grpSpPr>
        <p:sp>
          <p:nvSpPr>
            <p:cNvPr id="8198" name="TextBox 3"/>
            <p:cNvSpPr txBox="1">
              <a:spLocks noChangeArrowheads="1"/>
            </p:cNvSpPr>
            <p:nvPr/>
          </p:nvSpPr>
          <p:spPr bwMode="auto">
            <a:xfrm>
              <a:off x="1058" y="48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800">
                <a:latin typeface="HP001 4 hàng" panose="020B0603050302020204" pitchFamily="34" charset="0"/>
              </a:endParaRPr>
            </a:p>
          </p:txBody>
        </p:sp>
        <p:sp>
          <p:nvSpPr>
            <p:cNvPr id="8197" name="Text Box 19"/>
            <p:cNvSpPr txBox="1">
              <a:spLocks noChangeArrowheads="1"/>
            </p:cNvSpPr>
            <p:nvPr/>
          </p:nvSpPr>
          <p:spPr bwMode="auto">
            <a:xfrm>
              <a:off x="144" y="243"/>
              <a:ext cx="5760" cy="4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Bài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1: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Điền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vào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chỗ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trống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HP001 4 hàng" panose="020B0603050302020204" pitchFamily="34" charset="0"/>
                </a:rPr>
                <a:t>r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, </a:t>
              </a:r>
              <a:r>
                <a:rPr lang="en-US" sz="3200" b="1" dirty="0" smtClean="0">
                  <a:solidFill>
                    <a:srgbClr val="FF0000"/>
                  </a:solidFill>
                  <a:latin typeface="HP001 4 hàng" panose="020B0603050302020204" pitchFamily="34" charset="0"/>
                </a:rPr>
                <a:t>d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hoặc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HP001 4 hàng" panose="020B0603050302020204" pitchFamily="34" charset="0"/>
                </a:rPr>
                <a:t>gi</a:t>
              </a:r>
              <a:r>
                <a:rPr lang="en-US" sz="3200" b="1" dirty="0" smtClean="0">
                  <a:solidFill>
                    <a:srgbClr val="0066FF"/>
                  </a:solidFill>
                  <a:latin typeface="HP001 4 hàng" panose="020B0603050302020204" pitchFamily="34" charset="0"/>
                </a:rPr>
                <a:t>?</a:t>
              </a:r>
            </a:p>
            <a:p>
              <a:pPr>
                <a:spcBef>
                  <a:spcPts val="0"/>
                </a:spcBef>
              </a:pPr>
              <a:r>
                <a:rPr lang="en-US" sz="3200" dirty="0" smtClean="0">
                  <a:latin typeface="HP001 4 hàng" panose="020B0603050302020204" pitchFamily="34" charset="0"/>
                </a:rPr>
                <a:t>a.	</a:t>
              </a:r>
              <a:r>
                <a:rPr lang="vi-VN" sz="3200" dirty="0" smtClean="0">
                  <a:latin typeface="HP001 4 hàng" panose="020B0603050302020204" pitchFamily="34" charset="0"/>
                </a:rPr>
                <a:t>Mưa ...</a:t>
              </a:r>
              <a:r>
                <a:rPr lang="en-US" sz="3200" dirty="0" smtClean="0">
                  <a:latin typeface="HP001 4 hàng" panose="020B0603050302020204" pitchFamily="34" charset="0"/>
                </a:rPr>
                <a:t> </a:t>
              </a:r>
              <a:r>
                <a:rPr lang="vi-VN" sz="3200" dirty="0" smtClean="0">
                  <a:latin typeface="HP001 4 hàng" panose="020B0603050302020204" pitchFamily="34" charset="0"/>
                </a:rPr>
                <a:t>ăng </a:t>
              </a:r>
              <a:r>
                <a:rPr lang="vi-VN" sz="3200" dirty="0">
                  <a:latin typeface="HP001 4 hàng" panose="020B0603050302020204" pitchFamily="34" charset="0"/>
                </a:rPr>
                <a:t>trên </a:t>
              </a:r>
              <a:r>
                <a:rPr lang="vi-VN" sz="3200" dirty="0" smtClean="0">
                  <a:latin typeface="HP001 4 hàng" panose="020B0603050302020204" pitchFamily="34" charset="0"/>
                </a:rPr>
                <a:t>đồng</a:t>
              </a:r>
              <a:endParaRPr lang="en-US" sz="3200" dirty="0" smtClean="0">
                <a:latin typeface="HP001 4 hàng" panose="020B060305030202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en-US" sz="3200" dirty="0" smtClean="0">
                  <a:latin typeface="HP001 4 hàng" panose="020B0603050302020204" pitchFamily="34" charset="0"/>
                </a:rPr>
                <a:t>	</a:t>
              </a:r>
              <a:r>
                <a:rPr lang="en-US" sz="3200" dirty="0" err="1" smtClean="0">
                  <a:latin typeface="HP001 4 hàng" panose="020B0603050302020204" pitchFamily="34" charset="0"/>
                </a:rPr>
                <a:t>Uốn</a:t>
              </a:r>
              <a:r>
                <a:rPr lang="en-US" sz="3200" dirty="0" smtClean="0">
                  <a:latin typeface="HP001 4 hàng" panose="020B0603050302020204" pitchFamily="34" charset="0"/>
                </a:rPr>
                <a:t> </a:t>
              </a:r>
              <a:r>
                <a:rPr lang="en-US" sz="3200" dirty="0" err="1">
                  <a:latin typeface="HP001 4 hàng" panose="020B0603050302020204" pitchFamily="34" charset="0"/>
                </a:rPr>
                <a:t>mềm</a:t>
              </a:r>
              <a:r>
                <a:rPr lang="en-US" sz="3200" dirty="0">
                  <a:latin typeface="HP001 4 hàng" panose="020B0603050302020204" pitchFamily="34" charset="0"/>
                </a:rPr>
                <a:t> </a:t>
              </a:r>
              <a:r>
                <a:rPr lang="en-US" sz="3200" dirty="0" err="1">
                  <a:latin typeface="HP001 4 hàng" panose="020B0603050302020204" pitchFamily="34" charset="0"/>
                </a:rPr>
                <a:t>ngọn</a:t>
              </a:r>
              <a:r>
                <a:rPr lang="en-US" sz="3200" dirty="0">
                  <a:latin typeface="HP001 4 hàng" panose="020B0603050302020204" pitchFamily="34" charset="0"/>
                </a:rPr>
                <a:t> </a:t>
              </a:r>
              <a:r>
                <a:rPr lang="en-US" sz="3200" dirty="0" err="1">
                  <a:latin typeface="HP001 4 hàng" panose="020B0603050302020204" pitchFamily="34" charset="0"/>
                </a:rPr>
                <a:t>lửa</a:t>
              </a:r>
              <a:endParaRPr lang="en-US" sz="3200" dirty="0">
                <a:latin typeface="HP001 4 hàng" panose="020B060305030202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en-US" sz="3200" dirty="0">
                  <a:latin typeface="HP001 4 hàng" panose="020B0603050302020204" pitchFamily="34" charset="0"/>
                </a:rPr>
                <a:t>	</a:t>
              </a:r>
              <a:r>
                <a:rPr lang="en-US" sz="3200" dirty="0" err="1" smtClean="0">
                  <a:latin typeface="HP001 4 hàng" panose="020B0603050302020204" pitchFamily="34" charset="0"/>
                </a:rPr>
                <a:t>Hoa</a:t>
              </a:r>
              <a:r>
                <a:rPr lang="en-US" sz="3200" dirty="0" smtClean="0">
                  <a:latin typeface="HP001 4 hàng" panose="020B0603050302020204" pitchFamily="34" charset="0"/>
                </a:rPr>
                <a:t> </a:t>
              </a:r>
              <a:r>
                <a:rPr lang="en-US" sz="3200" dirty="0" err="1">
                  <a:latin typeface="HP001 4 hàng" panose="020B0603050302020204" pitchFamily="34" charset="0"/>
                </a:rPr>
                <a:t>xoan</a:t>
              </a:r>
              <a:r>
                <a:rPr lang="en-US" sz="3200" dirty="0">
                  <a:latin typeface="HP001 4 hàng" panose="020B0603050302020204" pitchFamily="34" charset="0"/>
                </a:rPr>
                <a:t> </a:t>
              </a:r>
              <a:r>
                <a:rPr lang="en-US" sz="3200" dirty="0" err="1">
                  <a:latin typeface="HP001 4 hàng" panose="020B0603050302020204" pitchFamily="34" charset="0"/>
                </a:rPr>
                <a:t>theo</a:t>
              </a:r>
              <a:r>
                <a:rPr lang="en-US" sz="3200" dirty="0">
                  <a:latin typeface="HP001 4 hàng" panose="020B0603050302020204" pitchFamily="34" charset="0"/>
                </a:rPr>
                <a:t> </a:t>
              </a:r>
              <a:r>
                <a:rPr lang="en-US" sz="3200" dirty="0" smtClean="0">
                  <a:latin typeface="HP001 4 hàng" panose="020B0603050302020204" pitchFamily="34" charset="0"/>
                </a:rPr>
                <a:t>... ó</a:t>
              </a:r>
              <a:endParaRPr lang="en-US" sz="3200" dirty="0">
                <a:latin typeface="HP001 4 hàng" panose="020B060305030202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en-US" sz="3200" b="1" dirty="0" smtClean="0">
                  <a:latin typeface="HP001 4 hàng" panose="020B0603050302020204" pitchFamily="34" charset="0"/>
                </a:rPr>
                <a:t>	</a:t>
              </a:r>
              <a:r>
                <a:rPr lang="en-US" sz="3200" dirty="0">
                  <a:latin typeface="HP001 4 hàng" panose="020B0603050302020204" pitchFamily="34" charset="0"/>
                </a:rPr>
                <a:t> </a:t>
              </a:r>
              <a:r>
                <a:rPr lang="en-US" sz="3200" dirty="0" smtClean="0">
                  <a:latin typeface="HP001 4 hàng" panose="020B0603050302020204" pitchFamily="34" charset="0"/>
                </a:rPr>
                <a:t>…. </a:t>
              </a:r>
              <a:r>
                <a:rPr lang="vi-VN" sz="3200" dirty="0" smtClean="0">
                  <a:latin typeface="HP001 4 hàng" panose="020B0603050302020204" pitchFamily="34" charset="0"/>
                </a:rPr>
                <a:t>ải</a:t>
              </a:r>
              <a:r>
                <a:rPr lang="vi-VN" sz="3200" dirty="0">
                  <a:latin typeface="HP001 4 hàng" panose="020B0603050302020204" pitchFamily="34" charset="0"/>
                </a:rPr>
                <a:t> tím mặt đường.</a:t>
              </a:r>
              <a:endParaRPr lang="en-US" sz="3200" b="1" dirty="0" smtClean="0">
                <a:solidFill>
                  <a:srgbClr val="0066FF"/>
                </a:solidFill>
                <a:latin typeface="HP001 4 hàng" panose="020B0603050302020204" pitchFamily="34" charset="0"/>
              </a:endParaRPr>
            </a:p>
            <a:p>
              <a:endParaRPr lang="en-US" sz="3200" dirty="0" smtClean="0">
                <a:latin typeface="HP001 4 hàng" panose="020B0603050302020204" pitchFamily="34" charset="0"/>
              </a:endParaRPr>
            </a:p>
            <a:p>
              <a:r>
                <a:rPr lang="vi-VN" sz="3200" dirty="0" smtClean="0">
                  <a:latin typeface="HP001 4 hàng" panose="020B0603050302020204" pitchFamily="34" charset="0"/>
                </a:rPr>
                <a:t>b</a:t>
              </a:r>
              <a:r>
                <a:rPr lang="vi-VN" sz="3200" dirty="0">
                  <a:latin typeface="HP001 4 hàng" panose="020B0603050302020204" pitchFamily="34" charset="0"/>
                </a:rPr>
                <a:t>) Đặt </a:t>
              </a:r>
              <a:r>
                <a:rPr lang="vi-VN" sz="3200" b="1" dirty="0">
                  <a:latin typeface="HP001 4 hàng" panose="020B0603050302020204" pitchFamily="34" charset="0"/>
                </a:rPr>
                <a:t>dấu hỏi</a:t>
              </a:r>
              <a:r>
                <a:rPr lang="vi-VN" sz="3200" dirty="0">
                  <a:latin typeface="HP001 4 hàng" panose="020B0603050302020204" pitchFamily="34" charset="0"/>
                </a:rPr>
                <a:t> hoặc </a:t>
              </a:r>
              <a:r>
                <a:rPr lang="vi-VN" sz="3200" b="1" dirty="0">
                  <a:latin typeface="HP001 4 hàng" panose="020B0603050302020204" pitchFamily="34" charset="0"/>
                </a:rPr>
                <a:t>dấu ngã </a:t>
              </a:r>
              <a:r>
                <a:rPr lang="vi-VN" sz="3200" dirty="0">
                  <a:latin typeface="HP001 4 hàng" panose="020B0603050302020204" pitchFamily="34" charset="0"/>
                </a:rPr>
                <a:t>trên những chữ in đậm :</a:t>
              </a:r>
            </a:p>
            <a:p>
              <a:r>
                <a:rPr lang="vi-VN" sz="3200" dirty="0">
                  <a:latin typeface="HP001 4 hàng" panose="020B0603050302020204" pitchFamily="34" charset="0"/>
                </a:rPr>
                <a:t>   </a:t>
              </a:r>
              <a:r>
                <a:rPr lang="vi-VN" sz="3200" b="1" dirty="0">
                  <a:latin typeface="HP001 4 hàng" panose="020B0603050302020204" pitchFamily="34" charset="0"/>
                </a:rPr>
                <a:t>Môi</a:t>
              </a:r>
              <a:r>
                <a:rPr lang="vi-VN" sz="3200" dirty="0">
                  <a:latin typeface="HP001 4 hàng" panose="020B0603050302020204" pitchFamily="34" charset="0"/>
                </a:rPr>
                <a:t> cánh hoa giấy giống hệt một chiếc lá, chỉ có điều </a:t>
              </a:r>
              <a:r>
                <a:rPr lang="vi-VN" sz="3200" b="1" dirty="0">
                  <a:latin typeface="HP001 4 hàng" panose="020B0603050302020204" pitchFamily="34" charset="0"/>
                </a:rPr>
                <a:t>mong</a:t>
              </a:r>
              <a:r>
                <a:rPr lang="vi-VN" sz="3200" dirty="0">
                  <a:latin typeface="HP001 4 hàng" panose="020B0603050302020204" pitchFamily="34" charset="0"/>
                </a:rPr>
                <a:t> manh hơn và có màu sắc rực </a:t>
              </a:r>
              <a:r>
                <a:rPr lang="vi-VN" sz="3200" b="1" dirty="0">
                  <a:latin typeface="HP001 4 hàng" panose="020B0603050302020204" pitchFamily="34" charset="0"/>
                </a:rPr>
                <a:t>rơ</a:t>
              </a:r>
              <a:r>
                <a:rPr lang="vi-VN" sz="3200" dirty="0">
                  <a:latin typeface="HP001 4 hàng" panose="020B0603050302020204" pitchFamily="34" charset="0"/>
                </a:rPr>
                <a:t>. Lớp lớp hoa giấy </a:t>
              </a:r>
              <a:r>
                <a:rPr lang="vi-VN" sz="3200" b="1" dirty="0">
                  <a:latin typeface="HP001 4 hàng" panose="020B0603050302020204" pitchFamily="34" charset="0"/>
                </a:rPr>
                <a:t>rai</a:t>
              </a:r>
              <a:r>
                <a:rPr lang="vi-VN" sz="3200" dirty="0">
                  <a:latin typeface="HP001 4 hàng" panose="020B0603050302020204" pitchFamily="34" charset="0"/>
                </a:rPr>
                <a:t> kín mặt sân, nhưng chỉ cần một làn gió </a:t>
              </a:r>
              <a:r>
                <a:rPr lang="vi-VN" sz="3200" b="1" dirty="0">
                  <a:latin typeface="HP001 4 hàng" panose="020B0603050302020204" pitchFamily="34" charset="0"/>
                </a:rPr>
                <a:t>thoang</a:t>
              </a:r>
              <a:r>
                <a:rPr lang="vi-VN" sz="3200" dirty="0">
                  <a:latin typeface="HP001 4 hàng" panose="020B0603050302020204" pitchFamily="34" charset="0"/>
                </a:rPr>
                <a:t>, chúng liền </a:t>
              </a:r>
              <a:r>
                <a:rPr lang="vi-VN" sz="3200" b="1" dirty="0">
                  <a:latin typeface="HP001 4 hàng" panose="020B0603050302020204" pitchFamily="34" charset="0"/>
                </a:rPr>
                <a:t>tan</a:t>
              </a:r>
              <a:r>
                <a:rPr lang="vi-VN" sz="3200" dirty="0">
                  <a:latin typeface="HP001 4 hàng" panose="020B0603050302020204" pitchFamily="34" charset="0"/>
                </a:rPr>
                <a:t> mát bay đi mất.</a:t>
              </a:r>
            </a:p>
            <a:p>
              <a:pPr marL="457200" indent="-457200">
                <a:spcBef>
                  <a:spcPct val="50000"/>
                </a:spcBef>
                <a:buFontTx/>
                <a:buChar char="-"/>
              </a:pPr>
              <a:endParaRPr lang="en-US" sz="3200" b="1" dirty="0">
                <a:solidFill>
                  <a:srgbClr val="0066FF"/>
                </a:solidFill>
                <a:latin typeface="HP001 4 hàng" panose="020B06030503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195" name="Group 15"/>
          <p:cNvGrpSpPr>
            <a:grpSpLocks/>
          </p:cNvGrpSpPr>
          <p:nvPr/>
        </p:nvGrpSpPr>
        <p:grpSpPr bwMode="auto">
          <a:xfrm>
            <a:off x="228600" y="76200"/>
            <a:ext cx="9144000" cy="6804029"/>
            <a:chOff x="144" y="48"/>
            <a:chExt cx="5760" cy="4286"/>
          </a:xfrm>
        </p:grpSpPr>
        <p:sp>
          <p:nvSpPr>
            <p:cNvPr id="8198" name="TextBox 3"/>
            <p:cNvSpPr txBox="1">
              <a:spLocks noChangeArrowheads="1"/>
            </p:cNvSpPr>
            <p:nvPr/>
          </p:nvSpPr>
          <p:spPr bwMode="auto">
            <a:xfrm>
              <a:off x="1058" y="48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800">
                <a:latin typeface="Arial" charset="0"/>
              </a:endParaRPr>
            </a:p>
          </p:txBody>
        </p:sp>
        <p:sp>
          <p:nvSpPr>
            <p:cNvPr id="8197" name="Text Box 19"/>
            <p:cNvSpPr txBox="1">
              <a:spLocks noChangeArrowheads="1"/>
            </p:cNvSpPr>
            <p:nvPr/>
          </p:nvSpPr>
          <p:spPr bwMode="auto">
            <a:xfrm>
              <a:off x="144" y="243"/>
              <a:ext cx="5760" cy="4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Bài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1: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Điền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vào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chỗ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trống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Arial" charset="0"/>
                </a:rPr>
                <a:t>r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, </a:t>
              </a:r>
              <a:r>
                <a:rPr lang="en-US" sz="3200" b="1" dirty="0" smtClean="0">
                  <a:solidFill>
                    <a:srgbClr val="FF0000"/>
                  </a:solidFill>
                  <a:latin typeface="Arial" charset="0"/>
                </a:rPr>
                <a:t>d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err="1" smtClean="0">
                  <a:solidFill>
                    <a:srgbClr val="0066FF"/>
                  </a:solidFill>
                  <a:latin typeface="Arial" charset="0"/>
                </a:rPr>
                <a:t>hoặc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 </a:t>
              </a:r>
              <a:r>
                <a:rPr lang="en-US" sz="3200" b="1" dirty="0" err="1" smtClean="0">
                  <a:solidFill>
                    <a:srgbClr val="FF0000"/>
                  </a:solidFill>
                  <a:latin typeface="Arial" charset="0"/>
                </a:rPr>
                <a:t>gi</a:t>
              </a:r>
              <a:r>
                <a:rPr lang="en-US" sz="3200" b="1" dirty="0" smtClean="0">
                  <a:solidFill>
                    <a:srgbClr val="0066FF"/>
                  </a:solidFill>
                  <a:latin typeface="Arial" charset="0"/>
                </a:rPr>
                <a:t>?</a:t>
              </a:r>
            </a:p>
            <a:p>
              <a:pPr>
                <a:spcBef>
                  <a:spcPts val="0"/>
                </a:spcBef>
              </a:pPr>
              <a:r>
                <a:rPr lang="en-US" sz="3200" dirty="0" smtClean="0"/>
                <a:t>a.	</a:t>
              </a:r>
              <a:r>
                <a:rPr lang="vi-VN" sz="3600" dirty="0" smtClean="0"/>
                <a:t>Mưa</a:t>
              </a:r>
              <a:r>
                <a:rPr lang="en-US" sz="3600" dirty="0" smtClean="0"/>
                <a:t> </a:t>
              </a:r>
              <a:r>
                <a:rPr lang="vi-VN" sz="3600" dirty="0" smtClean="0"/>
                <a:t> ...</a:t>
              </a:r>
              <a:r>
                <a:rPr lang="en-US" sz="3600" dirty="0" smtClean="0"/>
                <a:t> </a:t>
              </a:r>
              <a:r>
                <a:rPr lang="vi-VN" sz="3600" dirty="0" smtClean="0"/>
                <a:t>ăng </a:t>
              </a:r>
              <a:r>
                <a:rPr lang="vi-VN" sz="3600" dirty="0"/>
                <a:t>trên </a:t>
              </a:r>
              <a:r>
                <a:rPr lang="vi-VN" sz="3600" dirty="0" smtClean="0"/>
                <a:t>đồng</a:t>
              </a:r>
              <a:endParaRPr lang="en-US" sz="3600" dirty="0" smtClean="0"/>
            </a:p>
            <a:p>
              <a:pPr>
                <a:spcBef>
                  <a:spcPts val="0"/>
                </a:spcBef>
              </a:pPr>
              <a:r>
                <a:rPr lang="en-US" sz="3600" dirty="0" smtClean="0"/>
                <a:t>	</a:t>
              </a:r>
              <a:r>
                <a:rPr lang="en-US" sz="3600" dirty="0" err="1" smtClean="0"/>
                <a:t>Uốn</a:t>
              </a:r>
              <a:r>
                <a:rPr lang="en-US" sz="3600" dirty="0" smtClean="0"/>
                <a:t> </a:t>
              </a:r>
              <a:r>
                <a:rPr lang="en-US" sz="3600" dirty="0" err="1"/>
                <a:t>mềm</a:t>
              </a:r>
              <a:r>
                <a:rPr lang="en-US" sz="3600" dirty="0"/>
                <a:t> </a:t>
              </a:r>
              <a:r>
                <a:rPr lang="en-US" sz="3600" dirty="0" err="1"/>
                <a:t>ngọn</a:t>
              </a:r>
              <a:r>
                <a:rPr lang="en-US" sz="3600" dirty="0"/>
                <a:t> </a:t>
              </a:r>
              <a:r>
                <a:rPr lang="en-US" sz="3600" dirty="0" err="1" smtClean="0"/>
                <a:t>lúa</a:t>
              </a:r>
              <a:endParaRPr lang="en-US" sz="3600" dirty="0"/>
            </a:p>
            <a:p>
              <a:pPr>
                <a:spcBef>
                  <a:spcPts val="0"/>
                </a:spcBef>
              </a:pPr>
              <a:r>
                <a:rPr lang="en-US" sz="3600" dirty="0"/>
                <a:t>	</a:t>
              </a:r>
              <a:r>
                <a:rPr lang="en-US" sz="3600" dirty="0" err="1" smtClean="0"/>
                <a:t>Hoa</a:t>
              </a:r>
              <a:r>
                <a:rPr lang="en-US" sz="3600" dirty="0" smtClean="0"/>
                <a:t> </a:t>
              </a:r>
              <a:r>
                <a:rPr lang="en-US" sz="3600" dirty="0" err="1"/>
                <a:t>xoan</a:t>
              </a:r>
              <a:r>
                <a:rPr lang="en-US" sz="3600" dirty="0"/>
                <a:t> </a:t>
              </a:r>
              <a:r>
                <a:rPr lang="en-US" sz="3600" dirty="0" err="1" smtClean="0"/>
                <a:t>theo.</a:t>
              </a:r>
              <a:r>
                <a:rPr lang="en-US" sz="3600" dirty="0" smtClean="0"/>
                <a:t>.   ó</a:t>
              </a:r>
              <a:endParaRPr lang="en-US" sz="3600" dirty="0"/>
            </a:p>
            <a:p>
              <a:pPr>
                <a:spcBef>
                  <a:spcPts val="0"/>
                </a:spcBef>
              </a:pPr>
              <a:r>
                <a:rPr lang="en-US" sz="3600" b="1" dirty="0" smtClean="0"/>
                <a:t>	</a:t>
              </a:r>
              <a:r>
                <a:rPr lang="en-US" sz="3600" dirty="0" smtClean="0"/>
                <a:t> …</a:t>
              </a:r>
              <a:r>
                <a:rPr lang="vi-VN" sz="3600" dirty="0" smtClean="0"/>
                <a:t>ải</a:t>
              </a:r>
              <a:r>
                <a:rPr lang="vi-VN" sz="3600" dirty="0"/>
                <a:t> tím mặt đường.</a:t>
              </a:r>
              <a:endParaRPr lang="en-US" sz="3600" b="1" dirty="0" smtClean="0">
                <a:solidFill>
                  <a:srgbClr val="0066FF"/>
                </a:solidFill>
                <a:latin typeface="Arial" charset="0"/>
              </a:endParaRPr>
            </a:p>
            <a:p>
              <a:endParaRPr lang="en-US" sz="3200" dirty="0"/>
            </a:p>
            <a:p>
              <a:r>
                <a:rPr lang="en-US" sz="3200" dirty="0" smtClean="0"/>
                <a:t> </a:t>
              </a:r>
              <a:r>
                <a:rPr lang="vi-VN" sz="3200" dirty="0" smtClean="0"/>
                <a:t>b</a:t>
              </a:r>
              <a:r>
                <a:rPr lang="vi-VN" sz="3200" dirty="0"/>
                <a:t>) Đặt </a:t>
              </a:r>
              <a:r>
                <a:rPr lang="vi-VN" sz="3200" b="1" dirty="0"/>
                <a:t>dấu hỏi</a:t>
              </a:r>
              <a:r>
                <a:rPr lang="vi-VN" sz="3200" dirty="0"/>
                <a:t> hoặc </a:t>
              </a:r>
              <a:r>
                <a:rPr lang="vi-VN" sz="3200" b="1" dirty="0"/>
                <a:t>dấu ngã </a:t>
              </a:r>
              <a:r>
                <a:rPr lang="vi-VN" sz="3200" dirty="0"/>
                <a:t>trên những chữ in đậm :</a:t>
              </a:r>
            </a:p>
            <a:p>
              <a:r>
                <a:rPr lang="vi-VN" sz="3200" dirty="0"/>
                <a:t>   </a:t>
              </a:r>
              <a:r>
                <a:rPr lang="vi-VN" sz="3200" b="1" dirty="0"/>
                <a:t>Môi</a:t>
              </a:r>
              <a:r>
                <a:rPr lang="vi-VN" sz="3200" dirty="0"/>
                <a:t> cánh hoa giấy giống hệt một chiếc lá, chỉ có điều </a:t>
              </a:r>
              <a:r>
                <a:rPr lang="vi-VN" sz="3200" b="1" dirty="0"/>
                <a:t>mong</a:t>
              </a:r>
              <a:r>
                <a:rPr lang="vi-VN" sz="3200" dirty="0"/>
                <a:t> manh hơn và có màu sắc rực </a:t>
              </a:r>
              <a:r>
                <a:rPr lang="vi-VN" sz="3200" b="1" dirty="0"/>
                <a:t>rơ</a:t>
              </a:r>
              <a:r>
                <a:rPr lang="vi-VN" sz="3200" dirty="0"/>
                <a:t>. Lớp lớp hoa giấy </a:t>
              </a:r>
              <a:r>
                <a:rPr lang="vi-VN" sz="3200" b="1" dirty="0"/>
                <a:t>rai</a:t>
              </a:r>
              <a:r>
                <a:rPr lang="vi-VN" sz="3200" dirty="0"/>
                <a:t> kín mặt sân, nhưng chỉ cần một làn gió </a:t>
              </a:r>
              <a:r>
                <a:rPr lang="vi-VN" sz="3200" b="1" dirty="0"/>
                <a:t>thoang</a:t>
              </a:r>
              <a:r>
                <a:rPr lang="vi-VN" sz="3200" dirty="0"/>
                <a:t>, chúng liền </a:t>
              </a:r>
              <a:r>
                <a:rPr lang="vi-VN" sz="3200" b="1" dirty="0"/>
                <a:t>tan</a:t>
              </a:r>
              <a:r>
                <a:rPr lang="vi-VN" sz="3200" dirty="0"/>
                <a:t> mát bay đi mất.</a:t>
              </a:r>
            </a:p>
            <a:p>
              <a:pPr marL="457200" indent="-457200">
                <a:spcBef>
                  <a:spcPct val="50000"/>
                </a:spcBef>
                <a:buFontTx/>
                <a:buChar char="-"/>
              </a:pPr>
              <a:endParaRPr lang="en-US" sz="3200" b="1" dirty="0">
                <a:solidFill>
                  <a:srgbClr val="0066FF"/>
                </a:solidFill>
                <a:latin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86000" y="851263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gi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2474" y="1955074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gi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3890" y="25146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335" y="4033438"/>
            <a:ext cx="1092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Mỗi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47115" y="452024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r</a:t>
            </a:r>
            <a:r>
              <a:rPr lang="en-US" sz="3200" b="1" dirty="0" err="1" smtClean="0">
                <a:solidFill>
                  <a:srgbClr val="FF0000"/>
                </a:solidFill>
              </a:rPr>
              <a:t>ỡ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5092" y="4523202"/>
            <a:ext cx="1539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mỏng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7675" y="5011069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rải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8995" y="5490720"/>
            <a:ext cx="1765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thoảng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51663" y="5490719"/>
            <a:ext cx="82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tản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solidFill>
                <a:srgbClr val="FFFFFF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" y="1183323"/>
            <a:ext cx="1477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 dirty="0" err="1">
                <a:latin typeface="Arial" charset="0"/>
              </a:rPr>
              <a:t>Bài</a:t>
            </a:r>
            <a:r>
              <a:rPr lang="en-US" sz="2000" b="1" u="sng" dirty="0">
                <a:latin typeface="Arial" charset="0"/>
              </a:rPr>
              <a:t> </a:t>
            </a:r>
            <a:r>
              <a:rPr lang="en-US" sz="2000" b="1" u="sng" dirty="0" err="1">
                <a:latin typeface="Arial" charset="0"/>
              </a:rPr>
              <a:t>tập</a:t>
            </a:r>
            <a:r>
              <a:rPr lang="en-US" sz="2000" b="1" u="sng" dirty="0">
                <a:latin typeface="Arial" charset="0"/>
              </a:rPr>
              <a:t> 3:</a:t>
            </a:r>
            <a:r>
              <a:rPr lang="en-US" sz="2000" dirty="0">
                <a:latin typeface="Arial" charset="0"/>
              </a:rPr>
              <a:t> 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066800" y="15240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Chọn những tiếng thích hợp trong ngoặc đơn để hoàn chỉnh bài văn sau:</a:t>
            </a:r>
          </a:p>
        </p:txBody>
      </p:sp>
      <p:grpSp>
        <p:nvGrpSpPr>
          <p:cNvPr id="9221" name="Group 19"/>
          <p:cNvGrpSpPr>
            <a:grpSpLocks/>
          </p:cNvGrpSpPr>
          <p:nvPr/>
        </p:nvGrpSpPr>
        <p:grpSpPr bwMode="auto">
          <a:xfrm>
            <a:off x="0" y="-76200"/>
            <a:ext cx="9144000" cy="1447800"/>
            <a:chOff x="0" y="48"/>
            <a:chExt cx="5760" cy="912"/>
          </a:xfrm>
        </p:grpSpPr>
        <p:grpSp>
          <p:nvGrpSpPr>
            <p:cNvPr id="9224" name="Group 20"/>
            <p:cNvGrpSpPr>
              <a:grpSpLocks/>
            </p:cNvGrpSpPr>
            <p:nvPr/>
          </p:nvGrpSpPr>
          <p:grpSpPr bwMode="auto">
            <a:xfrm>
              <a:off x="1058" y="48"/>
              <a:ext cx="2938" cy="618"/>
              <a:chOff x="1058" y="48"/>
              <a:chExt cx="2938" cy="618"/>
            </a:xfrm>
          </p:grpSpPr>
          <p:sp>
            <p:nvSpPr>
              <p:cNvPr id="9226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9227" name="TextBox 4"/>
              <p:cNvSpPr txBox="1">
                <a:spLocks noChangeArrowheads="1"/>
              </p:cNvSpPr>
              <p:nvPr/>
            </p:nvSpPr>
            <p:spPr bwMode="auto">
              <a:xfrm>
                <a:off x="1920" y="336"/>
                <a:ext cx="207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u="sng">
                    <a:latin typeface="Arial" charset="0"/>
                  </a:rPr>
                  <a:t>Chính tả</a:t>
                </a:r>
                <a:r>
                  <a:rPr lang="en-US" sz="2800">
                    <a:latin typeface="Arial" charset="0"/>
                  </a:rPr>
                  <a:t> </a:t>
                </a:r>
                <a:r>
                  <a:rPr lang="en-US" sz="2400">
                    <a:latin typeface="Arial" charset="0"/>
                  </a:rPr>
                  <a:t>(Nhớ - viết)</a:t>
                </a:r>
                <a:r>
                  <a:rPr lang="en-US" sz="2800">
                    <a:latin typeface="Arial" charset="0"/>
                  </a:rPr>
                  <a:t> </a:t>
                </a:r>
              </a:p>
            </p:txBody>
          </p:sp>
        </p:grpSp>
        <p:sp>
          <p:nvSpPr>
            <p:cNvPr id="9225" name="Text Box 23"/>
            <p:cNvSpPr txBox="1">
              <a:spLocks noChangeArrowheads="1"/>
            </p:cNvSpPr>
            <p:nvPr/>
          </p:nvSpPr>
          <p:spPr bwMode="auto">
            <a:xfrm>
              <a:off x="0" y="595"/>
              <a:ext cx="57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rgbClr val="0066FF"/>
                  </a:solidFill>
                  <a:latin typeface="Arial" charset="0"/>
                </a:rPr>
                <a:t>Chuyện cổ tích về loài người</a:t>
              </a:r>
            </a:p>
          </p:txBody>
        </p:sp>
      </p:grp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0" y="2879725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rial" charset="0"/>
              </a:rPr>
              <a:t>         </a:t>
            </a:r>
            <a:r>
              <a:rPr lang="en-US" sz="2000" b="1" dirty="0" err="1">
                <a:latin typeface="Arial" charset="0"/>
              </a:rPr>
              <a:t>Cây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cao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mét</a:t>
            </a:r>
            <a:r>
              <a:rPr lang="en-US" sz="2000" b="1" dirty="0">
                <a:latin typeface="Arial" charset="0"/>
              </a:rPr>
              <a:t>,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dáng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giáng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ráng</a:t>
            </a:r>
            <a:r>
              <a:rPr lang="en-US" sz="2000" b="1" dirty="0">
                <a:latin typeface="Arial" charset="0"/>
              </a:rPr>
              <a:t>) </a:t>
            </a:r>
            <a:r>
              <a:rPr lang="en-US" sz="2000" b="1" dirty="0" err="1">
                <a:latin typeface="Arial" charset="0"/>
              </a:rPr>
              <a:t>thanh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thân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thẳng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thân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trúc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Tán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tròn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tự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nhiên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xoè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rộng</a:t>
            </a:r>
            <a:r>
              <a:rPr lang="en-US" sz="2000" b="1" dirty="0">
                <a:latin typeface="Arial" charset="0"/>
              </a:rPr>
              <a:t> ở </a:t>
            </a:r>
            <a:r>
              <a:rPr lang="en-US" sz="2000" b="1" dirty="0" err="1">
                <a:latin typeface="Arial" charset="0"/>
              </a:rPr>
              <a:t>phần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gốc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thu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giần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dần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rần</a:t>
            </a:r>
            <a:r>
              <a:rPr lang="en-US" sz="2000" b="1" dirty="0">
                <a:latin typeface="Arial" charset="0"/>
              </a:rPr>
              <a:t> ) </a:t>
            </a:r>
            <a:r>
              <a:rPr lang="en-US" sz="2000" b="1" dirty="0" err="1">
                <a:latin typeface="Arial" charset="0"/>
              </a:rPr>
              <a:t>thành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một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điễm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điểm</a:t>
            </a:r>
            <a:r>
              <a:rPr lang="en-US" sz="2000" b="1" dirty="0">
                <a:latin typeface="Arial" charset="0"/>
              </a:rPr>
              <a:t>) ở </a:t>
            </a:r>
            <a:r>
              <a:rPr lang="en-US" sz="2000" b="1" dirty="0" err="1">
                <a:latin typeface="Arial" charset="0"/>
              </a:rPr>
              <a:t>đỉnh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ngọn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Gốc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lớn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bằng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bắp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tay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cành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vươn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đều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nhánh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cũng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giắn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dắn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rắn</a:t>
            </a:r>
            <a:r>
              <a:rPr lang="en-US" sz="2000" b="1" dirty="0">
                <a:latin typeface="Arial" charset="0"/>
              </a:rPr>
              <a:t>) </a:t>
            </a:r>
            <a:r>
              <a:rPr lang="en-US" sz="2000" b="1" dirty="0" err="1">
                <a:latin typeface="Arial" charset="0"/>
              </a:rPr>
              <a:t>chắc</a:t>
            </a:r>
            <a:r>
              <a:rPr lang="en-US" sz="2000" b="1" dirty="0">
                <a:latin typeface="Arial" charset="0"/>
              </a:rPr>
              <a:t>.</a:t>
            </a:r>
          </a:p>
          <a:p>
            <a:r>
              <a:rPr lang="en-US" sz="2000" b="1" dirty="0">
                <a:latin typeface="Arial" charset="0"/>
              </a:rPr>
              <a:t>        Mai </a:t>
            </a:r>
            <a:r>
              <a:rPr lang="en-US" sz="2000" b="1" dirty="0" err="1">
                <a:latin typeface="Arial" charset="0"/>
              </a:rPr>
              <a:t>tứ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quý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nở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bốn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mùa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Cánh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vàng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thẫm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thẩm</a:t>
            </a:r>
            <a:r>
              <a:rPr lang="en-US" sz="2000" b="1" dirty="0">
                <a:latin typeface="Arial" charset="0"/>
              </a:rPr>
              <a:t>) </a:t>
            </a:r>
            <a:r>
              <a:rPr lang="en-US" sz="2000" b="1" dirty="0" err="1">
                <a:latin typeface="Arial" charset="0"/>
              </a:rPr>
              <a:t>xếp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làm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lớp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Năm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đài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đỏ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tía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ức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gà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chọi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đỏ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suốt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từ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đời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sang </a:t>
            </a:r>
            <a:r>
              <a:rPr lang="en-US" sz="2000" b="1" dirty="0" err="1">
                <a:latin typeface="Arial" charset="0"/>
              </a:rPr>
              <a:t>đời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kết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trái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Trái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kết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màu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chín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đậm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những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hạt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cườm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đính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tầng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áo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lá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lúc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cũng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xum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xuê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một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màu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xanh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chắc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bền</a:t>
            </a:r>
            <a:r>
              <a:rPr lang="en-US" sz="2000" b="1" dirty="0">
                <a:latin typeface="Arial" charset="0"/>
              </a:rPr>
              <a:t>.</a:t>
            </a:r>
          </a:p>
          <a:p>
            <a:r>
              <a:rPr lang="en-US" sz="2000" dirty="0">
                <a:latin typeface="Arial" charset="0"/>
              </a:rPr>
              <a:t>          </a:t>
            </a:r>
            <a:r>
              <a:rPr lang="en-US" sz="2000" b="1" dirty="0" err="1">
                <a:latin typeface="Arial" charset="0"/>
              </a:rPr>
              <a:t>Đứng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cây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ngắm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xem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lá</a:t>
            </a:r>
            <a:r>
              <a:rPr lang="en-US" sz="2000" b="1" dirty="0">
                <a:latin typeface="Arial" charset="0"/>
              </a:rPr>
              <a:t>, ta </a:t>
            </a:r>
            <a:r>
              <a:rPr lang="en-US" sz="2000" b="1" dirty="0" err="1">
                <a:latin typeface="Arial" charset="0"/>
              </a:rPr>
              <a:t>thầm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cảm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phục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mầu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nhiệm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của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tạo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vật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trong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sự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phóng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</a:t>
            </a:r>
            <a:r>
              <a:rPr lang="en-US" sz="2000" b="1" dirty="0">
                <a:latin typeface="Arial" charset="0"/>
              </a:rPr>
              <a:t> lo </a:t>
            </a:r>
            <a:r>
              <a:rPr lang="en-US" sz="2000" b="1" dirty="0" err="1">
                <a:latin typeface="Arial" charset="0"/>
              </a:rPr>
              <a:t>xa</a:t>
            </a:r>
            <a:r>
              <a:rPr lang="en-US" sz="2000" b="1" dirty="0">
                <a:latin typeface="Arial" charset="0"/>
              </a:rPr>
              <a:t>: </a:t>
            </a:r>
            <a:r>
              <a:rPr lang="en-US" sz="2000" b="1" dirty="0" err="1">
                <a:latin typeface="Arial" charset="0"/>
              </a:rPr>
              <a:t>đã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có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rực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rở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rỡ</a:t>
            </a:r>
            <a:r>
              <a:rPr lang="en-US" sz="2000" b="1" dirty="0">
                <a:latin typeface="Arial" charset="0"/>
              </a:rPr>
              <a:t>) </a:t>
            </a:r>
            <a:r>
              <a:rPr lang="en-US" sz="2000" b="1" dirty="0" err="1">
                <a:latin typeface="Arial" charset="0"/>
              </a:rPr>
              <a:t>góp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với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muôn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ngày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Tết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lại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có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tứ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quý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cần</a:t>
            </a: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mẫn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mẩn</a:t>
            </a:r>
            <a:r>
              <a:rPr lang="en-US" sz="2000" b="1" dirty="0">
                <a:latin typeface="Arial" charset="0"/>
              </a:rPr>
              <a:t>), </a:t>
            </a:r>
            <a:r>
              <a:rPr lang="en-US" sz="2000" b="1" dirty="0" err="1">
                <a:latin typeface="Arial" charset="0"/>
              </a:rPr>
              <a:t>thịnh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vượng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quanh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năm</a:t>
            </a:r>
            <a:r>
              <a:rPr lang="en-US" sz="2000" b="1" dirty="0">
                <a:latin typeface="Arial" charset="0"/>
              </a:rPr>
              <a:t>.</a:t>
            </a:r>
          </a:p>
          <a:p>
            <a:endParaRPr lang="en-US" sz="2000" b="1" dirty="0">
              <a:latin typeface="Arial" charset="0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514600" y="2209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Arial" charset="0"/>
              </a:rPr>
              <a:t>Cây mai tứ quý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7" grpId="0"/>
      <p:bldP spid="102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3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pattFill prst="openDmnd">
            <a:fgClr>
              <a:srgbClr val="AFACF2"/>
            </a:fgClr>
            <a:bgClr>
              <a:schemeClr val="folHlink"/>
            </a:bgClr>
          </a:pattFill>
          <a:ln w="57150" cmpd="thinThick" algn="ctr">
            <a:solidFill>
              <a:srgbClr val="FF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-76200" y="1508125"/>
            <a:ext cx="1477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latin typeface="Arial" charset="0"/>
              </a:rPr>
              <a:t>Bài tập 3:</a:t>
            </a:r>
            <a:r>
              <a:rPr lang="en-US" sz="2000">
                <a:latin typeface="Arial" charset="0"/>
              </a:rPr>
              <a:t>  </a:t>
            </a: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1066800" y="15240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Chọn những tiếng thích hợp trong ngoặc đơn để hoàn chỉnh bài văn sau:</a:t>
            </a:r>
          </a:p>
        </p:txBody>
      </p:sp>
      <p:grpSp>
        <p:nvGrpSpPr>
          <p:cNvPr id="10246" name="Group 20"/>
          <p:cNvGrpSpPr>
            <a:grpSpLocks/>
          </p:cNvGrpSpPr>
          <p:nvPr/>
        </p:nvGrpSpPr>
        <p:grpSpPr bwMode="auto">
          <a:xfrm>
            <a:off x="0" y="-76200"/>
            <a:ext cx="9144000" cy="1447800"/>
            <a:chOff x="0" y="48"/>
            <a:chExt cx="5760" cy="912"/>
          </a:xfrm>
        </p:grpSpPr>
        <p:grpSp>
          <p:nvGrpSpPr>
            <p:cNvPr id="10263" name="Group 21"/>
            <p:cNvGrpSpPr>
              <a:grpSpLocks/>
            </p:cNvGrpSpPr>
            <p:nvPr/>
          </p:nvGrpSpPr>
          <p:grpSpPr bwMode="auto">
            <a:xfrm>
              <a:off x="1058" y="48"/>
              <a:ext cx="2938" cy="618"/>
              <a:chOff x="1058" y="48"/>
              <a:chExt cx="2938" cy="618"/>
            </a:xfrm>
          </p:grpSpPr>
          <p:sp>
            <p:nvSpPr>
              <p:cNvPr id="10265" name="TextBox 3"/>
              <p:cNvSpPr txBox="1">
                <a:spLocks noChangeArrowheads="1"/>
              </p:cNvSpPr>
              <p:nvPr/>
            </p:nvSpPr>
            <p:spPr bwMode="auto">
              <a:xfrm>
                <a:off x="1058" y="48"/>
                <a:ext cx="11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sz="2800">
                  <a:latin typeface="Arial" charset="0"/>
                </a:endParaRPr>
              </a:p>
            </p:txBody>
          </p:sp>
          <p:sp>
            <p:nvSpPr>
              <p:cNvPr id="10266" name="TextBox 4"/>
              <p:cNvSpPr txBox="1">
                <a:spLocks noChangeArrowheads="1"/>
              </p:cNvSpPr>
              <p:nvPr/>
            </p:nvSpPr>
            <p:spPr bwMode="auto">
              <a:xfrm>
                <a:off x="1920" y="336"/>
                <a:ext cx="207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u="sng" dirty="0" err="1">
                    <a:latin typeface="Arial" charset="0"/>
                  </a:rPr>
                  <a:t>Chính</a:t>
                </a:r>
                <a:r>
                  <a:rPr lang="en-US" sz="2800" u="sng" dirty="0">
                    <a:latin typeface="Arial" charset="0"/>
                  </a:rPr>
                  <a:t> </a:t>
                </a:r>
                <a:r>
                  <a:rPr lang="en-US" sz="2800" u="sng" dirty="0" err="1">
                    <a:latin typeface="Arial" charset="0"/>
                  </a:rPr>
                  <a:t>tả</a:t>
                </a:r>
                <a:r>
                  <a:rPr lang="en-US" sz="2800" dirty="0">
                    <a:latin typeface="Arial" charset="0"/>
                  </a:rPr>
                  <a:t> </a:t>
                </a:r>
                <a:r>
                  <a:rPr lang="en-US" sz="2400" dirty="0">
                    <a:latin typeface="Arial" charset="0"/>
                  </a:rPr>
                  <a:t>(</a:t>
                </a:r>
                <a:r>
                  <a:rPr lang="en-US" sz="2400" dirty="0" err="1">
                    <a:latin typeface="Arial" charset="0"/>
                  </a:rPr>
                  <a:t>Nhớ</a:t>
                </a:r>
                <a:r>
                  <a:rPr lang="en-US" sz="2400" dirty="0">
                    <a:latin typeface="Arial" charset="0"/>
                  </a:rPr>
                  <a:t> - </a:t>
                </a:r>
                <a:r>
                  <a:rPr lang="en-US" sz="2400" dirty="0" err="1">
                    <a:latin typeface="Arial" charset="0"/>
                  </a:rPr>
                  <a:t>viết</a:t>
                </a:r>
                <a:r>
                  <a:rPr lang="en-US" sz="2400" dirty="0">
                    <a:latin typeface="Arial" charset="0"/>
                  </a:rPr>
                  <a:t>)</a:t>
                </a:r>
                <a:r>
                  <a:rPr lang="en-US" sz="2800" dirty="0">
                    <a:latin typeface="Arial" charset="0"/>
                  </a:rPr>
                  <a:t> </a:t>
                </a:r>
              </a:p>
            </p:txBody>
          </p:sp>
        </p:grp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0" y="595"/>
              <a:ext cx="57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>
                  <a:solidFill>
                    <a:srgbClr val="0066FF"/>
                  </a:solidFill>
                  <a:latin typeface="Arial" charset="0"/>
                </a:rPr>
                <a:t>Chuyện cổ tích về loài người</a:t>
              </a:r>
            </a:p>
          </p:txBody>
        </p:sp>
      </p:grpSp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0" y="2879725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rial" charset="0"/>
              </a:rPr>
              <a:t>       </a:t>
            </a:r>
            <a:r>
              <a:rPr lang="en-US" sz="2000" b="1" dirty="0" err="1">
                <a:latin typeface="Arial" charset="0"/>
              </a:rPr>
              <a:t>Cây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cao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mét</a:t>
            </a:r>
            <a:r>
              <a:rPr lang="en-US" sz="2000" b="1" dirty="0">
                <a:latin typeface="Arial" charset="0"/>
              </a:rPr>
              <a:t>,                                 </a:t>
            </a:r>
            <a:r>
              <a:rPr lang="en-US" sz="2000" b="1" dirty="0" err="1">
                <a:latin typeface="Arial" charset="0"/>
              </a:rPr>
              <a:t>thanh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thân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thẳng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thân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trúc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Tán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tròn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tự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nhiên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xoè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rộng</a:t>
            </a:r>
            <a:r>
              <a:rPr lang="en-US" sz="2000" b="1" dirty="0">
                <a:latin typeface="Arial" charset="0"/>
              </a:rPr>
              <a:t> ở </a:t>
            </a:r>
            <a:r>
              <a:rPr lang="en-US" sz="2000" b="1" dirty="0" err="1">
                <a:latin typeface="Arial" charset="0"/>
              </a:rPr>
              <a:t>phần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gốc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thu</a:t>
            </a:r>
            <a:r>
              <a:rPr lang="en-US" sz="2000" b="1" dirty="0">
                <a:latin typeface="Arial" charset="0"/>
              </a:rPr>
              <a:t>                            </a:t>
            </a:r>
            <a:r>
              <a:rPr lang="en-US" sz="2000" b="1" dirty="0" err="1">
                <a:latin typeface="Arial" charset="0"/>
              </a:rPr>
              <a:t>thành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một</a:t>
            </a:r>
            <a:r>
              <a:rPr lang="en-US" sz="2000" b="1" dirty="0">
                <a:latin typeface="Arial" charset="0"/>
              </a:rPr>
              <a:t>                    </a:t>
            </a:r>
            <a:r>
              <a:rPr lang="en-US" sz="2000" b="1" dirty="0" smtClean="0">
                <a:latin typeface="Arial" charset="0"/>
              </a:rPr>
              <a:t>   ở </a:t>
            </a:r>
            <a:r>
              <a:rPr lang="en-US" sz="2000" b="1" dirty="0" err="1">
                <a:latin typeface="Arial" charset="0"/>
              </a:rPr>
              <a:t>đỉnh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ngọn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Gốc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lớn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bằng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bắp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tay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cành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vươn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đều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nhánh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cũng</a:t>
            </a:r>
            <a:r>
              <a:rPr lang="en-US" sz="2000" b="1" dirty="0">
                <a:latin typeface="Arial" charset="0"/>
              </a:rPr>
              <a:t>                 </a:t>
            </a:r>
            <a:r>
              <a:rPr lang="en-US" sz="2000" b="1" dirty="0" smtClean="0">
                <a:latin typeface="Arial" charset="0"/>
              </a:rPr>
              <a:t>            </a:t>
            </a:r>
            <a:r>
              <a:rPr lang="en-US" sz="2000" b="1" dirty="0" err="1" smtClean="0">
                <a:latin typeface="Arial" charset="0"/>
              </a:rPr>
              <a:t>chắc</a:t>
            </a:r>
            <a:r>
              <a:rPr lang="en-US" sz="2000" b="1" dirty="0" smtClean="0">
                <a:latin typeface="Arial" charset="0"/>
              </a:rPr>
              <a:t>.</a:t>
            </a:r>
            <a:endParaRPr lang="en-US" sz="2000" b="1" dirty="0">
              <a:latin typeface="Arial" charset="0"/>
            </a:endParaRPr>
          </a:p>
          <a:p>
            <a:r>
              <a:rPr lang="en-US" sz="2000" b="1" dirty="0">
                <a:latin typeface="Arial" charset="0"/>
              </a:rPr>
              <a:t>       Mai </a:t>
            </a:r>
            <a:r>
              <a:rPr lang="en-US" sz="2000" b="1" dirty="0" err="1">
                <a:latin typeface="Arial" charset="0"/>
              </a:rPr>
              <a:t>tứ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quý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nở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bốn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mùa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Cánh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vàng</a:t>
            </a:r>
            <a:r>
              <a:rPr lang="en-US" sz="2000" b="1" dirty="0">
                <a:latin typeface="Arial" charset="0"/>
              </a:rPr>
              <a:t>                         </a:t>
            </a:r>
            <a:r>
              <a:rPr lang="en-US" sz="2000" b="1" dirty="0" err="1">
                <a:latin typeface="Arial" charset="0"/>
              </a:rPr>
              <a:t>xếp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làm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lớp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Năm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đài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đỏ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tía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ức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gà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chọi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đỏ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suốt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từ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đời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sang </a:t>
            </a:r>
            <a:r>
              <a:rPr lang="en-US" sz="2000" b="1" dirty="0" err="1">
                <a:latin typeface="Arial" charset="0"/>
              </a:rPr>
              <a:t>đời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kết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trái</a:t>
            </a:r>
            <a:r>
              <a:rPr lang="en-US" sz="2000" b="1" dirty="0">
                <a:latin typeface="Arial" charset="0"/>
              </a:rPr>
              <a:t>. </a:t>
            </a:r>
            <a:r>
              <a:rPr lang="en-US" sz="2000" b="1" dirty="0" err="1">
                <a:latin typeface="Arial" charset="0"/>
              </a:rPr>
              <a:t>Trái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kết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màu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chín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đậm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ánh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như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những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hạt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cườm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đính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tầng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áo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lá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lúc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cũng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xum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xuê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một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màu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xanh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chắc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bền</a:t>
            </a:r>
            <a:r>
              <a:rPr lang="en-US" sz="2000" b="1" dirty="0">
                <a:latin typeface="Arial" charset="0"/>
              </a:rPr>
              <a:t>.</a:t>
            </a:r>
          </a:p>
          <a:p>
            <a:r>
              <a:rPr lang="en-US" sz="2000" dirty="0">
                <a:latin typeface="Arial" charset="0"/>
              </a:rPr>
              <a:t>        </a:t>
            </a:r>
            <a:r>
              <a:rPr lang="en-US" sz="2000" b="1" dirty="0" err="1">
                <a:latin typeface="Arial" charset="0"/>
              </a:rPr>
              <a:t>Đứng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bên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cây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ngắm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xem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lá</a:t>
            </a:r>
            <a:r>
              <a:rPr lang="en-US" sz="2000" b="1" dirty="0">
                <a:latin typeface="Arial" charset="0"/>
              </a:rPr>
              <a:t>, ta </a:t>
            </a:r>
            <a:r>
              <a:rPr lang="en-US" sz="2000" b="1" dirty="0" err="1">
                <a:latin typeface="Arial" charset="0"/>
              </a:rPr>
              <a:t>thầm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cảm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phục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mầu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nhiệm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của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tạo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vật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trong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sự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hào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phóng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</a:t>
            </a:r>
            <a:r>
              <a:rPr lang="en-US" sz="2000" b="1" dirty="0">
                <a:latin typeface="Arial" charset="0"/>
              </a:rPr>
              <a:t> lo </a:t>
            </a:r>
            <a:r>
              <a:rPr lang="en-US" sz="2000" b="1" dirty="0" err="1">
                <a:latin typeface="Arial" charset="0"/>
              </a:rPr>
              <a:t>xa</a:t>
            </a:r>
            <a:r>
              <a:rPr lang="en-US" sz="2000" b="1" dirty="0">
                <a:latin typeface="Arial" charset="0"/>
              </a:rPr>
              <a:t>: </a:t>
            </a:r>
            <a:r>
              <a:rPr lang="en-US" sz="2000" b="1" dirty="0" err="1">
                <a:latin typeface="Arial" charset="0"/>
              </a:rPr>
              <a:t>đã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có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vàng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rực</a:t>
            </a:r>
            <a:r>
              <a:rPr lang="en-US" sz="2000" b="1" dirty="0">
                <a:latin typeface="Arial" charset="0"/>
              </a:rPr>
              <a:t>               </a:t>
            </a:r>
            <a:r>
              <a:rPr lang="en-US" sz="2000" b="1" dirty="0" err="1">
                <a:latin typeface="Arial" charset="0"/>
              </a:rPr>
              <a:t>góp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với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muôn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hoa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ngày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Tết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lại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có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mai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tứ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quý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cần</a:t>
            </a:r>
            <a:r>
              <a:rPr lang="en-US" sz="2000" b="1" dirty="0">
                <a:latin typeface="Arial" charset="0"/>
              </a:rPr>
              <a:t>                     , </a:t>
            </a:r>
            <a:r>
              <a:rPr lang="en-US" sz="2000" b="1" dirty="0" err="1">
                <a:latin typeface="Arial" charset="0"/>
              </a:rPr>
              <a:t>thịnh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vượng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quanh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năm</a:t>
            </a:r>
            <a:r>
              <a:rPr lang="en-US" sz="2000" b="1" dirty="0">
                <a:latin typeface="Arial" charset="0"/>
              </a:rPr>
              <a:t>.</a:t>
            </a:r>
          </a:p>
          <a:p>
            <a:endParaRPr lang="en-US" sz="2000" b="1" dirty="0">
              <a:latin typeface="Arial" charset="0"/>
            </a:endParaRP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auto">
          <a:xfrm>
            <a:off x="2514600" y="22098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Arial" charset="0"/>
              </a:rPr>
              <a:t>Cây mai tứ quý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429000" y="2895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Arial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Arial" charset="0"/>
              </a:rPr>
              <a:t>giáng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Arial" charset="0"/>
              </a:rPr>
              <a:t>ráng</a:t>
            </a:r>
            <a:r>
              <a:rPr lang="en-US" b="1" dirty="0">
                <a:latin typeface="Arial" charset="0"/>
              </a:rPr>
              <a:t>)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898028" y="2845284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dáng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813369" y="3175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dần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6502036" y="3187700"/>
            <a:ext cx="2565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giần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dần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rần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1607548" y="3436144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điểm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1257300" y="3489325"/>
            <a:ext cx="152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điễm,điểm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2618832" y="3790394"/>
            <a:ext cx="25853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giắn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dắn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Arial" charset="0"/>
              </a:rPr>
              <a:t>rắn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          </a:t>
            </a:r>
            <a:r>
              <a:rPr lang="en-US" sz="2000" b="1" dirty="0" smtClean="0">
                <a:latin typeface="Arial" charset="0"/>
              </a:rPr>
              <a:t>)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2133600" y="3740150"/>
            <a:ext cx="84092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rắn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5412922" y="4088599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thẫm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thẩm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431428" y="403188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thẫm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7613469" y="5569691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rỡ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7394122" y="5599854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rở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rỡ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5562600" y="5867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mẫn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5483679" y="5895945"/>
            <a:ext cx="1910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mẫn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mẩn</a:t>
            </a:r>
            <a:r>
              <a:rPr lang="en-US" sz="2000" b="1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1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1" grpId="0"/>
      <p:bldP spid="11292" grpId="0"/>
      <p:bldP spid="11293" grpId="0"/>
      <p:bldP spid="11294" grpId="0"/>
      <p:bldP spid="11296" grpId="0"/>
      <p:bldP spid="11297" grpId="0"/>
      <p:bldP spid="11299" grpId="0"/>
      <p:bldP spid="11302" grpId="0"/>
      <p:bldP spid="11303" grpId="0"/>
      <p:bldP spid="1130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993</Words>
  <Application>Microsoft Office PowerPoint</Application>
  <PresentationFormat>On-screen Show (4:3)</PresentationFormat>
  <Paragraphs>148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Mobile.0979.822.550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Mr.Le Minh Khai</dc:creator>
  <cp:lastModifiedBy>Windows User</cp:lastModifiedBy>
  <cp:revision>386</cp:revision>
  <dcterms:created xsi:type="dcterms:W3CDTF">2011-01-08T13:08:29Z</dcterms:created>
  <dcterms:modified xsi:type="dcterms:W3CDTF">2023-02-07T09:17:26Z</dcterms:modified>
</cp:coreProperties>
</file>