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256"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9" autoAdjust="0"/>
    <p:restoredTop sz="94660"/>
  </p:normalViewPr>
  <p:slideViewPr>
    <p:cSldViewPr>
      <p:cViewPr varScale="1">
        <p:scale>
          <a:sx n="71" d="100"/>
          <a:sy n="71" d="100"/>
        </p:scale>
        <p:origin x="-42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273141-90AA-4266-A429-64D0D86BDA62}" type="datetimeFigureOut">
              <a:rPr lang="en-US" smtClean="0"/>
              <a:t>16/02/2023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FCF20-7CA4-4E26-8E66-A66470E6AD65}" type="slidenum">
              <a:rPr lang="en-US" smtClean="0"/>
              <a:t>‹#›</a:t>
            </a:fld>
            <a:endParaRPr lang="en-US"/>
          </a:p>
        </p:txBody>
      </p:sp>
    </p:spTree>
    <p:extLst>
      <p:ext uri="{BB962C8B-B14F-4D97-AF65-F5344CB8AC3E}">
        <p14:creationId xmlns:p14="http://schemas.microsoft.com/office/powerpoint/2010/main" val="49873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vi.wikipedia.org/wiki/%C4%90an_M%E1%BA%A1ch" TargetMode="External"/><Relationship Id="rId3" Type="http://schemas.openxmlformats.org/officeDocument/2006/relationships/hyperlink" Target="https://vi.wikipedia.org/wiki/2_th%C3%A1ng_4" TargetMode="External"/><Relationship Id="rId7" Type="http://schemas.openxmlformats.org/officeDocument/2006/relationships/hyperlink" Target="https://vi.wikipedia.org/wiki/Ti%E1%BA%BFng_Vi%E1%BB%87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vi.wikipedia.org/wiki/1875" TargetMode="External"/><Relationship Id="rId5" Type="http://schemas.openxmlformats.org/officeDocument/2006/relationships/hyperlink" Target="https://vi.wikipedia.org/wiki/4_th%C3%A1ng_8" TargetMode="External"/><Relationship Id="rId4" Type="http://schemas.openxmlformats.org/officeDocument/2006/relationships/hyperlink" Target="https://vi.wikipedia.org/wiki/1805" TargetMode="External"/><Relationship Id="rId9" Type="http://schemas.openxmlformats.org/officeDocument/2006/relationships/hyperlink" Target="https://vi.wikipedia.org/wiki/Truy%E1%BB%87n_c%E1%BB%95_t%C3%ADch"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6F9EDD-55DB-4A37-8015-24D1A8E7528C}" type="slidenum">
              <a:rPr lang="en-US" smtClean="0"/>
              <a:t>1</a:t>
            </a:fld>
            <a:endParaRPr lang="en-US"/>
          </a:p>
        </p:txBody>
      </p:sp>
    </p:spTree>
    <p:extLst>
      <p:ext uri="{BB962C8B-B14F-4D97-AF65-F5344CB8AC3E}">
        <p14:creationId xmlns:p14="http://schemas.microsoft.com/office/powerpoint/2010/main" val="351669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smtClean="0">
                <a:solidFill>
                  <a:schemeClr val="tx1"/>
                </a:solidFill>
                <a:effectLst/>
                <a:latin typeface="+mn-lt"/>
                <a:ea typeface="+mn-ea"/>
                <a:cs typeface="+mn-cs"/>
              </a:rPr>
              <a:t>Hans Christian Andersen</a:t>
            </a:r>
            <a:r>
              <a:rPr lang="vi-VN" sz="1200" b="0" i="0" kern="1200" smtClean="0">
                <a:solidFill>
                  <a:schemeClr val="tx1"/>
                </a:solidFill>
                <a:effectLst/>
                <a:latin typeface="+mn-lt"/>
                <a:ea typeface="+mn-ea"/>
                <a:cs typeface="+mn-cs"/>
              </a:rPr>
              <a:t> (</a:t>
            </a:r>
            <a:r>
              <a:rPr lang="vi-VN" sz="1200" b="0" i="0" u="none" strike="noStrike" kern="1200" smtClean="0">
                <a:solidFill>
                  <a:schemeClr val="tx1"/>
                </a:solidFill>
                <a:effectLst/>
                <a:latin typeface="+mn-lt"/>
                <a:ea typeface="+mn-ea"/>
                <a:cs typeface="+mn-cs"/>
                <a:hlinkClick r:id="rId3" tooltip="2 tháng 4"/>
              </a:rPr>
              <a:t>2 tháng 4</a:t>
            </a:r>
            <a:r>
              <a:rPr lang="vi-VN" sz="1200" b="0" i="0" kern="1200" smtClean="0">
                <a:solidFill>
                  <a:schemeClr val="tx1"/>
                </a:solidFill>
                <a:effectLst/>
                <a:latin typeface="+mn-lt"/>
                <a:ea typeface="+mn-ea"/>
                <a:cs typeface="+mn-cs"/>
              </a:rPr>
              <a:t> năm </a:t>
            </a:r>
            <a:r>
              <a:rPr lang="vi-VN" sz="1200" b="0" i="0" u="none" strike="noStrike" kern="1200" smtClean="0">
                <a:solidFill>
                  <a:schemeClr val="tx1"/>
                </a:solidFill>
                <a:effectLst/>
                <a:latin typeface="+mn-lt"/>
                <a:ea typeface="+mn-ea"/>
                <a:cs typeface="+mn-cs"/>
                <a:hlinkClick r:id="rId4" tooltip="1805"/>
              </a:rPr>
              <a:t>1805</a:t>
            </a:r>
            <a:r>
              <a:rPr lang="vi-VN" sz="1200" b="0" i="0" kern="1200" smtClean="0">
                <a:solidFill>
                  <a:schemeClr val="tx1"/>
                </a:solidFill>
                <a:effectLst/>
                <a:latin typeface="+mn-lt"/>
                <a:ea typeface="+mn-ea"/>
                <a:cs typeface="+mn-cs"/>
              </a:rPr>
              <a:t> – </a:t>
            </a:r>
            <a:r>
              <a:rPr lang="vi-VN" sz="1200" b="0" i="0" u="none" strike="noStrike" kern="1200" smtClean="0">
                <a:solidFill>
                  <a:schemeClr val="tx1"/>
                </a:solidFill>
                <a:effectLst/>
                <a:latin typeface="+mn-lt"/>
                <a:ea typeface="+mn-ea"/>
                <a:cs typeface="+mn-cs"/>
                <a:hlinkClick r:id="rId5" tooltip="4 tháng 8"/>
              </a:rPr>
              <a:t>4 tháng 8</a:t>
            </a:r>
            <a:r>
              <a:rPr lang="vi-VN" sz="1200" b="0" i="0" kern="1200" smtClean="0">
                <a:solidFill>
                  <a:schemeClr val="tx1"/>
                </a:solidFill>
                <a:effectLst/>
                <a:latin typeface="+mn-lt"/>
                <a:ea typeface="+mn-ea"/>
                <a:cs typeface="+mn-cs"/>
              </a:rPr>
              <a:t> năm </a:t>
            </a:r>
            <a:r>
              <a:rPr lang="vi-VN" sz="1200" b="0" i="0" u="none" strike="noStrike" kern="1200" smtClean="0">
                <a:solidFill>
                  <a:schemeClr val="tx1"/>
                </a:solidFill>
                <a:effectLst/>
                <a:latin typeface="+mn-lt"/>
                <a:ea typeface="+mn-ea"/>
                <a:cs typeface="+mn-cs"/>
                <a:hlinkClick r:id="rId6" tooltip="1875"/>
              </a:rPr>
              <a:t>1875</a:t>
            </a:r>
            <a:r>
              <a:rPr lang="vi-VN" sz="1200" b="0" i="0" kern="1200" smtClean="0">
                <a:solidFill>
                  <a:schemeClr val="tx1"/>
                </a:solidFill>
                <a:effectLst/>
                <a:latin typeface="+mn-lt"/>
                <a:ea typeface="+mn-ea"/>
                <a:cs typeface="+mn-cs"/>
              </a:rPr>
              <a:t>; </a:t>
            </a:r>
            <a:r>
              <a:rPr lang="vi-VN" sz="1200" b="0" i="0" u="none" strike="noStrike" kern="1200" smtClean="0">
                <a:solidFill>
                  <a:schemeClr val="tx1"/>
                </a:solidFill>
                <a:effectLst/>
                <a:latin typeface="+mn-lt"/>
                <a:ea typeface="+mn-ea"/>
                <a:cs typeface="+mn-cs"/>
                <a:hlinkClick r:id="rId7" tooltip="Tiếng Việt"/>
              </a:rPr>
              <a:t>tiếng Việt</a:t>
            </a:r>
            <a:r>
              <a:rPr lang="vi-VN" sz="1200" b="0" i="0" kern="1200" smtClean="0">
                <a:solidFill>
                  <a:schemeClr val="tx1"/>
                </a:solidFill>
                <a:effectLst/>
                <a:latin typeface="+mn-lt"/>
                <a:ea typeface="+mn-ea"/>
                <a:cs typeface="+mn-cs"/>
              </a:rPr>
              <a:t> thường viết là </a:t>
            </a:r>
            <a:r>
              <a:rPr lang="vi-VN" sz="1200" b="0" i="1" kern="1200" smtClean="0">
                <a:solidFill>
                  <a:schemeClr val="tx1"/>
                </a:solidFill>
                <a:effectLst/>
                <a:latin typeface="+mn-lt"/>
                <a:ea typeface="+mn-ea"/>
                <a:cs typeface="+mn-cs"/>
              </a:rPr>
              <a:t>Han-xơ Crít-xtian An-đéc-xen</a:t>
            </a:r>
            <a:r>
              <a:rPr lang="vi-VN" sz="1200" b="0" i="0" kern="1200" smtClean="0">
                <a:solidFill>
                  <a:schemeClr val="tx1"/>
                </a:solidFill>
                <a:effectLst/>
                <a:latin typeface="+mn-lt"/>
                <a:ea typeface="+mn-ea"/>
                <a:cs typeface="+mn-cs"/>
              </a:rPr>
              <a:t>) là nhà văn người </a:t>
            </a:r>
            <a:r>
              <a:rPr lang="vi-VN" sz="1200" b="0" i="0" u="none" strike="noStrike" kern="1200" smtClean="0">
                <a:solidFill>
                  <a:schemeClr val="tx1"/>
                </a:solidFill>
                <a:effectLst/>
                <a:latin typeface="+mn-lt"/>
                <a:ea typeface="+mn-ea"/>
                <a:cs typeface="+mn-cs"/>
                <a:hlinkClick r:id="rId8" tooltip="Đan Mạch"/>
              </a:rPr>
              <a:t>Đan Mạch</a:t>
            </a:r>
            <a:r>
              <a:rPr lang="vi-VN" sz="1200" b="0" i="0" kern="1200" smtClean="0">
                <a:solidFill>
                  <a:schemeClr val="tx1"/>
                </a:solidFill>
                <a:effectLst/>
                <a:latin typeface="+mn-lt"/>
                <a:ea typeface="+mn-ea"/>
                <a:cs typeface="+mn-cs"/>
              </a:rPr>
              <a:t> chuyên viết </a:t>
            </a:r>
            <a:r>
              <a:rPr lang="vi-VN" sz="1200" b="0" i="0" u="none" strike="noStrike" kern="1200" smtClean="0">
                <a:solidFill>
                  <a:schemeClr val="tx1"/>
                </a:solidFill>
                <a:effectLst/>
                <a:latin typeface="+mn-lt"/>
                <a:ea typeface="+mn-ea"/>
                <a:cs typeface="+mn-cs"/>
                <a:hlinkClick r:id="rId9" tooltip="Truyện cổ tích"/>
              </a:rPr>
              <a:t>truyện cổ tích</a:t>
            </a:r>
            <a:r>
              <a:rPr lang="vi-VN" sz="1200" b="0" i="0" kern="1200" smtClean="0">
                <a:solidFill>
                  <a:schemeClr val="tx1"/>
                </a:solidFill>
                <a:effectLst/>
                <a:latin typeface="+mn-lt"/>
                <a:ea typeface="+mn-ea"/>
                <a:cs typeface="+mn-cs"/>
              </a:rPr>
              <a:t> cho thiếu nhi. </a:t>
            </a:r>
            <a:r>
              <a:rPr lang="en-US" sz="1200" b="0" i="0" kern="1200" smtClean="0">
                <a:solidFill>
                  <a:schemeClr val="tx1"/>
                </a:solidFill>
                <a:effectLst/>
                <a:latin typeface="+mn-lt"/>
                <a:ea typeface="+mn-ea"/>
                <a:cs typeface="+mn-cs"/>
              </a:rPr>
              <a:t> </a:t>
            </a:r>
            <a:r>
              <a:rPr lang="vi-VN" sz="1200" b="0" i="0" kern="1200" smtClean="0">
                <a:solidFill>
                  <a:schemeClr val="tx1"/>
                </a:solidFill>
                <a:effectLst/>
                <a:latin typeface="+mn-lt"/>
                <a:ea typeface="+mn-ea"/>
                <a:cs typeface="+mn-cs"/>
              </a:rPr>
              <a:t>Andersen đã biểu lộ trí thông minh và óc tưởng tượng tuyệt vời của mình khi còn là một cậu bé</a:t>
            </a:r>
            <a:r>
              <a:rPr lang="en-US" sz="1200" b="0" i="0" kern="1200" smtClean="0">
                <a:solidFill>
                  <a:schemeClr val="tx1"/>
                </a:solidFill>
                <a:effectLst/>
                <a:latin typeface="+mn-lt"/>
                <a:ea typeface="+mn-ea"/>
                <a:cs typeface="+mn-cs"/>
              </a:rPr>
              <a:t>.</a:t>
            </a:r>
            <a:endParaRPr lang="en-US"/>
          </a:p>
        </p:txBody>
      </p:sp>
      <p:sp>
        <p:nvSpPr>
          <p:cNvPr id="4" name="Slide Number Placeholder 3"/>
          <p:cNvSpPr>
            <a:spLocks noGrp="1"/>
          </p:cNvSpPr>
          <p:nvPr>
            <p:ph type="sldNum" sz="quarter" idx="10"/>
          </p:nvPr>
        </p:nvSpPr>
        <p:spPr/>
        <p:txBody>
          <a:bodyPr/>
          <a:lstStyle/>
          <a:p>
            <a:fld id="{9DDFCF20-7CA4-4E26-8E66-A66470E6AD65}" type="slidenum">
              <a:rPr lang="en-US" smtClean="0"/>
              <a:t>5</a:t>
            </a:fld>
            <a:endParaRPr lang="en-US"/>
          </a:p>
        </p:txBody>
      </p:sp>
    </p:spTree>
    <p:extLst>
      <p:ext uri="{BB962C8B-B14F-4D97-AF65-F5344CB8AC3E}">
        <p14:creationId xmlns:p14="http://schemas.microsoft.com/office/powerpoint/2010/main" val="255090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3407E3-2545-41BB-8D41-81F469060FBE}" type="slidenum">
              <a:rPr lang="en-US" altLang="en-US"/>
              <a:pPr/>
              <a:t>7</a:t>
            </a:fld>
            <a:endParaRPr lang="en-US" altLang="en-US"/>
          </a:p>
        </p:txBody>
      </p:sp>
    </p:spTree>
    <p:extLst>
      <p:ext uri="{BB962C8B-B14F-4D97-AF65-F5344CB8AC3E}">
        <p14:creationId xmlns:p14="http://schemas.microsoft.com/office/powerpoint/2010/main" val="281239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CD8077-B318-40B0-AFBD-7FC3314459A9}" type="slidenum">
              <a:rPr lang="en-US" altLang="en-US"/>
              <a:pPr/>
              <a:t>8</a:t>
            </a:fld>
            <a:endParaRPr lang="en-US" altLang="en-US"/>
          </a:p>
        </p:txBody>
      </p:sp>
    </p:spTree>
    <p:extLst>
      <p:ext uri="{BB962C8B-B14F-4D97-AF65-F5344CB8AC3E}">
        <p14:creationId xmlns:p14="http://schemas.microsoft.com/office/powerpoint/2010/main" val="302151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C41D8E-255C-45DF-812D-4D2EAD46AD0B}" type="datetimeFigureOut">
              <a:rPr lang="en-US" smtClean="0"/>
              <a:pPr/>
              <a:t>16/02/2023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880054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41D8E-255C-45DF-812D-4D2EAD46AD0B}" type="datetimeFigureOut">
              <a:rPr lang="en-US" smtClean="0"/>
              <a:pPr/>
              <a:t>16/02/2023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29815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41D8E-255C-45DF-812D-4D2EAD46AD0B}" type="datetimeFigureOut">
              <a:rPr lang="en-US" smtClean="0"/>
              <a:pPr/>
              <a:t>16/02/2023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593443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41D8E-255C-45DF-812D-4D2EAD46AD0B}" type="datetimeFigureOut">
              <a:rPr lang="en-US" smtClean="0"/>
              <a:pPr/>
              <a:t>16/02/2023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191682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C41D8E-255C-45DF-812D-4D2EAD46AD0B}" type="datetimeFigureOut">
              <a:rPr lang="en-US" smtClean="0"/>
              <a:pPr/>
              <a:t>16/02/2023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775938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C41D8E-255C-45DF-812D-4D2EAD46AD0B}" type="datetimeFigureOut">
              <a:rPr lang="en-US" smtClean="0"/>
              <a:pPr/>
              <a:t>16/02/2023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1643010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C41D8E-255C-45DF-812D-4D2EAD46AD0B}" type="datetimeFigureOut">
              <a:rPr lang="en-US" smtClean="0"/>
              <a:pPr/>
              <a:t>16/02/2023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544499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C41D8E-255C-45DF-812D-4D2EAD46AD0B}" type="datetimeFigureOut">
              <a:rPr lang="en-US" smtClean="0"/>
              <a:pPr/>
              <a:t>16/02/2023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1446882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41D8E-255C-45DF-812D-4D2EAD46AD0B}" type="datetimeFigureOut">
              <a:rPr lang="en-US" smtClean="0"/>
              <a:pPr/>
              <a:t>16/02/2023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3447052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pPr/>
              <a:t>16/02/2023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727346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C41D8E-255C-45DF-812D-4D2EAD46AD0B}" type="datetimeFigureOut">
              <a:rPr lang="en-US" smtClean="0"/>
              <a:pPr/>
              <a:t>16/02/2023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EDC5F-A7E4-478A-AF72-CEC8FA1E770F}" type="slidenum">
              <a:rPr lang="en-US" smtClean="0"/>
              <a:pPr/>
              <a:t>‹#›</a:t>
            </a:fld>
            <a:endParaRPr lang="en-US"/>
          </a:p>
        </p:txBody>
      </p:sp>
    </p:spTree>
    <p:extLst>
      <p:ext uri="{BB962C8B-B14F-4D97-AF65-F5344CB8AC3E}">
        <p14:creationId xmlns:p14="http://schemas.microsoft.com/office/powerpoint/2010/main" val="2221413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41D8E-255C-45DF-812D-4D2EAD46AD0B}" type="datetimeFigureOut">
              <a:rPr lang="en-US" smtClean="0"/>
              <a:pPr/>
              <a:t>16/02/2023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EDC5F-A7E4-478A-AF72-CEC8FA1E770F}" type="slidenum">
              <a:rPr lang="en-US" smtClean="0"/>
              <a:pPr/>
              <a:t>‹#›</a:t>
            </a:fld>
            <a:endParaRPr lang="en-US"/>
          </a:p>
        </p:txBody>
      </p:sp>
    </p:spTree>
    <p:extLst>
      <p:ext uri="{BB962C8B-B14F-4D97-AF65-F5344CB8AC3E}">
        <p14:creationId xmlns:p14="http://schemas.microsoft.com/office/powerpoint/2010/main" val="3425140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4"/>
          <p:cNvSpPr>
            <a:spLocks noChangeArrowheads="1" noChangeShapeType="1" noTextEdit="1"/>
          </p:cNvSpPr>
          <p:nvPr/>
        </p:nvSpPr>
        <p:spPr bwMode="auto">
          <a:xfrm>
            <a:off x="609600" y="990600"/>
            <a:ext cx="10363200" cy="2937206"/>
          </a:xfrm>
          <a:prstGeom prst="rect">
            <a:avLst/>
          </a:prstGeom>
        </p:spPr>
        <p:txBody>
          <a:bodyPr wrap="none" fromWordArt="1">
            <a:prstTxWarp prst="textPlain">
              <a:avLst>
                <a:gd name="adj" fmla="val 50000"/>
              </a:avLst>
            </a:prstTxWarp>
          </a:bodyPr>
          <a:lstStyle/>
          <a:p>
            <a:pPr algn="ctr"/>
            <a:r>
              <a:rPr lang="en-US" sz="4000" b="1" kern="10" dirty="0" err="1"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Thứ</a:t>
            </a:r>
            <a:r>
              <a:rPr lang="en-US" sz="4000" b="1" kern="10" dirty="0"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4000" b="1" kern="10" dirty="0" err="1"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năm</a:t>
            </a:r>
            <a:r>
              <a:rPr lang="en-US" sz="4000" b="1" kern="10" dirty="0"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4000" b="1" kern="10" dirty="0" err="1"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ngày</a:t>
            </a:r>
            <a:r>
              <a:rPr lang="en-US" sz="4000" b="1" kern="10" dirty="0"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16 – 2 – 2023</a:t>
            </a:r>
          </a:p>
          <a:p>
            <a:pPr algn="ctr"/>
            <a:r>
              <a:rPr lang="en-US" sz="4000" b="1" kern="10" dirty="0" err="1"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Kể</a:t>
            </a:r>
            <a:r>
              <a:rPr lang="en-US" sz="4000" b="1" kern="10" dirty="0"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4000" b="1" kern="10" dirty="0" err="1"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chuyện</a:t>
            </a:r>
            <a:endParaRPr lang="en-US" sz="4000" b="1" kern="10" dirty="0"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a:p>
            <a:pPr algn="ctr"/>
            <a:r>
              <a:rPr lang="en-US" sz="4000" b="1" kern="10" dirty="0"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Con </a:t>
            </a:r>
            <a:r>
              <a:rPr lang="en-US" sz="4000" b="1" kern="10" dirty="0" err="1"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vịt</a:t>
            </a:r>
            <a:r>
              <a:rPr lang="en-US" sz="4000" b="1" kern="10" dirty="0"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4000" b="1" kern="10" dirty="0" err="1"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xấu</a:t>
            </a:r>
            <a:r>
              <a:rPr lang="en-US" sz="4000" b="1" kern="10" dirty="0"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4000" b="1" kern="10" dirty="0" err="1" smtClean="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xí</a:t>
            </a:r>
            <a:endParaRPr lang="en-US" sz="4000" b="1" kern="10" dirty="0">
              <a:ln w="19050">
                <a:solidFill>
                  <a:srgbClr val="FF66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5" name="Picture 19" descr="blumen-pflanzen09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33541">
            <a:off x="-283890" y="5535620"/>
            <a:ext cx="2067983"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blumen-pflanzen09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3956513">
            <a:off x="10710139" y="9083"/>
            <a:ext cx="1550988"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XMASCA~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20409" y="5778501"/>
            <a:ext cx="712893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Jlgbook"/>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58221" y="5389190"/>
            <a:ext cx="1399281" cy="7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3d butterfl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9044169">
            <a:off x="8837091" y="3746573"/>
            <a:ext cx="1297519" cy="9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blumen-pflanzen09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03165">
            <a:off x="10525696" y="2317034"/>
            <a:ext cx="2067984"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138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724 -0.02732 C -0.07361 -0.02917 -0.075 -0.03125 -0.07674 -0.03195 C -0.07795 -0.0331 -0.07969 -0.0331 -0.08108 -0.03403 C -0.08403 -0.03681 -0.08663 -0.04653 -0.08889 -0.05116 C -0.0901 -0.06134 -0.09149 -0.06945 -0.09236 -0.08056 C -0.09184 -0.09005 -0.0901 -0.12986 -0.08542 -0.14028 C -0.0849 -0.14213 -0.08316 -0.14213 -0.08229 -0.14213 C -0.07622 -0.15278 -0.06493 -0.16297 -0.0566 -0.16574 C -0.05052 -0.17662 -0.05625 -0.16852 -0.04757 -0.17384 C -0.04323 -0.17662 -0.03924 -0.18287 -0.03542 -0.18681 C -0.03455 -0.18959 -0.03403 -0.19121 -0.03316 -0.19352 C -0.03194 -0.19514 -0.03021 -0.1956 -0.02969 -0.19769 C -0.02882 -0.20324 -0.02934 -0.20949 -0.02882 -0.21505 C -0.02795 -0.21898 -0.02708 -0.22315 -0.02622 -0.22755 C -0.02535 -0.26459 -0.02483 -0.29861 -0.03108 -0.3338 C -0.03229 -0.34167 -0.03663 -0.34514 -0.03976 -0.3507 C -0.05017 -0.37084 -0.06927 -0.38912 -0.08316 -0.39746 C -0.08924 -0.40625 -0.09705 -0.41181 -0.10451 -0.41459 C -0.11267 -0.42292 -0.12014 -0.42477 -0.12934 -0.42963 C -0.1467 -0.43935 -0.16372 -0.44861 -0.1816 -0.45347 C -0.1901 -0.45834 -0.19705 -0.45926 -0.20625 -0.46111 C -0.21545 -0.46597 -0.225 -0.46667 -0.23403 -0.46783 C -0.2776 -0.46667 -0.31927 -0.46389 -0.36285 -0.46597 C -0.38229 -0.46945 -0.40104 -0.47778 -0.42066 -0.48195 C -0.475 -0.48172 -0.51372 -0.47986 -0.56285 -0.47431 C -0.57101 -0.4706 -0.57986 -0.46945 -0.58854 -0.46783 C -0.59497 -0.46505 -0.60156 -0.46111 -0.60851 -0.45926 C -0.60972 -0.45834 -0.61059 -0.45834 -0.61198 -0.45764 C -0.61319 -0.45625 -0.61406 -0.45417 -0.61545 -0.45347 C -0.61771 -0.45139 -0.62066 -0.4507 -0.62326 -0.44861 C -0.62674 -0.44283 -0.62986 -0.43843 -0.6342 -0.43565 C -0.63854 -0.42755 -0.64462 -0.42685 -0.64757 -0.41459 C -0.65069 -0.40301 -0.65538 -0.39074 -0.65764 -0.37871 C -0.65938 -0.36991 -0.65938 -0.35972 -0.66111 -0.3507 C -0.66458 -0.30556 -0.66146 -0.25417 -0.6441 -0.2206 C -0.64288 -0.21227 -0.64115 -0.2088 -0.63628 -0.20602 C -0.6342 -0.19352 -0.62066 -0.18843 -0.61406 -0.18287 C -0.60451 -0.17454 -0.59497 -0.17384 -0.58507 -0.16991 C -0.57292 -0.16574 -0.56198 -0.15741 -0.54931 -0.15463 C -0.53889 -0.14722 -0.53767 -0.14792 -0.52361 -0.1463 C -0.51493 -0.14514 -0.49809 -0.14213 -0.49809 -0.14097 C -0.45625 -0.14352 -0.41632 -0.14514 -0.375 -0.14792 C -0.3533 -0.15347 -0.33108 -0.15347 -0.30938 -0.15741 C -0.2967 -0.16412 -0.28403 -0.16574 -0.27101 -0.16759 C -0.26146 -0.17384 -0.25139 -0.17454 -0.24184 -0.17847 C -0.23194 -0.18218 -0.2224 -0.18681 -0.21285 -0.18959 C -0.2033 -0.19838 -0.18924 -0.19931 -0.17847 -0.20394 C -0.17153 -0.20672 -0.16632 -0.21227 -0.1592 -0.21505 C -0.15104 -0.21991 -0.15486 -0.21783 -0.14792 -0.2206 C -0.1375 -0.23148 -0.12587 -0.2382 -0.11528 -0.2507 C -0.11493 -0.25347 -0.11441 -0.25695 -0.11354 -0.25903 C -0.11267 -0.26088 -0.11181 -0.26181 -0.11146 -0.26366 C -0.10972 -0.26922 -0.1092 -0.27523 -0.10799 -0.28009 C -0.1066 -0.28912 -0.1066 -0.29398 -0.10365 -0.29954 C -0.10365 -0.30834 -0.10313 -0.32408 -0.10573 -0.3338 C -0.10885 -0.34514 -0.11753 -0.3588 -0.12448 -0.35972 C -0.15538 -0.36042 -0.18576 -0.36042 -0.2158 -0.36158 C -0.25764 -0.36875 -0.29913 -0.37801 -0.3401 -0.38079 C -0.36285 -0.38519 -0.37535 -0.38357 -0.40191 -0.38241 C -0.41111 -0.37732 -0.40069 -0.38241 -0.42188 -0.37871 C -0.43142 -0.37662 -0.44115 -0.37153 -0.45104 -0.36991 C -0.46024 -0.36597 -0.4684 -0.3632 -0.4776 -0.36158 C -0.47882 -0.36042 -0.48021 -0.36042 -0.48108 -0.35972 C -0.48194 -0.35764 -0.48247 -0.35602 -0.48333 -0.35486 C -0.48594 -0.35301 -0.48854 -0.35301 -0.49115 -0.35301 C -0.49549 -0.34884 -0.50017 -0.34607 -0.50451 -0.34236 C -0.50677 -0.34051 -0.51111 -0.33773 -0.51111 -0.33658 C -0.51285 -0.3294 -0.51667 -0.32523 -0.51892 -0.31667 C -0.52153 -0.30949 -0.52274 -0.30093 -0.52448 -0.29306 C -0.52535 -0.26459 -0.52986 -0.21783 -0.52361 -0.18959 C -0.51667 -0.15857 -0.50538 -0.13472 -0.49115 -0.11644 C -0.48802 -0.11273 -0.4842 -0.11088 -0.48108 -0.10602 C -0.47274 -0.09422 -0.48073 -0.09977 -0.47188 -0.09491 C -0.46372 -0.08519 -0.4533 -0.08148 -0.44323 -0.07871 C -0.43056 -0.06829 -0.43802 -0.07315 -0.41979 -0.06759 C -0.41719 -0.06759 -0.41198 -0.06551 -0.41198 -0.06482 C -0.39896 -0.05672 -0.38542 -0.05787 -0.37153 -0.05509 C -0.36372 -0.05232 -0.3559 -0.05301 -0.34809 -0.04838 C -0.34323 -0.04283 -0.33715 -0.04097 -0.33142 -0.03866 C -0.32326 -0.02176 -0.32795 -0.02639 -0.31806 -0.02292 C -0.31719 -0.02084 -0.3158 -0.01806 -0.31458 -0.01736 C -0.31285 -0.01459 -0.30972 -0.01528 -0.30799 -0.01227 C -0.30764 -0.01204 -0.30938 -0.01227 -0.31024 -0.01227 " pathEditMode="relative" rAng="0" ptsTypes="AAAAAAAAAAAAAAAAAAAAAAAAAAAAAAAAAAAAAAAAAAAAAAAAAAAAAAAAAAAAAAAAAAAAAAAAAAAAAAAAAAA">
                                      <p:cBhvr>
                                        <p:cTn id="6" dur="5000" fill="hold"/>
                                        <p:tgtEl>
                                          <p:spTgt spid="15"/>
                                        </p:tgtEl>
                                        <p:attrNameLst>
                                          <p:attrName>ppt_x</p:attrName>
                                          <p:attrName>ppt_y</p:attrName>
                                        </p:attrNameLst>
                                      </p:cBhvr>
                                      <p:rCtr x="-27187" y="-2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Text Box 8"/>
          <p:cNvSpPr txBox="1">
            <a:spLocks noChangeArrowheads="1"/>
          </p:cNvSpPr>
          <p:nvPr/>
        </p:nvSpPr>
        <p:spPr bwMode="auto">
          <a:xfrm>
            <a:off x="715963" y="1163639"/>
            <a:ext cx="4999038" cy="63404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    Thiên nga con ở lại cùng đàn vịt. Nó buồn lắm vì không có bạn. Vịt mẹ thì bận bịu suốt ngày vì phải kiếm ăn, chăn dắt cả thiên nga con lẫn mười một đứa con vừa rời ổ. Còn đàn vịt con thì luôn tìm cách chành chọe, bắt nạt, hắt hủi thiên nga. Đối với chúng, thiên nga là một con vịt vôtích sự và vô cùng xấu xí : cái cổ thì dài ngoẵng, thân hình gầy guộc, lại rất vụng về…</a:t>
            </a:r>
          </a:p>
          <a:p>
            <a:pPr eaLnBrk="1" hangingPunct="1">
              <a:spcBef>
                <a:spcPct val="50000"/>
              </a:spcBef>
            </a:pPr>
            <a:endParaRPr lang="en-US" altLang="en-US" sz="2800" b="1">
              <a:solidFill>
                <a:srgbClr val="008000"/>
              </a:solidFill>
              <a:latin typeface="Times New Roman" panose="02020603050405020304" pitchFamily="18" charset="0"/>
              <a:cs typeface="Times New Roman" panose="02020603050405020304" pitchFamily="18" charset="0"/>
            </a:endParaRPr>
          </a:p>
        </p:txBody>
      </p:sp>
      <p:sp>
        <p:nvSpPr>
          <p:cNvPr id="9226" name="Text Box 10"/>
          <p:cNvSpPr txBox="1">
            <a:spLocks noChangeArrowheads="1"/>
          </p:cNvSpPr>
          <p:nvPr/>
        </p:nvSpPr>
        <p:spPr bwMode="auto">
          <a:xfrm>
            <a:off x="1490663" y="314326"/>
            <a:ext cx="7653338" cy="5238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rPr>
              <a:t>Tranh 1</a:t>
            </a:r>
          </a:p>
        </p:txBody>
      </p:sp>
      <p:pic>
        <p:nvPicPr>
          <p:cNvPr id="5" name="Picture 25" descr="Untitled-1"/>
          <p:cNvPicPr>
            <a:picLocks noChangeAspect="1" noChangeArrowheads="1"/>
          </p:cNvPicPr>
          <p:nvPr/>
        </p:nvPicPr>
        <p:blipFill>
          <a:blip r:embed="rId2"/>
          <a:srcRect/>
          <a:stretch>
            <a:fillRect/>
          </a:stretch>
        </p:blipFill>
        <p:spPr bwMode="auto">
          <a:xfrm>
            <a:off x="5761038" y="1163638"/>
            <a:ext cx="5867400" cy="5580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873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barn(inVertical)">
                                      <p:cBhvr>
                                        <p:cTn id="7" dur="500"/>
                                        <p:tgtEl>
                                          <p:spTgt spid="92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24"/>
                                        </p:tgtEl>
                                        <p:attrNameLst>
                                          <p:attrName>style.visibility</p:attrName>
                                        </p:attrNameLst>
                                      </p:cBhvr>
                                      <p:to>
                                        <p:strVal val="visible"/>
                                      </p:to>
                                    </p:set>
                                    <p:animEffect transition="in" filter="barn(inVertical)">
                                      <p:cBhvr>
                                        <p:cTn id="10" dur="500"/>
                                        <p:tgtEl>
                                          <p:spTgt spid="922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ext Box 8"/>
          <p:cNvSpPr txBox="1">
            <a:spLocks noChangeArrowheads="1"/>
          </p:cNvSpPr>
          <p:nvPr/>
        </p:nvSpPr>
        <p:spPr bwMode="auto">
          <a:xfrm>
            <a:off x="4343401" y="161926"/>
            <a:ext cx="3873500" cy="5238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rPr>
              <a:t>Tranh 3</a:t>
            </a:r>
          </a:p>
        </p:txBody>
      </p:sp>
      <p:sp>
        <p:nvSpPr>
          <p:cNvPr id="10250" name="Text Box 10"/>
          <p:cNvSpPr txBox="1">
            <a:spLocks noChangeArrowheads="1"/>
          </p:cNvSpPr>
          <p:nvPr/>
        </p:nvSpPr>
        <p:spPr bwMode="auto">
          <a:xfrm>
            <a:off x="563563" y="609601"/>
            <a:ext cx="5608638" cy="61245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      Một năm sau, thiên nga bố mẹ trở lại tìm gặp vịt mẹ. Cả hai vô cùng sung sướng khi thấy thiên nga con giờ đã cứng cáp, lớn khôn. Thiên nga con gặp lại bố mẹ cũng vô cùng mừng rỡ. Nó quên luôn những ngày tháng cô đơn, buồn tẻ trước đây, quên cả cách cư xử chẳng lấy gì làm thân thiện của đàn vịt con. Nó chạy đến cảm ơn vịt mẹ, và bịn rịn chia tay với các bạn vịt con để còn kịp theo bố mẹ lên đường, bay tới những chân trời xa… </a:t>
            </a:r>
          </a:p>
        </p:txBody>
      </p:sp>
      <p:pic>
        <p:nvPicPr>
          <p:cNvPr id="5" name="Picture 13" descr="Untitled-3"/>
          <p:cNvPicPr>
            <a:picLocks noChangeAspect="1" noChangeArrowheads="1"/>
          </p:cNvPicPr>
          <p:nvPr/>
        </p:nvPicPr>
        <p:blipFill>
          <a:blip r:embed="rId2"/>
          <a:srcRect/>
          <a:stretch>
            <a:fillRect/>
          </a:stretch>
        </p:blipFill>
        <p:spPr bwMode="auto">
          <a:xfrm>
            <a:off x="6288088" y="914400"/>
            <a:ext cx="53784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134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additive="base">
                                        <p:cTn id="7" dur="500" fill="hold"/>
                                        <p:tgtEl>
                                          <p:spTgt spid="10248"/>
                                        </p:tgtEl>
                                        <p:attrNameLst>
                                          <p:attrName>ppt_x</p:attrName>
                                        </p:attrNameLst>
                                      </p:cBhvr>
                                      <p:tavLst>
                                        <p:tav tm="0">
                                          <p:val>
                                            <p:strVal val="#ppt_x"/>
                                          </p:val>
                                        </p:tav>
                                        <p:tav tm="100000">
                                          <p:val>
                                            <p:strVal val="#ppt_x"/>
                                          </p:val>
                                        </p:tav>
                                      </p:tavLst>
                                    </p:anim>
                                    <p:anim calcmode="lin" valueType="num">
                                      <p:cBhvr additive="base">
                                        <p:cTn id="8"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0250"/>
                                        </p:tgtEl>
                                        <p:attrNameLst>
                                          <p:attrName>style.visibility</p:attrName>
                                        </p:attrNameLst>
                                      </p:cBhvr>
                                      <p:to>
                                        <p:strVal val="visible"/>
                                      </p:to>
                                    </p:set>
                                    <p:anim calcmode="discrete" valueType="clr">
                                      <p:cBhvr override="childStyle">
                                        <p:cTn id="13"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250"/>
                                        </p:tgtEl>
                                        <p:attrNameLst>
                                          <p:attrName>fillcolor</p:attrName>
                                        </p:attrNameLst>
                                      </p:cBhvr>
                                      <p:tavLst>
                                        <p:tav tm="0">
                                          <p:val>
                                            <p:clrVal>
                                              <a:schemeClr val="accent2"/>
                                            </p:clrVal>
                                          </p:val>
                                        </p:tav>
                                        <p:tav tm="50000">
                                          <p:val>
                                            <p:clrVal>
                                              <a:schemeClr val="hlink"/>
                                            </p:clrVal>
                                          </p:val>
                                        </p:tav>
                                      </p:tavLst>
                                    </p:anim>
                                    <p:set>
                                      <p:cBhvr>
                                        <p:cTn id="15" dur="80"/>
                                        <p:tgtEl>
                                          <p:spTgt spid="10250"/>
                                        </p:tgtEl>
                                        <p:attrNameLst>
                                          <p:attrName>fill.type</p:attrName>
                                        </p:attrNameLst>
                                      </p:cBhvr>
                                      <p:to>
                                        <p:strVal val="solid"/>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839788" y="296863"/>
            <a:ext cx="19367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4800"/>
          </a:p>
        </p:txBody>
      </p:sp>
      <p:sp>
        <p:nvSpPr>
          <p:cNvPr id="8204" name="Text Box 12"/>
          <p:cNvSpPr txBox="1">
            <a:spLocks noChangeArrowheads="1"/>
          </p:cNvSpPr>
          <p:nvPr/>
        </p:nvSpPr>
        <p:spPr bwMode="auto">
          <a:xfrm>
            <a:off x="4341814" y="296863"/>
            <a:ext cx="3781425" cy="519112"/>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rPr>
              <a:t>Tranh 4</a:t>
            </a:r>
          </a:p>
        </p:txBody>
      </p:sp>
      <p:sp>
        <p:nvSpPr>
          <p:cNvPr id="8206" name="Text Box 14"/>
          <p:cNvSpPr txBox="1">
            <a:spLocks noChangeArrowheads="1"/>
          </p:cNvSpPr>
          <p:nvPr/>
        </p:nvSpPr>
        <p:spPr bwMode="auto">
          <a:xfrm>
            <a:off x="685802" y="1143000"/>
            <a:ext cx="4846637" cy="3970338"/>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      Mãi đến lúc này, đàn vịt con mới biết con vịt xấu xí mà chúng thường chê bai, dè bỉu chính là thiên nga, loài chim đẹp nhất trong vương quốc của những loài có cánh, đi                                                        bằng hai chân. Chúng rất xấu hổ và ân hận vì đã đối                                                                xử không phải với thiên nga.</a:t>
            </a:r>
          </a:p>
        </p:txBody>
      </p:sp>
      <p:pic>
        <p:nvPicPr>
          <p:cNvPr id="7" name="Picture 14" descr="Untitled-4"/>
          <p:cNvPicPr>
            <a:picLocks noChangeAspect="1" noChangeArrowheads="1"/>
          </p:cNvPicPr>
          <p:nvPr/>
        </p:nvPicPr>
        <p:blipFill>
          <a:blip r:embed="rId2"/>
          <a:srcRect/>
          <a:stretch>
            <a:fillRect/>
          </a:stretch>
        </p:blipFill>
        <p:spPr bwMode="auto">
          <a:xfrm>
            <a:off x="5532438" y="998539"/>
            <a:ext cx="5867400" cy="5184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066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fade">
                                      <p:cBhvr>
                                        <p:cTn id="7" dur="1000"/>
                                        <p:tgtEl>
                                          <p:spTgt spid="8204"/>
                                        </p:tgtEl>
                                      </p:cBhvr>
                                    </p:animEffect>
                                    <p:anim calcmode="lin" valueType="num">
                                      <p:cBhvr>
                                        <p:cTn id="8" dur="1000" fill="hold"/>
                                        <p:tgtEl>
                                          <p:spTgt spid="8204"/>
                                        </p:tgtEl>
                                        <p:attrNameLst>
                                          <p:attrName>ppt_x</p:attrName>
                                        </p:attrNameLst>
                                      </p:cBhvr>
                                      <p:tavLst>
                                        <p:tav tm="0">
                                          <p:val>
                                            <p:strVal val="#ppt_x"/>
                                          </p:val>
                                        </p:tav>
                                        <p:tav tm="100000">
                                          <p:val>
                                            <p:strVal val="#ppt_x"/>
                                          </p:val>
                                        </p:tav>
                                      </p:tavLst>
                                    </p:anim>
                                    <p:anim calcmode="lin" valueType="num">
                                      <p:cBhvr>
                                        <p:cTn id="9" dur="1000" fill="hold"/>
                                        <p:tgtEl>
                                          <p:spTgt spid="820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206"/>
                                        </p:tgtEl>
                                        <p:attrNameLst>
                                          <p:attrName>style.visibility</p:attrName>
                                        </p:attrNameLst>
                                      </p:cBhvr>
                                      <p:to>
                                        <p:strVal val="visible"/>
                                      </p:to>
                                    </p:set>
                                    <p:animEffect transition="in" filter="fade">
                                      <p:cBhvr>
                                        <p:cTn id="12" dur="1000"/>
                                        <p:tgtEl>
                                          <p:spTgt spid="8206"/>
                                        </p:tgtEl>
                                      </p:cBhvr>
                                    </p:animEffect>
                                    <p:anim calcmode="lin" valueType="num">
                                      <p:cBhvr>
                                        <p:cTn id="13" dur="1000" fill="hold"/>
                                        <p:tgtEl>
                                          <p:spTgt spid="8206"/>
                                        </p:tgtEl>
                                        <p:attrNameLst>
                                          <p:attrName>ppt_x</p:attrName>
                                        </p:attrNameLst>
                                      </p:cBhvr>
                                      <p:tavLst>
                                        <p:tav tm="0">
                                          <p:val>
                                            <p:strVal val="#ppt_x"/>
                                          </p:val>
                                        </p:tav>
                                        <p:tav tm="100000">
                                          <p:val>
                                            <p:strVal val="#ppt_x"/>
                                          </p:val>
                                        </p:tav>
                                      </p:tavLst>
                                    </p:anim>
                                    <p:anim calcmode="lin" valueType="num">
                                      <p:cBhvr>
                                        <p:cTn id="14" dur="1000" fill="hold"/>
                                        <p:tgtEl>
                                          <p:spTgt spid="820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p:bldP spid="82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280152" y="609600"/>
            <a:ext cx="5348287" cy="3200400"/>
          </a:xfrm>
          <a:prstGeom prst="rect">
            <a:avLst/>
          </a:prstGeom>
          <a:noFill/>
          <a:ln w="57150" cmpd="thickThin">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09600"/>
            <a:ext cx="5613400" cy="3200400"/>
          </a:xfrm>
          <a:prstGeom prst="rect">
            <a:avLst/>
          </a:prstGeom>
          <a:noFill/>
          <a:ln w="57150" cmpd="thinThick">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564" y="3886200"/>
            <a:ext cx="5624513" cy="2971800"/>
          </a:xfrm>
          <a:prstGeom prst="rect">
            <a:avLst/>
          </a:prstGeom>
          <a:noFill/>
          <a:ln w="57150" cmpd="thickThin">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8076" y="3886200"/>
            <a:ext cx="5440362" cy="2971800"/>
          </a:xfrm>
          <a:prstGeom prst="rect">
            <a:avLst/>
          </a:prstGeom>
          <a:noFill/>
          <a:ln w="57150" cmpd="thinThick">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26631" name="Text Box 7"/>
          <p:cNvSpPr txBox="1">
            <a:spLocks noChangeArrowheads="1"/>
          </p:cNvSpPr>
          <p:nvPr/>
        </p:nvSpPr>
        <p:spPr bwMode="auto">
          <a:xfrm>
            <a:off x="563563" y="1"/>
            <a:ext cx="11341100" cy="5238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3. Kể lại toàn bộ câu chuyện Con vịt xấu xí.</a:t>
            </a:r>
          </a:p>
        </p:txBody>
      </p:sp>
    </p:spTree>
    <p:extLst>
      <p:ext uri="{BB962C8B-B14F-4D97-AF65-F5344CB8AC3E}">
        <p14:creationId xmlns:p14="http://schemas.microsoft.com/office/powerpoint/2010/main" val="383163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631"/>
                                        </p:tgtEl>
                                        <p:attrNameLst>
                                          <p:attrName>style.visibility</p:attrName>
                                        </p:attrNameLst>
                                      </p:cBhvr>
                                      <p:to>
                                        <p:strVal val="visible"/>
                                      </p:to>
                                    </p:set>
                                    <p:anim calcmode="discrete" valueType="clr">
                                      <p:cBhvr override="childStyle">
                                        <p:cTn id="7" dur="80"/>
                                        <p:tgtEl>
                                          <p:spTgt spid="2663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31"/>
                                        </p:tgtEl>
                                        <p:attrNameLst>
                                          <p:attrName>fillcolor</p:attrName>
                                        </p:attrNameLst>
                                      </p:cBhvr>
                                      <p:tavLst>
                                        <p:tav tm="0">
                                          <p:val>
                                            <p:clrVal>
                                              <a:schemeClr val="accent2"/>
                                            </p:clrVal>
                                          </p:val>
                                        </p:tav>
                                        <p:tav tm="50000">
                                          <p:val>
                                            <p:clrVal>
                                              <a:schemeClr val="hlink"/>
                                            </p:clrVal>
                                          </p:val>
                                        </p:tav>
                                      </p:tavLst>
                                    </p:anim>
                                    <p:set>
                                      <p:cBhvr>
                                        <p:cTn id="9" dur="80"/>
                                        <p:tgtEl>
                                          <p:spTgt spid="266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781801" y="2789238"/>
            <a:ext cx="4343400" cy="1981200"/>
          </a:xfrm>
          <a:prstGeom prst="rect">
            <a:avLst/>
          </a:prstGeom>
          <a:noFill/>
          <a:ln w="57150" cmpd="thickThin">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2789238"/>
            <a:ext cx="4800600" cy="2057400"/>
          </a:xfrm>
          <a:prstGeom prst="rect">
            <a:avLst/>
          </a:prstGeom>
          <a:noFill/>
          <a:ln w="57150" cmpd="thinThick">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4876800"/>
            <a:ext cx="4800600" cy="1981200"/>
          </a:xfrm>
          <a:prstGeom prst="rect">
            <a:avLst/>
          </a:prstGeom>
          <a:noFill/>
          <a:ln w="57150" cmpd="thickThin">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1" y="4851400"/>
            <a:ext cx="4343400" cy="1981200"/>
          </a:xfrm>
          <a:prstGeom prst="rect">
            <a:avLst/>
          </a:prstGeom>
          <a:noFill/>
          <a:ln w="57150" cmpd="thinThick">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27654" name="Text Box 6"/>
          <p:cNvSpPr txBox="1">
            <a:spLocks noChangeArrowheads="1"/>
          </p:cNvSpPr>
          <p:nvPr/>
        </p:nvSpPr>
        <p:spPr bwMode="auto">
          <a:xfrm>
            <a:off x="563564" y="99146"/>
            <a:ext cx="8297863" cy="461963"/>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8000"/>
                </a:solidFill>
                <a:latin typeface="Times New Roman" panose="02020603050405020304" pitchFamily="18" charset="0"/>
                <a:cs typeface="Times New Roman" panose="02020603050405020304" pitchFamily="18" charset="0"/>
              </a:rPr>
              <a:t>4. Câu chuyện Con vịt xấu xí khuyên em điều </a:t>
            </a:r>
            <a:r>
              <a:rPr lang="en-US" altLang="en-US" sz="2400" b="1" smtClean="0">
                <a:solidFill>
                  <a:srgbClr val="008000"/>
                </a:solidFill>
                <a:latin typeface="Times New Roman" panose="02020603050405020304" pitchFamily="18" charset="0"/>
                <a:cs typeface="Times New Roman" panose="02020603050405020304" pitchFamily="18" charset="0"/>
              </a:rPr>
              <a:t>gì ?</a:t>
            </a:r>
            <a:endParaRPr lang="en-US" altLang="en-US" sz="2400" b="1">
              <a:solidFill>
                <a:srgbClr val="008000"/>
              </a:solidFill>
              <a:latin typeface="Times New Roman" panose="02020603050405020304" pitchFamily="18" charset="0"/>
              <a:cs typeface="Times New Roman" panose="02020603050405020304" pitchFamily="18" charset="0"/>
            </a:endParaRPr>
          </a:p>
        </p:txBody>
      </p:sp>
      <p:sp>
        <p:nvSpPr>
          <p:cNvPr id="27658" name="Text Box 10"/>
          <p:cNvSpPr txBox="1">
            <a:spLocks noChangeArrowheads="1"/>
          </p:cNvSpPr>
          <p:nvPr/>
        </p:nvSpPr>
        <p:spPr bwMode="auto">
          <a:xfrm>
            <a:off x="563564" y="533400"/>
            <a:ext cx="11064875" cy="954088"/>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 Câu chuyện muốn khuyên chúng ta phải biết yêu thương, giúp đỡ mọi người không nên bắt nạt, hắt hủi người khác.</a:t>
            </a:r>
          </a:p>
        </p:txBody>
      </p:sp>
      <p:sp>
        <p:nvSpPr>
          <p:cNvPr id="27659" name="Text Box 11"/>
          <p:cNvSpPr txBox="1">
            <a:spLocks noChangeArrowheads="1"/>
          </p:cNvSpPr>
          <p:nvPr/>
        </p:nvSpPr>
        <p:spPr bwMode="auto">
          <a:xfrm>
            <a:off x="563563" y="1687007"/>
            <a:ext cx="11064875" cy="8921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00" b="1">
                <a:solidFill>
                  <a:srgbClr val="008000"/>
                </a:solidFill>
                <a:latin typeface="Times New Roman" panose="02020603050405020304" pitchFamily="18" charset="0"/>
                <a:cs typeface="Times New Roman" panose="02020603050405020304" pitchFamily="18" charset="0"/>
              </a:rPr>
              <a:t>* Cần nhận ra cái đẹp của người khác, biết </a:t>
            </a:r>
            <a:r>
              <a:rPr lang="en-US" altLang="en-US" sz="2600" b="1" smtClean="0">
                <a:solidFill>
                  <a:srgbClr val="008000"/>
                </a:solidFill>
                <a:latin typeface="Times New Roman" panose="02020603050405020304" pitchFamily="18" charset="0"/>
                <a:cs typeface="Times New Roman" panose="02020603050405020304" pitchFamily="18" charset="0"/>
              </a:rPr>
              <a:t>thương </a:t>
            </a:r>
            <a:r>
              <a:rPr lang="en-US" altLang="en-US" sz="2600" b="1">
                <a:solidFill>
                  <a:srgbClr val="008000"/>
                </a:solidFill>
                <a:latin typeface="Times New Roman" panose="02020603050405020304" pitchFamily="18" charset="0"/>
                <a:cs typeface="Times New Roman" panose="02020603050405020304" pitchFamily="18" charset="0"/>
              </a:rPr>
              <a:t>yêu người khác, không lấy mình làm chuẩn để đánh giá người khác.</a:t>
            </a:r>
            <a:endParaRPr lang="en-US" altLang="en-US" sz="260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716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4"/>
                                        </p:tgtEl>
                                        <p:attrNameLst>
                                          <p:attrName>style.visibility</p:attrName>
                                        </p:attrNameLst>
                                      </p:cBhvr>
                                      <p:to>
                                        <p:strVal val="visible"/>
                                      </p:to>
                                    </p:set>
                                    <p:anim calcmode="discrete" valueType="clr">
                                      <p:cBhvr override="childStyle">
                                        <p:cTn id="7" dur="80"/>
                                        <p:tgtEl>
                                          <p:spTgt spid="276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4"/>
                                        </p:tgtEl>
                                        <p:attrNameLst>
                                          <p:attrName>fillcolor</p:attrName>
                                        </p:attrNameLst>
                                      </p:cBhvr>
                                      <p:tavLst>
                                        <p:tav tm="0">
                                          <p:val>
                                            <p:clrVal>
                                              <a:schemeClr val="accent2"/>
                                            </p:clrVal>
                                          </p:val>
                                        </p:tav>
                                        <p:tav tm="50000">
                                          <p:val>
                                            <p:clrVal>
                                              <a:schemeClr val="hlink"/>
                                            </p:clrVal>
                                          </p:val>
                                        </p:tav>
                                      </p:tavLst>
                                    </p:anim>
                                    <p:set>
                                      <p:cBhvr>
                                        <p:cTn id="9" dur="80"/>
                                        <p:tgtEl>
                                          <p:spTgt spid="276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7658"/>
                                        </p:tgtEl>
                                        <p:attrNameLst>
                                          <p:attrName>style.visibility</p:attrName>
                                        </p:attrNameLst>
                                      </p:cBhvr>
                                      <p:to>
                                        <p:strVal val="visible"/>
                                      </p:to>
                                    </p:set>
                                    <p:anim calcmode="discrete" valueType="clr">
                                      <p:cBhvr override="childStyle">
                                        <p:cTn id="14" dur="80"/>
                                        <p:tgtEl>
                                          <p:spTgt spid="2765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58"/>
                                        </p:tgtEl>
                                        <p:attrNameLst>
                                          <p:attrName>fillcolor</p:attrName>
                                        </p:attrNameLst>
                                      </p:cBhvr>
                                      <p:tavLst>
                                        <p:tav tm="0">
                                          <p:val>
                                            <p:clrVal>
                                              <a:schemeClr val="accent2"/>
                                            </p:clrVal>
                                          </p:val>
                                        </p:tav>
                                        <p:tav tm="50000">
                                          <p:val>
                                            <p:clrVal>
                                              <a:schemeClr val="hlink"/>
                                            </p:clrVal>
                                          </p:val>
                                        </p:tav>
                                      </p:tavLst>
                                    </p:anim>
                                    <p:set>
                                      <p:cBhvr>
                                        <p:cTn id="16" dur="80"/>
                                        <p:tgtEl>
                                          <p:spTgt spid="2765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7659"/>
                                        </p:tgtEl>
                                        <p:attrNameLst>
                                          <p:attrName>style.visibility</p:attrName>
                                        </p:attrNameLst>
                                      </p:cBhvr>
                                      <p:to>
                                        <p:strVal val="visible"/>
                                      </p:to>
                                    </p:set>
                                    <p:anim calcmode="discrete" valueType="clr">
                                      <p:cBhvr override="childStyle">
                                        <p:cTn id="21" dur="80"/>
                                        <p:tgtEl>
                                          <p:spTgt spid="2765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7659"/>
                                        </p:tgtEl>
                                        <p:attrNameLst>
                                          <p:attrName>fillcolor</p:attrName>
                                        </p:attrNameLst>
                                      </p:cBhvr>
                                      <p:tavLst>
                                        <p:tav tm="0">
                                          <p:val>
                                            <p:clrVal>
                                              <a:schemeClr val="accent2"/>
                                            </p:clrVal>
                                          </p:val>
                                        </p:tav>
                                        <p:tav tm="50000">
                                          <p:val>
                                            <p:clrVal>
                                              <a:schemeClr val="hlink"/>
                                            </p:clrVal>
                                          </p:val>
                                        </p:tav>
                                      </p:tavLst>
                                    </p:anim>
                                    <p:set>
                                      <p:cBhvr>
                                        <p:cTn id="23" dur="80"/>
                                        <p:tgtEl>
                                          <p:spTgt spid="276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8" grpId="0"/>
      <p:bldP spid="276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898989"/>
                </a:solidFill>
                <a:cs typeface="Arial" panose="020B0604020202020204" pitchFamily="34" charset="0"/>
              </a:rPr>
              <a:t>GV: Lê Thị Xuân Huyền</a:t>
            </a:r>
          </a:p>
        </p:txBody>
      </p:sp>
      <p:pic>
        <p:nvPicPr>
          <p:cNvPr id="111619" name="Picture 2" descr="B078"/>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12192000" cy="6838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WordArt 3"/>
          <p:cNvSpPr>
            <a:spLocks noChangeArrowheads="1" noChangeShapeType="1" noTextEdit="1"/>
          </p:cNvSpPr>
          <p:nvPr/>
        </p:nvSpPr>
        <p:spPr bwMode="auto">
          <a:xfrm>
            <a:off x="2247900" y="1427473"/>
            <a:ext cx="7696200" cy="4379603"/>
          </a:xfrm>
          <a:prstGeom prst="rect">
            <a:avLst/>
          </a:prstGeom>
          <a:noFill/>
          <a:scene3d>
            <a:camera prst="orthographicFront">
              <a:rot lat="0" lon="21299999" rev="0"/>
            </a:camera>
            <a:lightRig rig="threePt" dir="t"/>
          </a:scene3d>
        </p:spPr>
        <p:txBody>
          <a:bodyPr wrap="none" fromWordArt="1">
            <a:prstTxWarp prst="textCanUp">
              <a:avLst>
                <a:gd name="adj" fmla="val 76616"/>
              </a:avLst>
            </a:prstTxWarp>
            <a:scene3d>
              <a:camera prst="legacyPerspectiveBottom">
                <a:rot lat="1500000" lon="600000" rev="0"/>
              </a:camera>
              <a:lightRig rig="legacyFlat3" dir="t"/>
            </a:scene3d>
            <a:sp3d extrusionH="887400" prstMaterial="legacyMatte">
              <a:extrusionClr>
                <a:srgbClr val="FFFF00"/>
              </a:extrusionClr>
            </a:sp3d>
          </a:bodyPr>
          <a:lstStyle/>
          <a:p>
            <a:pPr algn="ctr">
              <a:defRPr/>
            </a:pPr>
            <a:r>
              <a:rPr lang="en-US" sz="3600" kern="10" smtClean="0">
                <a:ln w="9525">
                  <a:round/>
                  <a:headEnd/>
                  <a:tailEnd/>
                </a:ln>
                <a:solidFill>
                  <a:srgbClr val="FF0000"/>
                </a:solidFill>
                <a:latin typeface="Times New Roman" pitchFamily="18" charset="0"/>
                <a:cs typeface="Times New Roman" pitchFamily="18" charset="0"/>
              </a:rPr>
              <a:t>MONG </a:t>
            </a:r>
            <a:r>
              <a:rPr lang="en-US" sz="3600" kern="10">
                <a:ln w="9525">
                  <a:round/>
                  <a:headEnd/>
                  <a:tailEnd/>
                </a:ln>
                <a:solidFill>
                  <a:srgbClr val="FF0000"/>
                </a:solidFill>
                <a:latin typeface="Times New Roman" pitchFamily="18" charset="0"/>
                <a:cs typeface="Times New Roman" pitchFamily="18" charset="0"/>
              </a:rPr>
              <a:t>CÁC EM</a:t>
            </a:r>
          </a:p>
          <a:p>
            <a:pPr algn="ctr">
              <a:defRPr/>
            </a:pPr>
            <a:r>
              <a:rPr lang="en-US" sz="3600" kern="10" smtClean="0">
                <a:ln w="9525">
                  <a:round/>
                  <a:headEnd/>
                  <a:tailEnd/>
                </a:ln>
                <a:solidFill>
                  <a:srgbClr val="FF0000"/>
                </a:solidFill>
                <a:latin typeface="Times New Roman" pitchFamily="18" charset="0"/>
                <a:cs typeface="Times New Roman" pitchFamily="18" charset="0"/>
              </a:rPr>
              <a:t>CHĂM HỌC</a:t>
            </a:r>
            <a:endParaRPr lang="en-US" sz="3600" kern="10" dirty="0">
              <a:ln w="9525">
                <a:round/>
                <a:headEnd/>
                <a:tailEnd/>
              </a:ln>
              <a:solidFill>
                <a:srgbClr val="FF0000"/>
              </a:solidFill>
              <a:latin typeface=".VnTifani HeavyH"/>
            </a:endParaRPr>
          </a:p>
        </p:txBody>
      </p:sp>
    </p:spTree>
    <p:extLst>
      <p:ext uri="{BB962C8B-B14F-4D97-AF65-F5344CB8AC3E}">
        <p14:creationId xmlns:p14="http://schemas.microsoft.com/office/powerpoint/2010/main" val="1070936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158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75" name="WordArt 5"/>
          <p:cNvSpPr>
            <a:spLocks noChangeArrowheads="1" noChangeShapeType="1" noTextEdit="1"/>
          </p:cNvSpPr>
          <p:nvPr/>
        </p:nvSpPr>
        <p:spPr bwMode="auto">
          <a:xfrm>
            <a:off x="2684464" y="2362200"/>
            <a:ext cx="6638925" cy="920750"/>
          </a:xfrm>
          <a:prstGeom prst="rect">
            <a:avLst/>
          </a:prstGeom>
        </p:spPr>
        <p:txBody>
          <a:bodyPr wrap="none" fromWordArt="1">
            <a:prstTxWarp prst="textPlain">
              <a:avLst>
                <a:gd name="adj" fmla="val 50000"/>
              </a:avLst>
            </a:prstTxWarp>
          </a:bodyPr>
          <a:lstStyle/>
          <a:p>
            <a:pPr algn="ctr"/>
            <a:r>
              <a:rPr lang="en-US" sz="4400" b="1" kern="10">
                <a:ln w="12700">
                  <a:solidFill>
                    <a:srgbClr val="00FF00"/>
                  </a:solidFill>
                  <a:round/>
                  <a:headEnd/>
                  <a:tailEnd/>
                </a:ln>
                <a:solidFill>
                  <a:srgbClr val="FF0000">
                    <a:alpha val="87842"/>
                  </a:srgbClr>
                </a:solidFill>
                <a:effectLst>
                  <a:outerShdw dist="35921" dir="2700000" sy="50000" kx="2115830" algn="bl" rotWithShape="0">
                    <a:srgbClr val="C0C0C0">
                      <a:alpha val="79999"/>
                    </a:srgbClr>
                  </a:outerShdw>
                </a:effectLst>
              </a:rPr>
              <a:t>KHỞI ĐỘNG</a:t>
            </a:r>
          </a:p>
        </p:txBody>
      </p:sp>
    </p:spTree>
    <p:extLst>
      <p:ext uri="{BB962C8B-B14F-4D97-AF65-F5344CB8AC3E}">
        <p14:creationId xmlns:p14="http://schemas.microsoft.com/office/powerpoint/2010/main" val="4244759728"/>
      </p:ext>
    </p:extLst>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219201" y="2362200"/>
            <a:ext cx="10236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800" b="1">
                <a:solidFill>
                  <a:srgbClr val="0000FF"/>
                </a:solidFill>
                <a:latin typeface="Times New Roman" panose="02020603050405020304" pitchFamily="18" charset="0"/>
                <a:cs typeface="Times New Roman" panose="02020603050405020304" pitchFamily="18" charset="0"/>
              </a:rPr>
              <a:t>- Hãy kể về một người có khả năng hoặc có sức khỏe đặc biệt  mà em biết.</a:t>
            </a:r>
            <a:endParaRPr lang="en-US" altLang="en-US" sz="4800" b="1">
              <a:latin typeface="Times New Roman" panose="02020603050405020304" pitchFamily="18" charset="0"/>
              <a:cs typeface="Times New Roman" panose="02020603050405020304" pitchFamily="18" charset="0"/>
            </a:endParaRPr>
          </a:p>
        </p:txBody>
      </p:sp>
      <p:pic>
        <p:nvPicPr>
          <p:cNvPr id="4099" name="Picture 5"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37226" y="385764"/>
            <a:ext cx="1198562"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780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4"/>
                                        </p:tgtEl>
                                        <p:attrNameLst>
                                          <p:attrName>style.visibility</p:attrName>
                                        </p:attrNameLst>
                                      </p:cBhvr>
                                      <p:to>
                                        <p:strVal val="visible"/>
                                      </p:to>
                                    </p:set>
                                    <p:anim calcmode="discrete" valueType="clr">
                                      <p:cBhvr override="childStyle">
                                        <p:cTn id="7" dur="80"/>
                                        <p:tgtEl>
                                          <p:spTgt spid="235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4"/>
                                        </p:tgtEl>
                                        <p:attrNameLst>
                                          <p:attrName>fillcolor</p:attrName>
                                        </p:attrNameLst>
                                      </p:cBhvr>
                                      <p:tavLst>
                                        <p:tav tm="0">
                                          <p:val>
                                            <p:clrVal>
                                              <a:schemeClr val="accent2"/>
                                            </p:clrVal>
                                          </p:val>
                                        </p:tav>
                                        <p:tav tm="50000">
                                          <p:val>
                                            <p:clrVal>
                                              <a:schemeClr val="hlink"/>
                                            </p:clrVal>
                                          </p:val>
                                        </p:tav>
                                      </p:tavLst>
                                    </p:anim>
                                    <p:set>
                                      <p:cBhvr>
                                        <p:cTn id="9" dur="80"/>
                                        <p:tgtEl>
                                          <p:spTgt spid="235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22" descr="Firewrk8"/>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a:stretch>
            <a:fillRect/>
          </a:stretch>
        </p:blipFill>
        <p:spPr bwMode="auto">
          <a:xfrm>
            <a:off x="4989513" y="5334000"/>
            <a:ext cx="21209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1"/>
          <p:cNvSpPr txBox="1">
            <a:spLocks noChangeArrowheads="1"/>
          </p:cNvSpPr>
          <p:nvPr/>
        </p:nvSpPr>
        <p:spPr bwMode="auto">
          <a:xfrm>
            <a:off x="0" y="454409"/>
            <a:ext cx="122007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b="1" u="sng" smtClean="0">
                <a:latin typeface="Times New Roman" panose="02020603050405020304" pitchFamily="18" charset="0"/>
                <a:cs typeface="Times New Roman" panose="02020603050405020304" pitchFamily="18" charset="0"/>
              </a:rPr>
              <a:t>Kể chuyện :</a:t>
            </a:r>
            <a:endParaRPr lang="en-US" altLang="en-US" sz="3200" b="1" u="sng">
              <a:latin typeface="Times New Roman" panose="02020603050405020304" pitchFamily="18" charset="0"/>
              <a:cs typeface="Times New Roman" panose="02020603050405020304" pitchFamily="18" charset="0"/>
            </a:endParaRPr>
          </a:p>
        </p:txBody>
      </p:sp>
      <p:sp>
        <p:nvSpPr>
          <p:cNvPr id="15" name="Text Box 9"/>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Thứ </a:t>
            </a:r>
            <a:r>
              <a:rPr lang="en-US" altLang="en-US" b="1" smtClean="0">
                <a:latin typeface="Times New Roman" panose="02020603050405020304" pitchFamily="18" charset="0"/>
                <a:cs typeface="Times New Roman" panose="02020603050405020304" pitchFamily="18" charset="0"/>
              </a:rPr>
              <a:t>ba </a:t>
            </a:r>
            <a:r>
              <a:rPr lang="en-US" altLang="en-US" b="1">
                <a:latin typeface="Times New Roman" panose="02020603050405020304" pitchFamily="18" charset="0"/>
                <a:cs typeface="Times New Roman" panose="02020603050405020304" pitchFamily="18" charset="0"/>
              </a:rPr>
              <a:t>ngày </a:t>
            </a:r>
            <a:r>
              <a:rPr lang="en-US" altLang="en-US" b="1" smtClean="0">
                <a:latin typeface="Times New Roman" panose="02020603050405020304" pitchFamily="18" charset="0"/>
                <a:cs typeface="Times New Roman" panose="02020603050405020304" pitchFamily="18" charset="0"/>
              </a:rPr>
              <a:t>15 </a:t>
            </a:r>
            <a:r>
              <a:rPr lang="en-US" altLang="en-US" b="1">
                <a:latin typeface="Times New Roman" panose="02020603050405020304" pitchFamily="18" charset="0"/>
                <a:cs typeface="Times New Roman" panose="02020603050405020304" pitchFamily="18" charset="0"/>
              </a:rPr>
              <a:t>tháng </a:t>
            </a:r>
            <a:r>
              <a:rPr lang="en-US" altLang="en-US" b="1" smtClean="0">
                <a:latin typeface="Times New Roman" panose="02020603050405020304" pitchFamily="18" charset="0"/>
                <a:cs typeface="Times New Roman" panose="02020603050405020304" pitchFamily="18" charset="0"/>
              </a:rPr>
              <a:t>2 </a:t>
            </a:r>
            <a:r>
              <a:rPr lang="en-US" altLang="en-US" b="1">
                <a:latin typeface="Times New Roman" panose="02020603050405020304" pitchFamily="18" charset="0"/>
                <a:cs typeface="Times New Roman" panose="02020603050405020304" pitchFamily="18" charset="0"/>
              </a:rPr>
              <a:t>năm </a:t>
            </a:r>
            <a:r>
              <a:rPr lang="en-US" altLang="en-US" b="1" smtClean="0">
                <a:latin typeface="Times New Roman" panose="02020603050405020304" pitchFamily="18" charset="0"/>
                <a:cs typeface="Times New Roman" panose="02020603050405020304" pitchFamily="18" charset="0"/>
              </a:rPr>
              <a:t>2022</a:t>
            </a:r>
            <a:endParaRPr lang="en-US" altLang="en-US" b="1">
              <a:latin typeface="Times New Roman" panose="02020603050405020304" pitchFamily="18" charset="0"/>
              <a:cs typeface="Times New Roman" panose="02020603050405020304" pitchFamily="18" charset="0"/>
            </a:endParaRPr>
          </a:p>
        </p:txBody>
      </p:sp>
      <p:sp>
        <p:nvSpPr>
          <p:cNvPr id="16" name="TextBox 15"/>
          <p:cNvSpPr txBox="1"/>
          <p:nvPr/>
        </p:nvSpPr>
        <p:spPr>
          <a:xfrm>
            <a:off x="1" y="970373"/>
            <a:ext cx="12200706" cy="584775"/>
          </a:xfrm>
          <a:prstGeom prst="rect">
            <a:avLst/>
          </a:prstGeom>
          <a:noFill/>
          <a:ln w="9525">
            <a:noFill/>
          </a:ln>
        </p:spPr>
        <p:txBody>
          <a:bodyPr wrap="square">
            <a:spAutoFit/>
          </a:bodyPr>
          <a:lstStyle/>
          <a:p>
            <a:pPr algn="ctr" eaLnBrk="1" hangingPunct="1"/>
            <a:r>
              <a:rPr lang="en-US" sz="3200" b="1" smtClean="0">
                <a:solidFill>
                  <a:srgbClr val="FF0000"/>
                </a:solidFill>
                <a:latin typeface="Times New Roman" panose="02020603050405020304" pitchFamily="18" charset="0"/>
                <a:ea typeface="Times New Roman" panose="02020603050405020304" pitchFamily="18" charset="0"/>
              </a:rPr>
              <a:t>Con vịt xấu xí</a:t>
            </a:r>
            <a:endParaRPr lang="vi-VN" sz="32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55964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09600" y="1496290"/>
            <a:ext cx="5016501" cy="5303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6" descr="andec xen 2"/>
          <p:cNvPicPr>
            <a:picLocks noChangeAspect="1" noChangeArrowheads="1"/>
          </p:cNvPicPr>
          <p:nvPr/>
        </p:nvPicPr>
        <p:blipFill>
          <a:blip r:embed="rId5"/>
          <a:srcRect/>
          <a:stretch>
            <a:fillRect/>
          </a:stretch>
        </p:blipFill>
        <p:spPr bwMode="auto">
          <a:xfrm>
            <a:off x="5626101" y="1496290"/>
            <a:ext cx="6030912" cy="5303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 Box 11"/>
          <p:cNvSpPr txBox="1">
            <a:spLocks noChangeArrowheads="1"/>
          </p:cNvSpPr>
          <p:nvPr/>
        </p:nvSpPr>
        <p:spPr bwMode="auto">
          <a:xfrm>
            <a:off x="0" y="454409"/>
            <a:ext cx="122007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3200" b="1" u="sng" smtClean="0">
                <a:latin typeface="Times New Roman" panose="02020603050405020304" pitchFamily="18" charset="0"/>
                <a:cs typeface="Times New Roman" panose="02020603050405020304" pitchFamily="18" charset="0"/>
              </a:rPr>
              <a:t>Kể chuyện :</a:t>
            </a:r>
            <a:endParaRPr lang="en-US" altLang="en-US" sz="3200" b="1" u="sng">
              <a:latin typeface="Times New Roman" panose="02020603050405020304" pitchFamily="18" charset="0"/>
              <a:cs typeface="Times New Roman" panose="02020603050405020304" pitchFamily="18" charset="0"/>
            </a:endParaRPr>
          </a:p>
        </p:txBody>
      </p:sp>
      <p:sp>
        <p:nvSpPr>
          <p:cNvPr id="6" name="Text Box 9"/>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Thứ </a:t>
            </a:r>
            <a:r>
              <a:rPr lang="en-US" altLang="en-US" b="1" smtClean="0">
                <a:latin typeface="Times New Roman" panose="02020603050405020304" pitchFamily="18" charset="0"/>
                <a:cs typeface="Times New Roman" panose="02020603050405020304" pitchFamily="18" charset="0"/>
              </a:rPr>
              <a:t>ba </a:t>
            </a:r>
            <a:r>
              <a:rPr lang="en-US" altLang="en-US" b="1">
                <a:latin typeface="Times New Roman" panose="02020603050405020304" pitchFamily="18" charset="0"/>
                <a:cs typeface="Times New Roman" panose="02020603050405020304" pitchFamily="18" charset="0"/>
              </a:rPr>
              <a:t>ngày </a:t>
            </a:r>
            <a:r>
              <a:rPr lang="en-US" altLang="en-US" b="1" smtClean="0">
                <a:latin typeface="Times New Roman" panose="02020603050405020304" pitchFamily="18" charset="0"/>
                <a:cs typeface="Times New Roman" panose="02020603050405020304" pitchFamily="18" charset="0"/>
              </a:rPr>
              <a:t>15 </a:t>
            </a:r>
            <a:r>
              <a:rPr lang="en-US" altLang="en-US" b="1">
                <a:latin typeface="Times New Roman" panose="02020603050405020304" pitchFamily="18" charset="0"/>
                <a:cs typeface="Times New Roman" panose="02020603050405020304" pitchFamily="18" charset="0"/>
              </a:rPr>
              <a:t>tháng </a:t>
            </a:r>
            <a:r>
              <a:rPr lang="en-US" altLang="en-US" b="1" smtClean="0">
                <a:latin typeface="Times New Roman" panose="02020603050405020304" pitchFamily="18" charset="0"/>
                <a:cs typeface="Times New Roman" panose="02020603050405020304" pitchFamily="18" charset="0"/>
              </a:rPr>
              <a:t>2 </a:t>
            </a:r>
            <a:r>
              <a:rPr lang="en-US" altLang="en-US" b="1">
                <a:latin typeface="Times New Roman" panose="02020603050405020304" pitchFamily="18" charset="0"/>
                <a:cs typeface="Times New Roman" panose="02020603050405020304" pitchFamily="18" charset="0"/>
              </a:rPr>
              <a:t>năm </a:t>
            </a:r>
            <a:r>
              <a:rPr lang="en-US" altLang="en-US" b="1" smtClean="0">
                <a:latin typeface="Times New Roman" panose="02020603050405020304" pitchFamily="18" charset="0"/>
                <a:cs typeface="Times New Roman" panose="02020603050405020304" pitchFamily="18" charset="0"/>
              </a:rPr>
              <a:t>2022</a:t>
            </a:r>
            <a:endParaRPr lang="en-US" altLang="en-US" b="1">
              <a:latin typeface="Times New Roman" panose="02020603050405020304" pitchFamily="18" charset="0"/>
              <a:cs typeface="Times New Roman" panose="02020603050405020304" pitchFamily="18" charset="0"/>
            </a:endParaRPr>
          </a:p>
        </p:txBody>
      </p:sp>
      <p:sp>
        <p:nvSpPr>
          <p:cNvPr id="7" name="TextBox 6"/>
          <p:cNvSpPr txBox="1"/>
          <p:nvPr/>
        </p:nvSpPr>
        <p:spPr>
          <a:xfrm>
            <a:off x="1" y="942663"/>
            <a:ext cx="12200706" cy="584775"/>
          </a:xfrm>
          <a:prstGeom prst="rect">
            <a:avLst/>
          </a:prstGeom>
          <a:noFill/>
          <a:ln w="9525">
            <a:noFill/>
          </a:ln>
        </p:spPr>
        <p:txBody>
          <a:bodyPr wrap="square">
            <a:spAutoFit/>
          </a:bodyPr>
          <a:lstStyle/>
          <a:p>
            <a:pPr algn="ctr" eaLnBrk="1" hangingPunct="1"/>
            <a:r>
              <a:rPr lang="en-US" sz="3200" b="1" smtClean="0">
                <a:solidFill>
                  <a:srgbClr val="FF0000"/>
                </a:solidFill>
                <a:latin typeface="Times New Roman" panose="02020603050405020304" pitchFamily="18" charset="0"/>
                <a:ea typeface="Times New Roman" panose="02020603050405020304" pitchFamily="18" charset="0"/>
              </a:rPr>
              <a:t>Con vịt xấu xí</a:t>
            </a:r>
            <a:endParaRPr lang="vi-VN" sz="32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5593526"/>
      </p:ext>
    </p:extLst>
  </p:cSld>
  <p:clrMapOvr>
    <a:masterClrMapping/>
  </p:clrMapOvr>
  <p:transition spd="slow">
    <p:checker/>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710" y="41556"/>
            <a:ext cx="12115800" cy="660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350" b="1">
                <a:solidFill>
                  <a:srgbClr val="FF0000"/>
                </a:solidFill>
                <a:latin typeface="Times New Roman" panose="02020603050405020304" pitchFamily="18" charset="0"/>
                <a:cs typeface="Times New Roman" panose="02020603050405020304" pitchFamily="18" charset="0"/>
              </a:rPr>
              <a:t>Con vịt xấu xí	</a:t>
            </a:r>
          </a:p>
          <a:p>
            <a:pPr algn="just" eaLnBrk="1" hangingPunct="1"/>
            <a:r>
              <a:rPr lang="en-US" altLang="en-US" sz="2350" b="1">
                <a:solidFill>
                  <a:srgbClr val="0000FF"/>
                </a:solidFill>
                <a:latin typeface="Times New Roman" panose="02020603050405020304" pitchFamily="18" charset="0"/>
                <a:cs typeface="Times New Roman" panose="02020603050405020304" pitchFamily="18" charset="0"/>
              </a:rPr>
              <a:t>      </a:t>
            </a:r>
            <a:r>
              <a:rPr lang="vi-VN" altLang="en-US" sz="2350" b="1">
                <a:solidFill>
                  <a:srgbClr val="0000FF"/>
                </a:solidFill>
                <a:latin typeface="Times New Roman" panose="02020603050405020304" pitchFamily="18" charset="0"/>
                <a:cs typeface="Times New Roman" panose="02020603050405020304" pitchFamily="18" charset="0"/>
              </a:rPr>
              <a:t>Sắp đến mùa đông lạnh giá, vợ chồng thiên nga cùng đứa con bé bỏng bay về phương Nam tránh rét. Vì đứa con quá nhỏ và yếu ớt nên chúng phải dừng chân nghỉ ở dọc đường, ở chỗ nghỉ chân ấy, chúng gặp một cô vịt chuẩn bị cho đàn con xuống ổ. Hai vợ chồng nhờ cô vịt chăm sóc giùm thiên nga con và hứa sang năm sẽ quay lại đón con.</a:t>
            </a:r>
          </a:p>
          <a:p>
            <a:pPr algn="just" eaLnBrk="1" hangingPunct="1"/>
            <a:r>
              <a:rPr lang="vi-VN" altLang="en-US" sz="2350" b="1">
                <a:solidFill>
                  <a:srgbClr val="0000FF"/>
                </a:solidFill>
                <a:latin typeface="Times New Roman" panose="02020603050405020304" pitchFamily="18" charset="0"/>
                <a:cs typeface="Times New Roman" panose="02020603050405020304" pitchFamily="18" charset="0"/>
              </a:rPr>
              <a:t>      </a:t>
            </a:r>
            <a:r>
              <a:rPr lang="vi-VN" altLang="en-US" sz="2350" b="1" smtClean="0">
                <a:solidFill>
                  <a:srgbClr val="0000FF"/>
                </a:solidFill>
                <a:latin typeface="Times New Roman" panose="02020603050405020304" pitchFamily="18" charset="0"/>
                <a:cs typeface="Times New Roman" panose="02020603050405020304" pitchFamily="18" charset="0"/>
              </a:rPr>
              <a:t>Cô </a:t>
            </a:r>
            <a:r>
              <a:rPr lang="vi-VN" altLang="en-US" sz="2350" b="1">
                <a:solidFill>
                  <a:srgbClr val="0000FF"/>
                </a:solidFill>
                <a:latin typeface="Times New Roman" panose="02020603050405020304" pitchFamily="18" charset="0"/>
                <a:cs typeface="Times New Roman" panose="02020603050405020304" pitchFamily="18" charset="0"/>
              </a:rPr>
              <a:t>vịt đồng ý, thiên nga con ở lại cùng đàn vịt. Nó buồn lắm vì không có bầu bạn. Vịt mẹ thì bận bịu suốt ngày vì phải kiếm ăn, chăm cả đàn vịt con cùng thiên nga bé bỏng. Đàn vịt con ấy, luôn tìm cách chành chọc, hắt hủi, bắt nạt thiên nga. Trong mắt chúng, thiên nga con là một con vịt xấu xí, vô tích sự. Chúng nhìn cái cổ dài ngoẵng và thân hình gầy guộc của thiên nga tỏ vẻ xem thường.</a:t>
            </a:r>
          </a:p>
          <a:p>
            <a:pPr algn="just" eaLnBrk="1" hangingPunct="1"/>
            <a:r>
              <a:rPr lang="vi-VN" altLang="en-US" sz="2350" b="1">
                <a:solidFill>
                  <a:srgbClr val="0000FF"/>
                </a:solidFill>
                <a:latin typeface="Times New Roman" panose="02020603050405020304" pitchFamily="18" charset="0"/>
                <a:cs typeface="Times New Roman" panose="02020603050405020304" pitchFamily="18" charset="0"/>
              </a:rPr>
              <a:t>    </a:t>
            </a:r>
            <a:r>
              <a:rPr lang="vi-VN" altLang="en-US" sz="2350" b="1" smtClean="0">
                <a:solidFill>
                  <a:srgbClr val="0000FF"/>
                </a:solidFill>
                <a:latin typeface="Times New Roman" panose="02020603050405020304" pitchFamily="18" charset="0"/>
                <a:cs typeface="Times New Roman" panose="02020603050405020304" pitchFamily="18" charset="0"/>
              </a:rPr>
              <a:t> </a:t>
            </a:r>
            <a:r>
              <a:rPr lang="vi-VN" altLang="en-US" sz="2350" b="1">
                <a:solidFill>
                  <a:srgbClr val="0000FF"/>
                </a:solidFill>
                <a:latin typeface="Times New Roman" panose="02020603050405020304" pitchFamily="18" charset="0"/>
                <a:cs typeface="Times New Roman" panose="02020603050405020304" pitchFamily="18" charset="0"/>
              </a:rPr>
              <a:t>Một năm sau, thiên nga được bố và mẹ quay lại đón tìm. Gặp lại con, cả bố và mẹ thiên nga vô cùng sung sướng vì con mình đã lớn khôn. Thiên nga gặp lại bố mẹ cũng vô cùng mừng rỡ. Nó đã quên những ngày tháng cô đơn, buồn tẻ, quên cả cách cư xử không mấy thân thiện của đàn vịt con. Nó chạy đến cảm ơn vịt mẹ và bịn rịn chia tay cùng các bạn vịt con để lên đường cùng bố mẹ. Thiên nga đã cùng bố mẹ bay đến những chân trời xa tươi đẹp.</a:t>
            </a:r>
          </a:p>
          <a:p>
            <a:pPr algn="just" eaLnBrk="1" hangingPunct="1"/>
            <a:r>
              <a:rPr lang="vi-VN" altLang="en-US" sz="2350" b="1">
                <a:solidFill>
                  <a:srgbClr val="0000FF"/>
                </a:solidFill>
                <a:latin typeface="Times New Roman" panose="02020603050405020304" pitchFamily="18" charset="0"/>
                <a:cs typeface="Times New Roman" panose="02020603050405020304" pitchFamily="18" charset="0"/>
              </a:rPr>
              <a:t>     </a:t>
            </a:r>
            <a:r>
              <a:rPr lang="vi-VN" altLang="en-US" sz="2350" b="1" smtClean="0">
                <a:solidFill>
                  <a:srgbClr val="0000FF"/>
                </a:solidFill>
                <a:latin typeface="Times New Roman" panose="02020603050405020304" pitchFamily="18" charset="0"/>
                <a:cs typeface="Times New Roman" panose="02020603050405020304" pitchFamily="18" charset="0"/>
              </a:rPr>
              <a:t>Lúc </a:t>
            </a:r>
            <a:r>
              <a:rPr lang="vi-VN" altLang="en-US" sz="2350" b="1">
                <a:solidFill>
                  <a:srgbClr val="0000FF"/>
                </a:solidFill>
                <a:latin typeface="Times New Roman" panose="02020603050405020304" pitchFamily="18" charset="0"/>
                <a:cs typeface="Times New Roman" panose="02020603050405020304" pitchFamily="18" charset="0"/>
              </a:rPr>
              <a:t>ấy, đàn vịt con đã hiểu được con vịt xấu xí mà chúng thường ghét bỏ chính là thiên nga, loài chim đẹp nhất trong vương quốc họ nhà chim. Chúng đã hối hận về cách cư xử của mình</a:t>
            </a:r>
            <a:r>
              <a:rPr lang="vi-VN" altLang="en-US" sz="2350" smtClean="0">
                <a:latin typeface="Times New Roman" panose="02020603050405020304" pitchFamily="18" charset="0"/>
                <a:cs typeface="Times New Roman" panose="02020603050405020304" pitchFamily="18" charset="0"/>
              </a:rPr>
              <a:t>.</a:t>
            </a:r>
            <a:endParaRPr lang="vi-VN" altLang="en-US" sz="23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327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
          <p:cNvGrpSpPr>
            <a:grpSpLocks/>
          </p:cNvGrpSpPr>
          <p:nvPr/>
        </p:nvGrpSpPr>
        <p:grpSpPr bwMode="auto">
          <a:xfrm>
            <a:off x="582613" y="954088"/>
            <a:ext cx="11029950" cy="5903912"/>
            <a:chOff x="16040" y="15060"/>
            <a:chExt cx="9115096" cy="5128440"/>
          </a:xfrm>
        </p:grpSpPr>
        <p:pic>
          <p:nvPicPr>
            <p:cNvPr id="18" name="Picture 13" descr="Untitled-3"/>
            <p:cNvPicPr>
              <a:picLocks noChangeAspect="1" noChangeArrowheads="1"/>
            </p:cNvPicPr>
            <p:nvPr/>
          </p:nvPicPr>
          <p:blipFill>
            <a:blip r:embed="rId4"/>
            <a:srcRect/>
            <a:stretch>
              <a:fillRect/>
            </a:stretch>
          </p:blipFill>
          <p:spPr bwMode="auto">
            <a:xfrm>
              <a:off x="16040" y="2512399"/>
              <a:ext cx="4324029" cy="2631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Picture 14" descr="Untitled-4"/>
            <p:cNvPicPr>
              <a:picLocks noChangeAspect="1" noChangeArrowheads="1"/>
            </p:cNvPicPr>
            <p:nvPr/>
          </p:nvPicPr>
          <p:blipFill>
            <a:blip r:embed="rId5"/>
            <a:srcRect/>
            <a:stretch>
              <a:fillRect/>
            </a:stretch>
          </p:blipFill>
          <p:spPr bwMode="auto">
            <a:xfrm>
              <a:off x="4380739" y="2512399"/>
              <a:ext cx="4750397" cy="2610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 name="Picture 24" descr="Untitled-2"/>
            <p:cNvPicPr>
              <a:picLocks noChangeAspect="1" noChangeArrowheads="1"/>
            </p:cNvPicPr>
            <p:nvPr/>
          </p:nvPicPr>
          <p:blipFill>
            <a:blip r:embed="rId6"/>
            <a:srcRect/>
            <a:stretch>
              <a:fillRect/>
            </a:stretch>
          </p:blipFill>
          <p:spPr bwMode="auto">
            <a:xfrm>
              <a:off x="4340069" y="15060"/>
              <a:ext cx="4791067" cy="2494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 name="Picture 25" descr="Untitled-1"/>
            <p:cNvPicPr>
              <a:picLocks noChangeAspect="1" noChangeArrowheads="1"/>
            </p:cNvPicPr>
            <p:nvPr/>
          </p:nvPicPr>
          <p:blipFill>
            <a:blip r:embed="rId7"/>
            <a:srcRect/>
            <a:stretch>
              <a:fillRect/>
            </a:stretch>
          </p:blipFill>
          <p:spPr bwMode="auto">
            <a:xfrm>
              <a:off x="16040" y="15060"/>
              <a:ext cx="4327966" cy="2494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7" name="Text Box 10"/>
          <p:cNvSpPr txBox="1">
            <a:spLocks noChangeArrowheads="1"/>
          </p:cNvSpPr>
          <p:nvPr/>
        </p:nvSpPr>
        <p:spPr bwMode="auto">
          <a:xfrm>
            <a:off x="563564" y="0"/>
            <a:ext cx="11064875" cy="954088"/>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1. Sắp xếp lại các tranh sau cho đúng với cốt truyện </a:t>
            </a:r>
            <a:r>
              <a:rPr lang="en-US" altLang="en-US" sz="2800" b="1" i="1">
                <a:solidFill>
                  <a:srgbClr val="0000FF"/>
                </a:solidFill>
                <a:latin typeface="Times New Roman" panose="02020603050405020304" pitchFamily="18" charset="0"/>
                <a:cs typeface="Times New Roman" panose="02020603050405020304" pitchFamily="18" charset="0"/>
              </a:rPr>
              <a:t>Con vịt xấu xí</a:t>
            </a:r>
            <a:r>
              <a:rPr lang="en-US" altLang="en-US" sz="2800" b="1">
                <a:solidFill>
                  <a:srgbClr val="0000FF"/>
                </a:solidFill>
                <a:latin typeface="Times New Roman" panose="02020603050405020304" pitchFamily="18" charset="0"/>
                <a:cs typeface="Times New Roman" panose="02020603050405020304" pitchFamily="18" charset="0"/>
              </a:rPr>
              <a:t> mà em vừa được nghe kể.</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460290"/>
      </p:ext>
    </p:extLst>
  </p:cSld>
  <p:clrMapOvr>
    <a:masterClrMapping/>
  </p:clrMapOvr>
  <p:transition spd="slow">
    <p:fad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563563" y="609600"/>
            <a:ext cx="11049000" cy="6248400"/>
            <a:chOff x="0" y="609600"/>
            <a:chExt cx="11049309" cy="6248400"/>
          </a:xfrm>
        </p:grpSpPr>
        <p:grpSp>
          <p:nvGrpSpPr>
            <p:cNvPr id="9220" name="Group 1"/>
            <p:cNvGrpSpPr>
              <a:grpSpLocks/>
            </p:cNvGrpSpPr>
            <p:nvPr/>
          </p:nvGrpSpPr>
          <p:grpSpPr bwMode="auto">
            <a:xfrm>
              <a:off x="19410" y="609600"/>
              <a:ext cx="11029899" cy="6248400"/>
              <a:chOff x="16040" y="15060"/>
              <a:chExt cx="9115096" cy="5128440"/>
            </a:xfrm>
          </p:grpSpPr>
          <p:pic>
            <p:nvPicPr>
              <p:cNvPr id="18" name="Picture 13" descr="Untitled-3"/>
              <p:cNvPicPr>
                <a:picLocks noChangeAspect="1" noChangeArrowheads="1"/>
              </p:cNvPicPr>
              <p:nvPr/>
            </p:nvPicPr>
            <p:blipFill>
              <a:blip r:embed="rId4"/>
              <a:srcRect/>
              <a:stretch>
                <a:fillRect/>
              </a:stretch>
            </p:blipFill>
            <p:spPr bwMode="auto">
              <a:xfrm>
                <a:off x="15743" y="2512830"/>
                <a:ext cx="4324170" cy="2630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Picture 14" descr="Untitled-4"/>
              <p:cNvPicPr>
                <a:picLocks noChangeAspect="1" noChangeArrowheads="1"/>
              </p:cNvPicPr>
              <p:nvPr/>
            </p:nvPicPr>
            <p:blipFill>
              <a:blip r:embed="rId5"/>
              <a:srcRect/>
              <a:stretch>
                <a:fillRect/>
              </a:stretch>
            </p:blipFill>
            <p:spPr bwMode="auto">
              <a:xfrm>
                <a:off x="4380584" y="2512830"/>
                <a:ext cx="4750552" cy="2609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 name="Picture 25" descr="Untitled-1"/>
              <p:cNvPicPr>
                <a:picLocks noChangeAspect="1" noChangeArrowheads="1"/>
              </p:cNvPicPr>
              <p:nvPr/>
            </p:nvPicPr>
            <p:blipFill>
              <a:blip r:embed="rId6"/>
              <a:srcRect/>
              <a:stretch>
                <a:fillRect/>
              </a:stretch>
            </p:blipFill>
            <p:spPr bwMode="auto">
              <a:xfrm>
                <a:off x="4380584" y="15060"/>
                <a:ext cx="4740056" cy="2495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7" name="Picture 6" descr="Untitled-2"/>
            <p:cNvPicPr>
              <a:picLocks noChangeAspect="1" noChangeArrowheads="1"/>
            </p:cNvPicPr>
            <p:nvPr/>
          </p:nvPicPr>
          <p:blipFill>
            <a:blip r:embed="rId7"/>
            <a:srcRect/>
            <a:stretch>
              <a:fillRect/>
            </a:stretch>
          </p:blipFill>
          <p:spPr bwMode="auto">
            <a:xfrm>
              <a:off x="0" y="609600"/>
              <a:ext cx="5251597" cy="296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4" name="TextBox 3"/>
          <p:cNvSpPr txBox="1">
            <a:spLocks noChangeArrowheads="1"/>
          </p:cNvSpPr>
          <p:nvPr/>
        </p:nvSpPr>
        <p:spPr bwMode="auto">
          <a:xfrm>
            <a:off x="762002" y="76201"/>
            <a:ext cx="3659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2676113072"/>
      </p:ext>
    </p:extLst>
  </p:cSld>
  <p:clrMapOvr>
    <a:masterClrMapping/>
  </p:clrMapOvr>
  <p:transition spd="slow">
    <p:fad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ext Box 7"/>
          <p:cNvSpPr txBox="1">
            <a:spLocks noChangeArrowheads="1"/>
          </p:cNvSpPr>
          <p:nvPr/>
        </p:nvSpPr>
        <p:spPr bwMode="auto">
          <a:xfrm>
            <a:off x="563564" y="152401"/>
            <a:ext cx="11064875" cy="5238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2. Dựa vào các tranh đã sắp xếp lại, kể lại từng đoạn câu chuyện.</a:t>
            </a:r>
          </a:p>
        </p:txBody>
      </p:sp>
      <p:sp>
        <p:nvSpPr>
          <p:cNvPr id="24584" name="Text Box 8"/>
          <p:cNvSpPr txBox="1">
            <a:spLocks noChangeArrowheads="1"/>
          </p:cNvSpPr>
          <p:nvPr/>
        </p:nvSpPr>
        <p:spPr bwMode="auto">
          <a:xfrm>
            <a:off x="563563" y="1066801"/>
            <a:ext cx="5075238" cy="63404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   Sắp đến mùa đông, vợ chồng thiên nga cùng đứa con nhỏ xíu bay về phương Nam tránh rét. Vì đứa con quá nhỏ và yếu ớt nên chúng phải  nghỉ lại dọc đường. May mắn, ở chỗ dừng chân, chúng gặp một cô vịt đang chuẩn bị cho đàn con xuống hồ. Hai vợ chồng liền nhờ cô chăm sóc giùm thiên nga con và hứa sang năm sẽ quay trở                                                                       lại đón con.</a:t>
            </a:r>
          </a:p>
          <a:p>
            <a:pPr eaLnBrk="1" hangingPunct="1">
              <a:spcBef>
                <a:spcPct val="50000"/>
              </a:spcBef>
            </a:pPr>
            <a:r>
              <a:rPr lang="en-US" altLang="en-US" sz="2800" b="1">
                <a:solidFill>
                  <a:srgbClr val="008000"/>
                </a:solidFill>
                <a:latin typeface="Times New Roman" panose="02020603050405020304" pitchFamily="18" charset="0"/>
                <a:cs typeface="Times New Roman" panose="02020603050405020304" pitchFamily="18" charset="0"/>
              </a:rPr>
              <a:t>                                                                   </a:t>
            </a:r>
          </a:p>
        </p:txBody>
      </p:sp>
      <p:pic>
        <p:nvPicPr>
          <p:cNvPr id="6" name="Picture 5" descr="Untitled-2"/>
          <p:cNvPicPr>
            <a:picLocks noChangeAspect="1" noChangeArrowheads="1"/>
          </p:cNvPicPr>
          <p:nvPr/>
        </p:nvPicPr>
        <p:blipFill>
          <a:blip r:embed="rId2"/>
          <a:srcRect/>
          <a:stretch>
            <a:fillRect/>
          </a:stretch>
        </p:blipFill>
        <p:spPr bwMode="auto">
          <a:xfrm>
            <a:off x="5761038" y="1066801"/>
            <a:ext cx="5867400" cy="5783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563563" y="542926"/>
            <a:ext cx="7653338" cy="523875"/>
          </a:xfrm>
          <a:prstGeom prst="rect">
            <a:avLst/>
          </a:prstGeom>
          <a:noFill/>
          <a:ln>
            <a:noFill/>
          </a:ln>
          <a:effectLst>
            <a:prstShdw prst="shdw17" dist="17961" dir="27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800000"/>
                </a:solidFill>
              </a:rPr>
              <a:t>Tranh 2</a:t>
            </a:r>
          </a:p>
        </p:txBody>
      </p:sp>
    </p:spTree>
    <p:extLst>
      <p:ext uri="{BB962C8B-B14F-4D97-AF65-F5344CB8AC3E}">
        <p14:creationId xmlns:p14="http://schemas.microsoft.com/office/powerpoint/2010/main" val="2477953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83"/>
                                        </p:tgtEl>
                                        <p:attrNameLst>
                                          <p:attrName>style.visibility</p:attrName>
                                        </p:attrNameLst>
                                      </p:cBhvr>
                                      <p:to>
                                        <p:strVal val="visible"/>
                                      </p:to>
                                    </p:set>
                                    <p:anim calcmode="discrete" valueType="clr">
                                      <p:cBhvr override="childStyle">
                                        <p:cTn id="7" dur="80"/>
                                        <p:tgtEl>
                                          <p:spTgt spid="245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83"/>
                                        </p:tgtEl>
                                        <p:attrNameLst>
                                          <p:attrName>fillcolor</p:attrName>
                                        </p:attrNameLst>
                                      </p:cBhvr>
                                      <p:tavLst>
                                        <p:tav tm="0">
                                          <p:val>
                                            <p:clrVal>
                                              <a:schemeClr val="accent2"/>
                                            </p:clrVal>
                                          </p:val>
                                        </p:tav>
                                        <p:tav tm="50000">
                                          <p:val>
                                            <p:clrVal>
                                              <a:schemeClr val="hlink"/>
                                            </p:clrVal>
                                          </p:val>
                                        </p:tav>
                                      </p:tavLst>
                                    </p:anim>
                                    <p:set>
                                      <p:cBhvr>
                                        <p:cTn id="9" dur="80"/>
                                        <p:tgtEl>
                                          <p:spTgt spid="2458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584"/>
                                        </p:tgtEl>
                                        <p:attrNameLst>
                                          <p:attrName>style.visibility</p:attrName>
                                        </p:attrNameLst>
                                      </p:cBhvr>
                                      <p:to>
                                        <p:strVal val="visible"/>
                                      </p:to>
                                    </p:set>
                                    <p:anim calcmode="lin" valueType="num">
                                      <p:cBhvr additive="base">
                                        <p:cTn id="14" dur="500" fill="hold"/>
                                        <p:tgtEl>
                                          <p:spTgt spid="24584"/>
                                        </p:tgtEl>
                                        <p:attrNameLst>
                                          <p:attrName>ppt_x</p:attrName>
                                        </p:attrNameLst>
                                      </p:cBhvr>
                                      <p:tavLst>
                                        <p:tav tm="0">
                                          <p:val>
                                            <p:strVal val="#ppt_x"/>
                                          </p:val>
                                        </p:tav>
                                        <p:tav tm="100000">
                                          <p:val>
                                            <p:strVal val="#ppt_x"/>
                                          </p:val>
                                        </p:tav>
                                      </p:tavLst>
                                    </p:anim>
                                    <p:anim calcmode="lin" valueType="num">
                                      <p:cBhvr additive="base">
                                        <p:cTn id="15" dur="500" fill="hold"/>
                                        <p:tgtEl>
                                          <p:spTgt spid="2458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721</TotalTime>
  <Words>576</Words>
  <Application>Microsoft Office PowerPoint</Application>
  <PresentationFormat>Custom</PresentationFormat>
  <Paragraphs>40</Paragraphs>
  <Slides>15</Slides>
  <Notes>4</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LÊ QUÝ ĐÔN</dc:title>
  <dc:creator>AutoBVT</dc:creator>
  <cp:lastModifiedBy>Windows User</cp:lastModifiedBy>
  <cp:revision>202</cp:revision>
  <dcterms:created xsi:type="dcterms:W3CDTF">2021-03-01T07:27:02Z</dcterms:created>
  <dcterms:modified xsi:type="dcterms:W3CDTF">2023-02-16T02:23:47Z</dcterms:modified>
</cp:coreProperties>
</file>