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7DEA7-63E9-4011-B421-A7F30DB9EE3B}"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9C86D-1E54-4658-BD09-410B7D0934B4}" type="slidenum">
              <a:rPr lang="en-US" smtClean="0"/>
              <a:t>‹#›</a:t>
            </a:fld>
            <a:endParaRPr lang="en-US"/>
          </a:p>
        </p:txBody>
      </p:sp>
    </p:spTree>
    <p:extLst>
      <p:ext uri="{BB962C8B-B14F-4D97-AF65-F5344CB8AC3E}">
        <p14:creationId xmlns:p14="http://schemas.microsoft.com/office/powerpoint/2010/main" val="182141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7453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8187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81015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0515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68541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021B2-CDC1-47A4-B3C3-C6FCC5BE5B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188287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021B2-CDC1-47A4-B3C3-C6FCC5BE5B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350074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021B2-CDC1-47A4-B3C3-C6FCC5BE5B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264245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021B2-CDC1-47A4-B3C3-C6FCC5BE5B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58722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F021B2-CDC1-47A4-B3C3-C6FCC5BE5B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10413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021B2-CDC1-47A4-B3C3-C6FCC5BE5BEB}"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64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021B2-CDC1-47A4-B3C3-C6FCC5BE5BEB}"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380775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021B2-CDC1-47A4-B3C3-C6FCC5BE5BEB}"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156021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021B2-CDC1-47A4-B3C3-C6FCC5BE5BEB}"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166513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F021B2-CDC1-47A4-B3C3-C6FCC5BE5BEB}"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416629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F021B2-CDC1-47A4-B3C3-C6FCC5BE5BEB}"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F8DE9-6754-42A9-BA34-900646A83BF4}" type="slidenum">
              <a:rPr lang="en-US" smtClean="0"/>
              <a:t>‹#›</a:t>
            </a:fld>
            <a:endParaRPr lang="en-US"/>
          </a:p>
        </p:txBody>
      </p:sp>
    </p:spTree>
    <p:extLst>
      <p:ext uri="{BB962C8B-B14F-4D97-AF65-F5344CB8AC3E}">
        <p14:creationId xmlns:p14="http://schemas.microsoft.com/office/powerpoint/2010/main" val="22324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021B2-CDC1-47A4-B3C3-C6FCC5BE5BEB}"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8DE9-6754-42A9-BA34-900646A83BF4}" type="slidenum">
              <a:rPr lang="en-US" smtClean="0"/>
              <a:t>‹#›</a:t>
            </a:fld>
            <a:endParaRPr lang="en-US"/>
          </a:p>
        </p:txBody>
      </p:sp>
    </p:spTree>
    <p:extLst>
      <p:ext uri="{BB962C8B-B14F-4D97-AF65-F5344CB8AC3E}">
        <p14:creationId xmlns:p14="http://schemas.microsoft.com/office/powerpoint/2010/main" val="181744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pn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video" Target="../media/media1.mp4"/><Relationship Id="rId7" Type="http://schemas.openxmlformats.org/officeDocument/2006/relationships/image" Target="../media/image12.png"/><Relationship Id="rId2" Type="http://schemas.microsoft.com/office/2007/relationships/media" Target="../media/media1.mp4"/><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071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2431471" y="1"/>
            <a:ext cx="1708051" cy="646331"/>
          </a:xfrm>
          <a:prstGeom prst="rect">
            <a:avLst/>
          </a:prstGeom>
          <a:noFill/>
        </p:spPr>
        <p:txBody>
          <a:bodyPr wrap="square" rtlCol="0">
            <a:spAutoFit/>
          </a:bodyPr>
          <a:lstStyle/>
          <a:p>
            <a:pPr>
              <a:lnSpc>
                <a:spcPct val="150000"/>
              </a:lnSpc>
            </a:pPr>
            <a:r>
              <a:rPr lang="vi-VN" sz="2400" b="1" dirty="0">
                <a:solidFill>
                  <a:srgbClr val="17479D"/>
                </a:solidFill>
                <a:latin typeface="UTM Avo" panose="02040603050506020204" pitchFamily="18" charset="0"/>
              </a:rPr>
              <a:t>ĐỌC </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4260322" y="302605"/>
            <a:ext cx="3671356" cy="646331"/>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Times New Roman" panose="02020603050405020304" pitchFamily="18" charset="0"/>
                <a:cs typeface="Times New Roman" panose="02020603050405020304" pitchFamily="18" charset="0"/>
              </a:rPr>
              <a:t>Hoạ mi hót</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722124" y="676159"/>
            <a:ext cx="8814816" cy="5966347"/>
          </a:xfrm>
          <a:prstGeom prst="roundRect">
            <a:avLst>
              <a:gd name="adj" fmla="val 7439"/>
            </a:avLst>
          </a:prstGeom>
          <a:noFill/>
        </p:spPr>
        <p:txBody>
          <a:bodyPr wrap="square" rtlCol="0">
            <a:spAutoFit/>
          </a:bodyPr>
          <a:lstStyle/>
          <a:p>
            <a:pPr algn="just">
              <a:lnSpc>
                <a:spcPct val="123000"/>
              </a:lnSpc>
            </a:pPr>
            <a:r>
              <a:rPr lang="vi-VN" sz="2133" dirty="0">
                <a:latin typeface="UTM Avo" panose="02040603050506020204" pitchFamily="18" charset="0"/>
                <a:ea typeface="Calibri" panose="020F0502020204030204" pitchFamily="34" charset="0"/>
              </a:rPr>
              <a:t>         </a:t>
            </a:r>
            <a:r>
              <a:rPr lang="vi-VN" sz="2133" dirty="0">
                <a:latin typeface="Times New Roman" panose="02020603050405020304" pitchFamily="18" charset="0"/>
                <a:ea typeface="Calibri" panose="020F0502020204030204" pitchFamily="34" charset="0"/>
                <a:cs typeface="Times New Roman" panose="02020603050405020304" pitchFamily="18" charset="0"/>
              </a:rPr>
              <a:t>Mùa xuân! Mỗi khi hoạ mi cất lên những tiếng hát vang lừng, mọi vật như có sự thay đổi kì diệu.</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(Theo Võ Quảng)</a:t>
            </a:r>
          </a:p>
          <a:p>
            <a:pPr lvl="0" algn="just">
              <a:lnSpc>
                <a:spcPct val="123000"/>
              </a:lnSpc>
            </a:pPr>
            <a:r>
              <a:rPr lang="x-none" sz="2133"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3553" y="907813"/>
            <a:ext cx="335835" cy="317355"/>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04396" y="1729835"/>
            <a:ext cx="317355" cy="317355"/>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2256" y="4492848"/>
            <a:ext cx="317355" cy="317355"/>
          </a:xfrm>
          <a:prstGeom prst="rect">
            <a:avLst/>
          </a:prstGeom>
        </p:spPr>
      </p:pic>
    </p:spTree>
    <p:custDataLst>
      <p:tags r:id="rId1"/>
    </p:custDataLst>
    <p:extLst>
      <p:ext uri="{BB962C8B-B14F-4D97-AF65-F5344CB8AC3E}">
        <p14:creationId xmlns:p14="http://schemas.microsoft.com/office/powerpoint/2010/main" val="35448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2019047" y="2273334"/>
            <a:ext cx="8159768" cy="1015663"/>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Times New Roman" panose="02020603050405020304" pitchFamily="18" charset="0"/>
                <a:cs typeface="Times New Roman" panose="02020603050405020304" pitchFamily="18" charset="0"/>
              </a:rPr>
              <a:t>1. </a:t>
            </a:r>
            <a:r>
              <a:rPr lang="vi-VN" sz="2000" dirty="0">
                <a:latin typeface="Times New Roman" panose="02020603050405020304" pitchFamily="18" charset="0"/>
                <a:cs typeface="Times New Roman" panose="02020603050405020304" pitchFamily="18" charset="0"/>
              </a:rPr>
              <a:t>Tiếng hót kì diệu của hoạ mi đã làm cho những sự vật trên bầu trời thay đổi như thế nào?</a:t>
            </a:r>
          </a:p>
        </p:txBody>
      </p:sp>
      <p:sp>
        <p:nvSpPr>
          <p:cNvPr id="10" name="TextBox 9">
            <a:extLst>
              <a:ext uri="{FF2B5EF4-FFF2-40B4-BE49-F238E27FC236}">
                <a16:creationId xmlns:a16="http://schemas.microsoft.com/office/drawing/2014/main" id="{CC238813-6EDC-49C5-8D5C-B80523462C08}"/>
              </a:ext>
            </a:extLst>
          </p:cNvPr>
          <p:cNvSpPr txBox="1"/>
          <p:nvPr/>
        </p:nvSpPr>
        <p:spPr>
          <a:xfrm>
            <a:off x="3774891" y="655065"/>
            <a:ext cx="7591660" cy="830997"/>
          </a:xfrm>
          <a:prstGeom prst="rect">
            <a:avLst/>
          </a:prstGeom>
          <a:noFill/>
        </p:spPr>
        <p:txBody>
          <a:bodyPr wrap="square" rtlCol="0">
            <a:spAutoFit/>
          </a:bodyPr>
          <a:lstStyle/>
          <a:p>
            <a:r>
              <a:rPr lang="vi-VN" sz="4800" dirty="0">
                <a:solidFill>
                  <a:schemeClr val="accent2"/>
                </a:solidFill>
                <a:latin typeface="Times New Roman" panose="02020603050405020304" pitchFamily="18" charset="0"/>
                <a:cs typeface="Times New Roman" panose="02020603050405020304" pitchFamily="18" charset="0"/>
              </a:rPr>
              <a:t>TRẢ LỜI CÂU HỎI</a:t>
            </a:r>
            <a:endParaRPr lang="en-US" sz="4800" dirty="0">
              <a:solidFill>
                <a:schemeClr val="accent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49EB6D9-57A4-DF4C-A943-78FC2D09D038}"/>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7181809" y="4803276"/>
            <a:ext cx="2890592" cy="1720072"/>
          </a:xfrm>
          <a:prstGeom prst="round2SameRect">
            <a:avLst>
              <a:gd name="adj1" fmla="val 0"/>
              <a:gd name="adj2" fmla="val 39412"/>
            </a:avLst>
          </a:prstGeom>
        </p:spPr>
      </p:pic>
      <p:sp>
        <p:nvSpPr>
          <p:cNvPr id="17" name="TextBox 16">
            <a:extLst>
              <a:ext uri="{FF2B5EF4-FFF2-40B4-BE49-F238E27FC236}">
                <a16:creationId xmlns:a16="http://schemas.microsoft.com/office/drawing/2014/main" id="{9DC59F8C-EFBC-E845-85DB-19AF407A4D02}"/>
              </a:ext>
            </a:extLst>
          </p:cNvPr>
          <p:cNvSpPr txBox="1"/>
          <p:nvPr/>
        </p:nvSpPr>
        <p:spPr>
          <a:xfrm>
            <a:off x="2013185" y="3254372"/>
            <a:ext cx="8159768" cy="1477328"/>
          </a:xfrm>
          <a:prstGeom prst="rect">
            <a:avLst/>
          </a:prstGeom>
          <a:noFill/>
        </p:spPr>
        <p:txBody>
          <a:bodyPr wrap="square" rtlCol="0">
            <a:spAutoFit/>
          </a:bodyPr>
          <a:lstStyle/>
          <a:p>
            <a:pPr algn="just">
              <a:lnSpc>
                <a:spcPct val="150000"/>
              </a:lnSpc>
            </a:pPr>
            <a:r>
              <a:rPr lang="vi-VN" sz="20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dirty="0">
                <a:solidFill>
                  <a:schemeClr val="tx2">
                    <a:lumMod val="75000"/>
                  </a:schemeClr>
                </a:solidFill>
                <a:latin typeface="Times New Roman" panose="02020603050405020304" pitchFamily="18" charset="0"/>
                <a:cs typeface="Times New Roman" panose="02020603050405020304" pitchFamily="18" charset="0"/>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p>
        </p:txBody>
      </p:sp>
      <p:pic>
        <p:nvPicPr>
          <p:cNvPr id="14" name="Picture 13">
            <a:extLst>
              <a:ext uri="{FF2B5EF4-FFF2-40B4-BE49-F238E27FC236}">
                <a16:creationId xmlns:a16="http://schemas.microsoft.com/office/drawing/2014/main" id="{FD3A7896-1880-1443-A55D-0E0F2F6424AC}"/>
              </a:ext>
            </a:extLst>
          </p:cNvPr>
          <p:cNvPicPr>
            <a:picLocks noChangeAspect="1"/>
          </p:cNvPicPr>
          <p:nvPr/>
        </p:nvPicPr>
        <p:blipFill rotWithShape="1">
          <a:blip r:embed="rId3">
            <a:clrChange>
              <a:clrFrom>
                <a:srgbClr val="FBFFFF"/>
              </a:clrFrom>
              <a:clrTo>
                <a:srgbClr val="FBFFFF">
                  <a:alpha val="0"/>
                </a:srgbClr>
              </a:clrTo>
            </a:clrChange>
          </a:blip>
          <a:srcRect l="15092" r="7561"/>
          <a:stretch/>
        </p:blipFill>
        <p:spPr>
          <a:xfrm>
            <a:off x="2013185" y="446911"/>
            <a:ext cx="1713699" cy="1720380"/>
          </a:xfrm>
          <a:prstGeom prst="ellipse">
            <a:avLst/>
          </a:prstGeom>
        </p:spPr>
      </p:pic>
    </p:spTree>
    <p:custDataLst>
      <p:tags r:id="rId1"/>
    </p:custDataLst>
    <p:extLst>
      <p:ext uri="{BB962C8B-B14F-4D97-AF65-F5344CB8AC3E}">
        <p14:creationId xmlns:p14="http://schemas.microsoft.com/office/powerpoint/2010/main" val="26239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9615-D37D-784F-82CD-06534B8D47AE}"/>
              </a:ext>
            </a:extLst>
          </p:cNvPr>
          <p:cNvSpPr txBox="1"/>
          <p:nvPr/>
        </p:nvSpPr>
        <p:spPr>
          <a:xfrm>
            <a:off x="2003548" y="757493"/>
            <a:ext cx="8017145" cy="553998"/>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Times New Roman" panose="02020603050405020304" pitchFamily="18" charset="0"/>
                <a:cs typeface="Times New Roman" panose="02020603050405020304" pitchFamily="18" charset="0"/>
              </a:rPr>
              <a:t>2. </a:t>
            </a:r>
            <a:r>
              <a:rPr lang="vi-VN" sz="2000" dirty="0">
                <a:latin typeface="Times New Roman" panose="02020603050405020304" pitchFamily="18" charset="0"/>
                <a:cs typeface="Times New Roman" panose="02020603050405020304" pitchFamily="18" charset="0"/>
              </a:rPr>
              <a:t>Những gợn sóng trên hồ có thay đổi gì khi hoà nhịp với tiếng hoạ mi hót?</a:t>
            </a:r>
          </a:p>
        </p:txBody>
      </p:sp>
      <p:sp>
        <p:nvSpPr>
          <p:cNvPr id="3" name="TextBox 2">
            <a:extLst>
              <a:ext uri="{FF2B5EF4-FFF2-40B4-BE49-F238E27FC236}">
                <a16:creationId xmlns:a16="http://schemas.microsoft.com/office/drawing/2014/main" id="{11F3115C-A5D3-E54C-8C97-558BE2B41A52}"/>
              </a:ext>
            </a:extLst>
          </p:cNvPr>
          <p:cNvSpPr txBox="1"/>
          <p:nvPr/>
        </p:nvSpPr>
        <p:spPr>
          <a:xfrm>
            <a:off x="2003547" y="1738532"/>
            <a:ext cx="8159768" cy="553998"/>
          </a:xfrm>
          <a:prstGeom prst="rect">
            <a:avLst/>
          </a:prstGeom>
          <a:noFill/>
        </p:spPr>
        <p:txBody>
          <a:bodyPr wrap="square" rtlCol="0">
            <a:spAutoFit/>
          </a:bodyPr>
          <a:lstStyle/>
          <a:p>
            <a:pPr algn="just">
              <a:lnSpc>
                <a:spcPct val="150000"/>
              </a:lnSpc>
            </a:pPr>
            <a:r>
              <a:rPr lang="vi-VN" sz="20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dirty="0">
                <a:solidFill>
                  <a:schemeClr val="accent6">
                    <a:lumMod val="75000"/>
                  </a:schemeClr>
                </a:solidFill>
                <a:latin typeface="Times New Roman" panose="02020603050405020304" pitchFamily="18" charset="0"/>
                <a:cs typeface="Times New Roman" panose="02020603050405020304" pitchFamily="18" charset="0"/>
              </a:rPr>
              <a:t>Những gợn sóng trên hồ hoà nhịp với tiếng hoại mi hót, lấp lánh thêm.</a:t>
            </a:r>
          </a:p>
        </p:txBody>
      </p:sp>
      <p:sp>
        <p:nvSpPr>
          <p:cNvPr id="4" name="TextBox 3">
            <a:extLst>
              <a:ext uri="{FF2B5EF4-FFF2-40B4-BE49-F238E27FC236}">
                <a16:creationId xmlns:a16="http://schemas.microsoft.com/office/drawing/2014/main" id="{0A87A9B8-A978-4A44-ACF1-5B7E75F7552D}"/>
              </a:ext>
            </a:extLst>
          </p:cNvPr>
          <p:cNvSpPr txBox="1"/>
          <p:nvPr/>
        </p:nvSpPr>
        <p:spPr>
          <a:xfrm>
            <a:off x="2003548" y="2779683"/>
            <a:ext cx="8017145" cy="2400657"/>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Times New Roman" panose="02020603050405020304" pitchFamily="18" charset="0"/>
                <a:cs typeface="Times New Roman" panose="02020603050405020304" pitchFamily="18" charset="0"/>
              </a:rPr>
              <a:t>3. </a:t>
            </a:r>
            <a:r>
              <a:rPr lang="vi-VN" sz="2000" dirty="0">
                <a:latin typeface="Times New Roman" panose="02020603050405020304" pitchFamily="18" charset="0"/>
                <a:cs typeface="Times New Roman" panose="02020603050405020304" pitchFamily="18" charset="0"/>
              </a:rPr>
              <a:t>Nói tiếp sự thay đổi của các sự vật trên mặt đất khi nghe hoạ mi hót.</a:t>
            </a:r>
          </a:p>
          <a:p>
            <a:pPr algn="just">
              <a:lnSpc>
                <a:spcPct val="150000"/>
              </a:lnSpc>
            </a:pPr>
            <a:r>
              <a:rPr lang="vi-VN" sz="2000" dirty="0">
                <a:latin typeface="Times New Roman" panose="02020603050405020304" pitchFamily="18" charset="0"/>
                <a:cs typeface="Times New Roman" panose="02020603050405020304" pitchFamily="18" charset="0"/>
              </a:rPr>
              <a:t>a. Các loài hoa</a:t>
            </a:r>
          </a:p>
          <a:p>
            <a:pPr algn="just">
              <a:lnSpc>
                <a:spcPct val="150000"/>
              </a:lnSpc>
            </a:pPr>
            <a:endParaRPr lang="vi-VN" sz="2000" dirty="0">
              <a:latin typeface="UTM Avo" panose="02040603050506020204" pitchFamily="18" charset="0"/>
            </a:endParaRPr>
          </a:p>
          <a:p>
            <a:pPr algn="just">
              <a:lnSpc>
                <a:spcPct val="150000"/>
              </a:lnSpc>
            </a:pPr>
            <a:endParaRPr lang="vi-VN" sz="2000" dirty="0">
              <a:latin typeface="UTM Avo" panose="02040603050506020204" pitchFamily="18" charset="0"/>
            </a:endParaRPr>
          </a:p>
          <a:p>
            <a:pPr algn="just">
              <a:lnSpc>
                <a:spcPct val="150000"/>
              </a:lnSpc>
            </a:pPr>
            <a:r>
              <a:rPr lang="vi-VN" sz="2000" dirty="0">
                <a:latin typeface="Times New Roman" panose="02020603050405020304" pitchFamily="18" charset="0"/>
                <a:cs typeface="Times New Roman" panose="02020603050405020304" pitchFamily="18" charset="0"/>
              </a:rPr>
              <a:t>b. Các loài chim</a:t>
            </a:r>
          </a:p>
        </p:txBody>
      </p:sp>
      <p:sp>
        <p:nvSpPr>
          <p:cNvPr id="5" name="TextBox 4">
            <a:extLst>
              <a:ext uri="{FF2B5EF4-FFF2-40B4-BE49-F238E27FC236}">
                <a16:creationId xmlns:a16="http://schemas.microsoft.com/office/drawing/2014/main" id="{A0343597-5D69-8049-8DFF-2A75E7D0D5C3}"/>
              </a:ext>
            </a:extLst>
          </p:cNvPr>
          <p:cNvSpPr txBox="1"/>
          <p:nvPr/>
        </p:nvSpPr>
        <p:spPr>
          <a:xfrm>
            <a:off x="2508232" y="3735713"/>
            <a:ext cx="8159768" cy="553998"/>
          </a:xfrm>
          <a:prstGeom prst="rect">
            <a:avLst/>
          </a:prstGeom>
          <a:noFill/>
        </p:spPr>
        <p:txBody>
          <a:bodyPr wrap="square" rtlCol="0">
            <a:spAutoFit/>
          </a:bodyPr>
          <a:lstStyle/>
          <a:p>
            <a:pPr algn="just">
              <a:lnSpc>
                <a:spcPct val="150000"/>
              </a:lnSpc>
            </a:pPr>
            <a:r>
              <a:rPr lang="vi-VN" sz="20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nghe tiếng hót trong suốt của hoạ mi chợt bừng</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FC2BEF2-CAB1-D74D-AB47-D38CF10B8B3C}"/>
              </a:ext>
            </a:extLst>
          </p:cNvPr>
          <p:cNvSpPr/>
          <p:nvPr/>
        </p:nvSpPr>
        <p:spPr>
          <a:xfrm>
            <a:off x="2316025" y="4222385"/>
            <a:ext cx="8238852" cy="400110"/>
          </a:xfrm>
          <a:prstGeom prst="rect">
            <a:avLst/>
          </a:prstGeom>
        </p:spPr>
        <p:txBody>
          <a:bodyPr wrap="square">
            <a:spAutoFit/>
          </a:bodyPr>
          <a:lstStyle/>
          <a:p>
            <a:r>
              <a:rPr lang="vi-VN" sz="2000" dirty="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giấc, xoè những cánh hoa đẹp, bày đủ các màu sắc xanh tươi.</a:t>
            </a:r>
            <a:endParaRPr lang="x-none"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565D94-6B2E-C44E-8B31-2088291BAC12}"/>
              </a:ext>
            </a:extLst>
          </p:cNvPr>
          <p:cNvSpPr txBox="1"/>
          <p:nvPr/>
        </p:nvSpPr>
        <p:spPr>
          <a:xfrm>
            <a:off x="2508232" y="5066259"/>
            <a:ext cx="9766688" cy="553998"/>
          </a:xfrm>
          <a:prstGeom prst="rect">
            <a:avLst/>
          </a:prstGeom>
          <a:noFill/>
        </p:spPr>
        <p:txBody>
          <a:bodyPr wrap="square" rtlCol="0">
            <a:spAutoFit/>
          </a:bodyPr>
          <a:lstStyle/>
          <a:p>
            <a:pPr algn="just">
              <a:lnSpc>
                <a:spcPct val="150000"/>
              </a:lnSpc>
            </a:pPr>
            <a:r>
              <a:rPr lang="vi-VN" sz="20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dạo lên những khúc nhạc tưng bừng, ngợi ca</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D05076C-E0BD-0F49-A977-58D29CE6B83A}"/>
              </a:ext>
            </a:extLst>
          </p:cNvPr>
          <p:cNvSpPr/>
          <p:nvPr/>
        </p:nvSpPr>
        <p:spPr>
          <a:xfrm>
            <a:off x="2316023" y="5598201"/>
            <a:ext cx="8238852" cy="400110"/>
          </a:xfrm>
          <a:prstGeom prst="rect">
            <a:avLst/>
          </a:prstGeom>
        </p:spPr>
        <p:txBody>
          <a:bodyPr wrap="square">
            <a:spAutoFit/>
          </a:bodyPr>
          <a:lstStyle/>
          <a:p>
            <a:r>
              <a:rPr lang="vi-VN" sz="20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núi sông đổi mới.</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89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BE477-9BA9-B044-BFF5-C99C4A2D59D3}"/>
              </a:ext>
            </a:extLst>
          </p:cNvPr>
          <p:cNvSpPr txBox="1"/>
          <p:nvPr/>
        </p:nvSpPr>
        <p:spPr>
          <a:xfrm>
            <a:off x="2179514" y="795200"/>
            <a:ext cx="8017145" cy="3170740"/>
          </a:xfrm>
          <a:prstGeom prst="rect">
            <a:avLst/>
          </a:prstGeom>
          <a:noFill/>
        </p:spPr>
        <p:txBody>
          <a:bodyPr wrap="square" rtlCol="0">
            <a:spAutoFit/>
          </a:bodyPr>
          <a:lstStyle/>
          <a:p>
            <a:pPr algn="just">
              <a:lnSpc>
                <a:spcPct val="150000"/>
              </a:lnSpc>
            </a:pPr>
            <a:r>
              <a:rPr lang="vi-VN" sz="2667" b="1" dirty="0">
                <a:solidFill>
                  <a:schemeClr val="accent6">
                    <a:lumMod val="75000"/>
                  </a:schemeClr>
                </a:solidFill>
                <a:latin typeface="Times New Roman" panose="02020603050405020304" pitchFamily="18" charset="0"/>
                <a:cs typeface="Times New Roman" panose="02020603050405020304" pitchFamily="18" charset="0"/>
              </a:rPr>
              <a:t>4. </a:t>
            </a:r>
            <a:r>
              <a:rPr lang="vi-VN" sz="2667" dirty="0">
                <a:latin typeface="Times New Roman" panose="02020603050405020304" pitchFamily="18" charset="0"/>
                <a:cs typeface="Times New Roman" panose="02020603050405020304" pitchFamily="18" charset="0"/>
              </a:rPr>
              <a:t>Nếu được đặt tên cho bài đọc, em sẽ chọn tên nào?</a:t>
            </a:r>
          </a:p>
          <a:p>
            <a:pPr algn="just">
              <a:lnSpc>
                <a:spcPct val="150000"/>
              </a:lnSpc>
            </a:pPr>
            <a:r>
              <a:rPr lang="vi-VN" sz="2667" dirty="0">
                <a:latin typeface="Times New Roman" panose="02020603050405020304" pitchFamily="18" charset="0"/>
                <a:cs typeface="Times New Roman" panose="02020603050405020304" pitchFamily="18" charset="0"/>
              </a:rPr>
              <a:t>a. Sứ giả của mùa xuân</a:t>
            </a:r>
          </a:p>
          <a:p>
            <a:pPr algn="just">
              <a:lnSpc>
                <a:spcPct val="150000"/>
              </a:lnSpc>
            </a:pPr>
            <a:r>
              <a:rPr lang="vi-VN" sz="2667" dirty="0">
                <a:latin typeface="Times New Roman" panose="02020603050405020304" pitchFamily="18" charset="0"/>
                <a:cs typeface="Times New Roman" panose="02020603050405020304" pitchFamily="18" charset="0"/>
              </a:rPr>
              <a:t>b. Hoạ mi và mùa xuân</a:t>
            </a:r>
          </a:p>
          <a:p>
            <a:pPr algn="just">
              <a:lnSpc>
                <a:spcPct val="150000"/>
              </a:lnSpc>
            </a:pPr>
            <a:r>
              <a:rPr lang="vi-VN" sz="2667" dirty="0">
                <a:latin typeface="Times New Roman" panose="02020603050405020304" pitchFamily="18" charset="0"/>
                <a:cs typeface="Times New Roman" panose="02020603050405020304" pitchFamily="18" charset="0"/>
              </a:rPr>
              <a:t>c. Hoạ mi hót</a:t>
            </a:r>
          </a:p>
          <a:p>
            <a:pPr algn="just">
              <a:lnSpc>
                <a:spcPct val="150000"/>
              </a:lnSpc>
            </a:pPr>
            <a:endParaRPr lang="vi-VN" sz="2667" dirty="0">
              <a:latin typeface="UTM Avo" panose="02040603050506020204" pitchFamily="18" charset="0"/>
            </a:endParaRPr>
          </a:p>
        </p:txBody>
      </p:sp>
      <p:pic>
        <p:nvPicPr>
          <p:cNvPr id="3" name="Picture 2">
            <a:extLst>
              <a:ext uri="{FF2B5EF4-FFF2-40B4-BE49-F238E27FC236}">
                <a16:creationId xmlns:a16="http://schemas.microsoft.com/office/drawing/2014/main"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4872329" y="3429001"/>
            <a:ext cx="5200072" cy="3094348"/>
          </a:xfrm>
          <a:prstGeom prst="round2SameRect">
            <a:avLst>
              <a:gd name="adj1" fmla="val 0"/>
              <a:gd name="adj2" fmla="val 39412"/>
            </a:avLst>
          </a:prstGeom>
        </p:spPr>
      </p:pic>
    </p:spTree>
    <p:extLst>
      <p:ext uri="{BB962C8B-B14F-4D97-AF65-F5344CB8AC3E}">
        <p14:creationId xmlns:p14="http://schemas.microsoft.com/office/powerpoint/2010/main" val="19164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2431470" y="1"/>
            <a:ext cx="3664529" cy="646331"/>
          </a:xfrm>
          <a:prstGeom prst="rect">
            <a:avLst/>
          </a:prstGeom>
          <a:noFill/>
        </p:spPr>
        <p:txBody>
          <a:bodyPr wrap="square" rtlCol="0">
            <a:spAutoFit/>
          </a:bodyPr>
          <a:lstStyle/>
          <a:p>
            <a:pPr>
              <a:lnSpc>
                <a:spcPct val="150000"/>
              </a:lnSpc>
            </a:pPr>
            <a:r>
              <a:rPr lang="vi-VN" sz="2400" b="1" dirty="0">
                <a:solidFill>
                  <a:srgbClr val="17479D"/>
                </a:solidFill>
                <a:latin typeface="Times New Roman" panose="02020603050405020304" pitchFamily="18" charset="0"/>
                <a:cs typeface="Times New Roman" panose="02020603050405020304" pitchFamily="18" charset="0"/>
              </a:rPr>
              <a:t>LUYỆN ĐỌC LẠI </a:t>
            </a:r>
            <a:endParaRPr lang="en-US" sz="2400" b="1" dirty="0">
              <a:solidFill>
                <a:srgbClr val="17479D"/>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4260322" y="302605"/>
            <a:ext cx="3671356" cy="646331"/>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Hoạ mi hót</a:t>
            </a:r>
            <a:endParaRPr lang="en-US" sz="24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722124" y="676159"/>
            <a:ext cx="8814816" cy="5966347"/>
          </a:xfrm>
          <a:prstGeom prst="roundRect">
            <a:avLst>
              <a:gd name="adj" fmla="val 7439"/>
            </a:avLst>
          </a:prstGeom>
          <a:noFill/>
        </p:spPr>
        <p:txBody>
          <a:bodyPr wrap="square" rtlCol="0">
            <a:spAutoFit/>
          </a:bodyPr>
          <a:lstStyle/>
          <a:p>
            <a:pPr algn="just">
              <a:lnSpc>
                <a:spcPct val="123000"/>
              </a:lnSpc>
            </a:pPr>
            <a:r>
              <a:rPr lang="vi-VN" sz="2133" dirty="0">
                <a:latin typeface="UTM Avo" panose="02040603050506020204" pitchFamily="18" charset="0"/>
                <a:ea typeface="Calibri" panose="020F0502020204030204" pitchFamily="34" charset="0"/>
              </a:rPr>
              <a:t>         </a:t>
            </a:r>
            <a:r>
              <a:rPr lang="vi-VN" sz="2133" dirty="0">
                <a:latin typeface="Times New Roman" panose="02020603050405020304" pitchFamily="18" charset="0"/>
                <a:ea typeface="Calibri" panose="020F0502020204030204" pitchFamily="34" charset="0"/>
                <a:cs typeface="Times New Roman" panose="02020603050405020304" pitchFamily="18" charset="0"/>
              </a:rPr>
              <a:t>Mùa xuân! Mỗi khi hoạ mi cất lên những tiếng hát vang lừng, mọi vật như có sự thay đổi kì diệu.</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(Theo Võ Quảng)</a:t>
            </a:r>
          </a:p>
          <a:p>
            <a:pPr lvl="0" algn="just">
              <a:lnSpc>
                <a:spcPct val="123000"/>
              </a:lnSpc>
            </a:pPr>
            <a:r>
              <a:rPr lang="x-none" sz="2133" dirty="0">
                <a:latin typeface="Times New Roman" panose="02020603050405020304" pitchFamily="18" charset="0"/>
                <a:cs typeface="Times New Roman" panose="020206030504050203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3553" y="907813"/>
            <a:ext cx="335835" cy="317355"/>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04396" y="1729835"/>
            <a:ext cx="317355" cy="317355"/>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4876" y="4533944"/>
            <a:ext cx="317355" cy="317355"/>
          </a:xfrm>
          <a:prstGeom prst="rect">
            <a:avLst/>
          </a:prstGeom>
        </p:spPr>
      </p:pic>
    </p:spTree>
    <p:custDataLst>
      <p:tags r:id="rId1"/>
    </p:custDataLst>
    <p:extLst>
      <p:ext uri="{BB962C8B-B14F-4D97-AF65-F5344CB8AC3E}">
        <p14:creationId xmlns:p14="http://schemas.microsoft.com/office/powerpoint/2010/main" val="3322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453" y="2415821"/>
            <a:ext cx="7969105" cy="708014"/>
          </a:xfrm>
          <a:prstGeom prst="rect">
            <a:avLst/>
          </a:prstGeom>
        </p:spPr>
        <p:txBody>
          <a:bodyPr wrap="none">
            <a:spAutoFit/>
          </a:bodyPr>
          <a:lstStyle/>
          <a:p>
            <a:pPr lvl="0" algn="just">
              <a:lnSpc>
                <a:spcPct val="150000"/>
              </a:lnSpc>
            </a:pPr>
            <a:r>
              <a:rPr lang="vi-VN" sz="2667" dirty="0">
                <a:latin typeface="Times New Roman" panose="02020603050405020304" pitchFamily="18" charset="0"/>
                <a:cs typeface="Times New Roman" panose="02020603050405020304" pitchFamily="18" charset="0"/>
              </a:rPr>
              <a:t>Câu 1: Tìm trong bài đọc từ ngữ tả tiếng hót của </a:t>
            </a:r>
            <a:r>
              <a:rPr lang="vi-VN" sz="2667" dirty="0">
                <a:latin typeface="Times New Roman" panose="02020603050405020304" pitchFamily="18" charset="0"/>
                <a:cs typeface="Times New Roman" panose="02020603050405020304" pitchFamily="18" charset="0"/>
              </a:rPr>
              <a:t>họa mi?</a:t>
            </a:r>
            <a:endParaRPr lang="vi-VN" sz="2667" dirty="0">
              <a:latin typeface="Times New Roman" panose="02020603050405020304" pitchFamily="18" charset="0"/>
              <a:cs typeface="Times New Roman" panose="02020603050405020304" pitchFamily="18" charset="0"/>
            </a:endParaRPr>
          </a:p>
        </p:txBody>
      </p:sp>
      <p:sp>
        <p:nvSpPr>
          <p:cNvPr id="3" name="Rectangle 2"/>
          <p:cNvSpPr/>
          <p:nvPr/>
        </p:nvSpPr>
        <p:spPr>
          <a:xfrm>
            <a:off x="2084009" y="3943695"/>
            <a:ext cx="7919596" cy="708014"/>
          </a:xfrm>
          <a:prstGeom prst="rect">
            <a:avLst/>
          </a:prstGeom>
        </p:spPr>
        <p:txBody>
          <a:bodyPr wrap="square">
            <a:spAutoFit/>
          </a:bodyPr>
          <a:lstStyle/>
          <a:p>
            <a:pPr lvl="0" algn="just">
              <a:lnSpc>
                <a:spcPct val="150000"/>
              </a:lnSpc>
            </a:pPr>
            <a:r>
              <a:rPr lang="vi-VN" sz="2667" dirty="0">
                <a:latin typeface="Times New Roman" panose="02020603050405020304" pitchFamily="18" charset="0"/>
                <a:cs typeface="Times New Roman" panose="02020603050405020304" pitchFamily="18" charset="0"/>
              </a:rPr>
              <a:t>Câu 2: Đặt một câu với từ ngữ vừa tìm được?</a:t>
            </a:r>
          </a:p>
        </p:txBody>
      </p:sp>
    </p:spTree>
    <p:extLst>
      <p:ext uri="{BB962C8B-B14F-4D97-AF65-F5344CB8AC3E}">
        <p14:creationId xmlns:p14="http://schemas.microsoft.com/office/powerpoint/2010/main" val="196221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6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6642" y="2392040"/>
            <a:ext cx="2278065" cy="4195700"/>
          </a:xfrm>
          <a:prstGeom prst="rect">
            <a:avLst/>
          </a:prstGeom>
          <a:noFill/>
        </p:spPr>
        <p:txBody>
          <a:bodyPr wrap="square" rtlCol="0">
            <a:spAutoFit/>
          </a:bodyPr>
          <a:lstStyle/>
          <a:p>
            <a:pPr algn="ctr" defTabSz="1219170">
              <a:buClr>
                <a:srgbClr val="000000"/>
              </a:buClr>
              <a:defRPr/>
            </a:pPr>
            <a:r>
              <a:rPr lang="en-US" sz="5333" kern="0" dirty="0">
                <a:solidFill>
                  <a:srgbClr val="FB5B53"/>
                </a:solidFill>
                <a:latin typeface="UTM Cookies" panose="02040603050506020204" pitchFamily="18" charset="0"/>
                <a:cs typeface="Arial"/>
                <a:sym typeface="Arial"/>
              </a:rPr>
              <a:t>VẺ</a:t>
            </a:r>
          </a:p>
          <a:p>
            <a:pPr algn="ctr" defTabSz="1219170">
              <a:buClr>
                <a:srgbClr val="000000"/>
              </a:buClr>
              <a:defRPr/>
            </a:pPr>
            <a:r>
              <a:rPr lang="en-US" sz="5333" dirty="0">
                <a:solidFill>
                  <a:srgbClr val="FB5B53"/>
                </a:solidFill>
                <a:latin typeface="UTM Cookies" panose="02040603050506020204" pitchFamily="18" charset="0"/>
              </a:rPr>
              <a:t>ĐẸP</a:t>
            </a:r>
          </a:p>
          <a:p>
            <a:pPr algn="ctr" defTabSz="1219170">
              <a:buClr>
                <a:srgbClr val="000000"/>
              </a:buClr>
              <a:defRPr/>
            </a:pPr>
            <a:r>
              <a:rPr lang="en-US" sz="5333" kern="0" dirty="0">
                <a:solidFill>
                  <a:srgbClr val="FB5B53"/>
                </a:solidFill>
                <a:latin typeface="UTM Cookies" panose="02040603050506020204" pitchFamily="18" charset="0"/>
                <a:cs typeface="Arial"/>
                <a:sym typeface="Arial"/>
              </a:rPr>
              <a:t>QUANH</a:t>
            </a:r>
          </a:p>
          <a:p>
            <a:pPr algn="ctr" defTabSz="1219170">
              <a:buClr>
                <a:srgbClr val="000000"/>
              </a:buClr>
              <a:defRPr/>
            </a:pPr>
            <a:r>
              <a:rPr lang="en-US" sz="5333" dirty="0">
                <a:solidFill>
                  <a:srgbClr val="FB5B53"/>
                </a:solidFill>
                <a:latin typeface="UTM Cookies" panose="02040603050506020204" pitchFamily="18" charset="0"/>
              </a:rPr>
              <a:t>EM</a:t>
            </a:r>
            <a:endParaRPr lang="en-US" sz="5333" kern="0" dirty="0">
              <a:solidFill>
                <a:srgbClr val="FB5B53"/>
              </a:solidFill>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4"/>
          <a:srcRect l="3453" t="1466"/>
          <a:stretch/>
        </p:blipFill>
        <p:spPr>
          <a:xfrm>
            <a:off x="4294707" y="578816"/>
            <a:ext cx="5712527" cy="5700369"/>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15286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038191" y="771219"/>
            <a:ext cx="2164100" cy="955223"/>
            <a:chOff x="359915" y="617893"/>
            <a:chExt cx="1623075" cy="716417"/>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3</a:t>
              </a:r>
            </a:p>
          </p:txBody>
        </p:sp>
        <p:sp>
          <p:nvSpPr>
            <p:cNvPr id="4" name="TextBox 3">
              <a:extLst>
                <a:ext uri="{FF2B5EF4-FFF2-40B4-BE49-F238E27FC236}">
                  <a16:creationId xmlns:a16="http://schemas.microsoft.com/office/drawing/2014/main" id="{31A601FE-6892-4EC6-ACDD-75D395FCC956}"/>
                </a:ext>
              </a:extLst>
            </p:cNvPr>
            <p:cNvSpPr txBox="1"/>
            <p:nvPr/>
          </p:nvSpPr>
          <p:spPr>
            <a:xfrm>
              <a:off x="359915" y="649555"/>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48887" y="1828875"/>
            <a:ext cx="927752"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461253" y="1877833"/>
            <a:ext cx="7429880" cy="707886"/>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Hình ảnh trong bức tranh thể hiện mùa nào trong năm?</a:t>
            </a:r>
          </a:p>
          <a:p>
            <a:pPr algn="just"/>
            <a:r>
              <a:rPr lang="vi-VN" sz="2000"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3481249" y="562372"/>
            <a:ext cx="7153903" cy="1036117"/>
          </a:xfrm>
          <a:prstGeom prst="rect">
            <a:avLst/>
          </a:prstGeom>
          <a:noFill/>
        </p:spPr>
        <p:txBody>
          <a:bodyPr wrap="square" rtlCol="0">
            <a:spAutoFit/>
          </a:bodyPr>
          <a:lstStyle/>
          <a:p>
            <a:pPr algn="ctr"/>
            <a:r>
              <a:rPr lang="vi-VN" sz="6133" dirty="0">
                <a:solidFill>
                  <a:schemeClr val="accent2"/>
                </a:solidFill>
                <a:latin typeface="UTM Cookies" panose="02040603050506020204" pitchFamily="18" charset="0"/>
              </a:rPr>
              <a:t>HOẠ MI HÓT</a:t>
            </a:r>
            <a:endParaRPr lang="en-US" sz="6133"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A647D18D-04E8-E64A-BF90-FBFBF6E968ED}"/>
              </a:ext>
            </a:extLst>
          </p:cNvPr>
          <p:cNvPicPr>
            <a:picLocks noChangeAspect="1"/>
          </p:cNvPicPr>
          <p:nvPr/>
        </p:nvPicPr>
        <p:blipFill>
          <a:blip r:embed="rId5"/>
          <a:stretch>
            <a:fillRect/>
          </a:stretch>
        </p:blipFill>
        <p:spPr>
          <a:xfrm>
            <a:off x="1825657" y="2487582"/>
            <a:ext cx="8534400" cy="4048335"/>
          </a:xfrm>
          <a:prstGeom prst="round2SameRect">
            <a:avLst>
              <a:gd name="adj1" fmla="val 0"/>
              <a:gd name="adj2" fmla="val 30886"/>
            </a:avLst>
          </a:prstGeom>
        </p:spPr>
      </p:pic>
    </p:spTree>
    <p:custDataLst>
      <p:tags r:id="rId1"/>
    </p:custDataLst>
    <p:extLst>
      <p:ext uri="{BB962C8B-B14F-4D97-AF65-F5344CB8AC3E}">
        <p14:creationId xmlns:p14="http://schemas.microsoft.com/office/powerpoint/2010/main" val="145175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2431471" y="1"/>
            <a:ext cx="1708051" cy="646331"/>
          </a:xfrm>
          <a:prstGeom prst="rect">
            <a:avLst/>
          </a:prstGeom>
          <a:noFill/>
        </p:spPr>
        <p:txBody>
          <a:bodyPr wrap="square" rtlCol="0">
            <a:spAutoFit/>
          </a:bodyPr>
          <a:lstStyle/>
          <a:p>
            <a:pPr>
              <a:lnSpc>
                <a:spcPct val="150000"/>
              </a:lnSpc>
            </a:pPr>
            <a:r>
              <a:rPr lang="vi-VN" sz="2400" b="1" dirty="0">
                <a:solidFill>
                  <a:srgbClr val="17479D"/>
                </a:solidFill>
                <a:latin typeface="UTM Avo" panose="02040603050506020204" pitchFamily="18" charset="0"/>
              </a:rPr>
              <a:t>ĐỌC </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4260322" y="302605"/>
            <a:ext cx="3671356" cy="646331"/>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Hoạ mi hót</a:t>
            </a:r>
            <a:endParaRPr lang="en-US" sz="24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722124" y="676159"/>
            <a:ext cx="8814816" cy="5966347"/>
          </a:xfrm>
          <a:prstGeom prst="roundRect">
            <a:avLst>
              <a:gd name="adj" fmla="val 7439"/>
            </a:avLst>
          </a:prstGeom>
          <a:noFill/>
        </p:spPr>
        <p:txBody>
          <a:bodyPr wrap="square" rtlCol="0">
            <a:spAutoFit/>
          </a:bodyPr>
          <a:lstStyle/>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Mùa xuân! Mỗi khi hoạ mi cất lên những tiếng hát vang lừng, mọi vật như có sự thay đổi kì diệu.</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(Theo Võ Quảng)</a:t>
            </a:r>
          </a:p>
          <a:p>
            <a:pPr lvl="0" algn="just">
              <a:lnSpc>
                <a:spcPct val="123000"/>
              </a:lnSpc>
            </a:pPr>
            <a:r>
              <a:rPr lang="x-none" sz="2133"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3553" y="907813"/>
            <a:ext cx="335835" cy="317355"/>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04396" y="1729835"/>
            <a:ext cx="317355" cy="317355"/>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2833" y="4547644"/>
            <a:ext cx="317355" cy="317355"/>
          </a:xfrm>
          <a:prstGeom prst="rect">
            <a:avLst/>
          </a:prstGeom>
        </p:spPr>
      </p:pic>
    </p:spTree>
    <p:custDataLst>
      <p:tags r:id="rId1"/>
    </p:custDataLst>
    <p:extLst>
      <p:ext uri="{BB962C8B-B14F-4D97-AF65-F5344CB8AC3E}">
        <p14:creationId xmlns:p14="http://schemas.microsoft.com/office/powerpoint/2010/main" val="25866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6661E1-94D3-7F4D-86F1-00D5412618FA}"/>
              </a:ext>
            </a:extLst>
          </p:cNvPr>
          <p:cNvSpPr txBox="1"/>
          <p:nvPr/>
        </p:nvSpPr>
        <p:spPr>
          <a:xfrm>
            <a:off x="1722124" y="676159"/>
            <a:ext cx="8814816" cy="5966347"/>
          </a:xfrm>
          <a:prstGeom prst="roundRect">
            <a:avLst>
              <a:gd name="adj" fmla="val 7439"/>
            </a:avLst>
          </a:prstGeom>
          <a:noFill/>
        </p:spPr>
        <p:txBody>
          <a:bodyPr wrap="square" rtlCol="0">
            <a:spAutoFit/>
          </a:bodyPr>
          <a:lstStyle/>
          <a:p>
            <a:pPr algn="just">
              <a:lnSpc>
                <a:spcPct val="123000"/>
              </a:lnSpc>
            </a:pPr>
            <a:r>
              <a:rPr lang="vi-VN" sz="2133" dirty="0">
                <a:latin typeface="UTM Avo" panose="02040603050506020204" pitchFamily="18" charset="0"/>
                <a:ea typeface="Calibri" panose="020F0502020204030204" pitchFamily="34" charset="0"/>
              </a:rPr>
              <a:t>         </a:t>
            </a:r>
            <a:r>
              <a:rPr lang="vi-VN" sz="2133" dirty="0">
                <a:latin typeface="Times New Roman" panose="02020603050405020304" pitchFamily="18" charset="0"/>
                <a:ea typeface="Calibri" panose="020F0502020204030204" pitchFamily="34" charset="0"/>
                <a:cs typeface="Times New Roman" panose="02020603050405020304" pitchFamily="18" charset="0"/>
              </a:rPr>
              <a:t>Mùa xuân! Mỗi khi hoạ mi cất lên những tiếng hát vang lừng, mọi vật như có sự thay đổi kì diệu.</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Trời bỗng sáng ra. Những </a:t>
            </a:r>
            <a:r>
              <a:rPr lang="vi-VN" sz="21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luồng sáng </a:t>
            </a:r>
            <a:r>
              <a:rPr lang="vi-VN" sz="2133" dirty="0">
                <a:latin typeface="Times New Roman" panose="02020603050405020304" pitchFamily="18" charset="0"/>
                <a:ea typeface="Calibri" panose="020F0502020204030204" pitchFamily="34" charset="0"/>
                <a:cs typeface="Times New Roman" panose="02020603050405020304" pitchFamily="18" charset="0"/>
              </a:rPr>
              <a:t>chiếu qua các chùm lộc mới nhú, </a:t>
            </a:r>
            <a:r>
              <a:rPr lang="vi-VN" sz="21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rực rỡ </a:t>
            </a:r>
            <a:r>
              <a:rPr lang="vi-VN" sz="2133" dirty="0">
                <a:latin typeface="Times New Roman" panose="02020603050405020304" pitchFamily="18" charset="0"/>
                <a:ea typeface="Calibri" panose="020F0502020204030204" pitchFamily="34" charset="0"/>
                <a:cs typeface="Times New Roman" panose="02020603050405020304" pitchFamily="18" charset="0"/>
              </a:rPr>
              <a:t>hơn. Những gợn sóng trên hồ hoà nhịp với tiếng hoại mi hót, </a:t>
            </a:r>
            <a:r>
              <a:rPr lang="vi-VN" sz="21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lấp lánh </a:t>
            </a:r>
            <a:r>
              <a:rPr lang="vi-VN" sz="2133" dirty="0">
                <a:latin typeface="Times New Roman" panose="02020603050405020304" pitchFamily="18" charset="0"/>
                <a:ea typeface="Calibri" panose="020F0502020204030204" pitchFamily="34" charset="0"/>
                <a:cs typeface="Times New Roman" panose="02020603050405020304" pitchFamily="18" charset="0"/>
              </a:rPr>
              <a:t>thêm. Da trời bỗng xanh hơn, những làn mây trắng trắng hơn, xốp hơn, trôi nhẹ nhàng hơn. Các loài hoa nghe tiếng hót </a:t>
            </a:r>
            <a:r>
              <a:rPr lang="vi-VN" sz="21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 suốt </a:t>
            </a:r>
            <a:r>
              <a:rPr lang="vi-VN" sz="2133" dirty="0">
                <a:latin typeface="Times New Roman" panose="02020603050405020304" pitchFamily="18" charset="0"/>
                <a:ea typeface="Calibri" panose="020F0502020204030204" pitchFamily="34" charset="0"/>
                <a:cs typeface="Times New Roman" panose="02020603050405020304" pitchFamily="18" charset="0"/>
              </a:rPr>
              <a:t>của hoạ mi chợt bừng giấc, xoè những cánh hoa đẹp, bày đủ các màu sắc xanh tươi. Tiếng hót </a:t>
            </a:r>
            <a:r>
              <a:rPr lang="vi-VN" sz="21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dìu dặt </a:t>
            </a:r>
            <a:r>
              <a:rPr lang="vi-VN" sz="2133" dirty="0">
                <a:latin typeface="Times New Roman" panose="02020603050405020304" pitchFamily="18" charset="0"/>
                <a:ea typeface="Calibri" panose="020F0502020204030204" pitchFamily="34" charset="0"/>
                <a:cs typeface="Times New Roman" panose="02020603050405020304" pitchFamily="18" charset="0"/>
              </a:rPr>
              <a:t>của hoạ mi giục các loài chim dạo lên những khúc nhạc tưng bừng, ngợi ca núi sông đổi mới.</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Chim, mây, nước và hoa đều cho rằng tiếng hót kì diệu của hoạ mi đã làm cho tất cả bừng tỉnh giấc… Hoạ mi thấy lòng </a:t>
            </a:r>
            <a:r>
              <a:rPr lang="vi-VN" sz="21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vui sướng</a:t>
            </a:r>
            <a:r>
              <a:rPr lang="vi-VN" sz="2133" dirty="0">
                <a:latin typeface="Times New Roman" panose="02020603050405020304" pitchFamily="18" charset="0"/>
                <a:ea typeface="Calibri" panose="020F0502020204030204" pitchFamily="34" charset="0"/>
                <a:cs typeface="Times New Roman" panose="02020603050405020304" pitchFamily="18" charset="0"/>
              </a:rPr>
              <a:t>, cố hót hay hơn.</a:t>
            </a:r>
          </a:p>
          <a:p>
            <a:pPr algn="r">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(Theo Võ Quảng)</a:t>
            </a:r>
          </a:p>
          <a:p>
            <a:pPr lvl="0" algn="just">
              <a:lnSpc>
                <a:spcPct val="123000"/>
              </a:lnSpc>
            </a:pPr>
            <a:r>
              <a:rPr lang="x-none" sz="2133" dirty="0">
                <a:latin typeface="UTM Avo" panose="02040603050506020204" pitchFamily="18" charset="0"/>
              </a:rPr>
              <a:t>      </a:t>
            </a:r>
          </a:p>
        </p:txBody>
      </p:sp>
      <p:sp>
        <p:nvSpPr>
          <p:cNvPr id="9" name="TextBox 8">
            <a:extLst>
              <a:ext uri="{FF2B5EF4-FFF2-40B4-BE49-F238E27FC236}">
                <a16:creationId xmlns:a16="http://schemas.microsoft.com/office/drawing/2014/main" id="{C07B3502-F58A-46C0-88F8-3DE26F98CD3F}"/>
              </a:ext>
            </a:extLst>
          </p:cNvPr>
          <p:cNvSpPr txBox="1"/>
          <p:nvPr/>
        </p:nvSpPr>
        <p:spPr>
          <a:xfrm>
            <a:off x="2248591" y="1"/>
            <a:ext cx="1890931"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4260322" y="302605"/>
            <a:ext cx="3671356" cy="646331"/>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Times New Roman" panose="02020603050405020304" pitchFamily="18" charset="0"/>
                <a:cs typeface="Times New Roman" panose="02020603050405020304" pitchFamily="18" charset="0"/>
              </a:rPr>
              <a:t>Hoạ mi hót</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635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2431471" y="1"/>
            <a:ext cx="1708051" cy="646331"/>
          </a:xfrm>
          <a:prstGeom prst="rect">
            <a:avLst/>
          </a:prstGeom>
          <a:noFill/>
        </p:spPr>
        <p:txBody>
          <a:bodyPr wrap="square" rtlCol="0">
            <a:spAutoFit/>
          </a:bodyPr>
          <a:lstStyle/>
          <a:p>
            <a:pPr>
              <a:lnSpc>
                <a:spcPct val="150000"/>
              </a:lnSpc>
            </a:pPr>
            <a:r>
              <a:rPr lang="vi-VN" sz="2400" b="1" dirty="0">
                <a:solidFill>
                  <a:srgbClr val="17479D"/>
                </a:solidFill>
                <a:latin typeface="UTM Avo" panose="02040603050506020204" pitchFamily="18" charset="0"/>
              </a:rPr>
              <a:t>ĐỌC </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1655060" y="40060"/>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4260322" y="302605"/>
            <a:ext cx="3671356" cy="646331"/>
          </a:xfrm>
          <a:prstGeom prst="rect">
            <a:avLst/>
          </a:prstGeom>
          <a:noFill/>
        </p:spPr>
        <p:txBody>
          <a:bodyPr wrap="square" rtlCol="0">
            <a:spAutoFit/>
          </a:bodyPr>
          <a:lstStyle/>
          <a:p>
            <a:pPr algn="ctr">
              <a:lnSpc>
                <a:spcPct val="150000"/>
              </a:lnSpc>
            </a:pPr>
            <a:r>
              <a:rPr lang="vi-VN" sz="2400" b="1" dirty="0">
                <a:solidFill>
                  <a:srgbClr val="FFAB40">
                    <a:lumMod val="50000"/>
                  </a:srgbClr>
                </a:solidFill>
                <a:latin typeface="UTM Avo" panose="02040603050506020204" pitchFamily="18" charset="0"/>
              </a:rPr>
              <a:t>Hoạ mi hót</a:t>
            </a:r>
            <a:endParaRPr lang="en-US" sz="2400" b="1" dirty="0">
              <a:solidFill>
                <a:srgbClr val="FFAB40">
                  <a:lumMod val="50000"/>
                </a:srgb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722124" y="676159"/>
            <a:ext cx="8814816" cy="5966347"/>
          </a:xfrm>
          <a:prstGeom prst="roundRect">
            <a:avLst>
              <a:gd name="adj" fmla="val 7439"/>
            </a:avLst>
          </a:prstGeom>
          <a:noFill/>
        </p:spPr>
        <p:txBody>
          <a:bodyPr wrap="square" rtlCol="0">
            <a:spAutoFit/>
          </a:bodyPr>
          <a:lstStyle/>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Mùa xuân! Mỗi khi hoạ mi cất lên những tiếng hát vang lừng, mọi vật như có sự thay đổi kì diệu.</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133" dirty="0">
                <a:latin typeface="Times New Roman" panose="02020603050405020304" pitchFamily="18" charset="0"/>
                <a:ea typeface="Calibri" panose="020F0502020204030204" pitchFamily="34" charset="0"/>
                <a:cs typeface="Times New Roman" panose="02020603050405020304" pitchFamily="18" charset="0"/>
              </a:rPr>
              <a:t>				(Theo Võ Quảng)</a:t>
            </a:r>
          </a:p>
          <a:p>
            <a:pPr algn="just">
              <a:lnSpc>
                <a:spcPct val="123000"/>
              </a:lnSpc>
            </a:pPr>
            <a:r>
              <a:rPr lang="x-none" sz="2133"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3553" y="907813"/>
            <a:ext cx="335835" cy="317355"/>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04396" y="1729835"/>
            <a:ext cx="317355" cy="317355"/>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2833" y="4547644"/>
            <a:ext cx="317355" cy="317355"/>
          </a:xfrm>
          <a:prstGeom prst="rect">
            <a:avLst/>
          </a:prstGeom>
        </p:spPr>
      </p:pic>
    </p:spTree>
    <p:custDataLst>
      <p:tags r:id="rId1"/>
    </p:custDataLst>
    <p:extLst>
      <p:ext uri="{BB962C8B-B14F-4D97-AF65-F5344CB8AC3E}">
        <p14:creationId xmlns:p14="http://schemas.microsoft.com/office/powerpoint/2010/main" val="18498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3148137" y="463161"/>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503220"/>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548909" y="1525107"/>
            <a:ext cx="7154436" cy="646331"/>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 dài </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2548908" y="2553250"/>
            <a:ext cx="7489277" cy="1200329"/>
          </a:xfrm>
          <a:prstGeom prst="rect">
            <a:avLst/>
          </a:prstGeom>
        </p:spPr>
        <p:txBody>
          <a:bodyPr wrap="square">
            <a:spAutoFit/>
          </a:bodyPr>
          <a:lstStyle/>
          <a:p>
            <a:pPr lvl="0" algn="just">
              <a:lnSpc>
                <a:spcPct val="150000"/>
              </a:lnSpc>
            </a:pPr>
            <a:r>
              <a:rPr lang="vi-VN" sz="2400" dirty="0">
                <a:latin typeface="Times New Roman" panose="02020603050405020304" pitchFamily="18" charset="0"/>
                <a:ea typeface="Calibri" panose="020F0502020204030204" pitchFamily="34" charset="0"/>
                <a:cs typeface="Times New Roman" panose="02020603050405020304" pitchFamily="18" charset="0"/>
              </a:rPr>
              <a:t>Da trời bỗng xanh hơn, những làn mây trắng trắng hơn, xốp hơn, trôi nhẹ nhàng hơn.</a:t>
            </a:r>
            <a:endParaRPr lang="vi-VN" sz="24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3567862" y="273406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4CFEEF-212F-42B3-BBBF-4D440F828404}"/>
              </a:ext>
            </a:extLst>
          </p:cNvPr>
          <p:cNvCxnSpPr/>
          <p:nvPr/>
        </p:nvCxnSpPr>
        <p:spPr>
          <a:xfrm flipH="1">
            <a:off x="3706328" y="328652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5EBDDA-DD2C-4A8F-B8C1-CA4801437ACA}"/>
              </a:ext>
            </a:extLst>
          </p:cNvPr>
          <p:cNvCxnSpPr/>
          <p:nvPr/>
        </p:nvCxnSpPr>
        <p:spPr>
          <a:xfrm flipH="1">
            <a:off x="9924529" y="277362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4DDAAC-18E1-413F-B350-330F0AF8449A}"/>
              </a:ext>
            </a:extLst>
          </p:cNvPr>
          <p:cNvCxnSpPr/>
          <p:nvPr/>
        </p:nvCxnSpPr>
        <p:spPr>
          <a:xfrm flipH="1">
            <a:off x="5688458" y="266198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0759FBC-20E1-7046-AEBE-04A4927D0159}"/>
              </a:ext>
            </a:extLst>
          </p:cNvPr>
          <p:cNvGrpSpPr/>
          <p:nvPr/>
        </p:nvGrpSpPr>
        <p:grpSpPr>
          <a:xfrm>
            <a:off x="6199505" y="3231763"/>
            <a:ext cx="188083" cy="471639"/>
            <a:chOff x="8719213" y="2921749"/>
            <a:chExt cx="141062" cy="353729"/>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D90A4D81-9D8A-9042-80C5-490D2B9D1F32}"/>
              </a:ext>
            </a:extLst>
          </p:cNvPr>
          <p:cNvSpPr/>
          <p:nvPr/>
        </p:nvSpPr>
        <p:spPr>
          <a:xfrm>
            <a:off x="2237020" y="2697560"/>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custDataLst>
      <p:tags r:id="rId1"/>
    </p:custDataLst>
    <p:extLst>
      <p:ext uri="{BB962C8B-B14F-4D97-AF65-F5344CB8AC3E}">
        <p14:creationId xmlns:p14="http://schemas.microsoft.com/office/powerpoint/2010/main" val="97815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à Nội đẹp mơ màng trong nắng mùa thu">
            <a:extLst>
              <a:ext uri="{FF2B5EF4-FFF2-40B4-BE49-F238E27FC236}">
                <a16:creationId xmlns:a16="http://schemas.microsoft.com/office/drawing/2014/main" id="{714753B2-A9E4-4949-A752-05951E48B52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20855" y="2845679"/>
            <a:ext cx="5392523" cy="37285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7B3502-F58A-46C0-88F8-3DE26F98CD3F}"/>
              </a:ext>
            </a:extLst>
          </p:cNvPr>
          <p:cNvSpPr txBox="1"/>
          <p:nvPr/>
        </p:nvSpPr>
        <p:spPr>
          <a:xfrm>
            <a:off x="3148137" y="613991"/>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518782" y="1091735"/>
            <a:ext cx="7154436" cy="646331"/>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Times New Roman" panose="02020603050405020304" pitchFamily="18" charset="0"/>
                <a:cs typeface="Times New Roman" panose="02020603050405020304" pitchFamily="18" charset="0"/>
              </a:rPr>
              <a:t>Từ ngữ</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2137635" y="1750441"/>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dirty="0">
                <a:latin typeface="Times New Roman" panose="02020603050405020304" pitchFamily="18" charset="0"/>
                <a:cs typeface="Times New Roman" panose="02020603050405020304" pitchFamily="18" charset="0"/>
              </a:rPr>
              <a:t>luồng sáng</a:t>
            </a:r>
          </a:p>
        </p:txBody>
      </p:sp>
      <p:sp>
        <p:nvSpPr>
          <p:cNvPr id="5" name="Oval 4">
            <a:extLst>
              <a:ext uri="{FF2B5EF4-FFF2-40B4-BE49-F238E27FC236}">
                <a16:creationId xmlns:a16="http://schemas.microsoft.com/office/drawing/2014/main" id="{2C8AD751-7B5F-4219-A003-AE328012CD5C}"/>
              </a:ext>
            </a:extLst>
          </p:cNvPr>
          <p:cNvSpPr/>
          <p:nvPr/>
        </p:nvSpPr>
        <p:spPr>
          <a:xfrm>
            <a:off x="2258143" y="193367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4" name="Rectangle 23">
            <a:extLst>
              <a:ext uri="{FF2B5EF4-FFF2-40B4-BE49-F238E27FC236}">
                <a16:creationId xmlns:a16="http://schemas.microsoft.com/office/drawing/2014/main" id="{0DB3B055-88C0-4489-85E5-255792E07D74}"/>
              </a:ext>
            </a:extLst>
          </p:cNvPr>
          <p:cNvSpPr/>
          <p:nvPr/>
        </p:nvSpPr>
        <p:spPr>
          <a:xfrm>
            <a:off x="2115633" y="3015695"/>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lộc</a:t>
            </a:r>
            <a:endParaRPr lang="vi-VN" sz="2400" dirty="0"/>
          </a:p>
        </p:txBody>
      </p:sp>
      <p:sp>
        <p:nvSpPr>
          <p:cNvPr id="25" name="Oval 24">
            <a:extLst>
              <a:ext uri="{FF2B5EF4-FFF2-40B4-BE49-F238E27FC236}">
                <a16:creationId xmlns:a16="http://schemas.microsoft.com/office/drawing/2014/main" id="{EEE7A823-F02D-42E8-B9FF-4F60A41569EE}"/>
              </a:ext>
            </a:extLst>
          </p:cNvPr>
          <p:cNvSpPr/>
          <p:nvPr/>
        </p:nvSpPr>
        <p:spPr>
          <a:xfrm>
            <a:off x="2236141" y="319893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id="{3BCDD889-B037-48BC-924C-9A4CE9368C89}"/>
              </a:ext>
            </a:extLst>
          </p:cNvPr>
          <p:cNvSpPr txBox="1"/>
          <p:nvPr/>
        </p:nvSpPr>
        <p:spPr>
          <a:xfrm>
            <a:off x="4232919" y="1750339"/>
            <a:ext cx="5821452"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a:t>
            </a:r>
            <a:r>
              <a:rPr lang="vi-VN" sz="2400" dirty="0">
                <a:solidFill>
                  <a:schemeClr val="accent6">
                    <a:lumMod val="50000"/>
                  </a:schemeClr>
                </a:solidFill>
                <a:latin typeface="Times New Roman" panose="02020603050405020304" pitchFamily="18" charset="0"/>
                <a:cs typeface="Times New Roman" panose="02020603050405020304" pitchFamily="18" charset="0"/>
              </a:rPr>
              <a:t>ánh sáng di chuyển theo một chiều</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CB31532-EB2E-4893-AE1C-4532B4B27355}"/>
              </a:ext>
            </a:extLst>
          </p:cNvPr>
          <p:cNvSpPr txBox="1"/>
          <p:nvPr/>
        </p:nvSpPr>
        <p:spPr>
          <a:xfrm>
            <a:off x="3088459" y="3012485"/>
            <a:ext cx="6525541"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a:t>
            </a:r>
            <a:r>
              <a:rPr lang="vi-VN" sz="2400" dirty="0">
                <a:solidFill>
                  <a:srgbClr val="FF0000"/>
                </a:solidFill>
                <a:latin typeface="Times New Roman" panose="02020603050405020304" pitchFamily="18" charset="0"/>
                <a:cs typeface="Times New Roman" panose="02020603050405020304" pitchFamily="18" charset="0"/>
              </a:rPr>
              <a:t>lá mới bắt đầu mọc vào mùa xuân.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2570031" y="2382102"/>
            <a:ext cx="1491114" cy="461665"/>
          </a:xfrm>
          <a:prstGeom prst="rect">
            <a:avLst/>
          </a:prstGeom>
        </p:spPr>
        <p:txBody>
          <a:bodyPr wrap="none">
            <a:spAutoFit/>
          </a:bodyPr>
          <a:lstStyle/>
          <a:p>
            <a:r>
              <a:rPr lang="vi-VN" sz="2400" dirty="0">
                <a:solidFill>
                  <a:srgbClr val="FC7D77">
                    <a:lumMod val="50000"/>
                  </a:srgbClr>
                </a:solidFill>
                <a:latin typeface="Times New Roman" panose="02020603050405020304" pitchFamily="18" charset="0"/>
                <a:cs typeface="Times New Roman" panose="02020603050405020304" pitchFamily="18" charset="0"/>
              </a:rPr>
              <a:t>nhất định. </a:t>
            </a:r>
            <a:endParaRPr lang="x-none" sz="2400" dirty="0">
              <a:latin typeface="Times New Roman" panose="02020603050405020304" pitchFamily="18" charset="0"/>
              <a:cs typeface="Times New Roman" panose="02020603050405020304" pitchFamily="18" charset="0"/>
            </a:endParaRPr>
          </a:p>
        </p:txBody>
      </p:sp>
      <p:pic>
        <p:nvPicPr>
          <p:cNvPr id="1028" name="Picture 4" descr="Lộc non đầu năm mới">
            <a:extLst>
              <a:ext uri="{FF2B5EF4-FFF2-40B4-BE49-F238E27FC236}">
                <a16:creationId xmlns:a16="http://schemas.microsoft.com/office/drawing/2014/main" id="{F09797D3-BAEE-2242-AC4A-B05CB69D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646" y="3619232"/>
            <a:ext cx="3845869" cy="2986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ộc non mùa hạ sau trận mưa rào | Rồi 3 ngày nữa sẽ toi vì b… | Flickr">
            <a:extLst>
              <a:ext uri="{FF2B5EF4-FFF2-40B4-BE49-F238E27FC236}">
                <a16:creationId xmlns:a16="http://schemas.microsoft.com/office/drawing/2014/main" id="{2746030E-CBEB-CB4E-B4F6-C624DD7272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7002" y="3649664"/>
            <a:ext cx="1947476" cy="29225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5BC2B96-EB57-8A40-BB4E-D147C8F253FE}"/>
              </a:ext>
            </a:extLst>
          </p:cNvPr>
          <p:cNvSpPr/>
          <p:nvPr/>
        </p:nvSpPr>
        <p:spPr>
          <a:xfrm>
            <a:off x="2076724" y="3922606"/>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dirty="0">
                <a:latin typeface="Times New Roman" panose="02020603050405020304" pitchFamily="18" charset="0"/>
                <a:cs typeface="Times New Roman" panose="02020603050405020304" pitchFamily="18" charset="0"/>
              </a:rPr>
              <a:t>dìu dặt</a:t>
            </a:r>
          </a:p>
        </p:txBody>
      </p:sp>
      <p:sp>
        <p:nvSpPr>
          <p:cNvPr id="19" name="Oval 18">
            <a:extLst>
              <a:ext uri="{FF2B5EF4-FFF2-40B4-BE49-F238E27FC236}">
                <a16:creationId xmlns:a16="http://schemas.microsoft.com/office/drawing/2014/main" id="{9ADEE072-862E-804B-8ED2-8239AF488B42}"/>
              </a:ext>
            </a:extLst>
          </p:cNvPr>
          <p:cNvSpPr/>
          <p:nvPr/>
        </p:nvSpPr>
        <p:spPr>
          <a:xfrm>
            <a:off x="2197232" y="410584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0" name="TextBox 19">
            <a:extLst>
              <a:ext uri="{FF2B5EF4-FFF2-40B4-BE49-F238E27FC236}">
                <a16:creationId xmlns:a16="http://schemas.microsoft.com/office/drawing/2014/main" id="{93F76F04-F005-2249-AB34-1B3646D3C0E0}"/>
              </a:ext>
            </a:extLst>
          </p:cNvPr>
          <p:cNvSpPr txBox="1"/>
          <p:nvPr/>
        </p:nvSpPr>
        <p:spPr>
          <a:xfrm>
            <a:off x="3646083" y="3919395"/>
            <a:ext cx="7122336"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a:t>
            </a:r>
            <a:r>
              <a:rPr lang="vi-VN" sz="2400" dirty="0">
                <a:solidFill>
                  <a:schemeClr val="accent6">
                    <a:lumMod val="50000"/>
                  </a:schemeClr>
                </a:solidFill>
                <a:latin typeface="Times New Roman" panose="02020603050405020304" pitchFamily="18" charset="0"/>
                <a:cs typeface="Times New Roman" panose="02020603050405020304" pitchFamily="18" charset="0"/>
              </a:rPr>
              <a:t>âm thanh lúc nhanh, lúc chậm một cách</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53621B6-B52D-F347-8C36-50DA5CAD36BE}"/>
              </a:ext>
            </a:extLst>
          </p:cNvPr>
          <p:cNvSpPr/>
          <p:nvPr/>
        </p:nvSpPr>
        <p:spPr>
          <a:xfrm>
            <a:off x="2518782" y="4458582"/>
            <a:ext cx="2962671" cy="646331"/>
          </a:xfrm>
          <a:prstGeom prst="rect">
            <a:avLst/>
          </a:prstGeom>
        </p:spPr>
        <p:txBody>
          <a:bodyPr wrap="none">
            <a:spAutoFit/>
          </a:bodyPr>
          <a:lstStyle/>
          <a:p>
            <a:pPr>
              <a:lnSpc>
                <a:spcPct val="150000"/>
              </a:lnSpc>
            </a:pPr>
            <a:r>
              <a:rPr lang="vi-VN" sz="2400" dirty="0">
                <a:solidFill>
                  <a:schemeClr val="accent6">
                    <a:lumMod val="50000"/>
                  </a:schemeClr>
                </a:solidFill>
                <a:latin typeface="Times New Roman" panose="02020603050405020304" pitchFamily="18" charset="0"/>
                <a:cs typeface="Times New Roman" panose="02020603050405020304" pitchFamily="18" charset="0"/>
              </a:rPr>
              <a:t>nhịp nhàng và êm nhẹ</a:t>
            </a:r>
            <a:r>
              <a:rPr lang="vi-VN" sz="2400" dirty="0">
                <a:solidFill>
                  <a:schemeClr val="accent6">
                    <a:lumMod val="50000"/>
                  </a:schemeClr>
                </a:solidFill>
                <a:latin typeface="UTM Avo" panose="02040603050506020204" pitchFamily="18" charset="0"/>
              </a:rPr>
              <a:t>.</a:t>
            </a:r>
          </a:p>
        </p:txBody>
      </p:sp>
    </p:spTree>
    <p:custDataLst>
      <p:tags r:id="rId1"/>
    </p:custDataLst>
    <p:extLst>
      <p:ext uri="{BB962C8B-B14F-4D97-AF65-F5344CB8AC3E}">
        <p14:creationId xmlns:p14="http://schemas.microsoft.com/office/powerpoint/2010/main" val="5096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32"/>
                                        </p:tgtEl>
                                        <p:attrNameLst>
                                          <p:attrName>style.visibility</p:attrName>
                                        </p:attrNameLst>
                                      </p:cBhvr>
                                      <p:to>
                                        <p:strVal val="visible"/>
                                      </p:to>
                                    </p:set>
                                    <p:animEffect transition="in" filter="fade">
                                      <p:cBhvr>
                                        <p:cTn id="53" dur="500"/>
                                        <p:tgtEl>
                                          <p:spTgt spid="10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3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4" grpId="0"/>
      <p:bldP spid="25" grpId="0" animBg="1"/>
      <p:bldP spid="29" grpId="0"/>
      <p:bldP spid="30" grpId="0"/>
      <p:bldP spid="6" grpId="0"/>
      <p:bldP spid="18" grpId="0"/>
      <p:bldP spid="19" grpId="0" animBg="1"/>
      <p:bldP spid="2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3148137" y="613991"/>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518782" y="1091735"/>
            <a:ext cx="7154436" cy="646331"/>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1999372" y="1750441"/>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dirty="0">
                <a:latin typeface="UTM Avo" panose="02040603050506020204" pitchFamily="18" charset="0"/>
                <a:cs typeface="Times New Roman" panose="02020603050405020304" pitchFamily="18" charset="0"/>
              </a:rPr>
              <a:t>hoạ mi</a:t>
            </a:r>
            <a:endParaRPr lang="vi-VN" sz="2400" dirty="0"/>
          </a:p>
        </p:txBody>
      </p:sp>
      <p:sp>
        <p:nvSpPr>
          <p:cNvPr id="5" name="Oval 4">
            <a:extLst>
              <a:ext uri="{FF2B5EF4-FFF2-40B4-BE49-F238E27FC236}">
                <a16:creationId xmlns:a16="http://schemas.microsoft.com/office/drawing/2014/main" id="{2C8AD751-7B5F-4219-A003-AE328012CD5C}"/>
              </a:ext>
            </a:extLst>
          </p:cNvPr>
          <p:cNvSpPr/>
          <p:nvPr/>
        </p:nvSpPr>
        <p:spPr>
          <a:xfrm>
            <a:off x="2119880" y="193367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id="{3BCDD889-B037-48BC-924C-9A4CE9368C89}"/>
              </a:ext>
            </a:extLst>
          </p:cNvPr>
          <p:cNvSpPr txBox="1"/>
          <p:nvPr/>
        </p:nvSpPr>
        <p:spPr>
          <a:xfrm>
            <a:off x="3552263" y="1750339"/>
            <a:ext cx="6883207"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loài chim nhỏ có màu nâu vàng, trên mí </a:t>
            </a:r>
            <a:endParaRPr lang="en-US" sz="24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2431767" y="2382102"/>
            <a:ext cx="8097971" cy="461665"/>
          </a:xfrm>
          <a:prstGeom prst="rect">
            <a:avLst/>
          </a:prstGeom>
        </p:spPr>
        <p:txBody>
          <a:bodyPr wrap="square">
            <a:spAutoFit/>
          </a:bodyPr>
          <a:lstStyle/>
          <a:p>
            <a:r>
              <a:rPr lang="vi-VN" sz="2400" dirty="0">
                <a:solidFill>
                  <a:srgbClr val="FC7D77">
                    <a:lumMod val="50000"/>
                  </a:srgbClr>
                </a:solidFill>
                <a:latin typeface="UTM Avo" panose="02040603050506020204" pitchFamily="18" charset="0"/>
              </a:rPr>
              <a:t>mắt có vành lông trắng. Giọng hót rất trong và cao.</a:t>
            </a:r>
            <a:endParaRPr lang="x-none" sz="2400" dirty="0"/>
          </a:p>
        </p:txBody>
      </p:sp>
      <p:pic>
        <p:nvPicPr>
          <p:cNvPr id="2052" name="Picture 4" descr="Họa Mi - Dogily Petshop - Mua Bán Chó Mèo Cảnh &amp;amp; Phụ Kiện Thú Cưng">
            <a:extLst>
              <a:ext uri="{FF2B5EF4-FFF2-40B4-BE49-F238E27FC236}">
                <a16:creationId xmlns:a16="http://schemas.microsoft.com/office/drawing/2014/main" id="{D585ED2D-D458-CA4E-8D5D-9C4D5E1B3E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52263" y="2899373"/>
            <a:ext cx="5213341" cy="3473148"/>
          </a:xfrm>
          <a:prstGeom prst="rect">
            <a:avLst/>
          </a:prstGeom>
          <a:noFill/>
          <a:extLst>
            <a:ext uri="{909E8E84-426E-40DD-AFC4-6F175D3DCCD1}">
              <a14:hiddenFill xmlns:a14="http://schemas.microsoft.com/office/drawing/2010/main">
                <a:solidFill>
                  <a:srgbClr val="FFFFFF"/>
                </a:solidFill>
              </a14:hiddenFill>
            </a:ext>
          </a:extLst>
        </p:spPr>
      </p:pic>
      <p:pic>
        <p:nvPicPr>
          <p:cNvPr id="2" name="Mi già rừng hót đảo giọng liên tục (online-video-cutter.com).mp4" descr="Mi già rừng hót đảo giọng liên tục (online-video-cutter.com).mp4">
            <a:hlinkClick r:id="" action="ppaction://media"/>
            <a:extLst>
              <a:ext uri="{FF2B5EF4-FFF2-40B4-BE49-F238E27FC236}">
                <a16:creationId xmlns:a16="http://schemas.microsoft.com/office/drawing/2014/main" id="{BF2CD9BB-130B-AD43-B9C2-F3D4A1D0509E}"/>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3252041" y="2899372"/>
            <a:ext cx="5513563" cy="3344637"/>
          </a:xfrm>
          <a:prstGeom prst="rect">
            <a:avLst/>
          </a:prstGeom>
        </p:spPr>
      </p:pic>
    </p:spTree>
    <p:custDataLst>
      <p:tags r:id="rId1"/>
    </p:custDataLst>
    <p:extLst>
      <p:ext uri="{BB962C8B-B14F-4D97-AF65-F5344CB8AC3E}">
        <p14:creationId xmlns:p14="http://schemas.microsoft.com/office/powerpoint/2010/main" val="293753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
                </p:tgtEl>
              </p:cMediaNode>
            </p:vide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P spid="4" grpId="0"/>
      <p:bldP spid="5" grpId="0" animBg="1"/>
      <p:bldP spid="29"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Words>
  <Application>Microsoft Office PowerPoint</Application>
  <PresentationFormat>Widescreen</PresentationFormat>
  <Paragraphs>82</Paragraphs>
  <Slides>15</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dc:creator>
  <cp:lastModifiedBy>Hoang</cp:lastModifiedBy>
  <cp:revision>1</cp:revision>
  <dcterms:created xsi:type="dcterms:W3CDTF">2023-02-06T05:30:30Z</dcterms:created>
  <dcterms:modified xsi:type="dcterms:W3CDTF">2023-02-06T05:30:42Z</dcterms:modified>
</cp:coreProperties>
</file>