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9" r:id="rId4"/>
    <p:sldMasterId id="2147483702" r:id="rId5"/>
    <p:sldMasterId id="2147483715" r:id="rId6"/>
    <p:sldMasterId id="2147483739" r:id="rId7"/>
  </p:sldMasterIdLst>
  <p:notesMasterIdLst>
    <p:notesMasterId r:id="rId25"/>
  </p:notesMasterIdLst>
  <p:sldIdLst>
    <p:sldId id="289" r:id="rId8"/>
    <p:sldId id="334" r:id="rId9"/>
    <p:sldId id="333" r:id="rId10"/>
    <p:sldId id="329" r:id="rId11"/>
    <p:sldId id="344" r:id="rId12"/>
    <p:sldId id="335" r:id="rId13"/>
    <p:sldId id="400" r:id="rId14"/>
    <p:sldId id="337" r:id="rId15"/>
    <p:sldId id="343" r:id="rId16"/>
    <p:sldId id="401" r:id="rId17"/>
    <p:sldId id="402" r:id="rId18"/>
    <p:sldId id="306" r:id="rId19"/>
    <p:sldId id="345" r:id="rId20"/>
    <p:sldId id="328" r:id="rId21"/>
    <p:sldId id="295" r:id="rId22"/>
    <p:sldId id="302" r:id="rId23"/>
    <p:sldId id="33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B9AD0-F4E4-40EF-B396-60A689F07E7A}" type="datetimeFigureOut">
              <a:rPr lang="en-US" smtClean="0"/>
              <a:t>3/27/2023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E5BC39-EDD7-4C45-A1E3-E4E5F8192521}" type="slidenum">
              <a:rPr lang="en-US" smtClean="0"/>
              <a:t>‹#›</a:t>
            </a:fld>
            <a:endParaRPr lang="en-US"/>
          </a:p>
        </p:txBody>
      </p:sp>
    </p:spTree>
    <p:extLst>
      <p:ext uri="{BB962C8B-B14F-4D97-AF65-F5344CB8AC3E}">
        <p14:creationId xmlns:p14="http://schemas.microsoft.com/office/powerpoint/2010/main" val="330712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2</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38271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096356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8414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nối</a:t>
            </a:r>
            <a:r>
              <a:rPr lang="en-US" baseline="0" dirty="0"/>
              <a:t> </a:t>
            </a:r>
            <a:r>
              <a:rPr lang="en-US" baseline="0" dirty="0" err="1"/>
              <a:t>đuôi</a:t>
            </a:r>
            <a:r>
              <a:rPr lang="en-US" baseline="0" dirty="0"/>
              <a:t> </a:t>
            </a:r>
            <a:r>
              <a:rPr lang="en-US" baseline="0" dirty="0" err="1"/>
              <a:t>nhau</a:t>
            </a:r>
            <a:r>
              <a:rPr lang="en-US" baseline="0" dirty="0"/>
              <a:t> </a:t>
            </a:r>
            <a:r>
              <a:rPr lang="en-US" baseline="0" dirty="0" err="1"/>
              <a:t>và</a:t>
            </a:r>
            <a:r>
              <a:rPr lang="en-US" baseline="0" dirty="0"/>
              <a:t> </a:t>
            </a:r>
            <a:r>
              <a:rPr lang="en-US" baseline="0" dirty="0" err="1"/>
              <a:t>hát</a:t>
            </a:r>
            <a:r>
              <a:rPr lang="en-US" baseline="0" dirty="0"/>
              <a:t> </a:t>
            </a:r>
            <a:r>
              <a:rPr lang="en-US" baseline="0" dirty="0" err="1"/>
              <a:t>bài</a:t>
            </a:r>
            <a:r>
              <a:rPr lang="en-US" baseline="0" dirty="0"/>
              <a:t> </a:t>
            </a:r>
            <a:r>
              <a:rPr lang="en-US" baseline="0" dirty="0" err="1"/>
              <a:t>hát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A12395-0B0C-4D05-863C-2154AADF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69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5464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615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pPr marL="158750" indent="0">
              <a:buNone/>
            </a:pPr>
            <a:r>
              <a:rPr lang="en-US"/>
              <a:t>Trong hoạt động “Kí ức vui vẻ”, GV chia lớp thành các nhóm 4, nhóm trưởng mỗi nhóm sẽ là người dẫn dắt hoạt động trong nhóm mình, cho các thành viên chia sẻ với các thành viên khác, nhóm trưởng tập hợp lại những việc đã làm thể hiện sự thân thiện với bạn bè và ghi vào phần ý kiến chung của cá nhóm.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Slide HS </a:t>
            </a:r>
            <a:r>
              <a:rPr lang="en-US" dirty="0" err="1"/>
              <a:t>trình</a:t>
            </a:r>
            <a:r>
              <a:rPr lang="en-US" baseline="0" dirty="0"/>
              <a:t> </a:t>
            </a:r>
            <a:r>
              <a:rPr lang="en-US" baseline="0" dirty="0" err="1"/>
              <a:t>bày</a:t>
            </a:r>
            <a:endParaRPr dirty="0"/>
          </a:p>
        </p:txBody>
      </p:sp>
    </p:spTree>
    <p:extLst>
      <p:ext uri="{BB962C8B-B14F-4D97-AF65-F5344CB8AC3E}">
        <p14:creationId xmlns:p14="http://schemas.microsoft.com/office/powerpoint/2010/main" val="739473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6888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89680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1614838"/>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52521566"/>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1177196"/>
      </p:ext>
    </p:extLst>
  </p:cSld>
  <p:clrMapOvr>
    <a:masterClrMapping/>
  </p:clrMapOvr>
  <p:transition spd="slow" advTm="12737">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65919269"/>
      </p:ext>
    </p:extLst>
  </p:cSld>
  <p:clrMapOvr>
    <a:masterClrMapping/>
  </p:clrMapOvr>
  <p:transition spd="slow" advTm="12737">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441198"/>
      </p:ext>
    </p:extLst>
  </p:cSld>
  <p:clrMapOvr>
    <a:masterClrMapping/>
  </p:clrMapOvr>
  <p:transition spd="slow" advTm="12737">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377292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164201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589231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272855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07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4203833768"/>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97071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38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507094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28048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986289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73135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22206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822938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977913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96067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85828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378583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026905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077002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342644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177410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395083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928426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100807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2023/3/27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851286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2023/3/27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096208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9236833"/>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2023/3/27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903824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2023/3/27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2044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C1DBFB-CFD2-48AA-8FE1-55CF1AE6D1D6}" type="datetimeFigureOut">
              <a:rPr lang="zh-CN" altLang="en-US" smtClean="0"/>
              <a:t>2023/3/27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370284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a:fillRect/>
          </a:stretch>
        </p:blipFill>
        <p:spPr>
          <a:xfrm>
            <a:off x="-2" y="0"/>
            <a:ext cx="12192002" cy="6858000"/>
          </a:xfrm>
          <a:prstGeom prst="rect">
            <a:avLst/>
          </a:prstGeom>
        </p:spPr>
      </p:pic>
    </p:spTree>
    <p:extLst>
      <p:ext uri="{BB962C8B-B14F-4D97-AF65-F5344CB8AC3E}">
        <p14:creationId xmlns:p14="http://schemas.microsoft.com/office/powerpoint/2010/main" val="7922057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AC1DBFB-CFD2-48AA-8FE1-55CF1AE6D1D6}" type="datetimeFigureOut">
              <a:rPr lang="zh-CN" altLang="en-US" smtClean="0"/>
              <a:t>2023/3/27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337918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2023/3/27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9420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2023/3/27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358344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2023/3/27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1522184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2023/3/27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769235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C1DBFB-CFD2-48AA-8FE1-55CF1AE6D1D6}" type="datetimeFigureOut">
              <a:rPr lang="zh-CN" altLang="en-US" smtClean="0"/>
              <a:t>2023/3/27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972617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2878435"/>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918188993"/>
      </p:ext>
    </p:extLst>
  </p:cSld>
  <p:clrMapOvr>
    <a:masterClrMapping/>
  </p:clrMapOvr>
  <p:transition spd="slow" advTm="12737">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097296743"/>
      </p:ext>
    </p:extLst>
  </p:cSld>
  <p:clrMapOvr>
    <a:masterClrMapping/>
  </p:clrMapOvr>
  <p:transition spd="slow" advTm="12737">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06351951"/>
      </p:ext>
    </p:extLst>
  </p:cSld>
  <p:clrMapOvr>
    <a:masterClrMapping/>
  </p:clrMapOvr>
  <p:transition spd="slow" advTm="12737">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05585351"/>
      </p:ext>
    </p:extLst>
  </p:cSld>
  <p:clrMapOvr>
    <a:masterClrMapping/>
  </p:clrMapOvr>
  <p:transition spd="slow" advTm="12737">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90632668"/>
      </p:ext>
    </p:extLst>
  </p:cSld>
  <p:clrMapOvr>
    <a:masterClrMapping/>
  </p:clrMapOvr>
  <p:transition spd="slow" advTm="12737">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54652224"/>
      </p:ext>
    </p:extLst>
  </p:cSld>
  <p:clrMapOvr>
    <a:masterClrMapping/>
  </p:clrMapOvr>
  <p:transition spd="slow" advTm="12737">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27165406"/>
      </p:ext>
    </p:extLst>
  </p:cSld>
  <p:clrMapOvr>
    <a:masterClrMapping/>
  </p:clrMapOvr>
  <p:transition spd="slow" advTm="12737">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826828814"/>
      </p:ext>
    </p:extLst>
  </p:cSld>
  <p:clrMapOvr>
    <a:masterClrMapping/>
  </p:clrMapOvr>
  <p:transition spd="slow" advTm="12737">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327405426"/>
      </p:ext>
    </p:extLst>
  </p:cSld>
  <p:clrMapOvr>
    <a:masterClrMapping/>
  </p:clrMapOvr>
  <p:transition spd="slow" advTm="12737">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50160329"/>
      </p:ext>
    </p:extLst>
  </p:cSld>
  <p:clrMapOvr>
    <a:masterClrMapping/>
  </p:clrMapOvr>
  <p:transition spd="slow" advTm="12737">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96241706"/>
      </p:ext>
    </p:extLst>
  </p:cSld>
  <p:clrMapOvr>
    <a:masterClrMapping/>
  </p:clrMapOvr>
  <p:transition spd="slow" advTm="12737">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45990923"/>
      </p:ext>
    </p:extLst>
  </p:cSld>
  <p:clrMapOvr>
    <a:masterClrMapping/>
  </p:clrMapOvr>
  <p:transition spd="slow" advTm="12737">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8324834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0137974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40117480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4966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5063872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947106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216193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831131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939809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5857316"/>
      </p:ext>
    </p:extLst>
  </p:cSld>
  <p:clrMapOvr>
    <a:masterClrMapping/>
  </p:clrMapOvr>
  <p:transition spd="slow" advTm="12737">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798395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7628270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6781728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1978213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31939006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30317590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112391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68306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43038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678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38597912"/>
      </p:ext>
    </p:extLst>
  </p:cSld>
  <p:clrMapOvr>
    <a:masterClrMapping/>
  </p:clrMapOvr>
  <p:transition spd="slow" advTm="12737">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313563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975532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52703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504012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124455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041479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391242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9972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53348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417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28349686"/>
      </p:ext>
    </p:extLst>
  </p:cSld>
  <p:clrMapOvr>
    <a:masterClrMapping/>
  </p:clrMapOvr>
  <p:transition spd="slow" advTm="12737">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977437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413359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63700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8795199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7782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576096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theme" Target="../theme/theme7.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FBBA1585-7051-464F-BF47-53E08BF780F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00176" y="266699"/>
            <a:ext cx="1266825" cy="1266825"/>
          </a:xfrm>
          <a:prstGeom prst="rect">
            <a:avLst/>
          </a:prstGeom>
        </p:spPr>
      </p:pic>
    </p:spTree>
    <p:extLst>
      <p:ext uri="{BB962C8B-B14F-4D97-AF65-F5344CB8AC3E}">
        <p14:creationId xmlns:p14="http://schemas.microsoft.com/office/powerpoint/2010/main" val="1835493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11760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0210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Tree>
    <p:extLst>
      <p:ext uri="{BB962C8B-B14F-4D97-AF65-F5344CB8AC3E}">
        <p14:creationId xmlns:p14="http://schemas.microsoft.com/office/powerpoint/2010/main" val="1979522425"/>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4162956-5CB0-4FEB-A743-0729203F5A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1DBFB-CFD2-48AA-8FE1-55CF1AE6D1D6}" type="datetimeFigureOut">
              <a:rPr lang="zh-CN" altLang="en-US" smtClean="0"/>
              <a:t>2023/3/27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F9150-92D3-415E-93D8-1993074F856C}" type="slidenum">
              <a:rPr lang="zh-CN" altLang="en-US" smtClean="0"/>
              <a:t>‹#›</a:t>
            </a:fld>
            <a:endParaRPr lang="zh-CN" altLang="en-US"/>
          </a:p>
        </p:txBody>
      </p:sp>
      <p:sp>
        <p:nvSpPr>
          <p:cNvPr id="9" name="9Slide.vn - 2019">
            <a:extLst>
              <a:ext uri="{FF2B5EF4-FFF2-40B4-BE49-F238E27FC236}">
                <a16:creationId xmlns:a16="http://schemas.microsoft.com/office/drawing/2014/main" id="{E69135EB-F06C-42EA-9937-7D246FBC9A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12147337-90D2-454E-8601-9C12BF72CD8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3AC29EEB-FD6D-463B-82F3-7264B4E639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B16623D5-CDF8-443C-9985-A11B0503A19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2ADBEF88-6CC1-41F3-8D0B-C7A499F1AD2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5974026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DE6B442-8D74-4D36-9D91-F9BDC58BF8E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9Slide.vn - 2019">
            <a:extLst>
              <a:ext uri="{FF2B5EF4-FFF2-40B4-BE49-F238E27FC236}">
                <a16:creationId xmlns:a16="http://schemas.microsoft.com/office/drawing/2014/main" id="{20AD8AFF-AC97-47F2-BD76-8CBC06CCC2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D1DE8E48-2F17-48C7-9AD3-A9A5C3EDB1C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FA1929B-8B4D-4467-839F-93513E1474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74CAC870-1617-4E0B-A131-810AE21533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00030813-5892-4A14-9AB2-E260D573BBD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1774134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E9F0E45F-7319-405E-B07D-345AC4EEBE8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extLst>
      <p:ext uri="{BB962C8B-B14F-4D97-AF65-F5344CB8AC3E}">
        <p14:creationId xmlns:p14="http://schemas.microsoft.com/office/powerpoint/2010/main" val="998388234"/>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emf"/><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slideLayout" Target="../slideLayouts/slideLayout4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1.png"/><Relationship Id="rId2" Type="http://schemas.openxmlformats.org/officeDocument/2006/relationships/image" Target="../media/image49.png"/><Relationship Id="rId1" Type="http://schemas.openxmlformats.org/officeDocument/2006/relationships/slideLayout" Target="../slideLayouts/slideLayout4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jpg"/></Relationships>
</file>

<file path=ppt/slides/_rels/slide1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75.png"/><Relationship Id="rId5" Type="http://schemas.microsoft.com/office/2007/relationships/hdphoto" Target="../media/hdphoto4.wdp"/><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7.png"/><Relationship Id="rId7"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6.png"/><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1.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2.wdp"/><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6.png"/><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3.png"/><Relationship Id="rId2" Type="http://schemas.openxmlformats.org/officeDocument/2006/relationships/slideLayout" Target="../slideLayouts/slideLayout66.xml"/><Relationship Id="rId1" Type="http://schemas.openxmlformats.org/officeDocument/2006/relationships/vmlDrawing" Target="../drawings/vmlDrawing1.vml"/><Relationship Id="rId6" Type="http://schemas.openxmlformats.org/officeDocument/2006/relationships/image" Target="../media/image42.png"/><Relationship Id="rId5" Type="http://schemas.openxmlformats.org/officeDocument/2006/relationships/image" Target="../media/image41.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0.png"/><Relationship Id="rId2" Type="http://schemas.openxmlformats.org/officeDocument/2006/relationships/image" Target="../media/image44.emf"/><Relationship Id="rId1" Type="http://schemas.openxmlformats.org/officeDocument/2006/relationships/slideLayout" Target="../slideLayouts/slideLayout4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4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2213C84-B181-45DE-8E58-3F959F27994B}"/>
              </a:ext>
            </a:extLst>
          </p:cNvPr>
          <p:cNvGrpSpPr/>
          <p:nvPr/>
        </p:nvGrpSpPr>
        <p:grpSpPr>
          <a:xfrm>
            <a:off x="-227715" y="1385255"/>
            <a:ext cx="12518406" cy="5472745"/>
            <a:chOff x="-148674" y="369491"/>
            <a:chExt cx="12518406" cy="6488508"/>
          </a:xfrm>
        </p:grpSpPr>
        <p:pic>
          <p:nvPicPr>
            <p:cNvPr id="6" name="图片 5">
              <a:extLst>
                <a:ext uri="{FF2B5EF4-FFF2-40B4-BE49-F238E27FC236}">
                  <a16:creationId xmlns:a16="http://schemas.microsoft.com/office/drawing/2014/main" id="{4C4DA85F-32FA-4D04-9A1A-28CFC500E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7" name="Picture 2" descr="F:\未标题-1.png">
              <a:extLst>
                <a:ext uri="{FF2B5EF4-FFF2-40B4-BE49-F238E27FC236}">
                  <a16:creationId xmlns:a16="http://schemas.microsoft.com/office/drawing/2014/main" id="{88F9C6EB-D8CB-4200-A373-1E820E2B6A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C62B4755-DD00-448B-A100-ADC8BAEA61D3}"/>
                </a:ext>
              </a:extLst>
            </p:cNvPr>
            <p:cNvPicPr>
              <a:picLocks noChangeAspect="1"/>
            </p:cNvPicPr>
            <p:nvPr/>
          </p:nvPicPr>
          <p:blipFill>
            <a:blip r:embed="rId6"/>
            <a:stretch>
              <a:fillRect/>
            </a:stretch>
          </p:blipFill>
          <p:spPr>
            <a:xfrm>
              <a:off x="117394" y="369491"/>
              <a:ext cx="5091915" cy="4391193"/>
            </a:xfrm>
            <a:prstGeom prst="rect">
              <a:avLst/>
            </a:prstGeom>
          </p:spPr>
        </p:pic>
        <p:pic>
          <p:nvPicPr>
            <p:cNvPr id="9" name="图片 8">
              <a:extLst>
                <a:ext uri="{FF2B5EF4-FFF2-40B4-BE49-F238E27FC236}">
                  <a16:creationId xmlns:a16="http://schemas.microsoft.com/office/drawing/2014/main" id="{5547289C-0771-4B4D-8EF8-ACC674DC6A1E}"/>
                </a:ext>
              </a:extLst>
            </p:cNvPr>
            <p:cNvPicPr>
              <a:picLocks noChangeAspect="1"/>
            </p:cNvPicPr>
            <p:nvPr/>
          </p:nvPicPr>
          <p:blipFill>
            <a:blip r:embed="rId7"/>
            <a:stretch>
              <a:fillRect/>
            </a:stretch>
          </p:blipFill>
          <p:spPr>
            <a:xfrm>
              <a:off x="0" y="4760684"/>
              <a:ext cx="12218080" cy="2097315"/>
            </a:xfrm>
            <a:prstGeom prst="rect">
              <a:avLst/>
            </a:prstGeom>
          </p:spPr>
        </p:pic>
      </p:grpSp>
      <p:pic>
        <p:nvPicPr>
          <p:cNvPr id="4" name="图片 3">
            <a:extLst>
              <a:ext uri="{FF2B5EF4-FFF2-40B4-BE49-F238E27FC236}">
                <a16:creationId xmlns:a16="http://schemas.microsoft.com/office/drawing/2014/main" id="{CBC91064-6058-4A4C-BE4C-009D57CC0C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4679" y="3115285"/>
            <a:ext cx="5018872" cy="3354737"/>
          </a:xfrm>
          <a:prstGeom prst="rect">
            <a:avLst/>
          </a:prstGeom>
        </p:spPr>
      </p:pic>
      <p:pic>
        <p:nvPicPr>
          <p:cNvPr id="12" name="图片 27"/>
          <p:cNvPicPr>
            <a:picLocks noChangeAspect="1"/>
          </p:cNvPicPr>
          <p:nvPr/>
        </p:nvPicPr>
        <p:blipFill>
          <a:blip r:embed="rId9"/>
          <a:stretch>
            <a:fillRect/>
          </a:stretch>
        </p:blipFill>
        <p:spPr>
          <a:xfrm>
            <a:off x="-79041" y="4523318"/>
            <a:ext cx="2106132" cy="1946704"/>
          </a:xfrm>
          <a:prstGeom prst="rect">
            <a:avLst/>
          </a:prstGeom>
        </p:spPr>
      </p:pic>
      <p:sp>
        <p:nvSpPr>
          <p:cNvPr id="15" name="Google Shape;961;p9">
            <a:extLst>
              <a:ext uri="{FF2B5EF4-FFF2-40B4-BE49-F238E27FC236}">
                <a16:creationId xmlns:a16="http://schemas.microsoft.com/office/drawing/2014/main" id="{54285490-B3CA-4238-8F72-37AECC567B86}"/>
              </a:ext>
            </a:extLst>
          </p:cNvPr>
          <p:cNvSpPr/>
          <p:nvPr/>
        </p:nvSpPr>
        <p:spPr>
          <a:xfrm>
            <a:off x="3980276" y="914597"/>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Công</a:t>
            </a:r>
            <a:r>
              <a:rPr kumimoji="0" lang="en-US" sz="3200" b="1" i="0" u="none" strike="noStrike" kern="1200" cap="none" spc="0" normalizeH="0" noProof="0" dirty="0">
                <a:ln>
                  <a:noFill/>
                </a:ln>
                <a:solidFill>
                  <a:srgbClr val="00B0F0"/>
                </a:solidFill>
                <a:effectLst/>
                <a:uLnTx/>
                <a:uFillTx/>
                <a:latin typeface="Arial"/>
                <a:ea typeface="Arial"/>
                <a:cs typeface="Arial"/>
                <a:sym typeface="Arial"/>
              </a:rPr>
              <a:t> </a:t>
            </a:r>
            <a:r>
              <a:rPr kumimoji="0" lang="en-US" sz="3200" b="1" i="0" u="none" strike="noStrike" kern="1200" cap="none" spc="0" normalizeH="0" noProof="0" dirty="0" err="1">
                <a:ln>
                  <a:noFill/>
                </a:ln>
                <a:solidFill>
                  <a:srgbClr val="00B0F0"/>
                </a:solidFill>
                <a:effectLst/>
                <a:uLnTx/>
                <a:uFillTx/>
                <a:latin typeface="Arial"/>
                <a:ea typeface="Arial"/>
                <a:cs typeface="Arial"/>
                <a:sym typeface="Arial"/>
              </a:rPr>
              <a:t>nghệ</a:t>
            </a:r>
            <a:endParaRPr kumimoji="0" sz="32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2" name="Picture 1">
            <a:extLst>
              <a:ext uri="{FF2B5EF4-FFF2-40B4-BE49-F238E27FC236}">
                <a16:creationId xmlns:a16="http://schemas.microsoft.com/office/drawing/2014/main" id="{71729CB0-88F8-4AD0-BB89-2D84F45F1087}"/>
              </a:ext>
            </a:extLst>
          </p:cNvPr>
          <p:cNvPicPr>
            <a:picLocks noChangeAspect="1"/>
          </p:cNvPicPr>
          <p:nvPr/>
        </p:nvPicPr>
        <p:blipFill>
          <a:blip r:embed="rId10"/>
          <a:stretch>
            <a:fillRect/>
          </a:stretch>
        </p:blipFill>
        <p:spPr>
          <a:xfrm>
            <a:off x="3859652" y="1442120"/>
            <a:ext cx="7407282" cy="1847248"/>
          </a:xfrm>
          <a:prstGeom prst="rect">
            <a:avLst/>
          </a:prstGeom>
        </p:spPr>
      </p:pic>
    </p:spTree>
    <p:custDataLst>
      <p:tags r:id="rId1"/>
    </p:custDataLst>
    <p:extLst>
      <p:ext uri="{BB962C8B-B14F-4D97-AF65-F5344CB8AC3E}">
        <p14:creationId xmlns:p14="http://schemas.microsoft.com/office/powerpoint/2010/main" val="3908260237"/>
      </p:ext>
    </p:extLst>
  </p:cSld>
  <p:clrMapOvr>
    <a:masterClrMapping/>
  </p:clrMapOvr>
  <mc:AlternateContent xmlns:mc="http://schemas.openxmlformats.org/markup-compatibility/2006" xmlns:p14="http://schemas.microsoft.com/office/powerpoint/2010/main">
    <mc:Choice Requires="p14">
      <p:transition spd="slow" p14:dur="1500" advTm="2940">
        <p14:window dir="vert"/>
      </p:transition>
    </mc:Choice>
    <mc:Fallback xmlns="">
      <p:transition spd="slow" advTm="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Helvetica"/>
                <a:cs typeface="Helvetica"/>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lvl="0" indent="0" algn="just" defTabSz="914400" rtl="0" eaLnBrk="1" fontAlgn="auto" latinLnBrk="0" hangingPunct="1">
                <a:lnSpc>
                  <a:spcPct val="112000"/>
                </a:lnSpc>
                <a:spcBef>
                  <a:spcPts val="600"/>
                </a:spcBef>
                <a:spcAft>
                  <a:spcPts val="0"/>
                </a:spcAft>
                <a:buClrTx/>
                <a:buSzTx/>
                <a:buFontTx/>
                <a:buNone/>
                <a:tabLst/>
                <a:defRPr/>
              </a:pP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nguy</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sử</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dụng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cấp</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cảnh</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nguy</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phía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trước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cho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báo nguy hiểm chủ yếu có hình tam giác đều, viền đỏ, nền màu vàng, trên có hình vẽ màu đen mô tả sự việc cần báo hiệu.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0D3CC7B-5D0C-43F4-8DDC-3E0A17C1D565}"/>
              </a:ext>
            </a:extLst>
          </p:cNvPr>
          <p:cNvPicPr>
            <a:picLocks noChangeAspect="1"/>
          </p:cNvPicPr>
          <p:nvPr/>
        </p:nvPicPr>
        <p:blipFill>
          <a:blip r:embed="rId5"/>
          <a:stretch>
            <a:fillRect/>
          </a:stretch>
        </p:blipFill>
        <p:spPr>
          <a:xfrm>
            <a:off x="1414904" y="3947116"/>
            <a:ext cx="2625468" cy="2077708"/>
          </a:xfrm>
          <a:prstGeom prst="rect">
            <a:avLst/>
          </a:prstGeom>
        </p:spPr>
      </p:pic>
      <p:pic>
        <p:nvPicPr>
          <p:cNvPr id="6" name="Picture 5">
            <a:extLst>
              <a:ext uri="{FF2B5EF4-FFF2-40B4-BE49-F238E27FC236}">
                <a16:creationId xmlns:a16="http://schemas.microsoft.com/office/drawing/2014/main" id="{3D787764-B599-4574-A3DB-0DE8A24400BD}"/>
              </a:ext>
            </a:extLst>
          </p:cNvPr>
          <p:cNvPicPr>
            <a:picLocks noChangeAspect="1"/>
          </p:cNvPicPr>
          <p:nvPr/>
        </p:nvPicPr>
        <p:blipFill>
          <a:blip r:embed="rId6"/>
          <a:stretch>
            <a:fillRect/>
          </a:stretch>
        </p:blipFill>
        <p:spPr>
          <a:xfrm>
            <a:off x="5096318" y="4094863"/>
            <a:ext cx="2293310" cy="1848339"/>
          </a:xfrm>
          <a:prstGeom prst="rect">
            <a:avLst/>
          </a:prstGeom>
        </p:spPr>
      </p:pic>
      <p:pic>
        <p:nvPicPr>
          <p:cNvPr id="8" name="Picture 7">
            <a:extLst>
              <a:ext uri="{FF2B5EF4-FFF2-40B4-BE49-F238E27FC236}">
                <a16:creationId xmlns:a16="http://schemas.microsoft.com/office/drawing/2014/main" id="{5F3FC82F-B337-492D-A907-9E5502CBEE7B}"/>
              </a:ext>
            </a:extLst>
          </p:cNvPr>
          <p:cNvPicPr>
            <a:picLocks noChangeAspect="1"/>
          </p:cNvPicPr>
          <p:nvPr/>
        </p:nvPicPr>
        <p:blipFill>
          <a:blip r:embed="rId7"/>
          <a:stretch>
            <a:fillRect/>
          </a:stretch>
        </p:blipFill>
        <p:spPr>
          <a:xfrm>
            <a:off x="8213097" y="4171063"/>
            <a:ext cx="2270739" cy="1644945"/>
          </a:xfrm>
          <a:prstGeom prst="rect">
            <a:avLst/>
          </a:prstGeom>
        </p:spPr>
      </p:pic>
    </p:spTree>
    <p:extLst>
      <p:ext uri="{BB962C8B-B14F-4D97-AF65-F5344CB8AC3E}">
        <p14:creationId xmlns:p14="http://schemas.microsoft.com/office/powerpoint/2010/main" val="3592304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1031955" y="320672"/>
            <a:ext cx="10546715" cy="1360212"/>
            <a:chOff x="9848" y="3032"/>
            <a:chExt cx="16609" cy="1622"/>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Helvetica"/>
                <a:cs typeface="Helvetica"/>
                <a:sym typeface="+mn-lt"/>
              </a:endParaRPr>
            </a:p>
          </p:txBody>
        </p:sp>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563"/>
            </a:xfrm>
            <a:prstGeom prst="rect">
              <a:avLst/>
            </a:prstGeom>
            <a:noFill/>
          </p:spPr>
          <p:txBody>
            <a:bodyPr wrap="square" rtlCol="0">
              <a:spAutoFit/>
            </a:bodyPr>
            <a:lstStyle/>
            <a:p>
              <a:pPr marL="0" marR="0" algn="just">
                <a:lnSpc>
                  <a:spcPct val="112000"/>
                </a:lnSpc>
                <a:spcBef>
                  <a:spcPts val="600"/>
                </a:spcBef>
                <a:spcAft>
                  <a:spcPts val="0"/>
                </a:spcAft>
              </a:pP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dùng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hướng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thiết</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nhằm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giúp</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việc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khiển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phương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tiện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hướng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trên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thuận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lợi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đảm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bảo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toàn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080250" y="1938441"/>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chỉ dẫn có hình vuông/hình chữ nhật/hình mũi tên, nền màu xanh lam, hình vẽ và chữ viết màu trắng. Nếu nền màu trắng thì hình vẽ và chữ viết màu đen trừ một số trường hợp ngoại lệ.</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27DAAAE8-D656-462C-BA3F-131AB58E71F5}"/>
              </a:ext>
            </a:extLst>
          </p:cNvPr>
          <p:cNvPicPr/>
          <p:nvPr/>
        </p:nvPicPr>
        <p:blipFill>
          <a:blip r:embed="rId4">
            <a:clrChange>
              <a:clrFrom>
                <a:srgbClr val="F5F5F5">
                  <a:alpha val="100000"/>
                </a:srgbClr>
              </a:clrFrom>
              <a:clrTo>
                <a:srgbClr val="F5F5F5">
                  <a:alpha val="100000"/>
                  <a:alpha val="0"/>
                </a:srgbClr>
              </a:clrTo>
            </a:clrChange>
          </a:blip>
          <a:stretch>
            <a:fillRect/>
          </a:stretch>
        </p:blipFill>
        <p:spPr>
          <a:xfrm>
            <a:off x="347014" y="156394"/>
            <a:ext cx="1081405" cy="1205865"/>
          </a:xfrm>
          <a:prstGeom prst="rect">
            <a:avLst/>
          </a:prstGeom>
          <a:noFill/>
          <a:ln w="9525">
            <a:noFill/>
          </a:ln>
        </p:spPr>
      </p:pic>
      <p:pic>
        <p:nvPicPr>
          <p:cNvPr id="3" name="Picture 2">
            <a:extLst>
              <a:ext uri="{FF2B5EF4-FFF2-40B4-BE49-F238E27FC236}">
                <a16:creationId xmlns:a16="http://schemas.microsoft.com/office/drawing/2014/main" id="{D3FD4C63-9C69-4564-85D7-C61B19D45E75}"/>
              </a:ext>
            </a:extLst>
          </p:cNvPr>
          <p:cNvPicPr>
            <a:picLocks noChangeAspect="1"/>
          </p:cNvPicPr>
          <p:nvPr/>
        </p:nvPicPr>
        <p:blipFill>
          <a:blip r:embed="rId5"/>
          <a:stretch>
            <a:fillRect/>
          </a:stretch>
        </p:blipFill>
        <p:spPr>
          <a:xfrm>
            <a:off x="968005" y="4229432"/>
            <a:ext cx="2654153" cy="1990615"/>
          </a:xfrm>
          <a:prstGeom prst="rect">
            <a:avLst/>
          </a:prstGeom>
        </p:spPr>
      </p:pic>
      <p:pic>
        <p:nvPicPr>
          <p:cNvPr id="7" name="Picture 6">
            <a:extLst>
              <a:ext uri="{FF2B5EF4-FFF2-40B4-BE49-F238E27FC236}">
                <a16:creationId xmlns:a16="http://schemas.microsoft.com/office/drawing/2014/main" id="{627F2F78-21F9-405F-9648-68BB47E38BCA}"/>
              </a:ext>
            </a:extLst>
          </p:cNvPr>
          <p:cNvPicPr>
            <a:picLocks noChangeAspect="1"/>
          </p:cNvPicPr>
          <p:nvPr/>
        </p:nvPicPr>
        <p:blipFill>
          <a:blip r:embed="rId6"/>
          <a:stretch>
            <a:fillRect/>
          </a:stretch>
        </p:blipFill>
        <p:spPr>
          <a:xfrm>
            <a:off x="5009374" y="4201189"/>
            <a:ext cx="2188868" cy="1953700"/>
          </a:xfrm>
          <a:prstGeom prst="rect">
            <a:avLst/>
          </a:prstGeom>
        </p:spPr>
      </p:pic>
      <p:pic>
        <p:nvPicPr>
          <p:cNvPr id="13" name="Picture 12">
            <a:extLst>
              <a:ext uri="{FF2B5EF4-FFF2-40B4-BE49-F238E27FC236}">
                <a16:creationId xmlns:a16="http://schemas.microsoft.com/office/drawing/2014/main" id="{B827B307-7D9F-4185-B03B-DC34E911B88F}"/>
              </a:ext>
            </a:extLst>
          </p:cNvPr>
          <p:cNvPicPr>
            <a:picLocks noChangeAspect="1"/>
          </p:cNvPicPr>
          <p:nvPr/>
        </p:nvPicPr>
        <p:blipFill>
          <a:blip r:embed="rId7"/>
          <a:stretch>
            <a:fillRect/>
          </a:stretch>
        </p:blipFill>
        <p:spPr>
          <a:xfrm>
            <a:off x="8396065" y="4229099"/>
            <a:ext cx="1896251" cy="1737024"/>
          </a:xfrm>
          <a:prstGeom prst="rect">
            <a:avLst/>
          </a:prstGeom>
        </p:spPr>
      </p:pic>
    </p:spTree>
    <p:extLst>
      <p:ext uri="{BB962C8B-B14F-4D97-AF65-F5344CB8AC3E}">
        <p14:creationId xmlns:p14="http://schemas.microsoft.com/office/powerpoint/2010/main" val="3836343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55493" y="-100082"/>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438252" y="552649"/>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75434" y="-144010"/>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471317" y="962744"/>
            <a:ext cx="6957916" cy="3942632"/>
          </a:xfrm>
          <a:prstGeom prst="rect">
            <a:avLst/>
          </a:prstGeom>
          <a:noFill/>
          <a:ln>
            <a:noFill/>
          </a:ln>
        </p:spPr>
      </p:pic>
      <p:sp>
        <p:nvSpPr>
          <p:cNvPr id="1012" name="Google Shape;1012;p13"/>
          <p:cNvSpPr txBox="1"/>
          <p:nvPr/>
        </p:nvSpPr>
        <p:spPr>
          <a:xfrm>
            <a:off x="2687334" y="1136117"/>
            <a:ext cx="6542501" cy="3365912"/>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08135" y="2789598"/>
            <a:ext cx="2225153" cy="2398435"/>
          </a:xfrm>
          <a:prstGeom prst="rect">
            <a:avLst/>
          </a:prstGeom>
          <a:noFill/>
          <a:ln>
            <a:noFill/>
          </a:ln>
        </p:spPr>
      </p:pic>
      <p:sp>
        <p:nvSpPr>
          <p:cNvPr id="9" name="TextBox 8"/>
          <p:cNvSpPr txBox="1"/>
          <p:nvPr/>
        </p:nvSpPr>
        <p:spPr>
          <a:xfrm>
            <a:off x="2559507" y="1481020"/>
            <a:ext cx="6709330" cy="1754326"/>
          </a:xfrm>
          <a:prstGeom prst="rect">
            <a:avLst/>
          </a:prstGeom>
          <a:noFill/>
        </p:spPr>
        <p:txBody>
          <a:bodyPr wrap="square" rtlCol="0">
            <a:spAutoFit/>
          </a:bodyPr>
          <a:lstStyle/>
          <a:p>
            <a:pPr lvl="0" algn="ctr"/>
            <a:r>
              <a:rPr lang="vi-VN" sz="3600" b="1" dirty="0">
                <a:solidFill>
                  <a:srgbClr val="000000"/>
                </a:solidFill>
                <a:latin typeface="Calibri" panose="020F0502020204030204" pitchFamily="34" charset="0"/>
                <a:cs typeface="Calibri" panose="020F0502020204030204" pitchFamily="34" charset="0"/>
              </a:rPr>
              <a:t>Ngoài các loại biển báo giao thông học hôm nay các em còn biết loại biển báo nào khác?</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9" name="Google Shape;1019;p13"/>
          <p:cNvPicPr preferRelativeResize="0"/>
          <p:nvPr/>
        </p:nvPicPr>
        <p:blipFill rotWithShape="1">
          <a:blip r:embed="rId11">
            <a:alphaModFix/>
          </a:blip>
          <a:srcRect/>
          <a:stretch/>
        </p:blipFill>
        <p:spPr>
          <a:xfrm rot="420713">
            <a:off x="9517464" y="2859427"/>
            <a:ext cx="1326145" cy="2972393"/>
          </a:xfrm>
          <a:prstGeom prst="rect">
            <a:avLst/>
          </a:prstGeom>
          <a:noFill/>
          <a:ln>
            <a:noFill/>
          </a:ln>
          <a:effectLst>
            <a:outerShdw blurRad="50800" dist="38100" dir="5400000" algn="t" rotWithShape="0">
              <a:srgbClr val="000000">
                <a:alpha val="40000"/>
              </a:srgbClr>
            </a:outerShdw>
          </a:effectLst>
        </p:spPr>
      </p:pic>
      <p:pic>
        <p:nvPicPr>
          <p:cNvPr id="20" name="Google Shape;1020;p13"/>
          <p:cNvPicPr preferRelativeResize="0"/>
          <p:nvPr/>
        </p:nvPicPr>
        <p:blipFill rotWithShape="1">
          <a:blip r:embed="rId12">
            <a:alphaModFix/>
          </a:blip>
          <a:srcRect/>
          <a:stretch/>
        </p:blipFill>
        <p:spPr>
          <a:xfrm>
            <a:off x="9265263" y="3787375"/>
            <a:ext cx="1858273" cy="2749544"/>
          </a:xfrm>
          <a:prstGeom prst="rect">
            <a:avLst/>
          </a:prstGeom>
          <a:noFill/>
          <a:ln>
            <a:noFill/>
          </a:ln>
        </p:spPr>
      </p:pic>
    </p:spTree>
    <p:extLst>
      <p:ext uri="{BB962C8B-B14F-4D97-AF65-F5344CB8AC3E}">
        <p14:creationId xmlns:p14="http://schemas.microsoft.com/office/powerpoint/2010/main" val="57971044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Biển báo hiệu lệnh là gì? Tìm hiểu ý nghĩa của các loại biển báo hiệu lệnh  | anycar.vn">
            <a:extLst>
              <a:ext uri="{FF2B5EF4-FFF2-40B4-BE49-F238E27FC236}">
                <a16:creationId xmlns:a16="http://schemas.microsoft.com/office/drawing/2014/main" id="{BDD05041-D3AF-4963-97E5-360D6D77A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63" b="1805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345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59666" b="3333"/>
          <a:stretch/>
        </p:blipFill>
        <p:spPr>
          <a:xfrm>
            <a:off x="0" y="-1"/>
            <a:ext cx="12332494" cy="6923314"/>
          </a:xfrm>
          <a:prstGeom prst="rect">
            <a:avLst/>
          </a:prstGeom>
        </p:spPr>
      </p:pic>
      <p:pic>
        <p:nvPicPr>
          <p:cNvPr id="17" name="图片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0528" b="99394" l="9645" r="74613">
                        <a14:foregroundMark x1="26752" y1="91753" x2="30209" y2="94421"/>
                        <a14:foregroundMark x1="60146" y1="81928" x2="59691" y2="86901"/>
                        <a14:foregroundMark x1="57143" y1="89327" x2="62693" y2="90055"/>
                        <a14:foregroundMark x1="56233" y1="91449" x2="53230" y2="95149"/>
                        <a14:foregroundMark x1="67607" y1="92298" x2="66970" y2="93996"/>
                        <a14:foregroundMark x1="84895" y1="76228" x2="84895" y2="82171"/>
                        <a14:foregroundMark x1="77161" y1="84597" x2="78708" y2="85021"/>
                        <a14:foregroundMark x1="78708" y1="92177" x2="79800" y2="92602"/>
                        <a14:foregroundMark x1="82803" y1="90176" x2="81893" y2="91571"/>
                        <a14:foregroundMark x1="93449" y1="85446" x2="95359" y2="85870"/>
                        <a14:foregroundMark x1="37034" y1="72711" x2="44586" y2="74106"/>
                        <a14:foregroundMark x1="65696" y1="72589" x2="67243" y2="73560"/>
                        <a14:foregroundMark x1="37671" y1="83263" x2="37671" y2="89388"/>
                        <a14:foregroundMark x1="40946" y1="94239" x2="45223" y2="92784"/>
                        <a14:backgroundMark x1="28935" y1="86719" x2="28207" y2="88175"/>
                        <a14:backgroundMark x1="38944" y1="93329" x2="38944" y2="96422"/>
                        <a14:backgroundMark x1="52411" y1="85324" x2="53503" y2="88478"/>
                        <a14:backgroundMark x1="43403" y1="89145" x2="44677" y2="89569"/>
                        <a14:backgroundMark x1="42584" y1="85324" x2="43858" y2="85446"/>
                        <a14:backgroundMark x1="59054" y1="93451" x2="60783" y2="97271"/>
                        <a14:backgroundMark x1="69336" y1="90055" x2="73339" y2="97150"/>
                        <a14:backgroundMark x1="78253" y1="86598" x2="81893" y2="87871"/>
                        <a14:backgroundMark x1="79982" y1="84354" x2="80801" y2="83445"/>
                        <a14:backgroundMark x1="76342" y1="83869" x2="76342" y2="85203"/>
                        <a14:backgroundMark x1="94904" y1="87750" x2="96633" y2="89448"/>
                        <a14:backgroundMark x1="26206" y1="73438" x2="31483" y2="74106"/>
                        <a14:backgroundMark x1="29572" y1="78714" x2="30846" y2="78714"/>
                        <a14:backgroundMark x1="20837" y1="72408" x2="29754" y2="75682"/>
                        <a14:backgroundMark x1="34486" y1="72589" x2="30482" y2="76410"/>
                        <a14:backgroundMark x1="43221" y1="72286" x2="45405" y2="73863"/>
                        <a14:backgroundMark x1="45223" y1="78532" x2="55414" y2="77138"/>
                        <a14:backgroundMark x1="43494" y1="78108" x2="49227" y2="79139"/>
                        <a14:backgroundMark x1="46861" y1="79139" x2="57780" y2="76289"/>
                        <a14:backgroundMark x1="57143" y1="77138" x2="58053" y2="78290"/>
                        <a14:backgroundMark x1="29390" y1="77259" x2="31119" y2="79260"/>
                      </a14:backgroundRemoval>
                    </a14:imgEffect>
                  </a14:imgLayer>
                </a14:imgProps>
              </a:ext>
              <a:ext uri="{28A0092B-C50C-407E-A947-70E740481C1C}">
                <a14:useLocalDpi xmlns:a14="http://schemas.microsoft.com/office/drawing/2010/main" val="0"/>
              </a:ext>
            </a:extLst>
          </a:blip>
          <a:srcRect t="69792"/>
          <a:stretch/>
        </p:blipFill>
        <p:spPr>
          <a:xfrm>
            <a:off x="1049735" y="3223024"/>
            <a:ext cx="8165389" cy="3700289"/>
          </a:xfrm>
          <a:prstGeom prst="rect">
            <a:avLst/>
          </a:prstGeom>
        </p:spPr>
      </p:pic>
      <p:pic>
        <p:nvPicPr>
          <p:cNvPr id="6" name="图片 1">
            <a:extLst>
              <a:ext uri="{FF2B5EF4-FFF2-40B4-BE49-F238E27FC236}">
                <a16:creationId xmlns:a16="http://schemas.microsoft.com/office/drawing/2014/main" id="{27E80DB1-5E32-4DD6-BDAE-3C7C54501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6009" y="-241492"/>
            <a:ext cx="9762566" cy="4089591"/>
          </a:xfrm>
          <a:prstGeom prst="rect">
            <a:avLst/>
          </a:prstGeom>
        </p:spPr>
      </p:pic>
      <p:pic>
        <p:nvPicPr>
          <p:cNvPr id="4" name="Picture 3">
            <a:extLst>
              <a:ext uri="{FF2B5EF4-FFF2-40B4-BE49-F238E27FC236}">
                <a16:creationId xmlns:a16="http://schemas.microsoft.com/office/drawing/2014/main" id="{3D8348EA-3A5C-4482-B6C5-205EBB6A0DCC}"/>
              </a:ext>
            </a:extLst>
          </p:cNvPr>
          <p:cNvPicPr>
            <a:picLocks noChangeAspect="1"/>
          </p:cNvPicPr>
          <p:nvPr/>
        </p:nvPicPr>
        <p:blipFill>
          <a:blip r:embed="rId7"/>
          <a:stretch>
            <a:fillRect/>
          </a:stretch>
        </p:blipFill>
        <p:spPr>
          <a:xfrm>
            <a:off x="2398809" y="1663754"/>
            <a:ext cx="8023031" cy="1682642"/>
          </a:xfrm>
          <a:prstGeom prst="rect">
            <a:avLst/>
          </a:prstGeom>
        </p:spPr>
      </p:pic>
    </p:spTree>
    <p:extLst>
      <p:ext uri="{BB962C8B-B14F-4D97-AF65-F5344CB8AC3E}">
        <p14:creationId xmlns:p14="http://schemas.microsoft.com/office/powerpoint/2010/main" val="4140222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492" y="934671"/>
            <a:ext cx="11220576" cy="5600676"/>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6538" y="1027511"/>
            <a:ext cx="10361468" cy="5362078"/>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08343" y="3260669"/>
            <a:ext cx="2275493" cy="3558572"/>
          </a:xfrm>
          <a:prstGeom prst="rect">
            <a:avLst/>
          </a:prstGeom>
        </p:spPr>
      </p:pic>
      <p:sp>
        <p:nvSpPr>
          <p:cNvPr id="15" name="Google Shape;1045;p15"/>
          <p:cNvSpPr/>
          <p:nvPr/>
        </p:nvSpPr>
        <p:spPr>
          <a:xfrm>
            <a:off x="1712461" y="1282149"/>
            <a:ext cx="8952225" cy="2454964"/>
          </a:xfrm>
          <a:prstGeom prst="wedgeRoundRectCallout">
            <a:avLst>
              <a:gd name="adj1" fmla="val -57613"/>
              <a:gd name="adj2" fmla="val 68204"/>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GV chia nhóm, phát biển báo cho từng nhóm.</a:t>
            </a:r>
            <a:endParaRPr lang="en-US" sz="2800" b="1" kern="0" dirty="0">
              <a:solidFill>
                <a:srgbClr val="002060"/>
              </a:solidFill>
              <a:latin typeface="Calibri" panose="020F0502020204030204" pitchFamily="34" charset="0"/>
              <a:ea typeface="Arial"/>
              <a:cs typeface="Calibri" panose="020F0502020204030204" pitchFamily="34" charset="0"/>
              <a:sym typeface="Arial"/>
            </a:endParaRPr>
          </a:p>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Yêu cầu HS gắn đúng biển báo giao thông vào đúng vị trí thích hợp của nhóm mình.</a:t>
            </a:r>
            <a:endParaRPr lang="en-US" sz="2800" b="1" kern="0" dirty="0">
              <a:solidFill>
                <a:srgbClr val="002060"/>
              </a:solidFill>
              <a:latin typeface="Calibri" panose="020F0502020204030204" pitchFamily="34" charset="0"/>
              <a:ea typeface="Arial"/>
              <a:cs typeface="Calibri" panose="020F0502020204030204" pitchFamily="34" charset="0"/>
              <a:sym typeface="Arial"/>
            </a:endParaRPr>
          </a:p>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Nhóm nào gắn xong trước, đúng là nhóm thắng cuộc.</a:t>
            </a:r>
          </a:p>
        </p:txBody>
      </p:sp>
      <p:pic>
        <p:nvPicPr>
          <p:cNvPr id="3" name="Picture 2">
            <a:extLst>
              <a:ext uri="{FF2B5EF4-FFF2-40B4-BE49-F238E27FC236}">
                <a16:creationId xmlns:a16="http://schemas.microsoft.com/office/drawing/2014/main" id="{778588C6-4F18-4297-B80A-0FCD6537BD52}"/>
              </a:ext>
            </a:extLst>
          </p:cNvPr>
          <p:cNvPicPr>
            <a:picLocks noChangeAspect="1"/>
          </p:cNvPicPr>
          <p:nvPr/>
        </p:nvPicPr>
        <p:blipFill>
          <a:blip r:embed="rId7"/>
          <a:stretch>
            <a:fillRect/>
          </a:stretch>
        </p:blipFill>
        <p:spPr>
          <a:xfrm>
            <a:off x="4333031" y="-136288"/>
            <a:ext cx="3804234" cy="1286367"/>
          </a:xfrm>
          <a:prstGeom prst="rect">
            <a:avLst/>
          </a:prstGeom>
        </p:spPr>
      </p:pic>
      <p:pic>
        <p:nvPicPr>
          <p:cNvPr id="5" name="Picture 4">
            <a:extLst>
              <a:ext uri="{FF2B5EF4-FFF2-40B4-BE49-F238E27FC236}">
                <a16:creationId xmlns:a16="http://schemas.microsoft.com/office/drawing/2014/main" id="{665EB0A3-A54B-40D9-841B-F1E70F5F7F4D}"/>
              </a:ext>
            </a:extLst>
          </p:cNvPr>
          <p:cNvPicPr>
            <a:picLocks noChangeAspect="1"/>
          </p:cNvPicPr>
          <p:nvPr/>
        </p:nvPicPr>
        <p:blipFill>
          <a:blip r:embed="rId8"/>
          <a:stretch>
            <a:fillRect/>
          </a:stretch>
        </p:blipFill>
        <p:spPr>
          <a:xfrm>
            <a:off x="3446806" y="4178782"/>
            <a:ext cx="6814045" cy="1913905"/>
          </a:xfrm>
          <a:prstGeom prst="rect">
            <a:avLst/>
          </a:prstGeom>
        </p:spPr>
      </p:pic>
    </p:spTree>
    <p:extLst>
      <p:ext uri="{BB962C8B-B14F-4D97-AF65-F5344CB8AC3E}">
        <p14:creationId xmlns:p14="http://schemas.microsoft.com/office/powerpoint/2010/main" val="19404733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sp>
        <p:nvSpPr>
          <p:cNvPr id="9" name="Rounded Rectangular Callout 8"/>
          <p:cNvSpPr/>
          <p:nvPr/>
        </p:nvSpPr>
        <p:spPr>
          <a:xfrm>
            <a:off x="2484436" y="451985"/>
            <a:ext cx="8983664" cy="1129553"/>
          </a:xfrm>
          <a:prstGeom prst="wedgeRoundRectCallout">
            <a:avLst>
              <a:gd name="adj1" fmla="val -51792"/>
              <a:gd name="adj2" fmla="val 1053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Em</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thường</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nhìn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thấy</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biển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báo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nào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trong</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các</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biển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báo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vừa</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tìm</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hiểu</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Nhìn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thấy</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ở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đâu</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a:t>
            </a:r>
          </a:p>
        </p:txBody>
      </p:sp>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spTree>
    <p:extLst>
      <p:ext uri="{BB962C8B-B14F-4D97-AF65-F5344CB8AC3E}">
        <p14:creationId xmlns:p14="http://schemas.microsoft.com/office/powerpoint/2010/main" val="2957345139"/>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5611" y="432571"/>
            <a:ext cx="1277435" cy="1151449"/>
          </a:xfrm>
          <a:prstGeom prst="rect">
            <a:avLst/>
          </a:prstGeom>
        </p:spPr>
      </p:pic>
      <p:pic>
        <p:nvPicPr>
          <p:cNvPr id="17" name="Picture 16"/>
          <p:cNvPicPr>
            <a:picLocks noChangeAspect="1"/>
          </p:cNvPicPr>
          <p:nvPr/>
        </p:nvPicPr>
        <p:blipFill>
          <a:blip r:embed="rId14"/>
          <a:stretch>
            <a:fillRect/>
          </a:stretch>
        </p:blipFill>
        <p:spPr>
          <a:xfrm>
            <a:off x="4198876" y="657094"/>
            <a:ext cx="8785097" cy="1457070"/>
          </a:xfrm>
          <a:prstGeom prst="rect">
            <a:avLst/>
          </a:prstGeom>
        </p:spPr>
      </p:pic>
    </p:spTree>
    <p:extLst>
      <p:ext uri="{BB962C8B-B14F-4D97-AF65-F5344CB8AC3E}">
        <p14:creationId xmlns:p14="http://schemas.microsoft.com/office/powerpoint/2010/main" val="740097226"/>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childTnLst>
                          </p:cTn>
                        </p:par>
                        <p:par>
                          <p:cTn id="55" fill="hold">
                            <p:stCondLst>
                              <p:cond delay="8600"/>
                            </p:stCondLst>
                            <p:childTnLst>
                              <p:par>
                                <p:cTn id="56" presetID="42"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pic>
        <p:nvPicPr>
          <p:cNvPr id="2" name="Picture 1">
            <a:extLst>
              <a:ext uri="{FF2B5EF4-FFF2-40B4-BE49-F238E27FC236}">
                <a16:creationId xmlns:a16="http://schemas.microsoft.com/office/drawing/2014/main" id="{3F7B737D-5C66-4396-939E-97AC563FDCD9}"/>
              </a:ext>
            </a:extLst>
          </p:cNvPr>
          <p:cNvPicPr>
            <a:picLocks noChangeAspect="1"/>
          </p:cNvPicPr>
          <p:nvPr/>
        </p:nvPicPr>
        <p:blipFill>
          <a:blip r:embed="rId12"/>
          <a:stretch>
            <a:fillRect/>
          </a:stretch>
        </p:blipFill>
        <p:spPr>
          <a:xfrm>
            <a:off x="2805667" y="384862"/>
            <a:ext cx="5828281" cy="1609483"/>
          </a:xfrm>
          <a:prstGeom prst="rect">
            <a:avLst/>
          </a:prstGeom>
        </p:spPr>
      </p:pic>
    </p:spTree>
    <p:extLst>
      <p:ext uri="{BB962C8B-B14F-4D97-AF65-F5344CB8AC3E}">
        <p14:creationId xmlns:p14="http://schemas.microsoft.com/office/powerpoint/2010/main" val="4239878134"/>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đèn giao thông">
            <a:hlinkClick r:id="" action="ppaction://media"/>
            <a:extLst>
              <a:ext uri="{FF2B5EF4-FFF2-40B4-BE49-F238E27FC236}">
                <a16:creationId xmlns:a16="http://schemas.microsoft.com/office/drawing/2014/main" id="{C634239C-785A-4DEC-8108-C15928B439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39570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B2D9A54-A60B-4AF9-B1B3-55C78DC9078E}"/>
              </a:ext>
            </a:extLst>
          </p:cNvPr>
          <p:cNvPicPr>
            <a:picLocks noChangeAspect="1"/>
          </p:cNvPicPr>
          <p:nvPr/>
        </p:nvPicPr>
        <p:blipFill rotWithShape="1">
          <a:blip r:embed="rId3"/>
          <a:srcRect l="21654" t="53839" r="3181" b="18791"/>
          <a:stretch/>
        </p:blipFill>
        <p:spPr>
          <a:xfrm>
            <a:off x="0" y="4758219"/>
            <a:ext cx="12192000" cy="2122714"/>
          </a:xfrm>
          <a:prstGeom prst="rect">
            <a:avLst/>
          </a:prstGeom>
        </p:spPr>
      </p:pic>
      <p:pic>
        <p:nvPicPr>
          <p:cNvPr id="20" name="Picture 2" descr="F:\未标题-1.png">
            <a:extLst>
              <a:ext uri="{FF2B5EF4-FFF2-40B4-BE49-F238E27FC236}">
                <a16:creationId xmlns:a16="http://schemas.microsoft.com/office/drawing/2014/main" id="{AE3687CE-C359-4034-A410-0D3D80B47A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97" t="4268" r="11163" b="4824"/>
          <a:stretch/>
        </p:blipFill>
        <p:spPr bwMode="auto">
          <a:xfrm>
            <a:off x="3420525" y="3781044"/>
            <a:ext cx="156635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未标题-1.png">
            <a:extLst>
              <a:ext uri="{FF2B5EF4-FFF2-40B4-BE49-F238E27FC236}">
                <a16:creationId xmlns:a16="http://schemas.microsoft.com/office/drawing/2014/main" id="{E8C9EC12-F08F-4B95-9742-C6AA3D97C5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389" t="9930" r="18243" b="4594"/>
          <a:stretch/>
        </p:blipFill>
        <p:spPr bwMode="auto">
          <a:xfrm>
            <a:off x="5209562" y="3429000"/>
            <a:ext cx="1486854" cy="20380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F:\未标题-1.png">
            <a:extLst>
              <a:ext uri="{FF2B5EF4-FFF2-40B4-BE49-F238E27FC236}">
                <a16:creationId xmlns:a16="http://schemas.microsoft.com/office/drawing/2014/main" id="{D9AA8D4B-A3F8-48D3-9E5F-65AE01923B7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611" t="8065" r="13670" b="5111"/>
          <a:stretch/>
        </p:blipFill>
        <p:spPr bwMode="auto">
          <a:xfrm>
            <a:off x="6865661" y="3753964"/>
            <a:ext cx="149614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未标题-1.png">
            <a:extLst>
              <a:ext uri="{FF2B5EF4-FFF2-40B4-BE49-F238E27FC236}">
                <a16:creationId xmlns:a16="http://schemas.microsoft.com/office/drawing/2014/main" id="{B1678FC3-F3DC-471E-B73B-7E7709B4E74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907" t="7818" r="12757" b="5713"/>
          <a:stretch/>
        </p:blipFill>
        <p:spPr bwMode="auto">
          <a:xfrm>
            <a:off x="8667260" y="3489462"/>
            <a:ext cx="1468269" cy="194348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raffic Light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7" name="Group 6"/>
          <p:cNvGrpSpPr/>
          <p:nvPr/>
        </p:nvGrpSpPr>
        <p:grpSpPr>
          <a:xfrm>
            <a:off x="155575" y="1031931"/>
            <a:ext cx="953134" cy="4076023"/>
            <a:chOff x="2467390" y="1370898"/>
            <a:chExt cx="953134" cy="4076023"/>
          </a:xfrm>
        </p:grpSpPr>
        <p:pic>
          <p:nvPicPr>
            <p:cNvPr id="27" name="Picture 9" descr="F:\未标题-1.png">
              <a:extLst>
                <a:ext uri="{FF2B5EF4-FFF2-40B4-BE49-F238E27FC236}">
                  <a16:creationId xmlns:a16="http://schemas.microsoft.com/office/drawing/2014/main" id="{1208B4CD-B1D7-4E27-B055-5A639AA5A1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2" t="6895" r="13757" b="5885"/>
            <a:stretch/>
          </p:blipFill>
          <p:spPr bwMode="auto">
            <a:xfrm>
              <a:off x="2467390" y="1370898"/>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2662939" y="2126330"/>
              <a:ext cx="623830" cy="540998"/>
            </a:xfrm>
            <a:prstGeom prst="rect">
              <a:avLst/>
            </a:prstGeom>
          </p:spPr>
        </p:pic>
        <p:pic>
          <p:nvPicPr>
            <p:cNvPr id="1028" name="Picture 4" descr="Traffic Light Cartoon clipart - Green, Light, Circle, transparent clip ar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717" r="15324"/>
            <a:stretch/>
          </p:blipFill>
          <p:spPr bwMode="auto">
            <a:xfrm>
              <a:off x="2700222" y="2677295"/>
              <a:ext cx="556291" cy="5377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1"/>
            <a:srcRect l="16296" t="5006" r="16611" b="4607"/>
            <a:stretch/>
          </p:blipFill>
          <p:spPr>
            <a:xfrm>
              <a:off x="2693194" y="1555431"/>
              <a:ext cx="563319" cy="560932"/>
            </a:xfrm>
            <a:prstGeom prst="rect">
              <a:avLst/>
            </a:prstGeom>
          </p:spPr>
        </p:pic>
      </p:grpSp>
      <p:sp>
        <p:nvSpPr>
          <p:cNvPr id="14" name="Rounded Rectangular Callout 8">
            <a:extLst>
              <a:ext uri="{FF2B5EF4-FFF2-40B4-BE49-F238E27FC236}">
                <a16:creationId xmlns:a16="http://schemas.microsoft.com/office/drawing/2014/main" id="{7F7639C2-332E-48BE-9DA8-FA0B10B595F0}"/>
              </a:ext>
            </a:extLst>
          </p:cNvPr>
          <p:cNvSpPr/>
          <p:nvPr/>
        </p:nvSpPr>
        <p:spPr>
          <a:xfrm>
            <a:off x="2090056" y="8560921"/>
            <a:ext cx="8476343" cy="1264757"/>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KIẾN </a:t>
            </a:r>
            <a:r>
              <a:rPr kumimoji="0" lang="en-US" sz="4800" b="0" i="0" u="none" strike="noStrike" kern="1200" cap="none" spc="0" normalizeH="0" baseline="0" noProof="0">
                <a:ln>
                  <a:noFill/>
                </a:ln>
                <a:solidFill>
                  <a:sysClr val="windowText" lastClr="000000"/>
                </a:solidFill>
                <a:effectLst/>
                <a:uLnTx/>
                <a:uFillTx/>
                <a:latin typeface="Coiny" panose="02000903060500060000" pitchFamily="2" charset="0"/>
                <a:ea typeface="+mn-ea"/>
                <a:cs typeface="+mn-cs"/>
              </a:rPr>
              <a:t>TẠO</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TRI</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2060"/>
                </a:solidFill>
                <a:effectLst/>
                <a:uLnTx/>
                <a:uFillTx/>
                <a:latin typeface="Coiny" panose="02000903060500060000" pitchFamily="2" charset="0"/>
                <a:ea typeface="+mn-ea"/>
                <a:cs typeface="+mn-cs"/>
              </a:rPr>
              <a:t>THỨC</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B050"/>
                </a:solidFill>
                <a:effectLst/>
                <a:uLnTx/>
                <a:uFillTx/>
                <a:latin typeface="Coiny" panose="02000903060500060000" pitchFamily="2" charset="0"/>
                <a:ea typeface="+mn-ea"/>
                <a:cs typeface="+mn-cs"/>
              </a:rPr>
              <a:t>MỚI</a:t>
            </a:r>
            <a:endParaRPr kumimoji="0" lang="en-US" sz="4800" b="0" i="0" u="none" strike="noStrike" kern="1200" cap="none" spc="0" normalizeH="0" baseline="0" noProof="0" dirty="0">
              <a:ln>
                <a:noFill/>
              </a:ln>
              <a:solidFill>
                <a:srgbClr val="00B050"/>
              </a:solidFill>
              <a:effectLst/>
              <a:uLnTx/>
              <a:uFillTx/>
              <a:latin typeface="Coiny" panose="02000903060500060000" pitchFamily="2" charset="0"/>
              <a:ea typeface="+mn-ea"/>
              <a:cs typeface="+mn-cs"/>
            </a:endParaRPr>
          </a:p>
        </p:txBody>
      </p:sp>
      <p:pic>
        <p:nvPicPr>
          <p:cNvPr id="15" name="Picture 14">
            <a:extLst>
              <a:ext uri="{FF2B5EF4-FFF2-40B4-BE49-F238E27FC236}">
                <a16:creationId xmlns:a16="http://schemas.microsoft.com/office/drawing/2014/main" id="{0522204A-D356-4B06-BF74-54820E191E04}"/>
              </a:ext>
            </a:extLst>
          </p:cNvPr>
          <p:cNvPicPr>
            <a:picLocks noChangeAspect="1"/>
          </p:cNvPicPr>
          <p:nvPr/>
        </p:nvPicPr>
        <p:blipFill>
          <a:blip r:embed="rId12"/>
          <a:stretch>
            <a:fillRect/>
          </a:stretch>
        </p:blipFill>
        <p:spPr>
          <a:xfrm>
            <a:off x="1519732" y="1395993"/>
            <a:ext cx="9386188" cy="1761877"/>
          </a:xfrm>
          <a:prstGeom prst="rect">
            <a:avLst/>
          </a:prstGeom>
        </p:spPr>
      </p:pic>
    </p:spTree>
    <p:extLst>
      <p:ext uri="{BB962C8B-B14F-4D97-AF65-F5344CB8AC3E}">
        <p14:creationId xmlns:p14="http://schemas.microsoft.com/office/powerpoint/2010/main" val="4063577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215" y="3485657"/>
            <a:ext cx="2983742"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379" y="4107940"/>
            <a:ext cx="1000328"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4840914" y="2281743"/>
            <a:ext cx="936258"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4"/>
            <a:ext cx="12192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07940"/>
            <a:ext cx="5649519" cy="275006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2381694" y="338853"/>
            <a:ext cx="9260958" cy="1808924"/>
          </a:xfrm>
          <a:prstGeom prst="wedgeRoundRectCallout">
            <a:avLst>
              <a:gd name="adj1" fmla="val -48806"/>
              <a:gd name="adj2" fmla="val 107742"/>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en-US" sz="5400" b="1" i="0" u="none" strike="noStrike" kern="1200" cap="none" spc="0" normalizeH="0" baseline="0" noProof="0" dirty="0" err="1">
                <a:ln>
                  <a:noFill/>
                </a:ln>
                <a:solidFill>
                  <a:srgbClr val="002060"/>
                </a:solidFill>
                <a:effectLst/>
                <a:uLnTx/>
                <a:uFillTx/>
                <a:latin typeface="Calibri" panose="020F0502020204030204"/>
                <a:ea typeface="+mn-ea"/>
                <a:cs typeface="+mn-cs"/>
              </a:rPr>
              <a:t>Tìm</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hiểu</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biển</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báo</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giao</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thông</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10638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CA2B3CB6-3229-4C46-91C3-B13D470622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4085" y="5740616"/>
            <a:ext cx="8254314" cy="1117384"/>
          </a:xfrm>
          <a:prstGeom prst="rect">
            <a:avLst/>
          </a:prstGeom>
        </p:spPr>
      </p:pic>
      <p:pic>
        <p:nvPicPr>
          <p:cNvPr id="17" name="图片 4">
            <a:extLst>
              <a:ext uri="{FF2B5EF4-FFF2-40B4-BE49-F238E27FC236}">
                <a16:creationId xmlns:a16="http://schemas.microsoft.com/office/drawing/2014/main" id="{9BF9EAA9-5901-4F17-B80A-6E4B82565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482" y="5740616"/>
            <a:ext cx="8254314" cy="1117384"/>
          </a:xfrm>
          <a:prstGeom prst="rect">
            <a:avLst/>
          </a:prstGeom>
        </p:spPr>
      </p:pic>
      <p:sp>
        <p:nvSpPr>
          <p:cNvPr id="18" name="Google Shape;973;p10">
            <a:extLst>
              <a:ext uri="{FF2B5EF4-FFF2-40B4-BE49-F238E27FC236}">
                <a16:creationId xmlns:a16="http://schemas.microsoft.com/office/drawing/2014/main" id="{F87B5C5F-6498-4504-A160-C076C3526339}"/>
              </a:ext>
            </a:extLst>
          </p:cNvPr>
          <p:cNvSpPr/>
          <p:nvPr/>
        </p:nvSpPr>
        <p:spPr>
          <a:xfrm>
            <a:off x="83114" y="157713"/>
            <a:ext cx="12025772" cy="2009016"/>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2800" b="1" dirty="0">
                <a:solidFill>
                  <a:srgbClr val="244061"/>
                </a:solidFill>
                <a:latin typeface="Calibri"/>
                <a:ea typeface="Calibri"/>
                <a:cs typeface="Calibri"/>
                <a:sym typeface="Calibri"/>
              </a:rPr>
              <a:t>Em cùng bạn thảo luận:</a:t>
            </a:r>
          </a:p>
          <a:p>
            <a:pPr marL="457200" lvl="0" indent="-457200">
              <a:buFont typeface="Arial" panose="020B0604020202020204" pitchFamily="34" charset="0"/>
              <a:buChar char="•"/>
            </a:pPr>
            <a:r>
              <a:rPr lang="vi-VN" sz="2800" b="1" dirty="0">
                <a:solidFill>
                  <a:srgbClr val="244061"/>
                </a:solidFill>
                <a:latin typeface="Calibri"/>
                <a:ea typeface="Calibri"/>
                <a:cs typeface="Calibri"/>
                <a:sym typeface="Calibri"/>
              </a:rPr>
              <a:t>Biển báo giao thông dùng để làm gì?</a:t>
            </a:r>
          </a:p>
          <a:p>
            <a:pPr marL="457200" lvl="0" indent="-457200">
              <a:buFont typeface="Arial" panose="020B0604020202020204" pitchFamily="34" charset="0"/>
              <a:buChar char="•"/>
            </a:pPr>
            <a:r>
              <a:rPr lang="vi-VN" sz="2800" b="1" dirty="0">
                <a:solidFill>
                  <a:srgbClr val="244061"/>
                </a:solidFill>
                <a:latin typeface="Calibri"/>
                <a:ea typeface="Calibri"/>
                <a:cs typeface="Calibri"/>
                <a:sym typeface="Calibri"/>
              </a:rPr>
              <a:t>Các biển báo giao thông trong Hình 1 có hình dáng, màu sắc và ý nghĩa như thế nào?</a:t>
            </a:r>
            <a:endParaRPr kumimoji="0" sz="28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EDA69C42-5B1D-4422-B2DD-2918F32B1035}"/>
              </a:ext>
            </a:extLst>
          </p:cNvPr>
          <p:cNvPicPr>
            <a:picLocks noChangeAspect="1"/>
          </p:cNvPicPr>
          <p:nvPr/>
        </p:nvPicPr>
        <p:blipFill>
          <a:blip r:embed="rId4"/>
          <a:stretch>
            <a:fillRect/>
          </a:stretch>
        </p:blipFill>
        <p:spPr>
          <a:xfrm>
            <a:off x="2440947" y="2411817"/>
            <a:ext cx="7170886" cy="44205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1883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grpSp>
        <p:nvGrpSpPr>
          <p:cNvPr id="35" name="Group 34"/>
          <p:cNvGrpSpPr/>
          <p:nvPr/>
        </p:nvGrpSpPr>
        <p:grpSpPr>
          <a:xfrm>
            <a:off x="483447" y="369994"/>
            <a:ext cx="10451253" cy="6387253"/>
            <a:chOff x="-3118" y="-343"/>
            <a:chExt cx="13043" cy="8100"/>
          </a:xfrm>
        </p:grpSpPr>
        <p:graphicFrame>
          <p:nvGraphicFramePr>
            <p:cNvPr id="14" name="Object 13"/>
            <p:cNvGraphicFramePr/>
            <p:nvPr/>
          </p:nvGraphicFramePr>
          <p:xfrm>
            <a:off x="-388" y="1131"/>
            <a:ext cx="8230" cy="4132"/>
          </p:xfrm>
          <a:graphic>
            <a:graphicData uri="http://schemas.openxmlformats.org/presentationml/2006/ole">
              <mc:AlternateContent xmlns:mc="http://schemas.openxmlformats.org/markup-compatibility/2006">
                <mc:Choice xmlns:v="urn:schemas-microsoft-com:vml" Requires="v">
                  <p:oleObj spid="_x0000_s1042" r:id="rId4" imgW="3028950" imgH="2178050" progId="Paint.Picture">
                    <p:embed/>
                  </p:oleObj>
                </mc:Choice>
                <mc:Fallback>
                  <p:oleObj r:id="rId4" imgW="3028950" imgH="2178050" progId="Paint.Picture">
                    <p:embed/>
                    <p:pic>
                      <p:nvPicPr>
                        <p:cNvPr id="14" name="Object 13"/>
                        <p:cNvPicPr/>
                        <p:nvPr/>
                      </p:nvPicPr>
                      <p:blipFill>
                        <a:blip r:embed="rId5"/>
                        <a:stretch>
                          <a:fillRect/>
                        </a:stretch>
                      </p:blipFill>
                      <p:spPr>
                        <a:xfrm>
                          <a:off x="-388" y="1131"/>
                          <a:ext cx="8230" cy="4132"/>
                        </a:xfrm>
                        <a:prstGeom prst="rect">
                          <a:avLst/>
                        </a:prstGeom>
                      </p:spPr>
                    </p:pic>
                  </p:oleObj>
                </mc:Fallback>
              </mc:AlternateContent>
            </a:graphicData>
          </a:graphic>
        </p:graphicFrame>
        <p:pic>
          <p:nvPicPr>
            <p:cNvPr id="12" name="Picture 11" descr="Welcome to Math Class Google Classroom Header"/>
            <p:cNvPicPr>
              <a:picLocks noChangeAspect="1"/>
            </p:cNvPicPr>
            <p:nvPr/>
          </p:nvPicPr>
          <p:blipFill>
            <a:blip r:embed="rId6">
              <a:clrChange>
                <a:clrFrom>
                  <a:srgbClr val="FFFFFF">
                    <a:alpha val="100000"/>
                  </a:srgbClr>
                </a:clrFrom>
                <a:clrTo>
                  <a:srgbClr val="FFFFFF">
                    <a:alpha val="100000"/>
                    <a:alpha val="0"/>
                  </a:srgbClr>
                </a:clrTo>
              </a:clrChange>
            </a:blip>
            <a:srcRect r="9424"/>
            <a:stretch>
              <a:fillRect/>
            </a:stretch>
          </p:blipFill>
          <p:spPr>
            <a:xfrm>
              <a:off x="-3118" y="-343"/>
              <a:ext cx="13043" cy="8100"/>
            </a:xfrm>
            <a:prstGeom prst="rect">
              <a:avLst/>
            </a:prstGeom>
          </p:spPr>
        </p:pic>
      </p:grpSp>
      <p:sp>
        <p:nvSpPr>
          <p:cNvPr id="31" name="Rounded Rectangle 30"/>
          <p:cNvSpPr/>
          <p:nvPr/>
        </p:nvSpPr>
        <p:spPr>
          <a:xfrm>
            <a:off x="283633" y="5499947"/>
            <a:ext cx="11704320" cy="930487"/>
          </a:xfrm>
          <a:prstGeom prst="roundRect">
            <a:avLst/>
          </a:prstGeom>
          <a:solidFill>
            <a:schemeClr val="accent1">
              <a:lumMod val="20000"/>
              <a:lumOff val="80000"/>
            </a:schemeClr>
          </a:solid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733" b="1" u="sng" kern="0" dirty="0" err="1">
                <a:solidFill>
                  <a:srgbClr val="FF0000"/>
                </a:solidFill>
                <a:latin typeface="Calibri" panose="020F0502020204030204" charset="0"/>
                <a:cs typeface="Calibri" panose="020F0502020204030204" charset="0"/>
                <a:sym typeface="Arial" panose="020B0604020202020204"/>
              </a:rPr>
              <a:t>Lưu ý:</a:t>
            </a:r>
            <a:r>
              <a:rPr lang="en-US" sz="3733" b="1" kern="0" dirty="0" err="1">
                <a:solidFill>
                  <a:srgbClr val="000000"/>
                </a:solidFill>
                <a:latin typeface="Calibri" panose="020F0502020204030204" charset="0"/>
                <a:cs typeface="Calibri" panose="020F0502020204030204" charset="0"/>
                <a:sym typeface="Arial" panose="020B0604020202020204"/>
              </a:rPr>
              <a:t> Không ghi trùng lặp các ý kiến ở phần ý kiến chung</a:t>
            </a:r>
          </a:p>
        </p:txBody>
      </p:sp>
      <p:sp>
        <p:nvSpPr>
          <p:cNvPr id="36" name="Rounded Rectangle 35"/>
          <p:cNvSpPr/>
          <p:nvPr/>
        </p:nvSpPr>
        <p:spPr>
          <a:xfrm>
            <a:off x="7951894" y="259080"/>
            <a:ext cx="4036060" cy="762000"/>
          </a:xfrm>
          <a:prstGeom prst="roundRect">
            <a:avLst/>
          </a:prstGeom>
          <a:solidFill>
            <a:schemeClr val="tx2">
              <a:lumMod val="40000"/>
              <a:lumOff val="60000"/>
            </a:schemeClr>
          </a:solidFill>
          <a:ln w="28575">
            <a:solidFill>
              <a:schemeClr val="tx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733" b="1" kern="0" dirty="0" err="1">
                <a:solidFill>
                  <a:srgbClr val="00B050"/>
                </a:solidFill>
                <a:latin typeface="Calibri" panose="020F0502020204030204" charset="0"/>
                <a:cs typeface="Calibri" panose="020F0502020204030204" charset="0"/>
                <a:sym typeface="Arial" panose="020B0604020202020204"/>
              </a:rPr>
              <a:t>Hoạt</a:t>
            </a:r>
            <a:r>
              <a:rPr lang="en-US" sz="3733" b="1" kern="0" dirty="0">
                <a:solidFill>
                  <a:srgbClr val="00B050"/>
                </a:solidFill>
                <a:latin typeface="Calibri" panose="020F0502020204030204" charset="0"/>
                <a:cs typeface="Calibri" panose="020F0502020204030204" charset="0"/>
                <a:sym typeface="Arial" panose="020B0604020202020204"/>
              </a:rPr>
              <a:t> </a:t>
            </a:r>
            <a:r>
              <a:rPr lang="en-US" sz="3733" b="1" kern="0" dirty="0" err="1">
                <a:solidFill>
                  <a:srgbClr val="00B050"/>
                </a:solidFill>
                <a:latin typeface="Calibri" panose="020F0502020204030204" charset="0"/>
                <a:cs typeface="Calibri" panose="020F0502020204030204" charset="0"/>
                <a:sym typeface="Arial" panose="020B0604020202020204"/>
              </a:rPr>
              <a:t>động</a:t>
            </a:r>
            <a:r>
              <a:rPr lang="en-US" sz="3733" b="1" kern="0" dirty="0">
                <a:solidFill>
                  <a:srgbClr val="00B050"/>
                </a:solidFill>
                <a:latin typeface="Calibri" panose="020F0502020204030204" charset="0"/>
                <a:cs typeface="Calibri" panose="020F0502020204030204" charset="0"/>
                <a:sym typeface="Arial" panose="020B0604020202020204"/>
              </a:rPr>
              <a:t> </a:t>
            </a:r>
            <a:r>
              <a:rPr lang="en-US" sz="3733" b="1" kern="0" dirty="0" err="1">
                <a:solidFill>
                  <a:srgbClr val="00B050"/>
                </a:solidFill>
                <a:latin typeface="Calibri" panose="020F0502020204030204" charset="0"/>
                <a:cs typeface="Calibri" panose="020F0502020204030204" charset="0"/>
                <a:sym typeface="Arial" panose="020B0604020202020204"/>
              </a:rPr>
              <a:t>nhóm</a:t>
            </a:r>
            <a:r>
              <a:rPr lang="en-US" sz="3733" b="1" kern="0" dirty="0">
                <a:solidFill>
                  <a:srgbClr val="00B050"/>
                </a:solidFill>
                <a:latin typeface="Calibri" panose="020F0502020204030204" charset="0"/>
                <a:cs typeface="Calibri" panose="020F0502020204030204" charset="0"/>
                <a:sym typeface="Arial" panose="020B0604020202020204"/>
              </a:rPr>
              <a:t> 4</a:t>
            </a:r>
          </a:p>
        </p:txBody>
      </p:sp>
      <p:pic>
        <p:nvPicPr>
          <p:cNvPr id="3" name="Picture 2">
            <a:extLst>
              <a:ext uri="{FF2B5EF4-FFF2-40B4-BE49-F238E27FC236}">
                <a16:creationId xmlns:a16="http://schemas.microsoft.com/office/drawing/2014/main" id="{2942B43B-E66A-408D-B46A-1555D65E0CE0}"/>
              </a:ext>
            </a:extLst>
          </p:cNvPr>
          <p:cNvPicPr>
            <a:picLocks noChangeAspect="1"/>
          </p:cNvPicPr>
          <p:nvPr/>
        </p:nvPicPr>
        <p:blipFill>
          <a:blip r:embed="rId7"/>
          <a:stretch>
            <a:fillRect/>
          </a:stretch>
        </p:blipFill>
        <p:spPr>
          <a:xfrm>
            <a:off x="5439549" y="2832913"/>
            <a:ext cx="1195167" cy="29305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strVal val="#ppt_w+.3"/>
                                          </p:val>
                                        </p:tav>
                                        <p:tav tm="100000">
                                          <p:val>
                                            <p:strVal val="#ppt_w"/>
                                          </p:val>
                                        </p:tav>
                                      </p:tavLst>
                                    </p:anim>
                                    <p:anim calcmode="lin" valueType="num">
                                      <p:cBhvr>
                                        <p:cTn id="8" dur="1000" fill="hold"/>
                                        <p:tgtEl>
                                          <p:spTgt spid="35"/>
                                        </p:tgtEl>
                                        <p:attrNameLst>
                                          <p:attrName>ppt_h</p:attrName>
                                        </p:attrNameLst>
                                      </p:cBhvr>
                                      <p:tavLst>
                                        <p:tav tm="0">
                                          <p:val>
                                            <p:strVal val="#ppt_h"/>
                                          </p:val>
                                        </p:tav>
                                        <p:tav tm="100000">
                                          <p:val>
                                            <p:strVal val="#ppt_h"/>
                                          </p:val>
                                        </p:tav>
                                      </p:tavLst>
                                    </p:anim>
                                    <p:animEffect transition="in" filter="fade">
                                      <p:cBhvr>
                                        <p:cTn id="9" dur="1000"/>
                                        <p:tgtEl>
                                          <p:spTgt spid="35"/>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1000" fill="hold"/>
                                        <p:tgtEl>
                                          <p:spTgt spid="36"/>
                                        </p:tgtEl>
                                        <p:attrNameLst>
                                          <p:attrName>ppt_w</p:attrName>
                                        </p:attrNameLst>
                                      </p:cBhvr>
                                      <p:tavLst>
                                        <p:tav tm="0">
                                          <p:val>
                                            <p:strVal val="#ppt_w+.3"/>
                                          </p:val>
                                        </p:tav>
                                        <p:tav tm="100000">
                                          <p:val>
                                            <p:strVal val="#ppt_w"/>
                                          </p:val>
                                        </p:tav>
                                      </p:tavLst>
                                    </p:anim>
                                    <p:anim calcmode="lin" valueType="num">
                                      <p:cBhvr>
                                        <p:cTn id="14" dur="1000" fill="hold"/>
                                        <p:tgtEl>
                                          <p:spTgt spid="36"/>
                                        </p:tgtEl>
                                        <p:attrNameLst>
                                          <p:attrName>ppt_h</p:attrName>
                                        </p:attrNameLst>
                                      </p:cBhvr>
                                      <p:tavLst>
                                        <p:tav tm="0">
                                          <p:val>
                                            <p:strVal val="#ppt_h"/>
                                          </p:val>
                                        </p:tav>
                                        <p:tav tm="100000">
                                          <p:val>
                                            <p:strVal val="#ppt_h"/>
                                          </p:val>
                                        </p:tav>
                                      </p:tavLst>
                                    </p:anim>
                                    <p:animEffect transition="in" filter="fade">
                                      <p:cBhvr>
                                        <p:cTn id="15" dur="10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dissolve">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6" grpId="0" animBg="1"/>
      <p:bldP spid="3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2"/>
          <a:srcRect r="58216" b="-6662"/>
          <a:stretch>
            <a:fillRect/>
          </a:stretch>
        </p:blipFill>
        <p:spPr>
          <a:xfrm>
            <a:off x="3444323" y="0"/>
            <a:ext cx="3555365" cy="1221740"/>
          </a:xfrm>
          <a:prstGeom prst="rect">
            <a:avLst/>
          </a:prstGeom>
        </p:spPr>
      </p:pic>
      <p:pic>
        <p:nvPicPr>
          <p:cNvPr id="100" name="Picture 99"/>
          <p:cNvPicPr/>
          <p:nvPr/>
        </p:nvPicPr>
        <p:blipFill>
          <a:blip r:embed="rId3"/>
          <a:stretch>
            <a:fillRect/>
          </a:stretch>
        </p:blipFill>
        <p:spPr>
          <a:xfrm>
            <a:off x="6096000" y="3429000"/>
            <a:ext cx="0" cy="0"/>
          </a:xfrm>
          <a:prstGeom prst="rect">
            <a:avLst/>
          </a:prstGeom>
          <a:noFill/>
          <a:ln w="9525">
            <a:noFill/>
          </a:ln>
        </p:spPr>
      </p:pic>
      <p:sp>
        <p:nvSpPr>
          <p:cNvPr id="5" name="Speech Bubble: Rectangle with Corners Rounded 4"/>
          <p:cNvSpPr/>
          <p:nvPr/>
        </p:nvSpPr>
        <p:spPr>
          <a:xfrm>
            <a:off x="5784112" y="1249946"/>
            <a:ext cx="5571460" cy="2471449"/>
          </a:xfrm>
          <a:prstGeom prst="wedgeRoundRectCallout">
            <a:avLst>
              <a:gd name="adj1" fmla="val 47437"/>
              <a:gd name="adj2" fmla="val 660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3600" dirty="0">
                <a:solidFill>
                  <a:srgbClr val="C00000"/>
                </a:solidFill>
                <a:latin typeface="Calibri" panose="020F0502020204030204" pitchFamily="34" charset="0"/>
                <a:cs typeface="Calibri" panose="020F0502020204030204" pitchFamily="34" charset="0"/>
              </a:rPr>
              <a:t>Biển báo hiệu giao thông là hiệu lệnh cảnh báo và chỉ dẫn giao thông trên đường.</a:t>
            </a:r>
            <a:endParaRPr kumimoji="0" lang="en-US"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59" name="图片 58"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13" name="图片 8">
            <a:extLst>
              <a:ext uri="{FF2B5EF4-FFF2-40B4-BE49-F238E27FC236}">
                <a16:creationId xmlns:a16="http://schemas.microsoft.com/office/drawing/2014/main" id="{4DB8549A-D02F-4750-9635-D91477A2C3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9791" y="3299428"/>
            <a:ext cx="2275493" cy="3558572"/>
          </a:xfrm>
          <a:prstGeom prst="rect">
            <a:avLst/>
          </a:prstGeom>
        </p:spPr>
      </p:pic>
      <p:pic>
        <p:nvPicPr>
          <p:cNvPr id="9" name="Picture 8">
            <a:extLst>
              <a:ext uri="{FF2B5EF4-FFF2-40B4-BE49-F238E27FC236}">
                <a16:creationId xmlns:a16="http://schemas.microsoft.com/office/drawing/2014/main" id="{26D6760B-C01C-46F2-95C3-F49C443BCBD2}"/>
              </a:ext>
            </a:extLst>
          </p:cNvPr>
          <p:cNvPicPr>
            <a:picLocks noChangeAspect="1"/>
          </p:cNvPicPr>
          <p:nvPr/>
        </p:nvPicPr>
        <p:blipFill>
          <a:blip r:embed="rId7"/>
          <a:stretch>
            <a:fillRect/>
          </a:stretch>
        </p:blipFill>
        <p:spPr>
          <a:xfrm>
            <a:off x="325069" y="2231065"/>
            <a:ext cx="5331450" cy="3393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1000" fill="hold"/>
                                        <p:tgtEl>
                                          <p:spTgt spid="59"/>
                                        </p:tgtEl>
                                        <p:attrNameLst>
                                          <p:attrName>ppt_x</p:attrName>
                                        </p:attrNameLst>
                                      </p:cBhvr>
                                      <p:tavLst>
                                        <p:tav tm="0">
                                          <p:val>
                                            <p:strVal val="1+#ppt_w/2"/>
                                          </p:val>
                                        </p:tav>
                                        <p:tav tm="100000">
                                          <p:val>
                                            <p:strVal val="#ppt_x"/>
                                          </p:val>
                                        </p:tav>
                                      </p:tavLst>
                                    </p:anim>
                                    <p:anim calcmode="lin" valueType="num">
                                      <p:cBhvr additive="base">
                                        <p:cTn id="12"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endParaRPr>
                <a:cs typeface="+mn-ea"/>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algn="just">
                <a:lnSpc>
                  <a:spcPct val="112000"/>
                </a:lnSpc>
                <a:spcBef>
                  <a:spcPts val="600"/>
                </a:spcBef>
                <a:spcAft>
                  <a:spcPts val="0"/>
                </a:spcAft>
              </a:pP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cấm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biểu</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thị</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cho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ấm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mà</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vi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phạm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2580395"/>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vi-VN" sz="3200" b="1" dirty="0">
                <a:solidFill>
                  <a:srgbClr val="FF0000"/>
                </a:solidFill>
                <a:latin typeface="Calibri" panose="020F0502020204030204" pitchFamily="34" charset="0"/>
                <a:cs typeface="Calibri" panose="020F0502020204030204" pitchFamily="34" charset="0"/>
              </a:rPr>
              <a:t>Dấu hiệu chủ yếu nhận biết của biển báo cấm:</a:t>
            </a:r>
            <a:endParaRPr lang="en-US" sz="3200" b="1" dirty="0">
              <a:solidFill>
                <a:srgbClr val="FF000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báo cấm chủ yếu có dạng hình tròn, viền đỏ, nền màu trắng, trên nền có hình vẽ hoặc chữ số, chữ viết màu đen thể hiện điều cấm, trừ một số trường hợp đặc biệt.</a:t>
            </a:r>
            <a:endParaRPr lang="en-US" sz="3200" b="1" dirty="0">
              <a:solidFill>
                <a:srgbClr val="FF0000"/>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id="{373D5652-F62B-414A-A065-EAC03913C640}"/>
              </a:ext>
            </a:extLst>
          </p:cNvPr>
          <p:cNvPicPr>
            <a:picLocks noChangeAspect="1"/>
          </p:cNvPicPr>
          <p:nvPr/>
        </p:nvPicPr>
        <p:blipFill>
          <a:blip r:embed="rId5"/>
          <a:stretch>
            <a:fillRect/>
          </a:stretch>
        </p:blipFill>
        <p:spPr>
          <a:xfrm>
            <a:off x="1684042" y="4478300"/>
            <a:ext cx="2526451" cy="1568142"/>
          </a:xfrm>
          <a:prstGeom prst="rect">
            <a:avLst/>
          </a:prstGeom>
        </p:spPr>
      </p:pic>
      <p:pic>
        <p:nvPicPr>
          <p:cNvPr id="47" name="Picture 46">
            <a:extLst>
              <a:ext uri="{FF2B5EF4-FFF2-40B4-BE49-F238E27FC236}">
                <a16:creationId xmlns:a16="http://schemas.microsoft.com/office/drawing/2014/main" id="{281089DA-F5CD-46ED-B8FF-8A592F3344A0}"/>
              </a:ext>
            </a:extLst>
          </p:cNvPr>
          <p:cNvPicPr>
            <a:picLocks noChangeAspect="1"/>
          </p:cNvPicPr>
          <p:nvPr/>
        </p:nvPicPr>
        <p:blipFill>
          <a:blip r:embed="rId6"/>
          <a:stretch>
            <a:fillRect/>
          </a:stretch>
        </p:blipFill>
        <p:spPr>
          <a:xfrm>
            <a:off x="5379298" y="4447510"/>
            <a:ext cx="1999697" cy="1572411"/>
          </a:xfrm>
          <a:prstGeom prst="rect">
            <a:avLst/>
          </a:prstGeom>
        </p:spPr>
      </p:pic>
      <p:pic>
        <p:nvPicPr>
          <p:cNvPr id="61" name="Picture 60">
            <a:extLst>
              <a:ext uri="{FF2B5EF4-FFF2-40B4-BE49-F238E27FC236}">
                <a16:creationId xmlns:a16="http://schemas.microsoft.com/office/drawing/2014/main" id="{83F08988-FDE6-4DBC-9650-CB9D22DFE729}"/>
              </a:ext>
            </a:extLst>
          </p:cNvPr>
          <p:cNvPicPr>
            <a:picLocks noChangeAspect="1"/>
          </p:cNvPicPr>
          <p:nvPr/>
        </p:nvPicPr>
        <p:blipFill>
          <a:blip r:embed="rId7"/>
          <a:stretch>
            <a:fillRect/>
          </a:stretch>
        </p:blipFill>
        <p:spPr>
          <a:xfrm>
            <a:off x="8260057" y="4508758"/>
            <a:ext cx="2032260" cy="1460216"/>
          </a:xfrm>
          <a:prstGeom prst="rect">
            <a:avLst/>
          </a:prstGeom>
        </p:spPr>
      </p:pic>
    </p:spTree>
    <p:extLst>
      <p:ext uri="{BB962C8B-B14F-4D97-AF65-F5344CB8AC3E}">
        <p14:creationId xmlns:p14="http://schemas.microsoft.com/office/powerpoint/2010/main" val="3729014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508</Words>
  <Application>Microsoft Office PowerPoint</Application>
  <PresentationFormat>Widescreen</PresentationFormat>
  <Paragraphs>41</Paragraphs>
  <Slides>17</Slides>
  <Notes>13</Notes>
  <HiddenSlides>0</HiddenSlides>
  <MMClips>1</MMClips>
  <ScaleCrop>false</ScaleCrop>
  <HeadingPairs>
    <vt:vector size="8" baseType="variant">
      <vt:variant>
        <vt:lpstr>Fonts Used</vt:lpstr>
      </vt:variant>
      <vt:variant>
        <vt:i4>13</vt:i4>
      </vt:variant>
      <vt:variant>
        <vt:lpstr>Theme</vt:lpstr>
      </vt:variant>
      <vt:variant>
        <vt:i4>7</vt:i4>
      </vt:variant>
      <vt:variant>
        <vt:lpstr>Embedded OLE Servers</vt:lpstr>
      </vt:variant>
      <vt:variant>
        <vt:i4>1</vt:i4>
      </vt:variant>
      <vt:variant>
        <vt:lpstr>Slide Titles</vt:lpstr>
      </vt:variant>
      <vt:variant>
        <vt:i4>17</vt:i4>
      </vt:variant>
    </vt:vector>
  </HeadingPairs>
  <TitlesOfParts>
    <vt:vector size="38" baseType="lpstr">
      <vt:lpstr>Coiny</vt:lpstr>
      <vt:lpstr>等线</vt:lpstr>
      <vt:lpstr>Lato</vt:lpstr>
      <vt:lpstr>Patrick Hand</vt:lpstr>
      <vt:lpstr>Roboto Condensed Light</vt:lpstr>
      <vt:lpstr>宋体</vt:lpstr>
      <vt:lpstr>字魂36号-正文宋楷</vt:lpstr>
      <vt:lpstr>Arial</vt:lpstr>
      <vt:lpstr>Calibri</vt:lpstr>
      <vt:lpstr>Calibri Light</vt:lpstr>
      <vt:lpstr>Georgia</vt:lpstr>
      <vt:lpstr>Helvetica</vt:lpstr>
      <vt:lpstr>Times New Roman</vt:lpstr>
      <vt:lpstr>4_Office 主题​​</vt:lpstr>
      <vt:lpstr>Office 主题</vt:lpstr>
      <vt:lpstr>1_Office 主题​​</vt:lpstr>
      <vt:lpstr>1_Simple Light</vt:lpstr>
      <vt:lpstr>Office 主题​​</vt:lpstr>
      <vt:lpstr>3_Office 主题</vt:lpstr>
      <vt:lpstr>End of Course Jeopardy by Slidesgo</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Laptop</cp:lastModifiedBy>
  <cp:revision>24</cp:revision>
  <dcterms:created xsi:type="dcterms:W3CDTF">2022-11-16T11:44:59Z</dcterms:created>
  <dcterms:modified xsi:type="dcterms:W3CDTF">2023-03-26T23:07:42Z</dcterms:modified>
</cp:coreProperties>
</file>