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0" r:id="rId2"/>
    <p:sldId id="261" r:id="rId3"/>
    <p:sldId id="262" r:id="rId4"/>
    <p:sldId id="258" r:id="rId5"/>
    <p:sldId id="269" r:id="rId6"/>
    <p:sldId id="259" r:id="rId7"/>
    <p:sldId id="291" r:id="rId8"/>
    <p:sldId id="263" r:id="rId9"/>
    <p:sldId id="264" r:id="rId10"/>
    <p:sldId id="265" r:id="rId11"/>
    <p:sldId id="292" r:id="rId12"/>
    <p:sldId id="266" r:id="rId13"/>
    <p:sldId id="268" r:id="rId14"/>
    <p:sldId id="267" r:id="rId15"/>
    <p:sldId id="293" r:id="rId16"/>
    <p:sldId id="270" r:id="rId17"/>
    <p:sldId id="287" r:id="rId18"/>
    <p:sldId id="271" r:id="rId19"/>
    <p:sldId id="272" r:id="rId20"/>
    <p:sldId id="273" r:id="rId21"/>
    <p:sldId id="294" r:id="rId22"/>
    <p:sldId id="295" r:id="rId23"/>
    <p:sldId id="296" r:id="rId24"/>
    <p:sldId id="275" r:id="rId25"/>
    <p:sldId id="277" r:id="rId26"/>
    <p:sldId id="276" r:id="rId27"/>
    <p:sldId id="288" r:id="rId28"/>
    <p:sldId id="278" r:id="rId29"/>
    <p:sldId id="279" r:id="rId30"/>
    <p:sldId id="280" r:id="rId31"/>
    <p:sldId id="281" r:id="rId32"/>
    <p:sldId id="283" r:id="rId33"/>
    <p:sldId id="289" r:id="rId34"/>
    <p:sldId id="284" r:id="rId35"/>
    <p:sldId id="285" r:id="rId36"/>
    <p:sldId id="286" r:id="rId37"/>
    <p:sldId id="282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352E6-F32C-42C7-8331-DA20FA731E4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3C61C-3603-4260-BC10-933DB0752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0626C-9E76-4766-85D0-34B4F4EEBD5F}" type="slidenum">
              <a:rPr lang="en-US"/>
              <a:pPr/>
              <a:t>13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EF767-2715-4756-82C6-886A9B34EB5F}" type="slidenum">
              <a:rPr lang="en-US"/>
              <a:pPr/>
              <a:t>36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8357-94D1-47B9-BE78-4E024A99ACB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7B20-9F91-43E1-AFBA-92367BB29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hoathiendieu.com/Uploads/Products/2011/1/Hoa%20ly%20hong%202.jpg&amp;imgrefurl=http://hoathiendieu.com/368/741/hoa-mua-xuan/hoa-lily-hong.html&amp;usg=__dvCvc7BL-_LbJcI2WCo3nRBlerg=&amp;h=889&amp;w=800&amp;sz=462&amp;hl=vi&amp;start=7&amp;zoom=1&amp;itbs=1&amp;tbnid=E5vCML4pzCuiqM:&amp;tbnh=146&amp;tbnw=131&amp;prev=/images?q=hoa+ly&amp;hl=vi&amp;gbv=2&amp;tbm=isch&amp;ei=A3OLTY_ILc3KcI3JxKYK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vn/imgres?imgurl=http://www.buuthiep.info/images/hoa/15.jpg&amp;imgrefurl=http://blog.yume.vn/xem-blog/hoa-giay.ntanh2009.35BF5C1E.html&amp;usg=__v2U4pxM6781b-8srlUIdcOZ0Ssg=&amp;h=322&amp;w=322&amp;sz=42&amp;hl=vi&amp;start=7&amp;zoom=1&amp;itbs=1&amp;tbnid=NMxULh7AcygMCM:&amp;tbnh=118&amp;tbnw=118&amp;prev=/images?q=hoa+giay&amp;hl=vi&amp;gbv=2&amp;ndsp=18&amp;tbm=isch&amp;ei=OneLTeDjIImxceiCraY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anh\hinh nen pp\hoa\%5Bwallcoo.com%5D_spring_flower_2007_162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  <p:sp>
        <p:nvSpPr>
          <p:cNvPr id="2" name="Flowchart: Punched Tape 1"/>
          <p:cNvSpPr/>
          <p:nvPr/>
        </p:nvSpPr>
        <p:spPr>
          <a:xfrm>
            <a:off x="2057400" y="44244"/>
            <a:ext cx="5029200" cy="1981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Kieåm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tra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baøi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cuõ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66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Caâu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1: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Laù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coù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nhöõng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chöùc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naêng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naøo</a:t>
            </a:r>
            <a:r>
              <a:rPr lang="en-US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?</a:t>
            </a:r>
            <a:endParaRPr lang="en-US" sz="40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27061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-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Hoâ</a:t>
            </a:r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haáp</a:t>
            </a:r>
            <a:endParaRPr lang="en-US" sz="48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114800"/>
            <a:ext cx="3308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-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Quang</a:t>
            </a:r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hôïp</a:t>
            </a:r>
            <a:endParaRPr lang="en-US" sz="48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105400"/>
            <a:ext cx="4597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-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Thoaùt</a:t>
            </a:r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hôi</a:t>
            </a:r>
            <a:r>
              <a:rPr lang="en-US" sz="4800" b="1" cap="none" spc="0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nöôùc</a:t>
            </a:r>
            <a:endParaRPr lang="en-US" sz="48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yume.vn/blog/201001/02/17084131262449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1" y="3867869"/>
            <a:ext cx="3581399" cy="2990131"/>
          </a:xfrm>
          <a:prstGeom prst="rect">
            <a:avLst/>
          </a:prstGeom>
          <a:noFill/>
        </p:spPr>
      </p:pic>
      <p:pic>
        <p:nvPicPr>
          <p:cNvPr id="23554" name="Picture 2" descr="http://t2.gstatic.com/images?q=tbn:ANd9GcQ40Z0gWjNuB2qd8byw8Bk7g6xC6UtWHt-NWd0fjW9EvhZxLz0G5SCaIG7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8332" cy="3352800"/>
          </a:xfrm>
          <a:prstGeom prst="rect">
            <a:avLst/>
          </a:prstGeom>
          <a:noFill/>
        </p:spPr>
      </p:pic>
      <p:pic>
        <p:nvPicPr>
          <p:cNvPr id="23556" name="Picture 4" descr="http://www2.vietbao.vn/images/vivavietnam4/suc_khoe/vietnam_40130572_122510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1000"/>
            <a:ext cx="3147527" cy="3352800"/>
          </a:xfrm>
          <a:prstGeom prst="rect">
            <a:avLst/>
          </a:prstGeom>
          <a:noFill/>
        </p:spPr>
      </p:pic>
      <p:pic>
        <p:nvPicPr>
          <p:cNvPr id="23558" name="Picture 6" descr="http://img.tamtay.vn/files/hoanguyen/camchuong/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4165599" cy="3124200"/>
          </a:xfrm>
          <a:prstGeom prst="rect">
            <a:avLst/>
          </a:prstGeom>
          <a:noFill/>
        </p:spPr>
      </p:pic>
      <p:pic>
        <p:nvPicPr>
          <p:cNvPr id="23560" name="Picture 8" descr="http://www.hocbonghuynhtanphat.vn/Data_HocBongHTP/Collaborators/2/hoa-m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0"/>
            <a:ext cx="2895601" cy="38680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48400" y="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mai</a:t>
            </a:r>
            <a:endParaRPr lang="en-US" sz="3200" dirty="0">
              <a:latin typeface="VNI-Brique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ly</a:t>
            </a:r>
            <a:endParaRPr lang="en-US" sz="3200" dirty="0">
              <a:latin typeface="VNI-Brique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5814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Atisoâ</a:t>
            </a:r>
            <a:endParaRPr lang="en-US" sz="3200" dirty="0">
              <a:latin typeface="VNI-Brique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62484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caåm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chöôùng</a:t>
            </a:r>
            <a:endParaRPr lang="en-US" sz="3200" dirty="0">
              <a:latin typeface="VNI-Brique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62484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baát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töû</a:t>
            </a:r>
            <a:endParaRPr lang="en-US" sz="3200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anh\hinh nen pp\hoa\yellow_field_cornish2_470x3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728"/>
          </a:xfrm>
          <a:prstGeom prst="rect">
            <a:avLst/>
          </a:prstGeom>
          <a:noFill/>
        </p:spPr>
      </p:pic>
      <p:pic>
        <p:nvPicPr>
          <p:cNvPr id="52226" name="Picture 2" descr="http://files.myopera.com/vodoanmy/blog/hoaxo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971800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9718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xoan</a:t>
            </a:r>
            <a:endParaRPr lang="en-US" sz="3200" dirty="0">
              <a:latin typeface="VNI-Briquet" pitchFamily="34" charset="0"/>
            </a:endParaRPr>
          </a:p>
        </p:txBody>
      </p:sp>
      <p:pic>
        <p:nvPicPr>
          <p:cNvPr id="52228" name="Picture 4" descr="http://img.tamtay.vn/files/photo2/2009/7/5/9/133685/4a5013f6_29e4f1e3_hoaxr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0"/>
            <a:ext cx="3505200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29718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xöông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roàng</a:t>
            </a:r>
            <a:endParaRPr lang="en-US" sz="3200" dirty="0">
              <a:latin typeface="VNI-Briquet" pitchFamily="34" charset="0"/>
            </a:endParaRPr>
          </a:p>
        </p:txBody>
      </p:sp>
      <p:pic>
        <p:nvPicPr>
          <p:cNvPr id="52230" name="Picture 6" descr="http://vatgia.com/pictures_fullsize/kvt12271672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3014869" cy="3276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2484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nhaøi</a:t>
            </a:r>
            <a:endParaRPr lang="en-US" sz="3200" dirty="0">
              <a:latin typeface="VNI-Briquet" pitchFamily="34" charset="0"/>
            </a:endParaRPr>
          </a:p>
        </p:txBody>
      </p:sp>
      <p:pic>
        <p:nvPicPr>
          <p:cNvPr id="52232" name="Picture 8" descr="http://static.flickr.com/115/302043032_5decc471d9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581401"/>
            <a:ext cx="3505200" cy="3276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71800" y="62484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möôøi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giôø</a:t>
            </a:r>
            <a:endParaRPr lang="en-US" sz="3200" dirty="0">
              <a:latin typeface="VNI-Briquet" pitchFamily="34" charset="0"/>
            </a:endParaRPr>
          </a:p>
        </p:txBody>
      </p:sp>
      <p:pic>
        <p:nvPicPr>
          <p:cNvPr id="52234" name="Picture 10" descr="http://static.wix.com/media/64ef6b645742752183df3921316d465d.wix_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1" y="0"/>
            <a:ext cx="2667000" cy="3581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77000" y="29718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Hoa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mimoâsa</a:t>
            </a:r>
            <a:endParaRPr lang="en-US" sz="3200" dirty="0">
              <a:latin typeface="VNI-Briquet" pitchFamily="34" charset="0"/>
            </a:endParaRPr>
          </a:p>
        </p:txBody>
      </p:sp>
      <p:pic>
        <p:nvPicPr>
          <p:cNvPr id="52236" name="Picture 12" descr="http://vietnamtime.org/articles-images/giai-tri/26/Hoa-da-quy-74114-1.jpg"/>
          <p:cNvPicPr>
            <a:picLocks noChangeAspect="1" noChangeArrowheads="1"/>
          </p:cNvPicPr>
          <p:nvPr/>
        </p:nvPicPr>
        <p:blipFill>
          <a:blip r:embed="rId8"/>
          <a:srcRect l="30000"/>
          <a:stretch>
            <a:fillRect/>
          </a:stretch>
        </p:blipFill>
        <p:spPr bwMode="auto">
          <a:xfrm>
            <a:off x="6477000" y="3581400"/>
            <a:ext cx="2667000" cy="3276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77000" y="62484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VNI-Briquet" pitchFamily="34" charset="0"/>
              </a:rPr>
              <a:t>Cuùc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daõ</a:t>
            </a:r>
            <a:r>
              <a:rPr lang="en-US" sz="3200" dirty="0" smtClean="0">
                <a:latin typeface="VNI-Briquet" pitchFamily="34" charset="0"/>
              </a:rPr>
              <a:t> </a:t>
            </a:r>
            <a:r>
              <a:rPr lang="en-US" sz="3200" dirty="0" err="1" smtClean="0">
                <a:latin typeface="VNI-Briquet" pitchFamily="34" charset="0"/>
              </a:rPr>
              <a:t>quyø</a:t>
            </a:r>
            <a:endParaRPr lang="en-US" sz="3200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nh anh\hinh nen pp\hoa\flower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Hình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daùng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maøu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saéc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cuûa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caùc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loaøi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khaùc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nhau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.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62200"/>
            <a:ext cx="723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Moãi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coù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moät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muøi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höông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rieâng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-457200" y="-152400"/>
            <a:ext cx="8153400" cy="990600"/>
          </a:xfrm>
          <a:noFill/>
          <a:ln/>
        </p:spPr>
        <p:txBody>
          <a:bodyPr/>
          <a:lstStyle/>
          <a:p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Hoaït</a:t>
            </a:r>
            <a:r>
              <a:rPr lang="en-US" sz="4000" b="1" u="sng" dirty="0" smtClean="0">
                <a:solidFill>
                  <a:srgbClr val="FF6600"/>
                </a:solidFill>
                <a:latin typeface="VNI-Disney" pitchFamily="2" charset="0"/>
              </a:rPr>
              <a:t> </a:t>
            </a:r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ñoäng</a:t>
            </a:r>
            <a:r>
              <a:rPr lang="en-US" sz="4000" b="1" u="sng" dirty="0" smtClean="0">
                <a:solidFill>
                  <a:srgbClr val="FF6600"/>
                </a:solidFill>
                <a:latin typeface="VNI-Disney" pitchFamily="2" charset="0"/>
              </a:rPr>
              <a:t> 2: </a:t>
            </a:r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Thaûo</a:t>
            </a:r>
            <a:r>
              <a:rPr lang="en-US" sz="4000" b="1" u="sng" dirty="0" smtClean="0">
                <a:solidFill>
                  <a:srgbClr val="FF6600"/>
                </a:solidFill>
                <a:latin typeface="VNI-Disney" pitchFamily="2" charset="0"/>
              </a:rPr>
              <a:t> </a:t>
            </a:r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luaän</a:t>
            </a:r>
            <a:r>
              <a:rPr lang="en-US" sz="4000" b="1" u="sng" dirty="0" smtClean="0">
                <a:solidFill>
                  <a:srgbClr val="FF6600"/>
                </a:solidFill>
                <a:latin typeface="VNI-Disney" pitchFamily="2" charset="0"/>
              </a:rPr>
              <a:t> </a:t>
            </a:r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nhoùm</a:t>
            </a:r>
            <a:r>
              <a:rPr lang="en-US" sz="4000" b="1" u="sng" dirty="0" smtClean="0">
                <a:solidFill>
                  <a:srgbClr val="FF6600"/>
                </a:solidFill>
                <a:latin typeface="VNI-Disney" pitchFamily="2" charset="0"/>
              </a:rPr>
              <a:t> </a:t>
            </a:r>
            <a:r>
              <a:rPr lang="en-US" sz="4000" b="1" u="sng" dirty="0" err="1" smtClean="0">
                <a:solidFill>
                  <a:srgbClr val="FF6600"/>
                </a:solidFill>
                <a:latin typeface="VNI-Disney" pitchFamily="2" charset="0"/>
              </a:rPr>
              <a:t>ñoâi</a:t>
            </a:r>
            <a:endParaRPr lang="en-US" sz="3600" b="1" dirty="0">
              <a:solidFill>
                <a:srgbClr val="006600"/>
              </a:solidFill>
              <a:latin typeface="VNI-Disney" pitchFamily="2" charset="0"/>
            </a:endParaRP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010400" cy="609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28" name="Picture 40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6324600" cy="5181600"/>
          </a:xfrm>
          <a:prstGeom prst="rect">
            <a:avLst/>
          </a:prstGeom>
          <a:noFill/>
        </p:spPr>
      </p:pic>
      <p:sp>
        <p:nvSpPr>
          <p:cNvPr id="37931" name="AutoShape 43"/>
          <p:cNvSpPr>
            <a:spLocks noChangeArrowheads="1"/>
          </p:cNvSpPr>
          <p:nvPr/>
        </p:nvSpPr>
        <p:spPr bwMode="auto">
          <a:xfrm>
            <a:off x="7239000" y="4191000"/>
            <a:ext cx="1905000" cy="1295400"/>
          </a:xfrm>
          <a:prstGeom prst="wedgeEllipseCallout">
            <a:avLst>
              <a:gd name="adj1" fmla="val -127833"/>
              <a:gd name="adj2" fmla="val 5588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932" name="AutoShape 44"/>
          <p:cNvSpPr>
            <a:spLocks noChangeArrowheads="1"/>
          </p:cNvSpPr>
          <p:nvPr/>
        </p:nvSpPr>
        <p:spPr bwMode="auto">
          <a:xfrm>
            <a:off x="6477000" y="5867400"/>
            <a:ext cx="2667000" cy="762000"/>
          </a:xfrm>
          <a:prstGeom prst="wedgeRoundRectCallout">
            <a:avLst>
              <a:gd name="adj1" fmla="val -77657"/>
              <a:gd name="adj2" fmla="val -261667"/>
              <a:gd name="adj3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solidFill>
                  <a:srgbClr val="FF0066"/>
                </a:solidFill>
                <a:latin typeface="VNI-Calligraphic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Calligraphic" pitchFamily="2" charset="0"/>
              </a:rPr>
              <a:t>hoa</a:t>
            </a:r>
            <a:endParaRPr lang="en-US" sz="3200" dirty="0">
              <a:solidFill>
                <a:srgbClr val="FF0066"/>
              </a:solidFill>
              <a:latin typeface="VNI-Calligraphic" pitchFamily="2" charset="0"/>
            </a:endParaRPr>
          </a:p>
        </p:txBody>
      </p:sp>
      <p:sp>
        <p:nvSpPr>
          <p:cNvPr id="37933" name="AutoShape 45"/>
          <p:cNvSpPr>
            <a:spLocks noChangeArrowheads="1"/>
          </p:cNvSpPr>
          <p:nvPr/>
        </p:nvSpPr>
        <p:spPr bwMode="auto">
          <a:xfrm>
            <a:off x="6400800" y="1828800"/>
            <a:ext cx="2743200" cy="914400"/>
          </a:xfrm>
          <a:prstGeom prst="wedgeEllipseCallout">
            <a:avLst>
              <a:gd name="adj1" fmla="val -100926"/>
              <a:gd name="adj2" fmla="val 1621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VNI-Calligraphic" pitchFamily="2" charset="0"/>
              </a:rPr>
              <a:t>Nhị</a:t>
            </a:r>
            <a:r>
              <a:rPr lang="en-US" sz="3200" dirty="0">
                <a:solidFill>
                  <a:srgbClr val="FF0066"/>
                </a:solidFill>
                <a:latin typeface="VNI-Calligraphic" pitchFamily="2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VNI-Calligraphic" pitchFamily="2" charset="0"/>
              </a:rPr>
              <a:t>hoa</a:t>
            </a:r>
            <a:endParaRPr lang="en-US" sz="3200" dirty="0">
              <a:solidFill>
                <a:srgbClr val="FF0066"/>
              </a:solidFill>
              <a:latin typeface="VNI-Calligraphic" pitchFamily="2" charset="0"/>
            </a:endParaRPr>
          </a:p>
        </p:txBody>
      </p:sp>
      <p:sp>
        <p:nvSpPr>
          <p:cNvPr id="37936" name="AutoShape 48"/>
          <p:cNvSpPr>
            <a:spLocks noChangeArrowheads="1"/>
          </p:cNvSpPr>
          <p:nvPr/>
        </p:nvSpPr>
        <p:spPr bwMode="auto">
          <a:xfrm>
            <a:off x="0" y="3352800"/>
            <a:ext cx="2514600" cy="1143000"/>
          </a:xfrm>
          <a:prstGeom prst="wedgeRoundRectCallout">
            <a:avLst>
              <a:gd name="adj1" fmla="val 107083"/>
              <a:gd name="adj2" fmla="val 6180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3200" dirty="0" smtClean="0">
                <a:solidFill>
                  <a:srgbClr val="FF3300"/>
                </a:solidFill>
                <a:latin typeface="VNI-Calligraphic" pitchFamily="2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3300"/>
              </a:solidFill>
              <a:latin typeface="VNI-Calligraphic" pitchFamily="2" charset="0"/>
            </a:endParaRPr>
          </a:p>
        </p:txBody>
      </p:sp>
      <p:sp>
        <p:nvSpPr>
          <p:cNvPr id="37937" name="AutoShape 49"/>
          <p:cNvSpPr>
            <a:spLocks noChangeArrowheads="1"/>
          </p:cNvSpPr>
          <p:nvPr/>
        </p:nvSpPr>
        <p:spPr bwMode="auto">
          <a:xfrm>
            <a:off x="0" y="5562600"/>
            <a:ext cx="2819400" cy="914400"/>
          </a:xfrm>
          <a:prstGeom prst="wedgeEllipseCallout">
            <a:avLst>
              <a:gd name="adj1" fmla="val 108139"/>
              <a:gd name="adj2" fmla="val -122051"/>
            </a:avLst>
          </a:prstGeom>
          <a:solidFill>
            <a:srgbClr val="00FF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dirty="0" smtClean="0">
                <a:solidFill>
                  <a:srgbClr val="000099"/>
                </a:solidFill>
                <a:latin typeface="VNI-Calligraphic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VNI-Calligraphic" pitchFamily="2" charset="0"/>
              </a:rPr>
              <a:t>hoa</a:t>
            </a:r>
            <a:endParaRPr lang="en-US" sz="3200" dirty="0">
              <a:solidFill>
                <a:srgbClr val="000099"/>
              </a:solidFill>
              <a:latin typeface="VNI-Calligrap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7" grpId="0" build="p"/>
      <p:bldP spid="37932" grpId="0" animBg="1"/>
      <p:bldP spid="37933" grpId="0" animBg="1"/>
      <p:bldP spid="37936" grpId="0" animBg="1"/>
      <p:bldP spid="379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inh anh\hinh nen pp\hoa\flowergraphic1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228600"/>
            <a:ext cx="75056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Moãi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boâng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thöôøng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coù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: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nhò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caùnh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ñaøi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cuoáng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hinh anh\hinh nen pp\hoa\!_(53)~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796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" y="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Muøi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höông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cuûa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toûa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ra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töø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nhò.Vaø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nhöõng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giaáy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thì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coù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ñuû</a:t>
            </a:r>
            <a:r>
              <a:rPr lang="en-US" sz="4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maøu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troâng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raát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saëc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sôõ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.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Thöïc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chaát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chuùng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khoâng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phaûi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maø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chuùng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nhöõng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laù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caây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bieán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ñoåi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thaønh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nhöõng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“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caùnh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”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röïc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rôõ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haáp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daãn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coân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truøng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nhöõng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boâng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beân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trong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raát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nhoû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coù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maøu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vaøng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nhaït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môùi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thaät</a:t>
            </a:r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.</a:t>
            </a:r>
            <a:endParaRPr lang="en-U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0.gstatic.com/images?q=tbn:ANd9GcTOphaBSFmA-8eDOsybnEb_iPlbx0gDDBWxaRluWp6n6crYM_ql0MTKTf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3733800"/>
          </a:xfrm>
          <a:prstGeom prst="rect">
            <a:avLst/>
          </a:prstGeom>
          <a:noFill/>
        </p:spPr>
      </p:pic>
      <p:pic>
        <p:nvPicPr>
          <p:cNvPr id="24580" name="Picture 4" descr="http://farm4.static.flickr.com/3492/3301994035_35b151f4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0"/>
            <a:ext cx="5257800" cy="3733800"/>
          </a:xfrm>
          <a:prstGeom prst="rect">
            <a:avLst/>
          </a:prstGeom>
          <a:noFill/>
        </p:spPr>
      </p:pic>
      <p:pic>
        <p:nvPicPr>
          <p:cNvPr id="24582" name="Picture 6" descr="http://rada.vn/Public/Image/Camnang/Nam2008/Thang12/26/831-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2" y="3733800"/>
            <a:ext cx="4165598" cy="3124200"/>
          </a:xfrm>
          <a:prstGeom prst="rect">
            <a:avLst/>
          </a:prstGeom>
          <a:noFill/>
        </p:spPr>
      </p:pic>
      <p:sp>
        <p:nvSpPr>
          <p:cNvPr id="5" name="Explosion 2 4"/>
          <p:cNvSpPr/>
          <p:nvPr/>
        </p:nvSpPr>
        <p:spPr>
          <a:xfrm>
            <a:off x="0" y="3962400"/>
            <a:ext cx="4800600" cy="2667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VNI-Briquet" pitchFamily="34" charset="0"/>
              </a:rPr>
              <a:t>Hoa</a:t>
            </a:r>
            <a:r>
              <a:rPr lang="en-US" sz="3600" dirty="0" smtClean="0">
                <a:latin typeface="VNI-Briquet" pitchFamily="34" charset="0"/>
              </a:rPr>
              <a:t> </a:t>
            </a:r>
            <a:r>
              <a:rPr lang="en-US" sz="3600" dirty="0" err="1" smtClean="0">
                <a:latin typeface="VNI-Briquet" pitchFamily="34" charset="0"/>
              </a:rPr>
              <a:t>giaáy</a:t>
            </a:r>
            <a:endParaRPr lang="en-US" sz="3600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inh anh\hinh nen pp\hoa\hinh_nen_cho_blo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38400" y="1600200"/>
            <a:ext cx="6019800" cy="2590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Troø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chôi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anh\hinh nen pp\hoa\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files.myopera.com/Hoang%20Ngoc%20Hung/blog/HoaQuyn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1"/>
            <a:ext cx="4663697" cy="3505200"/>
          </a:xfrm>
          <a:prstGeom prst="rect">
            <a:avLst/>
          </a:prstGeom>
          <a:noFill/>
        </p:spPr>
      </p:pic>
      <p:pic>
        <p:nvPicPr>
          <p:cNvPr id="33794" name="Picture 2" descr="http://www.dienhoahanoi.com/userfiles/Image/HoaNha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71084" cy="3352800"/>
          </a:xfrm>
          <a:prstGeom prst="rect">
            <a:avLst/>
          </a:prstGeom>
          <a:noFill/>
        </p:spPr>
      </p:pic>
      <p:pic>
        <p:nvPicPr>
          <p:cNvPr id="33796" name="Picture 4" descr="http://images.yume.vn/photo/pictures/20091020/so_short/origin/t-c3-ba-20c-e1-ba-a7u-202-3428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7725" y="0"/>
            <a:ext cx="4486275" cy="3371851"/>
          </a:xfrm>
          <a:prstGeom prst="rect">
            <a:avLst/>
          </a:prstGeom>
          <a:noFill/>
        </p:spPr>
      </p:pic>
      <p:pic>
        <p:nvPicPr>
          <p:cNvPr id="33800" name="Picture 8" descr="http://www.hoatuoicattuong.com/uploads/news/hoa-bo-cong-an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352801"/>
            <a:ext cx="4495800" cy="3505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00200" y="25908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VNI-Briquet" pitchFamily="34" charset="0"/>
              </a:rPr>
              <a:t>Hoa</a:t>
            </a:r>
            <a:r>
              <a:rPr lang="en-US" sz="4000" b="1" dirty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laøi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8200" y="60960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 smtClean="0">
                <a:latin typeface="VNI-Briquet" pitchFamily="34" charset="0"/>
              </a:rPr>
              <a:t>Boà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coâng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anh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25908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 smtClean="0">
                <a:latin typeface="VNI-Briquet" pitchFamily="34" charset="0"/>
              </a:rPr>
              <a:t>Caåm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tuù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caàu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60960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 smtClean="0">
                <a:latin typeface="VNI-Briquet" pitchFamily="34" charset="0"/>
              </a:rPr>
              <a:t>Hoa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quyønh</a:t>
            </a:r>
            <a:endParaRPr lang="en-US" sz="40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nh anh\hinh nen pp\hoa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www.macgarden.com.vn/data/images/products/fullsize/hoa_sen__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76750" cy="3371851"/>
          </a:xfrm>
          <a:prstGeom prst="rect">
            <a:avLst/>
          </a:prstGeom>
          <a:noFill/>
        </p:spPr>
      </p:pic>
      <p:pic>
        <p:nvPicPr>
          <p:cNvPr id="32774" name="Picture 6" descr="http://4.bp.blogspot.com/_Xc449iZSY5E/SwOXgBQ2NmI/AAAAAAAAAbA/vUa2-t-58zk/s1600/hoa-tul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</p:spPr>
      </p:pic>
      <p:pic>
        <p:nvPicPr>
          <p:cNvPr id="32776" name="Picture 8" descr="http://www.greenarc.vn/userfiles/maudon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43367"/>
            <a:ext cx="4495800" cy="3514633"/>
          </a:xfrm>
          <a:prstGeom prst="rect">
            <a:avLst/>
          </a:prstGeom>
          <a:noFill/>
        </p:spPr>
      </p:pic>
      <p:pic>
        <p:nvPicPr>
          <p:cNvPr id="32778" name="Picture 10" descr="http://t0.gstatic.com/images?q=tbn:ANd9GcT6CChX4299GZCqnSRvfOok1pVAzMsl57j2y5T7JzT_bblcTS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4064" y="3352800"/>
            <a:ext cx="4669936" cy="3505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2590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VNI-Briquet" pitchFamily="34" charset="0"/>
              </a:rPr>
              <a:t>Hoa</a:t>
            </a:r>
            <a:r>
              <a:rPr lang="en-US" sz="4000" b="1" dirty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sen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5800" y="2590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VNI-Briquet" pitchFamily="34" charset="0"/>
              </a:rPr>
              <a:t>Hoa</a:t>
            </a:r>
            <a:r>
              <a:rPr lang="en-US" sz="4000" b="1" dirty="0">
                <a:latin typeface="VNI-Briquet" pitchFamily="34" charset="0"/>
              </a:rPr>
              <a:t> </a:t>
            </a:r>
            <a:r>
              <a:rPr lang="en-US" sz="4000" b="1" dirty="0" smtClean="0">
                <a:latin typeface="VNI-Briquet" pitchFamily="34" charset="0"/>
              </a:rPr>
              <a:t>tulip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3352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VNI-Briquet" pitchFamily="34" charset="0"/>
              </a:rPr>
              <a:t>Hoa</a:t>
            </a:r>
            <a:r>
              <a:rPr lang="en-US" sz="4000" b="1" dirty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layôn</a:t>
            </a:r>
            <a:endParaRPr lang="en-US" sz="4000" b="1" dirty="0">
              <a:latin typeface="VNI-Briquet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33528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VNI-Briquet" pitchFamily="34" charset="0"/>
              </a:rPr>
              <a:t>Hoa</a:t>
            </a:r>
            <a:r>
              <a:rPr lang="en-US" sz="4000" b="1" dirty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maãu</a:t>
            </a:r>
            <a:r>
              <a:rPr lang="en-US" sz="4000" b="1" dirty="0" smtClean="0">
                <a:latin typeface="VNI-Briquet" pitchFamily="34" charset="0"/>
              </a:rPr>
              <a:t> </a:t>
            </a:r>
            <a:r>
              <a:rPr lang="en-US" sz="4000" b="1" dirty="0" err="1" smtClean="0">
                <a:latin typeface="VNI-Briquet" pitchFamily="34" charset="0"/>
              </a:rPr>
              <a:t>ñôn</a:t>
            </a:r>
            <a:endParaRPr lang="en-US" sz="40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anh\hinh nen pp\hoa\%5Bwallcoo.com%5D_spring_flower_2007_162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2" name="Flowchart: Punched Tape 1"/>
          <p:cNvSpPr/>
          <p:nvPr/>
        </p:nvSpPr>
        <p:spPr>
          <a:xfrm>
            <a:off x="2057400" y="44244"/>
            <a:ext cx="5029200" cy="1981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Kieåm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tra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baøi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cuõ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845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Caâu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2: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Ngöôøi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ta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söû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duïng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laù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               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vaøo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nhöõng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vieäc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gì</a:t>
            </a:r>
            <a:r>
              <a:rPr lang="en-US" sz="44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?</a:t>
            </a:r>
            <a:endParaRPr lang="en-US" sz="4400" b="1" cap="none" spc="0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733800"/>
            <a:ext cx="7924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Ngöôøi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ta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thöôøng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söû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duïng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laù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ñeå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goùi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baùnh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lôïp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nhaø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ñan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noùn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laøm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thöùc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aên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cho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ñoäng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vaät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con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ngöôøi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laøm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thuoác</a:t>
            </a:r>
            <a:endParaRPr lang="en-US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inh anh\hinh nen pp\hoa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186" cy="6858000"/>
          </a:xfrm>
          <a:prstGeom prst="rect">
            <a:avLst/>
          </a:prstGeom>
          <a:noFill/>
        </p:spPr>
      </p:pic>
      <p:pic>
        <p:nvPicPr>
          <p:cNvPr id="31746" name="Picture 2" descr="http://a9.vietbao.vn/images/vi902/2007/5/20697440-images1317089_20111172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371851"/>
          </a:xfrm>
          <a:prstGeom prst="rect">
            <a:avLst/>
          </a:prstGeom>
          <a:noFill/>
        </p:spPr>
      </p:pic>
      <p:pic>
        <p:nvPicPr>
          <p:cNvPr id="31748" name="Picture 4" descr="http://1.bp.blogspot.com/_1FV2PCVgZtM/S7nedrC7SwI/AAAAAAAABF8/0fREoFsOSwQ/s1600/Sunflowers_Tranganhdep.com+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371851"/>
          </a:xfrm>
          <a:prstGeom prst="rect">
            <a:avLst/>
          </a:prstGeom>
          <a:noFill/>
        </p:spPr>
      </p:pic>
      <p:pic>
        <p:nvPicPr>
          <p:cNvPr id="31750" name="Picture 6" descr="http://www.dienhoahanoi.com/userfiles/Image/Hoadoc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40297"/>
            <a:ext cx="4572000" cy="3517703"/>
          </a:xfrm>
          <a:prstGeom prst="rect">
            <a:avLst/>
          </a:prstGeom>
          <a:noFill/>
        </p:spPr>
      </p:pic>
      <p:pic>
        <p:nvPicPr>
          <p:cNvPr id="31752" name="Picture 8" descr="http://giadinhpham.com/wp-content/uploads/2010/01/viol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baèng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laêng</a:t>
            </a:r>
            <a:endParaRPr lang="en-US" sz="3600" b="1" dirty="0">
              <a:latin typeface="VNI-Brique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3528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chuoâng</a:t>
            </a:r>
            <a:endParaRPr lang="en-US" sz="3600" b="1" dirty="0">
              <a:latin typeface="VNI-Brique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höôùng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döông</a:t>
            </a:r>
            <a:endParaRPr lang="en-US" sz="3600" b="1" dirty="0">
              <a:latin typeface="VNI-Briquet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32766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vioâlet</a:t>
            </a:r>
            <a:endParaRPr lang="en-US" sz="36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hinh anh\hinh nen pp\hoa\10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97189"/>
          </a:xfrm>
          <a:prstGeom prst="rect">
            <a:avLst/>
          </a:prstGeom>
          <a:noFill/>
        </p:spPr>
      </p:pic>
      <p:pic>
        <p:nvPicPr>
          <p:cNvPr id="54274" name="Picture 2" descr="http://i38.tinypic.com/11ki98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029201" cy="35814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0880" y="2863644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trinh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nöõ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4276" name="Picture 4" descr="http://mixcat.co.uk/wp-content/uploads/2010/08/hoa-thach-th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4114801" cy="358202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28956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thaïch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thaûo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4280" name="Picture 8" descr="http://www.hoatuoicattuong.com/uploads/news/hoa-thuy-ti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61722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thuûy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tieân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4282" name="Picture 10" descr="http://tindachieu.com/news/wp-content/uploads/2010/12/12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0" y="61722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haûi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ñöôøng</a:t>
            </a:r>
            <a:endParaRPr lang="en-US" sz="36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inh anh\hinh nen pp\hoa\75154645-31146_d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 descr="http://4.bp.blogspot.com/_1nkGVPBWA0M/TIXpPbinlVI/AAAAAAAACW0/fdkL_32DQNg/s1600/hoa+h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673599" cy="35052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hueä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5300" name="Picture 4" descr="http://img.vncdn.net/d/ae_mart_hoa_thuy_tinh--2936/oc/0/0/12/12786_Hoa_thuy_tinh_AE_4,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thuûy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tinh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5302" name="Picture 6" descr="http://1.bp.blogspot.com/_GR6AqLMKqQo/TBW7lQsQL7I/AAAAAAAAACE/Q6D7yTz2hio/s1600/hoa+trà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4290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döøa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caïn</a:t>
            </a:r>
            <a:endParaRPr lang="en-US" sz="3600" b="1" dirty="0">
              <a:latin typeface="VNI-Briquet" pitchFamily="34" charset="0"/>
            </a:endParaRPr>
          </a:p>
        </p:txBody>
      </p:sp>
      <p:pic>
        <p:nvPicPr>
          <p:cNvPr id="55304" name="Picture 8" descr="http://hanoilive.com/wp-content/uploads/2009/7/nghe-sx-bot-san-day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86149"/>
            <a:ext cx="4572000" cy="3371851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1600" y="3505200"/>
            <a:ext cx="3581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Briquet" pitchFamily="34" charset="0"/>
              </a:rPr>
              <a:t>Hoa</a:t>
            </a:r>
            <a:r>
              <a:rPr lang="en-US" sz="3600" b="1" dirty="0">
                <a:latin typeface="VNI-Briquet" pitchFamily="34" charset="0"/>
              </a:rPr>
              <a:t> </a:t>
            </a:r>
            <a:r>
              <a:rPr lang="en-US" sz="3600" b="1" dirty="0" smtClean="0">
                <a:latin typeface="VNI-Briquet" pitchFamily="34" charset="0"/>
              </a:rPr>
              <a:t> </a:t>
            </a:r>
            <a:r>
              <a:rPr lang="en-US" sz="3600" b="1" dirty="0" err="1" smtClean="0">
                <a:latin typeface="VNI-Briquet" pitchFamily="34" charset="0"/>
              </a:rPr>
              <a:t>böôûi</a:t>
            </a:r>
            <a:endParaRPr lang="en-US" sz="36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hinh anh\hinh nen pp\hoa\grandma-clear.jpg"/>
          <p:cNvPicPr>
            <a:picLocks noChangeAspect="1" noChangeArrowheads="1"/>
          </p:cNvPicPr>
          <p:nvPr/>
        </p:nvPicPr>
        <p:blipFill>
          <a:blip r:embed="rId2"/>
          <a:srcRect t="22857" b="18571"/>
          <a:stretch>
            <a:fillRect/>
          </a:stretch>
        </p:blipFill>
        <p:spPr bwMode="auto">
          <a:xfrm>
            <a:off x="-23813" y="3581400"/>
            <a:ext cx="9167813" cy="3276600"/>
          </a:xfrm>
          <a:prstGeom prst="rect">
            <a:avLst/>
          </a:prstGeom>
          <a:noFill/>
        </p:spPr>
      </p:pic>
      <p:pic>
        <p:nvPicPr>
          <p:cNvPr id="1026" name="Picture 2" descr="D:\hinh anh\hinh nen pp\hoa\grandma-clear.jpg"/>
          <p:cNvPicPr>
            <a:picLocks noChangeAspect="1" noChangeArrowheads="1"/>
          </p:cNvPicPr>
          <p:nvPr/>
        </p:nvPicPr>
        <p:blipFill>
          <a:blip r:embed="rId2"/>
          <a:srcRect t="17143" b="15714"/>
          <a:stretch>
            <a:fillRect/>
          </a:stretch>
        </p:blipFill>
        <p:spPr bwMode="auto">
          <a:xfrm>
            <a:off x="-23813" y="-228600"/>
            <a:ext cx="9167813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0"/>
            <a:ext cx="693420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laøi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caåm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tuù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caàu,hoa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quyønh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boà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coâng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anh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sen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tulip,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maãu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ñôn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layôn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baèng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laêng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höôùng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döông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vioâlet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trinh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nöõ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thaïch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thaûo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haûi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ñöôøng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thuûy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tieân,hoa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hueä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thuûy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tinh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döøa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caïn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böôûi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.</a:t>
            </a:r>
            <a:endParaRPr lang="en-US" sz="48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inh anh\hinh nen pp\hoa\netease-10-1024x768-org86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457200"/>
            <a:ext cx="7924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Hoaït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ñoäng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3:</a:t>
            </a:r>
          </a:p>
          <a:p>
            <a:pPr algn="ctr"/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Laøm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vieäc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vôùi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vaät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thaät</a:t>
            </a:r>
            <a:endParaRPr lang="en-US" sz="6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inh anh\hinh nen pp\hoa\untitled%2008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5334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Hoaït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ñoäng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4: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Chöùc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naêng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vaø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lôïi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ích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cuûa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676400" y="6324600"/>
            <a:ext cx="5943600" cy="457200"/>
          </a:xfrm>
          <a:prstGeom prst="rect">
            <a:avLst/>
          </a:prstGeom>
          <a:solidFill>
            <a:srgbClr val="99FF99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FF"/>
                </a:solidFill>
              </a:rPr>
              <a:t>Hoa là cơ quan sinh sản của cây.</a:t>
            </a:r>
          </a:p>
        </p:txBody>
      </p:sp>
      <p:pic>
        <p:nvPicPr>
          <p:cNvPr id="134150" name="Picture 6" descr="MEN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r="39583" b="31081"/>
          <a:stretch>
            <a:fillRect/>
          </a:stretch>
        </p:blipFill>
        <p:spPr bwMode="auto">
          <a:xfrm>
            <a:off x="2514599" y="609601"/>
            <a:ext cx="3509727" cy="2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 descr="REDBEA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09600" y="3048000"/>
            <a:ext cx="1676400" cy="990600"/>
            <a:chOff x="1488" y="3160"/>
            <a:chExt cx="918" cy="536"/>
          </a:xfrm>
        </p:grpSpPr>
        <p:sp>
          <p:nvSpPr>
            <p:cNvPr id="134153" name="AutoShape 9"/>
            <p:cNvSpPr>
              <a:spLocks noChangeArrowheads="1"/>
            </p:cNvSpPr>
            <p:nvPr/>
          </p:nvSpPr>
          <p:spPr bwMode="auto">
            <a:xfrm rot="3103111">
              <a:off x="2039" y="3329"/>
              <a:ext cx="536" cy="198"/>
            </a:xfrm>
            <a:prstGeom prst="rightArrow">
              <a:avLst>
                <a:gd name="adj1" fmla="val 50000"/>
                <a:gd name="adj2" fmla="val 6767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800" b="0"/>
            </a:p>
          </p:txBody>
        </p:sp>
        <p:sp>
          <p:nvSpPr>
            <p:cNvPr id="134154" name="Text Box 10"/>
            <p:cNvSpPr txBox="1">
              <a:spLocks noChangeArrowheads="1"/>
            </p:cNvSpPr>
            <p:nvPr/>
          </p:nvSpPr>
          <p:spPr bwMode="auto">
            <a:xfrm>
              <a:off x="1488" y="3220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dirty="0">
                  <a:solidFill>
                    <a:srgbClr val="003300"/>
                  </a:solidFill>
                </a:rPr>
                <a:t>Ra </a:t>
              </a:r>
              <a:r>
                <a:rPr lang="en-US" sz="2800" dirty="0" err="1">
                  <a:solidFill>
                    <a:srgbClr val="003300"/>
                  </a:solidFill>
                </a:rPr>
                <a:t>hoa</a:t>
              </a:r>
              <a:endParaRPr lang="en-US" sz="280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391400" y="2819400"/>
            <a:ext cx="1752600" cy="1295400"/>
            <a:chOff x="4128" y="2112"/>
            <a:chExt cx="1104" cy="816"/>
          </a:xfrm>
        </p:grpSpPr>
        <p:sp>
          <p:nvSpPr>
            <p:cNvPr id="134156" name="AutoShape 12"/>
            <p:cNvSpPr>
              <a:spLocks noChangeArrowheads="1"/>
            </p:cNvSpPr>
            <p:nvPr/>
          </p:nvSpPr>
          <p:spPr bwMode="auto">
            <a:xfrm flipV="1">
              <a:off x="4128" y="2112"/>
              <a:ext cx="240" cy="816"/>
            </a:xfrm>
            <a:prstGeom prst="curvedLeftArrow">
              <a:avLst>
                <a:gd name="adj1" fmla="val 95987"/>
                <a:gd name="adj2" fmla="val 163987"/>
                <a:gd name="adj3" fmla="val 3603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 sz="2800" b="0"/>
            </a:p>
          </p:txBody>
        </p:sp>
        <p:sp>
          <p:nvSpPr>
            <p:cNvPr id="134157" name="Text Box 13"/>
            <p:cNvSpPr txBox="1">
              <a:spLocks noChangeArrowheads="1"/>
            </p:cNvSpPr>
            <p:nvPr/>
          </p:nvSpPr>
          <p:spPr bwMode="auto">
            <a:xfrm>
              <a:off x="4128" y="2400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003300"/>
                  </a:solidFill>
                </a:rPr>
                <a:t>Cho hạt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733800" y="4953000"/>
            <a:ext cx="2057400" cy="1066800"/>
            <a:chOff x="2976" y="3459"/>
            <a:chExt cx="912" cy="468"/>
          </a:xfrm>
        </p:grpSpPr>
        <p:sp>
          <p:nvSpPr>
            <p:cNvPr id="134163" name="Text Box 19"/>
            <p:cNvSpPr txBox="1">
              <a:spLocks noChangeArrowheads="1"/>
            </p:cNvSpPr>
            <p:nvPr/>
          </p:nvSpPr>
          <p:spPr bwMode="auto">
            <a:xfrm>
              <a:off x="2976" y="3600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dirty="0" err="1">
                  <a:solidFill>
                    <a:srgbClr val="003300"/>
                  </a:solidFill>
                </a:rPr>
                <a:t>Kết</a:t>
              </a:r>
              <a:r>
                <a:rPr lang="en-US" sz="2800" dirty="0">
                  <a:solidFill>
                    <a:srgbClr val="003300"/>
                  </a:solidFill>
                </a:rPr>
                <a:t> </a:t>
              </a:r>
              <a:r>
                <a:rPr lang="en-US" sz="2800" dirty="0" err="1">
                  <a:solidFill>
                    <a:srgbClr val="003300"/>
                  </a:solidFill>
                </a:rPr>
                <a:t>quả</a:t>
              </a:r>
              <a:endParaRPr lang="en-US" sz="2800" dirty="0">
                <a:solidFill>
                  <a:srgbClr val="003300"/>
                </a:solidFill>
              </a:endParaRPr>
            </a:p>
          </p:txBody>
        </p:sp>
        <p:sp>
          <p:nvSpPr>
            <p:cNvPr id="134164" name="AutoShape 20"/>
            <p:cNvSpPr>
              <a:spLocks noChangeArrowheads="1"/>
            </p:cNvSpPr>
            <p:nvPr/>
          </p:nvSpPr>
          <p:spPr bwMode="auto">
            <a:xfrm rot="-444067">
              <a:off x="3105" y="3459"/>
              <a:ext cx="536" cy="198"/>
            </a:xfrm>
            <a:prstGeom prst="rightArrow">
              <a:avLst>
                <a:gd name="adj1" fmla="val 50000"/>
                <a:gd name="adj2" fmla="val 6767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800" b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33400" y="304800"/>
            <a:ext cx="3190875" cy="762000"/>
            <a:chOff x="438" y="1824"/>
            <a:chExt cx="2010" cy="480"/>
          </a:xfrm>
        </p:grpSpPr>
        <p:sp>
          <p:nvSpPr>
            <p:cNvPr id="134167" name="AutoShape 23"/>
            <p:cNvSpPr>
              <a:spLocks noChangeArrowheads="1"/>
            </p:cNvSpPr>
            <p:nvPr/>
          </p:nvSpPr>
          <p:spPr bwMode="auto">
            <a:xfrm rot="10800000" flipH="1">
              <a:off x="1536" y="1968"/>
              <a:ext cx="912" cy="336"/>
            </a:xfrm>
            <a:custGeom>
              <a:avLst/>
              <a:gdLst>
                <a:gd name="G0" fmla="+- 7200 0 0"/>
                <a:gd name="G1" fmla="+- 16386 0 0"/>
                <a:gd name="G2" fmla="+- 7200 0 0"/>
                <a:gd name="G3" fmla="*/ 7200 1 2"/>
                <a:gd name="G4" fmla="+- G3 10800 0"/>
                <a:gd name="G5" fmla="+- 21600 7200 16386"/>
                <a:gd name="G6" fmla="+- 16386 7200 0"/>
                <a:gd name="G7" fmla="*/ G6 1 2"/>
                <a:gd name="G8" fmla="*/ 16386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6386 1 2"/>
                <a:gd name="G15" fmla="+- G5 0 G4"/>
                <a:gd name="G16" fmla="+- G0 0 G4"/>
                <a:gd name="G17" fmla="*/ G2 G15 G16"/>
                <a:gd name="T0" fmla="*/ 14400 w 21600"/>
                <a:gd name="T1" fmla="*/ 0 h 21600"/>
                <a:gd name="T2" fmla="*/ 7200 w 21600"/>
                <a:gd name="T3" fmla="*/ 7200 h 21600"/>
                <a:gd name="T4" fmla="*/ 0 w 21600"/>
                <a:gd name="T5" fmla="*/ 18982 h 21600"/>
                <a:gd name="T6" fmla="*/ 8193 w 21600"/>
                <a:gd name="T7" fmla="*/ 21600 h 21600"/>
                <a:gd name="T8" fmla="*/ 16386 w 21600"/>
                <a:gd name="T9" fmla="*/ 15546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400" y="0"/>
                  </a:moveTo>
                  <a:lnTo>
                    <a:pt x="7200" y="7200"/>
                  </a:lnTo>
                  <a:lnTo>
                    <a:pt x="12414" y="7200"/>
                  </a:lnTo>
                  <a:lnTo>
                    <a:pt x="12414" y="16364"/>
                  </a:lnTo>
                  <a:lnTo>
                    <a:pt x="0" y="16364"/>
                  </a:lnTo>
                  <a:lnTo>
                    <a:pt x="0" y="21600"/>
                  </a:lnTo>
                  <a:lnTo>
                    <a:pt x="16386" y="21600"/>
                  </a:lnTo>
                  <a:lnTo>
                    <a:pt x="16386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800"/>
            </a:p>
          </p:txBody>
        </p:sp>
        <p:sp>
          <p:nvSpPr>
            <p:cNvPr id="134168" name="Text Box 24"/>
            <p:cNvSpPr txBox="1">
              <a:spLocks noChangeArrowheads="1"/>
            </p:cNvSpPr>
            <p:nvPr/>
          </p:nvSpPr>
          <p:spPr bwMode="auto">
            <a:xfrm>
              <a:off x="438" y="1824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dirty="0" err="1">
                  <a:solidFill>
                    <a:srgbClr val="0000FF"/>
                  </a:solidFill>
                </a:rPr>
                <a:t>Trồng</a:t>
              </a:r>
              <a:r>
                <a:rPr lang="en-US" sz="2800" dirty="0">
                  <a:solidFill>
                    <a:srgbClr val="0000FF"/>
                  </a:solidFill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</a:rPr>
                <a:t>cây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34173" name="Picture 29" descr="MEN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17" t="2026" r="5208" b="8784"/>
          <a:stretch>
            <a:fillRect/>
          </a:stretch>
        </p:blipFill>
        <p:spPr bwMode="auto">
          <a:xfrm>
            <a:off x="5105400" y="41148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4" name="Picture 30" descr="MEN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8" t="71622" r="43750"/>
          <a:stretch>
            <a:fillRect/>
          </a:stretch>
        </p:blipFill>
        <p:spPr bwMode="auto">
          <a:xfrm>
            <a:off x="609600" y="3733800"/>
            <a:ext cx="30350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inh anh\hinh nen pp\hoa\untitled%2009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6128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743200" y="533400"/>
            <a:ext cx="5943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cô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quan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sinh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saûn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cuûa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caây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thöôøng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ñöôïc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duøng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aên</a:t>
            </a:r>
            <a:r>
              <a:rPr lang="en-US" sz="5400" b="1" cap="none" spc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öôùp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traø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laøm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thuoác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trang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trí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laøm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nöôùc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…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hinh anh\hinh nen pp\hoa\13861511244281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52400"/>
            <a:ext cx="5346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thuoác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  <p:pic>
        <p:nvPicPr>
          <p:cNvPr id="12290" name="Picture 2" descr="http://bau.vn/images/uploaded/nlieu/10-01-08/5-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715407"/>
            <a:ext cx="3505200" cy="3142593"/>
          </a:xfrm>
          <a:prstGeom prst="rect">
            <a:avLst/>
          </a:prstGeom>
          <a:noFill/>
        </p:spPr>
      </p:pic>
      <p:pic>
        <p:nvPicPr>
          <p:cNvPr id="12292" name="Picture 4" descr="http://www.nongnghiep.vn/Upload/Image/2009/12/14/ho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3301016" cy="2743200"/>
          </a:xfrm>
          <a:prstGeom prst="rect">
            <a:avLst/>
          </a:prstGeom>
          <a:noFill/>
        </p:spPr>
      </p:pic>
      <p:pic>
        <p:nvPicPr>
          <p:cNvPr id="12294" name="Picture 6" descr="http://anh.24h.com.vn/upload/2-2010/images/2010-05-09/1273370711_hoa-ngoc-l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3124200" cy="3124200"/>
          </a:xfrm>
          <a:prstGeom prst="rect">
            <a:avLst/>
          </a:prstGeom>
          <a:noFill/>
        </p:spPr>
      </p:pic>
      <p:pic>
        <p:nvPicPr>
          <p:cNvPr id="12296" name="Picture 8" descr="http://thuocvasuckhoe.com/files/thematic/image/-1250853916-101--Chua-mat-ngu-tu-10-loai-ho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3701" y="990600"/>
            <a:ext cx="3670299" cy="2752726"/>
          </a:xfrm>
          <a:prstGeom prst="rect">
            <a:avLst/>
          </a:prstGeom>
          <a:noFill/>
        </p:spPr>
      </p:pic>
      <p:pic>
        <p:nvPicPr>
          <p:cNvPr id="12298" name="Picture 10" descr="http://thuyngakhanhhoa.files.wordpress.com/2009/08/hoa-hue1bb87.jpg?w=280&amp;h=2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990600"/>
            <a:ext cx="2743200" cy="2743200"/>
          </a:xfrm>
          <a:prstGeom prst="rect">
            <a:avLst/>
          </a:prstGeom>
          <a:noFill/>
        </p:spPr>
      </p:pic>
      <p:pic>
        <p:nvPicPr>
          <p:cNvPr id="12300" name="Picture 12" descr="http://news.giadinhnho.com/images/stories/song_khoe/tu_thuoc_gia_dinh/47688_cong_dung_chua_benh_tuyet_voi_cua_hoa_ngau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733799"/>
            <a:ext cx="31242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inh anh\hinh nen pp\hoa\beautiful_rose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farm4.static.flickr.com/3226/2595712255_7b187da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566" y="1"/>
            <a:ext cx="3144434" cy="3352800"/>
          </a:xfrm>
          <a:prstGeom prst="rect">
            <a:avLst/>
          </a:prstGeom>
          <a:noFill/>
        </p:spPr>
      </p:pic>
      <p:pic>
        <p:nvPicPr>
          <p:cNvPr id="3082" name="Picture 10" descr="http://www.xaluan.com/images/news/Image/2009/01/18/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3448050" cy="3371851"/>
          </a:xfrm>
          <a:prstGeom prst="rect">
            <a:avLst/>
          </a:prstGeom>
          <a:noFill/>
        </p:spPr>
      </p:pic>
      <p:pic>
        <p:nvPicPr>
          <p:cNvPr id="3074" name="Picture 2" descr="http://image.tin247.com/vnexpress/090116133325-256-8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19425" cy="33718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4979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trang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trí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  <p:pic>
        <p:nvPicPr>
          <p:cNvPr id="11268" name="Picture 4" descr="http://home.marry.vn/sites/default/files/styles/main_image_550/public/fancy/cam-hoa-loa-ken-trang-tri-nh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3293390"/>
            <a:ext cx="3352801" cy="3564610"/>
          </a:xfrm>
          <a:prstGeom prst="rect">
            <a:avLst/>
          </a:prstGeom>
          <a:noFill/>
        </p:spPr>
      </p:pic>
      <p:pic>
        <p:nvPicPr>
          <p:cNvPr id="11272" name="Picture 8" descr="http://www.vatgia.com/pictures_medium/small_poo12343202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52800"/>
            <a:ext cx="2996946" cy="3505200"/>
          </a:xfrm>
          <a:prstGeom prst="rect">
            <a:avLst/>
          </a:prstGeom>
          <a:noFill/>
        </p:spPr>
      </p:pic>
      <p:pic>
        <p:nvPicPr>
          <p:cNvPr id="11274" name="Picture 10" descr="http://www.eshop-vietnam.com/photos/hd/118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3295291"/>
            <a:ext cx="2819400" cy="356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anh\hinh nen pp\hoa\%5Bwallcoo.com%5D_spring_flower_2007_162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lowchart: Punched Tape 1"/>
          <p:cNvSpPr/>
          <p:nvPr/>
        </p:nvSpPr>
        <p:spPr>
          <a:xfrm>
            <a:off x="2057400" y="44244"/>
            <a:ext cx="5029200" cy="19812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Kieåm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tra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baøi</a:t>
            </a:r>
            <a:r>
              <a:rPr lang="en-U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VNI-Ariston" pitchFamily="2" charset="0"/>
              </a:rPr>
              <a:t>cuõ</a:t>
            </a:r>
            <a:endParaRPr lang="en-U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229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Caâu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3: Ta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phaûi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laøm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gì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ñeå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baûo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veä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laù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?</a:t>
            </a:r>
            <a:endParaRPr lang="en-US" sz="4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86200"/>
            <a:ext cx="64007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Khoâng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chaët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beû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caønh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phaûi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bieát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troàng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chaêm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soùc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caây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xanh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.</a:t>
            </a:r>
            <a:endParaRPr lang="en-US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6282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laøm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nöôùc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  <p:pic>
        <p:nvPicPr>
          <p:cNvPr id="2054" name="Picture 6" descr="http://files.myopera.com/congoc89/blog/nuoc%20hoa%20%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90567"/>
            <a:ext cx="7924800" cy="566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inh anh\hinh nen pp\hoa\FB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://img176.imageshack.us/img176/6596/b366kf3kopiey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356271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aên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  <p:pic>
        <p:nvPicPr>
          <p:cNvPr id="1026" name="Picture 2" descr="http://vuongquocnhi.vn/Upload/Images/News/2010/8/12/bong%20cai%20xa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0"/>
            <a:ext cx="3562350" cy="344805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d9c3VOexoQ0RImRMOqopvXyxIohViUo0p4GfdchY23cDnZ7ffq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0"/>
            <a:ext cx="2571750" cy="3429001"/>
          </a:xfrm>
          <a:prstGeom prst="rect">
            <a:avLst/>
          </a:prstGeom>
          <a:noFill/>
        </p:spPr>
      </p:pic>
      <p:pic>
        <p:nvPicPr>
          <p:cNvPr id="1030" name="Picture 6" descr="http://huynhphuclinh.files.wordpress.com/2009/04/hoab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429001"/>
            <a:ext cx="4495800" cy="3429000"/>
          </a:xfrm>
          <a:prstGeom prst="rect">
            <a:avLst/>
          </a:prstGeom>
          <a:noFill/>
        </p:spPr>
      </p:pic>
      <p:pic>
        <p:nvPicPr>
          <p:cNvPr id="1032" name="Picture 8" descr="http://mdc68-75.thanghanh.com/ThoGuiBan/2009/2/img/HoaSua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1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4602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ñeå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öôùp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ush" pitchFamily="2" charset="0"/>
              </a:rPr>
              <a:t>traø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ush" pitchFamily="2" charset="0"/>
            </a:endParaRPr>
          </a:p>
        </p:txBody>
      </p:sp>
      <p:pic>
        <p:nvPicPr>
          <p:cNvPr id="40962" name="Picture 2" descr="http://monngonhanoi.net/upload/news/image/Văn%20hóa/Ẩm%20thực%20Việt%20Nam/tra-s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76600"/>
            <a:ext cx="5354252" cy="3581400"/>
          </a:xfrm>
          <a:prstGeom prst="rect">
            <a:avLst/>
          </a:prstGeom>
          <a:noFill/>
        </p:spPr>
      </p:pic>
      <p:pic>
        <p:nvPicPr>
          <p:cNvPr id="40964" name="Picture 4" descr="http://www.kienthucgiadinh.com.vn/data/upload/images/20110124/trà%20hoa%20cú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0"/>
            <a:ext cx="3552825" cy="3371851"/>
          </a:xfrm>
          <a:prstGeom prst="rect">
            <a:avLst/>
          </a:prstGeom>
          <a:noFill/>
        </p:spPr>
      </p:pic>
      <p:pic>
        <p:nvPicPr>
          <p:cNvPr id="40966" name="Picture 6" descr="http://www.traviet.org/wp-content/uploads/2010/03/hoptriki-lai-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inh anh\hinh nen pp\hoa\untitled%2005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04800" y="228600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Keát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luaän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: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853" y="1273076"/>
            <a:ext cx="8077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-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laø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cô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quan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sinh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saûn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cuûa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caây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Caùc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thöôøng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khaùc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nhau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veà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hình</a:t>
            </a:r>
            <a:r>
              <a:rPr lang="en-US" sz="4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daïng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maøu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saéc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vaø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muøi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höông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</a:t>
            </a:r>
            <a:endParaRPr lang="en-US" sz="4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2903" y="5638800"/>
            <a:ext cx="8077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-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Vaø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coù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raát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nhieàu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ích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lôïi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</a:t>
            </a:r>
            <a:endParaRPr lang="en-US" sz="4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0"/>
            <a:ext cx="8077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-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Moãi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boâng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thöôøng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coù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caùnh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ñaøi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,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cuoáng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vaø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nhò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</a:t>
            </a:r>
            <a:endParaRPr lang="en-US" sz="4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4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4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hinh anh\hinh nen pp\hoa\2040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304800"/>
            <a:ext cx="8686800" cy="2514600"/>
          </a:xfrm>
          <a:prstGeom prst="plaque">
            <a:avLst>
              <a:gd name="adj" fmla="val 16667"/>
            </a:avLst>
          </a:prstGeom>
          <a:solidFill>
            <a:srgbClr val="F9A5F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 err="1">
                <a:solidFill>
                  <a:srgbClr val="0000CC"/>
                </a:solidFill>
                <a:latin typeface="VNI-Ariston" pitchFamily="2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VNI-Ariston" pitchFamily="2" charset="0"/>
              </a:rPr>
              <a:t> 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seõ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laøm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gì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khi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thaáy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moät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baïn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ñang</a:t>
            </a:r>
            <a:endParaRPr lang="en-US" sz="4000" dirty="0">
              <a:solidFill>
                <a:srgbClr val="0000CC"/>
              </a:solidFill>
              <a:latin typeface="VNI-Ariston" pitchFamily="2" charset="0"/>
            </a:endParaRPr>
          </a:p>
          <a:p>
            <a:pPr algn="ctr" eaLnBrk="0" hangingPunct="0"/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Ngaét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hoa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trong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tröôøng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hoïc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</a:p>
          <a:p>
            <a:pPr algn="ctr" eaLnBrk="0" hangingPunct="0"/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hoaëc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ôû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coâng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VNI-Ariston" pitchFamily="2" charset="0"/>
              </a:rPr>
              <a:t>vieân</a:t>
            </a:r>
            <a:r>
              <a:rPr lang="en-US" sz="4000" dirty="0" smtClean="0">
                <a:solidFill>
                  <a:srgbClr val="0000CC"/>
                </a:solidFill>
                <a:latin typeface="VNI-Ariston" pitchFamily="2" charset="0"/>
              </a:rPr>
              <a:t>.</a:t>
            </a:r>
            <a:endParaRPr lang="en-US" sz="4000" dirty="0">
              <a:solidFill>
                <a:srgbClr val="000099"/>
              </a:solidFill>
              <a:latin typeface="VNI-Ariston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3276600"/>
            <a:ext cx="82296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Khuyeân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baïn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khoâng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neân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ngaét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hoa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vì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ñoù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laø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moät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haønh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ñoäng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phaù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hoaïi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moâi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tröôøng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töï</a:t>
            </a:r>
            <a:r>
              <a:rPr lang="en-US" sz="4800" b="1" dirty="0" smtClean="0">
                <a:latin typeface="VNI-Ariston" pitchFamily="2" charset="0"/>
              </a:rPr>
              <a:t> </a:t>
            </a:r>
            <a:r>
              <a:rPr lang="en-US" sz="4800" b="1" dirty="0" err="1" smtClean="0">
                <a:latin typeface="VNI-Ariston" pitchFamily="2" charset="0"/>
              </a:rPr>
              <a:t>nhieân</a:t>
            </a:r>
            <a:r>
              <a:rPr lang="en-US" sz="4800" b="1" dirty="0" smtClean="0">
                <a:latin typeface="VNI-Ariston" pitchFamily="2" charset="0"/>
              </a:rPr>
              <a:t>.</a:t>
            </a:r>
            <a:endParaRPr lang="en-US" sz="4800" b="1" dirty="0">
              <a:latin typeface="VNI-Ariston" pitchFamily="2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hinh anh\hinh nen pp\hoa\untitled%2005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64008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latin typeface="VNI-Briquet" pitchFamily="34" charset="0"/>
              </a:rPr>
              <a:t>Em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coù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yeâu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hoa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khoâng</a:t>
            </a:r>
            <a:r>
              <a:rPr lang="en-US" sz="4800" b="1" dirty="0" smtClean="0">
                <a:latin typeface="VNI-Briquet" pitchFamily="34" charset="0"/>
              </a:rPr>
              <a:t>? </a:t>
            </a:r>
            <a:r>
              <a:rPr lang="en-US" sz="4800" b="1" dirty="0" err="1" smtClean="0">
                <a:latin typeface="VNI-Briquet" pitchFamily="34" charset="0"/>
              </a:rPr>
              <a:t>Vì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sao</a:t>
            </a:r>
            <a:r>
              <a:rPr lang="en-US" sz="4800" b="1" dirty="0" smtClean="0">
                <a:latin typeface="VNI-Briquet" pitchFamily="34" charset="0"/>
              </a:rPr>
              <a:t>?</a:t>
            </a:r>
            <a:endParaRPr lang="en-US" sz="4800" b="1" dirty="0"/>
          </a:p>
          <a:p>
            <a:pPr>
              <a:buFontTx/>
              <a:buNone/>
            </a:pPr>
            <a:r>
              <a:rPr lang="en-US" sz="4800" b="1" dirty="0">
                <a:latin typeface="VNI-Briquet" pitchFamily="34" charset="0"/>
              </a:rPr>
              <a:t>       </a:t>
            </a:r>
            <a:r>
              <a:rPr lang="en-US" sz="4800" b="1" dirty="0" err="1">
                <a:latin typeface="VNI-Briquet" pitchFamily="34" charset="0"/>
              </a:rPr>
              <a:t>Hoa</a:t>
            </a:r>
            <a:r>
              <a:rPr lang="en-US" sz="4800" b="1" dirty="0">
                <a:latin typeface="VNI-Briquet" pitchFamily="34" charset="0"/>
              </a:rPr>
              <a:t> </a:t>
            </a:r>
            <a:r>
              <a:rPr lang="en-US" sz="4800" b="1" dirty="0" err="1">
                <a:latin typeface="VNI-Briquet" pitchFamily="34" charset="0"/>
              </a:rPr>
              <a:t>mang</a:t>
            </a:r>
            <a:r>
              <a:rPr lang="en-US" sz="4800" b="1" dirty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laïi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nhieàu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lôïi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ích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cho</a:t>
            </a:r>
            <a:r>
              <a:rPr lang="en-US" sz="4800" b="1" dirty="0" smtClean="0">
                <a:latin typeface="VNI-Briquet" pitchFamily="34" charset="0"/>
              </a:rPr>
              <a:t> con </a:t>
            </a:r>
            <a:r>
              <a:rPr lang="en-US" sz="4800" b="1" dirty="0" err="1" smtClean="0">
                <a:latin typeface="VNI-Briquet" pitchFamily="34" charset="0"/>
              </a:rPr>
              <a:t>ngöôøi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nhö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duøng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ñeå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trang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trí</a:t>
            </a:r>
            <a:r>
              <a:rPr lang="en-US" sz="4800" b="1" dirty="0" smtClean="0">
                <a:latin typeface="VNI-Briquet" pitchFamily="34" charset="0"/>
              </a:rPr>
              <a:t>, </a:t>
            </a:r>
            <a:r>
              <a:rPr lang="en-US" sz="4800" b="1" dirty="0" err="1" smtClean="0">
                <a:latin typeface="VNI-Briquet" pitchFamily="34" charset="0"/>
              </a:rPr>
              <a:t>laøm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thöùc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aên</a:t>
            </a:r>
            <a:r>
              <a:rPr lang="en-US" sz="4800" b="1" dirty="0" smtClean="0">
                <a:latin typeface="VNI-Briquet" pitchFamily="34" charset="0"/>
              </a:rPr>
              <a:t> , </a:t>
            </a:r>
            <a:r>
              <a:rPr lang="en-US" sz="4800" b="1" dirty="0" err="1" smtClean="0">
                <a:latin typeface="VNI-Briquet" pitchFamily="34" charset="0"/>
              </a:rPr>
              <a:t>laøm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thuoác,cheá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bieán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nöôùc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vì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vaäy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chuùng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ta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phaûi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yeâu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quyù</a:t>
            </a:r>
            <a:r>
              <a:rPr lang="en-US" sz="4800" b="1" dirty="0" smtClean="0">
                <a:latin typeface="VNI-Briquet" pitchFamily="34" charset="0"/>
              </a:rPr>
              <a:t>, </a:t>
            </a:r>
            <a:r>
              <a:rPr lang="en-US" sz="4800" b="1" dirty="0" err="1" smtClean="0">
                <a:latin typeface="VNI-Briquet" pitchFamily="34" charset="0"/>
              </a:rPr>
              <a:t>chaêm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soùc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vaø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baûo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veä</a:t>
            </a:r>
            <a:r>
              <a:rPr lang="en-US" sz="4800" b="1" dirty="0" smtClean="0">
                <a:latin typeface="VNI-Briquet" pitchFamily="34" charset="0"/>
              </a:rPr>
              <a:t> </a:t>
            </a:r>
            <a:r>
              <a:rPr lang="en-US" sz="4800" b="1" dirty="0" err="1" smtClean="0">
                <a:latin typeface="VNI-Briquet" pitchFamily="34" charset="0"/>
              </a:rPr>
              <a:t>hoa</a:t>
            </a:r>
            <a:r>
              <a:rPr lang="en-US" sz="4800" b="1" dirty="0" smtClean="0">
                <a:latin typeface="VNI-Briquet" pitchFamily="34" charset="0"/>
              </a:rPr>
              <a:t>.</a:t>
            </a:r>
            <a:endParaRPr lang="en-US" sz="4800" b="1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hinh anh\hinh nen pp\hoa\untitled%20059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167563" cy="2209800"/>
          </a:xfrm>
          <a:ln>
            <a:solidFill>
              <a:srgbClr val="0033CC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Neáu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trong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phoøng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kín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coù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nhieàu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hoaëc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ñeå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loï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ôû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ñaàu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giöôøng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nguû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seõ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raát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khoù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thôû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.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86200"/>
            <a:ext cx="7467600" cy="2286000"/>
          </a:xfrm>
          <a:ln>
            <a:solidFill>
              <a:srgbClr val="3333FF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Moät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soá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phaán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nhö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mô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coù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theå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gaây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ngöùa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cho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chuùng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ta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caàn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chuù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yù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khi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tieáp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xuùc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vôùi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caùc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loaøi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NI-Ariston" pitchFamily="2" charset="0"/>
              </a:rPr>
              <a:t>hoa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05200" y="2286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u="sng" dirty="0" err="1" smtClean="0">
                <a:solidFill>
                  <a:srgbClr val="FF0066"/>
                </a:solidFill>
                <a:latin typeface="VNI-Ariston" pitchFamily="2" charset="0"/>
              </a:rPr>
              <a:t>Löu</a:t>
            </a:r>
            <a:r>
              <a:rPr lang="en-US" sz="4000" b="1" u="sng" dirty="0" smtClean="0">
                <a:solidFill>
                  <a:srgbClr val="FF0066"/>
                </a:solidFill>
                <a:latin typeface="VNI-Ariston" pitchFamily="2" charset="0"/>
              </a:rPr>
              <a:t> </a:t>
            </a:r>
            <a:r>
              <a:rPr lang="en-US" sz="4000" b="1" u="sng" dirty="0" err="1" smtClean="0">
                <a:solidFill>
                  <a:srgbClr val="FF0066"/>
                </a:solidFill>
                <a:latin typeface="VNI-Ariston" pitchFamily="2" charset="0"/>
              </a:rPr>
              <a:t>yù</a:t>
            </a:r>
            <a:r>
              <a:rPr lang="en-US" sz="4000" b="1" u="sng" dirty="0" smtClean="0">
                <a:solidFill>
                  <a:srgbClr val="FF0066"/>
                </a:solidFill>
                <a:latin typeface="VNI-Ariston" pitchFamily="2" charset="0"/>
              </a:rPr>
              <a:t>:</a:t>
            </a:r>
            <a:endParaRPr lang="en-US" sz="4000" b="1" u="sng" dirty="0">
              <a:solidFill>
                <a:srgbClr val="FF0066"/>
              </a:solidFill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 animBg="1"/>
      <p:bldP spid="30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hinh anh\hinh nen pp\hoa\Flow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lowchart: Sequential Access Storage 1"/>
          <p:cNvSpPr/>
          <p:nvPr/>
        </p:nvSpPr>
        <p:spPr>
          <a:xfrm>
            <a:off x="1905000" y="228600"/>
            <a:ext cx="4495800" cy="19812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VNI-Briquet" pitchFamily="34" charset="0"/>
              </a:rPr>
              <a:t>DAËN DOØ</a:t>
            </a:r>
            <a:endParaRPr lang="en-US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VNI-Brique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" y="2438400"/>
            <a:ext cx="58673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Veà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nhaø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oân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laïi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baøi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47,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xem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tröôùc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baøi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48.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Moãi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em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ñem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theo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moät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loaïi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quaû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ôû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tieát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sau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.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inh anh\hinh nen pp\hoa\flower_arts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457200"/>
            <a:ext cx="5181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Caûm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ôn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thaày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</a:p>
          <a:p>
            <a:pPr algn="ctr"/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vaø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caùc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baïn</a:t>
            </a:r>
            <a:endParaRPr lang="en-US" sz="6600" b="1" cap="none" spc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Hobo" pitchFamily="2" charset="0"/>
            </a:endParaRPr>
          </a:p>
          <a:p>
            <a:pPr algn="ctr"/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ñaõ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theo</a:t>
            </a:r>
            <a:r>
              <a:rPr lang="en-US" sz="66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Hobo" pitchFamily="2" charset="0"/>
              </a:rPr>
              <a:t>doõi</a:t>
            </a:r>
            <a:endParaRPr lang="en-US" sz="66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Hob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anh\hinh nen pp\hoa\Art II - 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7758" y="0"/>
            <a:ext cx="8820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Thöù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saùu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ngaøy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24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thaùng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03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naêm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2011</a:t>
            </a:r>
            <a:endParaRPr lang="en-US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85800"/>
            <a:ext cx="4544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Töï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nhieân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xaõ</a:t>
            </a:r>
            <a:r>
              <a:rPr lang="en-US" sz="40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hoäi</a:t>
            </a:r>
            <a:endParaRPr lang="en-US" sz="40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24000"/>
            <a:ext cx="254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Baøi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47: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971800"/>
            <a:ext cx="5257800" cy="251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anh\hinh nen pp\hoa\ea0124j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28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57200"/>
            <a:ext cx="77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Hoaït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ñoäng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1: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Maøu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saéc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hình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daùng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muøi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höông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cuûa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NI-Ariston" pitchFamily="2" charset="0"/>
              </a:rPr>
              <a:t>hoa</a:t>
            </a:r>
            <a:endParaRPr lang="en-US" sz="4400" b="1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743200"/>
            <a:ext cx="7772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Qua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caùc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döôùi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ñaây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caùc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em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haõy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quan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saùt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duøng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voán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hieåu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bieát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thöïc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teá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cuûa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mình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ñeå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neâu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daùng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,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maøu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saéc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vaø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muøi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höông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cuûa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hoa</a:t>
            </a:r>
            <a:r>
              <a:rPr lang="en-US" sz="4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. </a:t>
            </a:r>
            <a:endParaRPr lang="en-US" sz="4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anh\hinh nen pp\hoa\da_qu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2700"/>
            <a:ext cx="9105900" cy="6832600"/>
          </a:xfrm>
          <a:prstGeom prst="rect">
            <a:avLst/>
          </a:prstGeom>
          <a:noFill/>
        </p:spPr>
      </p:pic>
      <p:pic>
        <p:nvPicPr>
          <p:cNvPr id="5122" name="Picture 2" descr="D:\hinh anh\hinh nen pp\hoa\239593975_06a0339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800600" cy="3657600"/>
          </a:xfrm>
          <a:prstGeom prst="rect">
            <a:avLst/>
          </a:prstGeom>
          <a:noFill/>
        </p:spPr>
      </p:pic>
      <p:pic>
        <p:nvPicPr>
          <p:cNvPr id="5123" name="Picture 3" descr="D:\hinh anh\hinh nen pp\hoa\a1arm0bci5yt6c60diz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08932" cy="3429000"/>
          </a:xfrm>
          <a:prstGeom prst="rect">
            <a:avLst/>
          </a:prstGeom>
          <a:noFill/>
        </p:spPr>
      </p:pic>
      <p:pic>
        <p:nvPicPr>
          <p:cNvPr id="5124" name="Picture 4" descr="D:\hinh anh\hinh nen pp\hoa\flw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25090"/>
            <a:ext cx="4572000" cy="3532910"/>
          </a:xfrm>
          <a:prstGeom prst="rect">
            <a:avLst/>
          </a:prstGeom>
          <a:noFill/>
        </p:spPr>
      </p:pic>
      <p:pic>
        <p:nvPicPr>
          <p:cNvPr id="5125" name="Picture 5" descr="D:\hinh anh\hinh nen pp\hoa\untitled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4724400" cy="33718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9718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971800"/>
            <a:ext cx="24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hoàng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anh\hinh nen pp\hoa\IMG_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6" name="Picture 10" descr="http://vidamdodua.com/data/UserFiles/Image/phong%20lan%20vang%202%2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352800"/>
          </a:xfrm>
          <a:prstGeom prst="rect">
            <a:avLst/>
          </a:prstGeom>
          <a:noFill/>
        </p:spPr>
      </p:pic>
      <p:pic>
        <p:nvPicPr>
          <p:cNvPr id="50184" name="Picture 8" descr="http://www.nongnghiep.vn/nongnghiepvn/Upload/Image/2007/10/1/phongla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9547"/>
            <a:ext cx="4191000" cy="3518453"/>
          </a:xfrm>
          <a:prstGeom prst="rect">
            <a:avLst/>
          </a:prstGeom>
          <a:noFill/>
        </p:spPr>
      </p:pic>
      <p:pic>
        <p:nvPicPr>
          <p:cNvPr id="50180" name="Picture 4" descr="http://t1.gstatic.com/images?q=tbn:ANd9GcRtbAd7zEx11PtbNDPpFiDN4jVFDODsoeTllJ4TcQ5Zg-51QV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50182" name="Picture 6" descr="http://i80.photobucket.com/albums/j176/lehonglong/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5750" y="3486149"/>
            <a:ext cx="5048250" cy="3371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8956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2971800"/>
            <a:ext cx="212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lan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anh\hinh nen pp\hoa\hh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164" cy="6858000"/>
          </a:xfrm>
          <a:prstGeom prst="rect">
            <a:avLst/>
          </a:prstGeom>
          <a:noFill/>
        </p:spPr>
      </p:pic>
      <p:pic>
        <p:nvPicPr>
          <p:cNvPr id="19458" name="Picture 2" descr="D:\hinh anh\hinh nen pp\hoa\thumb_big_normal_62f1086f6b2f7d7b0887f8e9546a2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459125"/>
          </a:xfrm>
          <a:prstGeom prst="rect">
            <a:avLst/>
          </a:prstGeom>
          <a:noFill/>
        </p:spPr>
      </p:pic>
      <p:pic>
        <p:nvPicPr>
          <p:cNvPr id="19459" name="Picture 3" descr="D:\hinh anh\hinh nen pp\hoa\untitled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486150"/>
            <a:ext cx="4724400" cy="3371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514600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höôùng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döông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8936" y="3429000"/>
            <a:ext cx="2105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cuùc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pic>
        <p:nvPicPr>
          <p:cNvPr id="28674" name="Picture 2" descr="http://files.myopera.com/minhvuongboy/albums/5253342/hoa%20s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1061" y="0"/>
            <a:ext cx="4542939" cy="3429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251460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söù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  <p:pic>
        <p:nvPicPr>
          <p:cNvPr id="28678" name="Picture 6" descr="http://tienloan.com/files/2011/01/hoasale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86149"/>
            <a:ext cx="4495800" cy="33718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5934670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Hoa</a:t>
            </a:r>
            <a:r>
              <a:rPr lang="en-US" sz="54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riquet" pitchFamily="34" charset="0"/>
              </a:rPr>
              <a:t>salem</a:t>
            </a:r>
            <a:endParaRPr lang="en-US" sz="54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rique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hinh anh\hinh nen pp\hoa\Peach_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4419600" cy="369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hinh anh\hinh nen pp\hoa\1257267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2997041"/>
            <a:ext cx="3352799" cy="386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http://thuyngakhanhhoa.files.wordpress.com/2009/07/hoa-su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9049"/>
            <a:ext cx="4038600" cy="3028951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6096000" y="228600"/>
            <a:ext cx="2743200" cy="243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VNI-Briquet" pitchFamily="34" charset="0"/>
              </a:rPr>
              <a:t>Hoa</a:t>
            </a:r>
            <a:r>
              <a:rPr lang="en-US" sz="4400" dirty="0" smtClean="0">
                <a:latin typeface="VNI-Briquet" pitchFamily="34" charset="0"/>
              </a:rPr>
              <a:t> </a:t>
            </a:r>
            <a:r>
              <a:rPr lang="en-US" sz="4400" dirty="0" err="1" smtClean="0">
                <a:latin typeface="VNI-Briquet" pitchFamily="34" charset="0"/>
              </a:rPr>
              <a:t>Sen</a:t>
            </a:r>
            <a:endParaRPr lang="en-US" sz="4400" dirty="0">
              <a:latin typeface="VNI-Briquet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99060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VNI-Briquet" pitchFamily="34" charset="0"/>
              </a:rPr>
              <a:t>Hoa</a:t>
            </a:r>
            <a:r>
              <a:rPr lang="en-US" sz="3600" dirty="0" smtClean="0">
                <a:latin typeface="VNI-Briquet" pitchFamily="34" charset="0"/>
              </a:rPr>
              <a:t> </a:t>
            </a:r>
            <a:r>
              <a:rPr lang="en-US" sz="3600" dirty="0" err="1" smtClean="0">
                <a:latin typeface="VNI-Briquet" pitchFamily="34" charset="0"/>
              </a:rPr>
              <a:t>ñaøo</a:t>
            </a:r>
            <a:endParaRPr lang="en-US" sz="3600" dirty="0">
              <a:latin typeface="VNI-Briquet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429000" y="4114800"/>
            <a:ext cx="2590800" cy="2057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VNI-Briquet" pitchFamily="34" charset="0"/>
              </a:rPr>
              <a:t>Hoa</a:t>
            </a:r>
            <a:r>
              <a:rPr lang="en-US" sz="3600" dirty="0" smtClean="0">
                <a:latin typeface="VNI-Briquet" pitchFamily="34" charset="0"/>
              </a:rPr>
              <a:t> </a:t>
            </a:r>
            <a:r>
              <a:rPr lang="en-US" sz="3600" dirty="0" err="1" smtClean="0">
                <a:latin typeface="VNI-Briquet" pitchFamily="34" charset="0"/>
              </a:rPr>
              <a:t>suùng</a:t>
            </a:r>
            <a:endParaRPr lang="en-US" sz="3600" dirty="0">
              <a:latin typeface="VNI-Brique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766</Words>
  <Application>Microsoft Office PowerPoint</Application>
  <PresentationFormat>On-screen Show (4:3)</PresentationFormat>
  <Paragraphs>105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Hoaït ñoäng 2: Thaûo luaän nhoùm ñoâi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Neáu trong phoøng kín coù nhieàu hoa hoaëc ñeå loï hoa hoa ôû ñaàu giöôøng nguû seõ raát khoù thôû.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</dc:creator>
  <cp:lastModifiedBy>4440s</cp:lastModifiedBy>
  <cp:revision>79</cp:revision>
  <dcterms:created xsi:type="dcterms:W3CDTF">2010-12-22T00:02:18Z</dcterms:created>
  <dcterms:modified xsi:type="dcterms:W3CDTF">2014-03-05T09:53:46Z</dcterms:modified>
</cp:coreProperties>
</file>