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1" r:id="rId17"/>
    <p:sldId id="273" r:id="rId18"/>
    <p:sldId id="274" r:id="rId19"/>
    <p:sldId id="275" r:id="rId20"/>
    <p:sldId id="276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</p:sldIdLst>
  <p:sldSz cx="9144000" cy="5143500" type="screen16x9"/>
  <p:notesSz cx="6858000" cy="9144000"/>
  <p:custDataLst>
    <p:tags r:id="rId5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6030"/>
    <a:srgbClr val="FF0000"/>
    <a:srgbClr val="EA6F44"/>
    <a:srgbClr val="CCFF99"/>
    <a:srgbClr val="CEECFE"/>
    <a:srgbClr val="A9DDFD"/>
    <a:srgbClr val="FFD88B"/>
    <a:srgbClr val="FFFFCC"/>
    <a:srgbClr val="0000CC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102" autoAdjust="0"/>
  </p:normalViewPr>
  <p:slideViewPr>
    <p:cSldViewPr>
      <p:cViewPr varScale="1">
        <p:scale>
          <a:sx n="67" d="100"/>
          <a:sy n="67" d="100"/>
        </p:scale>
        <p:origin x="48" y="4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ags" Target="tags/tag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52317"/>
            <a:ext cx="9013372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2400300"/>
            <a:ext cx="6400800" cy="120015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2" y="1086978"/>
            <a:ext cx="9021537" cy="114551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2" y="1047540"/>
            <a:ext cx="9021537" cy="90435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2" y="2232487"/>
            <a:ext cx="9021537" cy="82899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129448"/>
            <a:ext cx="8229600" cy="1102519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973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191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5736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2547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4426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588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407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738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7493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944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7772400" cy="3429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9775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95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6108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52316"/>
            <a:ext cx="9013372" cy="502005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4788"/>
            <a:ext cx="7772400" cy="85725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200150"/>
            <a:ext cx="1905000" cy="337185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200150"/>
            <a:ext cx="5715000" cy="337185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75413"/>
            <a:ext cx="7315200" cy="391716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84369"/>
            <a:ext cx="7315200" cy="51435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4629150"/>
            <a:ext cx="3886200" cy="3429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4656582"/>
            <a:ext cx="457200" cy="342900"/>
          </a:xfrm>
        </p:spPr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3512666"/>
            <a:ext cx="9006840" cy="685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9" y="3487856"/>
            <a:ext cx="9006639" cy="3428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1" y="3579919"/>
            <a:ext cx="9006637" cy="3660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9" y="50007"/>
            <a:ext cx="9001873" cy="3436144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11680" cy="4388644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05980"/>
            <a:ext cx="5562600" cy="438864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52317"/>
            <a:ext cx="9013372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714376"/>
            <a:ext cx="7772400" cy="1021556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910953"/>
            <a:ext cx="7772400" cy="1003697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4629150"/>
            <a:ext cx="4000500" cy="3429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3" y="1782623"/>
            <a:ext cx="9013515" cy="685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7" y="1756107"/>
            <a:ext cx="9013781" cy="3428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7" y="1851660"/>
            <a:ext cx="9014621" cy="3429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4656582"/>
            <a:ext cx="457200" cy="342900"/>
          </a:xfrm>
        </p:spPr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3749040" cy="3429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085850"/>
            <a:ext cx="3749040" cy="3429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4788"/>
            <a:ext cx="7772400" cy="85725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085850"/>
            <a:ext cx="3733800" cy="5715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085850"/>
            <a:ext cx="3733800" cy="5715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1685925"/>
            <a:ext cx="3733800" cy="291465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1685925"/>
            <a:ext cx="3733800" cy="291465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616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08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52316"/>
            <a:ext cx="9013372" cy="502005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05979"/>
            <a:ext cx="7772400" cy="85725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085850"/>
            <a:ext cx="7772400" cy="3429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4643437"/>
            <a:ext cx="2476500" cy="357188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61E61BC-66DF-460A-A572-A5CF25BB2784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4629150"/>
            <a:ext cx="3962400" cy="3429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4657725"/>
            <a:ext cx="457200" cy="3429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98" r:id="rId8"/>
    <p:sldLayoutId id="2147483697" r:id="rId9"/>
    <p:sldLayoutId id="2147483696" r:id="rId10"/>
    <p:sldLayoutId id="2147483695" r:id="rId11"/>
    <p:sldLayoutId id="2147483694" r:id="rId12"/>
    <p:sldLayoutId id="2147483693" r:id="rId13"/>
    <p:sldLayoutId id="2147483692" r:id="rId14"/>
    <p:sldLayoutId id="2147483691" r:id="rId15"/>
    <p:sldLayoutId id="2147483690" r:id="rId16"/>
    <p:sldLayoutId id="2147483689" r:id="rId17"/>
    <p:sldLayoutId id="2147483688" r:id="rId18"/>
    <p:sldLayoutId id="2147483687" r:id="rId19"/>
    <p:sldLayoutId id="2147483686" r:id="rId20"/>
    <p:sldLayoutId id="2147483685" r:id="rId21"/>
    <p:sldLayoutId id="2147483684" r:id="rId22"/>
    <p:sldLayoutId id="2147483680" r:id="rId23"/>
    <p:sldLayoutId id="2147483681" r:id="rId24"/>
    <p:sldLayoutId id="2147483682" r:id="rId25"/>
    <p:sldLayoutId id="2147483683" r:id="rId26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32-Point Star 7"/>
          <p:cNvSpPr/>
          <p:nvPr/>
        </p:nvSpPr>
        <p:spPr>
          <a:xfrm rot="319331">
            <a:off x="0" y="148230"/>
            <a:ext cx="3888432" cy="2060578"/>
          </a:xfrm>
          <a:prstGeom prst="star32">
            <a:avLst>
              <a:gd name="adj" fmla="val 42371"/>
            </a:avLst>
          </a:prstGeom>
          <a:solidFill>
            <a:srgbClr val="FFFF00"/>
          </a:solidFill>
          <a:ln>
            <a:solidFill>
              <a:srgbClr val="FFCC0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endParaRPr lang="en-US" sz="60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55277" y="1131590"/>
            <a:ext cx="425488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cap="none" spc="50" dirty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PHÉP CỘNG, PHÉP TRỪ</a:t>
            </a:r>
          </a:p>
          <a:p>
            <a:pPr algn="ctr"/>
            <a:r>
              <a:rPr lang="en-US" sz="3200" b="1" spc="50" dirty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TRONG PHẠM VI 10</a:t>
            </a:r>
            <a:endParaRPr lang="en-US" sz="3200" b="1" cap="none" spc="50" dirty="0">
              <a:ln w="11430"/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341784" y="1285478"/>
            <a:ext cx="4572000" cy="923330"/>
          </a:xfrm>
          <a:prstGeom prst="rect">
            <a:avLst/>
          </a:prstGeom>
        </p:spPr>
        <p:txBody>
          <a:bodyPr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CHỦ ĐỀ </a:t>
            </a:r>
            <a:r>
              <a:rPr lang="en-US" sz="7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5655" y="2589871"/>
            <a:ext cx="839915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atin typeface="Calibri" pitchFamily="34" charset="0"/>
                <a:cs typeface="Calibri" pitchFamily="34" charset="0"/>
              </a:rPr>
              <a:t>BÀI 10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PHÉP CỘNG TRONG PHẠM VI 10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(TIẾT 1)</a:t>
            </a:r>
          </a:p>
        </p:txBody>
      </p:sp>
    </p:spTree>
    <p:extLst>
      <p:ext uri="{BB962C8B-B14F-4D97-AF65-F5344CB8AC3E}">
        <p14:creationId xmlns:p14="http://schemas.microsoft.com/office/powerpoint/2010/main" val="965624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683568" y="3297093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691680" y="3291830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195736" y="3323545"/>
            <a:ext cx="594066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037" y="889470"/>
            <a:ext cx="8386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alibri" pitchFamily="34" charset="0"/>
                <a:cs typeface="Calibri" pitchFamily="34" charset="0"/>
              </a:rPr>
              <a:t>b)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187624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72166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8" name="Flowchart: Display 7"/>
          <p:cNvSpPr/>
          <p:nvPr/>
        </p:nvSpPr>
        <p:spPr>
          <a:xfrm>
            <a:off x="980601" y="2067694"/>
            <a:ext cx="792088" cy="484228"/>
          </a:xfrm>
          <a:prstGeom prst="flowChartDisplay">
            <a:avLst/>
          </a:prstGeom>
          <a:solidFill>
            <a:srgbClr val="CED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7" name="Flowchart: Display 16"/>
          <p:cNvSpPr/>
          <p:nvPr/>
        </p:nvSpPr>
        <p:spPr>
          <a:xfrm>
            <a:off x="584557" y="2551922"/>
            <a:ext cx="792088" cy="484228"/>
          </a:xfrm>
          <a:prstGeom prst="flowChartDisplay">
            <a:avLst/>
          </a:prstGeom>
          <a:solidFill>
            <a:srgbClr val="FFD8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18" name="Flowchart: Display 17"/>
          <p:cNvSpPr/>
          <p:nvPr/>
        </p:nvSpPr>
        <p:spPr>
          <a:xfrm>
            <a:off x="1376645" y="2551922"/>
            <a:ext cx="792088" cy="484228"/>
          </a:xfrm>
          <a:prstGeom prst="flowChartDisplay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858254" y="3297093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866366" y="3291830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362310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346852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35" name="Flowchart: Display 34"/>
          <p:cNvSpPr/>
          <p:nvPr/>
        </p:nvSpPr>
        <p:spPr>
          <a:xfrm>
            <a:off x="7155287" y="2067694"/>
            <a:ext cx="792088" cy="484228"/>
          </a:xfrm>
          <a:prstGeom prst="flowChartDisplay">
            <a:avLst/>
          </a:prstGeom>
          <a:solidFill>
            <a:srgbClr val="CED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36" name="Flowchart: Display 35"/>
          <p:cNvSpPr/>
          <p:nvPr/>
        </p:nvSpPr>
        <p:spPr>
          <a:xfrm>
            <a:off x="6759243" y="2551922"/>
            <a:ext cx="792088" cy="484228"/>
          </a:xfrm>
          <a:prstGeom prst="flowChartDisplay">
            <a:avLst/>
          </a:prstGeom>
          <a:solidFill>
            <a:srgbClr val="FFD8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37" name="Flowchart: Display 36"/>
          <p:cNvSpPr/>
          <p:nvPr/>
        </p:nvSpPr>
        <p:spPr>
          <a:xfrm>
            <a:off x="7551331" y="2551922"/>
            <a:ext cx="792088" cy="484228"/>
          </a:xfrm>
          <a:prstGeom prst="flowChartDisplay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3859266" y="3297093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4867378" y="3291830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5371434" y="3323545"/>
            <a:ext cx="594066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4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8402499" y="3282114"/>
            <a:ext cx="594066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4363322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3347864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44" name="Flowchart: Display 43"/>
          <p:cNvSpPr/>
          <p:nvPr/>
        </p:nvSpPr>
        <p:spPr>
          <a:xfrm>
            <a:off x="4156299" y="2067694"/>
            <a:ext cx="792088" cy="484228"/>
          </a:xfrm>
          <a:prstGeom prst="flowChartDisplay">
            <a:avLst/>
          </a:prstGeom>
          <a:solidFill>
            <a:srgbClr val="CED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45" name="Flowchart: Display 44"/>
          <p:cNvSpPr/>
          <p:nvPr/>
        </p:nvSpPr>
        <p:spPr>
          <a:xfrm>
            <a:off x="3760255" y="2551922"/>
            <a:ext cx="792088" cy="484228"/>
          </a:xfrm>
          <a:prstGeom prst="flowChartDisplay">
            <a:avLst/>
          </a:prstGeom>
          <a:solidFill>
            <a:srgbClr val="FFD8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46" name="Flowchart: Display 45"/>
          <p:cNvSpPr/>
          <p:nvPr/>
        </p:nvSpPr>
        <p:spPr>
          <a:xfrm>
            <a:off x="4552343" y="2551922"/>
            <a:ext cx="792088" cy="484228"/>
          </a:xfrm>
          <a:prstGeom prst="flowChartDisplay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2195736" y="3355260"/>
            <a:ext cx="594066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49" name="Rounded Rectangle 40"/>
          <p:cNvSpPr/>
          <p:nvPr/>
        </p:nvSpPr>
        <p:spPr>
          <a:xfrm>
            <a:off x="5366580" y="3291829"/>
            <a:ext cx="594066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51" name="Rounded Rectangle 15"/>
          <p:cNvSpPr/>
          <p:nvPr/>
        </p:nvSpPr>
        <p:spPr>
          <a:xfrm>
            <a:off x="5373289" y="3323544"/>
            <a:ext cx="594066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4</a:t>
            </a:r>
          </a:p>
        </p:txBody>
      </p:sp>
      <p:sp>
        <p:nvSpPr>
          <p:cNvPr id="52" name="Rounded Rectangle 15"/>
          <p:cNvSpPr/>
          <p:nvPr/>
        </p:nvSpPr>
        <p:spPr>
          <a:xfrm>
            <a:off x="8370422" y="3266194"/>
            <a:ext cx="594066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8104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1" grpId="0" animBg="1"/>
      <p:bldP spid="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7534" y="1097320"/>
            <a:ext cx="839915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BÀI 10</a:t>
            </a:r>
          </a:p>
          <a:p>
            <a:pPr algn="ctr"/>
            <a:r>
              <a:rPr lang="en-US" sz="48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PHÉP CỘNG TRONG PHẠM VI 10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(TIẾT 2)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33519" y="3363838"/>
            <a:ext cx="3307187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b="1" dirty="0" err="1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Luyện</a:t>
            </a:r>
            <a:r>
              <a:rPr lang="en-US" sz="6000" b="1" dirty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tập</a:t>
            </a:r>
            <a:endParaRPr lang="en-US" sz="6000" b="1" dirty="0">
              <a:solidFill>
                <a:srgbClr val="0070C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358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30" t="17157" r="4799" b="31245"/>
          <a:stretch/>
        </p:blipFill>
        <p:spPr>
          <a:xfrm>
            <a:off x="1145480" y="771550"/>
            <a:ext cx="7242944" cy="4245086"/>
          </a:xfrm>
          <a:prstGeom prst="rect">
            <a:avLst/>
          </a:prstGeom>
        </p:spPr>
      </p:pic>
      <p:sp>
        <p:nvSpPr>
          <p:cNvPr id="15" name="Flowchart: Alternate Process 14"/>
          <p:cNvSpPr/>
          <p:nvPr/>
        </p:nvSpPr>
        <p:spPr>
          <a:xfrm>
            <a:off x="7812360" y="987574"/>
            <a:ext cx="432048" cy="288032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6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7807199" y="4371950"/>
            <a:ext cx="432048" cy="288032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6</a:t>
            </a:r>
            <a:endParaRPr lang="en-US" sz="2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Flowchart: Alternate Process 10"/>
          <p:cNvSpPr/>
          <p:nvPr/>
        </p:nvSpPr>
        <p:spPr>
          <a:xfrm>
            <a:off x="7793714" y="3507854"/>
            <a:ext cx="432048" cy="288032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6</a:t>
            </a:r>
            <a:endParaRPr lang="en-US" sz="2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Flowchart: Alternate Process 11"/>
          <p:cNvSpPr/>
          <p:nvPr/>
        </p:nvSpPr>
        <p:spPr>
          <a:xfrm>
            <a:off x="7793714" y="2655033"/>
            <a:ext cx="432048" cy="288032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6</a:t>
            </a:r>
          </a:p>
        </p:txBody>
      </p:sp>
      <p:sp>
        <p:nvSpPr>
          <p:cNvPr id="13" name="Flowchart: Alternate Process 12"/>
          <p:cNvSpPr/>
          <p:nvPr/>
        </p:nvSpPr>
        <p:spPr>
          <a:xfrm>
            <a:off x="7812360" y="1851670"/>
            <a:ext cx="432048" cy="288032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62837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2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295232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nhẩm</a:t>
            </a: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95536" y="1275606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1 + 1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95536" y="226087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2 + 1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95536" y="3291830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3 + 1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491880" y="327145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1 + 4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660232" y="327145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4 + 2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491880" y="226087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1 + 3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660232" y="226087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2 + 3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491880" y="1275606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1 + 2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660232" y="1275606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1 + 5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07704" y="1203598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907702" y="2189740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907703" y="3200320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04048" y="3220691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004049" y="2189740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004049" y="1204468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172399" y="3220692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=6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172400" y="2189740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172400" y="1204468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=6</a:t>
            </a:r>
          </a:p>
        </p:txBody>
      </p:sp>
    </p:spTree>
    <p:extLst>
      <p:ext uri="{BB962C8B-B14F-4D97-AF65-F5344CB8AC3E}">
        <p14:creationId xmlns:p14="http://schemas.microsoft.com/office/powerpoint/2010/main" val="194781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2064" y="1295495"/>
            <a:ext cx="8050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alibri" pitchFamily="34" charset="0"/>
                <a:cs typeface="Calibri" pitchFamily="34" charset="0"/>
              </a:rPr>
              <a:t>a)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228184" y="3936753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4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067944" y="3939901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228184" y="3936752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067944" y="3943124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619672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148064" y="3939900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2843808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3" t="12575" r="35828" b="70081"/>
          <a:stretch/>
        </p:blipFill>
        <p:spPr>
          <a:xfrm>
            <a:off x="2051720" y="726025"/>
            <a:ext cx="5760639" cy="317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76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2064" y="1295495"/>
            <a:ext cx="8386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alibri" pitchFamily="34" charset="0"/>
                <a:cs typeface="Calibri" pitchFamily="34" charset="0"/>
              </a:rPr>
              <a:t>b)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228184" y="3936753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067944" y="3939901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156176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049731" y="3920821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619672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148064" y="3939900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2843808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499" b="46200" l="23361" r="59637">
                        <a14:foregroundMark x1="33067" y1="35680" x2="33067" y2="35680"/>
                        <a14:foregroundMark x1="33865" y1="36489" x2="33865" y2="36489"/>
                        <a14:foregroundMark x1="30787" y1="36084" x2="30787" y2="36084"/>
                        <a14:foregroundMark x1="31015" y1="35113" x2="31015" y2="35113"/>
                        <a14:foregroundMark x1="31813" y1="37783" x2="31813" y2="37783"/>
                        <a14:foregroundMark x1="43786" y1="35518" x2="43786" y2="35518"/>
                        <a14:foregroundMark x1="42645" y1="40534" x2="42645" y2="40534"/>
                        <a14:foregroundMark x1="55302" y1="41262" x2="55302" y2="41262"/>
                        <a14:foregroundMark x1="47206" y1="41262" x2="47206" y2="41262"/>
                        <a14:foregroundMark x1="46408" y1="42314" x2="46408" y2="42314"/>
                        <a14:foregroundMark x1="54048" y1="39563" x2="54048" y2="39563"/>
                        <a14:foregroundMark x1="47320" y1="36246" x2="47320" y2="36246"/>
                        <a14:foregroundMark x1="47206" y1="37136" x2="47206" y2="37136"/>
                        <a14:foregroundMark x1="39111" y1="40615" x2="39111" y2="40615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26" t="30786" r="35829" b="52087"/>
          <a:stretch/>
        </p:blipFill>
        <p:spPr>
          <a:xfrm>
            <a:off x="2205441" y="1057287"/>
            <a:ext cx="4709681" cy="2507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7318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678690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2064" y="1295495"/>
            <a:ext cx="7473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alibri" pitchFamily="34" charset="0"/>
                <a:cs typeface="Calibri" pitchFamily="34" charset="0"/>
              </a:rPr>
              <a:t>c)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228184" y="3936753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6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067944" y="3939901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228184" y="3934850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655676" y="3953047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148064" y="3939900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2843808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3" t="48130" r="40733" b="34526"/>
          <a:stretch/>
        </p:blipFill>
        <p:spPr>
          <a:xfrm>
            <a:off x="1971176" y="933500"/>
            <a:ext cx="4905080" cy="300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62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4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67544" y="1333387"/>
            <a:ext cx="3461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1 +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</a:t>
            </a:r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   =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777605" y="1333387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292080" y="2964888"/>
            <a:ext cx="3461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5 +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</a:t>
            </a:r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   = 6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287260" y="1333386"/>
            <a:ext cx="3461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3 +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2</a:t>
            </a:r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   = 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15844" y="2964889"/>
            <a:ext cx="3461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2 +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2</a:t>
            </a:r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   =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777605" y="2964889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6611238" y="1333387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597321" y="2964889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3254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7" grpId="0" animBg="1"/>
      <p:bldP spid="38" grpId="0" animBg="1"/>
      <p:bldP spid="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7534" y="1097320"/>
            <a:ext cx="839915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BÀI 10</a:t>
            </a:r>
          </a:p>
          <a:p>
            <a:pPr algn="ctr"/>
            <a:r>
              <a:rPr lang="en-US" sz="48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PHÉP CỘNG TRONG PHẠM VI 10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(TIẾT 3)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2304" y="3284279"/>
            <a:ext cx="7990136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b="1" dirty="0" err="1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Thêm</a:t>
            </a:r>
            <a:r>
              <a:rPr lang="en-US" sz="6000" b="1" dirty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vào</a:t>
            </a:r>
            <a:r>
              <a:rPr lang="en-US" sz="6000" b="1" dirty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thì</a:t>
            </a:r>
            <a:r>
              <a:rPr lang="en-US" sz="6000" b="1" dirty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bằng</a:t>
            </a:r>
            <a:r>
              <a:rPr lang="en-US" sz="6000" b="1" dirty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mấy</a:t>
            </a:r>
            <a:r>
              <a:rPr lang="en-US" sz="6000" b="1" dirty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187573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5" t="13008" r="3598" b="4580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19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45" t="39459" r="60854" b="45582"/>
          <a:stretch/>
        </p:blipFill>
        <p:spPr>
          <a:xfrm>
            <a:off x="179512" y="158947"/>
            <a:ext cx="4507031" cy="3564931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4355976" y="158947"/>
            <a:ext cx="4536504" cy="1188667"/>
          </a:xfrm>
          <a:prstGeom prst="wedgeRoundRectCallout">
            <a:avLst>
              <a:gd name="adj1" fmla="val -67883"/>
              <a:gd name="adj2" fmla="val -18491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Gộp</a:t>
            </a:r>
            <a:r>
              <a:rPr lang="en-US" sz="28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3 </a:t>
            </a:r>
            <a:r>
              <a:rPr lang="en-US" sz="28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quả</a:t>
            </a:r>
            <a:r>
              <a:rPr lang="en-US" sz="28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bóng</a:t>
            </a:r>
            <a:r>
              <a:rPr lang="en-US" sz="28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2 </a:t>
            </a:r>
            <a:r>
              <a:rPr lang="en-US" sz="28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quả</a:t>
            </a:r>
            <a:r>
              <a:rPr lang="en-US" sz="28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bóng</a:t>
            </a:r>
            <a:r>
              <a:rPr lang="en-US" sz="28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mấy</a:t>
            </a:r>
            <a:r>
              <a:rPr lang="en-US" sz="28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quả</a:t>
            </a:r>
            <a:r>
              <a:rPr lang="en-US" sz="28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bóng</a:t>
            </a:r>
            <a:r>
              <a:rPr lang="en-US" sz="28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788024" y="2584172"/>
            <a:ext cx="4211180" cy="2376264"/>
            <a:chOff x="4788024" y="2584172"/>
            <a:chExt cx="4211180" cy="2376264"/>
          </a:xfrm>
        </p:grpSpPr>
        <p:sp>
          <p:nvSpPr>
            <p:cNvPr id="5" name="Rounded Rectangle 4"/>
            <p:cNvSpPr/>
            <p:nvPr/>
          </p:nvSpPr>
          <p:spPr>
            <a:xfrm>
              <a:off x="4788024" y="2584172"/>
              <a:ext cx="4211180" cy="237626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3 + 2 = 5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5076056" y="2859782"/>
              <a:ext cx="3816424" cy="648072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5220072" y="2931790"/>
              <a:ext cx="504056" cy="504056"/>
            </a:xfrm>
            <a:prstGeom prst="ellipse">
              <a:avLst/>
            </a:prstGeom>
            <a:solidFill>
              <a:srgbClr val="CC0000"/>
            </a:solidFill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5813173" y="2931790"/>
              <a:ext cx="504056" cy="504056"/>
            </a:xfrm>
            <a:prstGeom prst="ellipse">
              <a:avLst/>
            </a:prstGeom>
            <a:solidFill>
              <a:srgbClr val="CC0000"/>
            </a:solidFill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6389558" y="2931790"/>
              <a:ext cx="504056" cy="504056"/>
            </a:xfrm>
            <a:prstGeom prst="ellipse">
              <a:avLst/>
            </a:prstGeom>
            <a:solidFill>
              <a:srgbClr val="CC0000"/>
            </a:solidFill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7452320" y="2931790"/>
              <a:ext cx="504056" cy="504056"/>
            </a:xfrm>
            <a:prstGeom prst="ellipse">
              <a:avLst/>
            </a:prstGeom>
            <a:solidFill>
              <a:srgbClr val="0070C0"/>
            </a:solidFill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8100392" y="2931790"/>
              <a:ext cx="504056" cy="504056"/>
            </a:xfrm>
            <a:prstGeom prst="ellipse">
              <a:avLst/>
            </a:prstGeom>
            <a:solidFill>
              <a:srgbClr val="0070C0"/>
            </a:solidFill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168467" y="4006329"/>
            <a:ext cx="362618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libri" pitchFamily="34" charset="0"/>
                <a:cs typeface="Calibri" pitchFamily="34" charset="0"/>
              </a:rPr>
              <a:t>Ba </a:t>
            </a:r>
            <a:r>
              <a:rPr lang="en-US" sz="2800" b="1" dirty="0" err="1">
                <a:latin typeface="Calibri" pitchFamily="34" charset="0"/>
                <a:cs typeface="Calibri" pitchFamily="34" charset="0"/>
              </a:rPr>
              <a:t>cộng</a:t>
            </a:r>
            <a:r>
              <a:rPr lang="en-US" sz="2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latin typeface="Calibri" pitchFamily="34" charset="0"/>
                <a:cs typeface="Calibri" pitchFamily="34" charset="0"/>
              </a:rPr>
              <a:t>hai</a:t>
            </a:r>
            <a:r>
              <a:rPr lang="en-US" sz="2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latin typeface="Calibri" pitchFamily="34" charset="0"/>
                <a:cs typeface="Calibri" pitchFamily="34" charset="0"/>
              </a:rPr>
              <a:t>bằng</a:t>
            </a:r>
            <a:r>
              <a:rPr lang="en-US" sz="2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latin typeface="Calibri" pitchFamily="34" charset="0"/>
                <a:cs typeface="Calibri" pitchFamily="34" charset="0"/>
              </a:rPr>
              <a:t>năm</a:t>
            </a:r>
            <a:r>
              <a:rPr lang="en-US" sz="2800" b="1" dirty="0">
                <a:latin typeface="Calibri" pitchFamily="34" charset="0"/>
                <a:cs typeface="Calibri" pitchFamily="34" charset="0"/>
              </a:rPr>
              <a:t>. </a:t>
            </a:r>
          </a:p>
          <a:p>
            <a:r>
              <a:rPr lang="en-US" sz="2800" b="1" dirty="0" err="1">
                <a:latin typeface="Calibri" pitchFamily="34" charset="0"/>
                <a:cs typeface="Calibri" pitchFamily="34" charset="0"/>
              </a:rPr>
              <a:t>Dấu</a:t>
            </a:r>
            <a:r>
              <a:rPr lang="en-US" sz="2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latin typeface="Calibri" pitchFamily="34" charset="0"/>
                <a:cs typeface="Calibri" pitchFamily="34" charset="0"/>
              </a:rPr>
              <a:t>cộng</a:t>
            </a:r>
            <a:r>
              <a:rPr lang="en-US" sz="2800" b="1" dirty="0">
                <a:latin typeface="Calibri" pitchFamily="34" charset="0"/>
                <a:cs typeface="Calibri" pitchFamily="34" charset="0"/>
              </a:rPr>
              <a:t> : +</a:t>
            </a:r>
          </a:p>
        </p:txBody>
      </p:sp>
    </p:spTree>
    <p:extLst>
      <p:ext uri="{BB962C8B-B14F-4D97-AF65-F5344CB8AC3E}">
        <p14:creationId xmlns:p14="http://schemas.microsoft.com/office/powerpoint/2010/main" val="393273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15" t="70191" r="56970" b="11164"/>
          <a:stretch/>
        </p:blipFill>
        <p:spPr>
          <a:xfrm>
            <a:off x="1043608" y="1044600"/>
            <a:ext cx="2470644" cy="30963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53" t="71238" r="5951" b="12936"/>
          <a:stretch/>
        </p:blipFill>
        <p:spPr>
          <a:xfrm>
            <a:off x="4860032" y="1368636"/>
            <a:ext cx="3957478" cy="244827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5" name="Oval 4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2064" y="1131590"/>
            <a:ext cx="6399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Calibri" pitchFamily="34" charset="0"/>
                <a:cs typeface="Calibri" pitchFamily="34" charset="0"/>
              </a:rPr>
              <a:t>a)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95936" y="1131590"/>
            <a:ext cx="6639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Calibri" pitchFamily="34" charset="0"/>
                <a:cs typeface="Calibri" pitchFamily="34" charset="0"/>
              </a:rPr>
              <a:t>b)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92080" y="4083918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4 + 3 =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5844" y="4083919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6 + 1 =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987824" y="4083918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740352" y="4083919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7961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7" t="5838" r="31081" b="73117"/>
          <a:stretch/>
        </p:blipFill>
        <p:spPr>
          <a:xfrm>
            <a:off x="1835696" y="869844"/>
            <a:ext cx="6048672" cy="307005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5" name="Oval 4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2</a:t>
              </a: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2064" y="1131590"/>
            <a:ext cx="6399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Calibri" pitchFamily="34" charset="0"/>
                <a:cs typeface="Calibri" pitchFamily="34" charset="0"/>
              </a:rPr>
              <a:t>a)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43808" y="4097643"/>
            <a:ext cx="36663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4  + 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2</a:t>
            </a:r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  =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6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427984" y="4179377"/>
            <a:ext cx="652951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827204" y="4179377"/>
            <a:ext cx="652951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3235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5" name="Oval 4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2</a:t>
              </a: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2064" y="1131590"/>
            <a:ext cx="6639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Calibri" pitchFamily="34" charset="0"/>
                <a:cs typeface="Calibri" pitchFamily="34" charset="0"/>
              </a:rPr>
              <a:t>b)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68198" y="4083918"/>
            <a:ext cx="36663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3  + 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3</a:t>
            </a:r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  =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6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074916" y="4131214"/>
            <a:ext cx="652951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584940" y="4083918"/>
            <a:ext cx="652951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3" t="33604" r="13548" b="51967"/>
          <a:stretch/>
        </p:blipFill>
        <p:spPr>
          <a:xfrm>
            <a:off x="936028" y="987574"/>
            <a:ext cx="8028460" cy="267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9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5" name="Oval 4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t="57453" r="6694" b="6125"/>
          <a:stretch/>
        </p:blipFill>
        <p:spPr>
          <a:xfrm>
            <a:off x="501700" y="882467"/>
            <a:ext cx="7886724" cy="4175318"/>
          </a:xfrm>
          <a:prstGeom prst="rect">
            <a:avLst/>
          </a:prstGeom>
        </p:spPr>
      </p:pic>
      <p:sp>
        <p:nvSpPr>
          <p:cNvPr id="15" name="Flowchart: Alternate Process 14"/>
          <p:cNvSpPr/>
          <p:nvPr/>
        </p:nvSpPr>
        <p:spPr>
          <a:xfrm>
            <a:off x="3779912" y="1059582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7</a:t>
            </a:r>
          </a:p>
        </p:txBody>
      </p:sp>
      <p:sp>
        <p:nvSpPr>
          <p:cNvPr id="16" name="Flowchart: Alternate Process 15"/>
          <p:cNvSpPr/>
          <p:nvPr/>
        </p:nvSpPr>
        <p:spPr>
          <a:xfrm>
            <a:off x="5868144" y="1059582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8</a:t>
            </a:r>
          </a:p>
        </p:txBody>
      </p:sp>
      <p:sp>
        <p:nvSpPr>
          <p:cNvPr id="18" name="Flowchart: Alternate Process 17"/>
          <p:cNvSpPr/>
          <p:nvPr/>
        </p:nvSpPr>
        <p:spPr>
          <a:xfrm rot="1691181">
            <a:off x="7613485" y="1618497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9</a:t>
            </a:r>
          </a:p>
        </p:txBody>
      </p:sp>
      <p:sp>
        <p:nvSpPr>
          <p:cNvPr id="19" name="Flowchart: Alternate Process 18"/>
          <p:cNvSpPr/>
          <p:nvPr/>
        </p:nvSpPr>
        <p:spPr>
          <a:xfrm>
            <a:off x="7272300" y="2718098"/>
            <a:ext cx="684076" cy="42971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</a:p>
        </p:txBody>
      </p:sp>
      <p:sp>
        <p:nvSpPr>
          <p:cNvPr id="20" name="Flowchart: Alternate Process 19"/>
          <p:cNvSpPr/>
          <p:nvPr/>
        </p:nvSpPr>
        <p:spPr>
          <a:xfrm>
            <a:off x="5436096" y="2643758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8</a:t>
            </a:r>
          </a:p>
        </p:txBody>
      </p:sp>
      <p:sp>
        <p:nvSpPr>
          <p:cNvPr id="21" name="Flowchart: Alternate Process 20"/>
          <p:cNvSpPr/>
          <p:nvPr/>
        </p:nvSpPr>
        <p:spPr>
          <a:xfrm>
            <a:off x="3275856" y="2718098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9</a:t>
            </a:r>
          </a:p>
        </p:txBody>
      </p:sp>
      <p:sp>
        <p:nvSpPr>
          <p:cNvPr id="23" name="Flowchart: Alternate Process 22"/>
          <p:cNvSpPr/>
          <p:nvPr/>
        </p:nvSpPr>
        <p:spPr>
          <a:xfrm rot="16200000">
            <a:off x="870934" y="2888440"/>
            <a:ext cx="648072" cy="44674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</a:p>
        </p:txBody>
      </p:sp>
      <p:sp>
        <p:nvSpPr>
          <p:cNvPr id="24" name="Flowchart: Alternate Process 23"/>
          <p:cNvSpPr/>
          <p:nvPr/>
        </p:nvSpPr>
        <p:spPr>
          <a:xfrm>
            <a:off x="2985573" y="4371950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9</a:t>
            </a:r>
          </a:p>
        </p:txBody>
      </p:sp>
      <p:sp>
        <p:nvSpPr>
          <p:cNvPr id="25" name="Flowchart: Alternate Process 24"/>
          <p:cNvSpPr/>
          <p:nvPr/>
        </p:nvSpPr>
        <p:spPr>
          <a:xfrm>
            <a:off x="4788024" y="4359549"/>
            <a:ext cx="648072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</a:p>
        </p:txBody>
      </p:sp>
      <p:sp>
        <p:nvSpPr>
          <p:cNvPr id="26" name="Flowchart: Alternate Process 25"/>
          <p:cNvSpPr/>
          <p:nvPr/>
        </p:nvSpPr>
        <p:spPr>
          <a:xfrm>
            <a:off x="6588223" y="4299942"/>
            <a:ext cx="684075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98267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7534" y="1097320"/>
            <a:ext cx="839915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BÀI 10</a:t>
            </a:r>
          </a:p>
          <a:p>
            <a:pPr algn="ctr"/>
            <a:r>
              <a:rPr lang="en-US" sz="48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PHÉP CỘNG TRONG PHẠM VI 10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(TIẾT 4)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59632" y="3284279"/>
            <a:ext cx="6913752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b="1" dirty="0" err="1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Số</a:t>
            </a:r>
            <a:r>
              <a:rPr lang="en-US" sz="6000" b="1" dirty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0 </a:t>
            </a:r>
            <a:r>
              <a:rPr lang="en-US" sz="6000" b="1" dirty="0" err="1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trong</a:t>
            </a:r>
            <a:r>
              <a:rPr lang="en-US" sz="6000" b="1" dirty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phép</a:t>
            </a:r>
            <a:r>
              <a:rPr lang="en-US" sz="6000" b="1" dirty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cộng</a:t>
            </a:r>
            <a:endParaRPr lang="en-US" sz="6000" b="1" dirty="0">
              <a:solidFill>
                <a:srgbClr val="0070C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7765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6" t="14602" r="30519" b="73774"/>
          <a:stretch/>
        </p:blipFill>
        <p:spPr>
          <a:xfrm>
            <a:off x="140587" y="339502"/>
            <a:ext cx="5367517" cy="20162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92080" y="932115"/>
            <a:ext cx="36663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3366FF"/>
                </a:solidFill>
                <a:latin typeface="Arial Black" pitchFamily="34" charset="0"/>
                <a:cs typeface="Calibri" pitchFamily="34" charset="0"/>
              </a:rPr>
              <a:t>4  +  0  = 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8" t="28361" r="31591" b="51280"/>
          <a:stretch/>
        </p:blipFill>
        <p:spPr>
          <a:xfrm>
            <a:off x="395536" y="2416979"/>
            <a:ext cx="5184576" cy="25310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64088" y="3092355"/>
            <a:ext cx="36663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3366FF"/>
                </a:solidFill>
                <a:latin typeface="Arial Black" pitchFamily="34" charset="0"/>
                <a:cs typeface="Calibri" pitchFamily="34" charset="0"/>
              </a:rPr>
              <a:t>0  +  2  = 2</a:t>
            </a:r>
          </a:p>
        </p:txBody>
      </p:sp>
    </p:spTree>
    <p:extLst>
      <p:ext uri="{BB962C8B-B14F-4D97-AF65-F5344CB8AC3E}">
        <p14:creationId xmlns:p14="http://schemas.microsoft.com/office/powerpoint/2010/main" val="211810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295232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nhẩm</a:t>
            </a: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95536" y="1275606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0 + 4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95536" y="226087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3 + 1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95536" y="3291830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2 + 2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491880" y="327145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1 + 4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660232" y="327145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6 + 0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491880" y="226087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0 + 5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660232" y="226087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4 + 2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491880" y="1275606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2 + 3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660232" y="1275606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3 + 3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07704" y="1203598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907702" y="2189740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907703" y="3200320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04048" y="3220691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004049" y="2189740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004049" y="1204468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172399" y="3220692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=6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172400" y="2189740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=6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172400" y="1204468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=6</a:t>
            </a:r>
          </a:p>
        </p:txBody>
      </p:sp>
    </p:spTree>
    <p:extLst>
      <p:ext uri="{BB962C8B-B14F-4D97-AF65-F5344CB8AC3E}">
        <p14:creationId xmlns:p14="http://schemas.microsoft.com/office/powerpoint/2010/main" val="4339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2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37" t="80001" r="3902" b="6558"/>
          <a:stretch/>
        </p:blipFill>
        <p:spPr>
          <a:xfrm>
            <a:off x="107504" y="1131590"/>
            <a:ext cx="8928992" cy="3024336"/>
          </a:xfrm>
          <a:prstGeom prst="rect">
            <a:avLst/>
          </a:prstGeom>
        </p:spPr>
      </p:pic>
      <p:sp>
        <p:nvSpPr>
          <p:cNvPr id="25" name="Flowchart: Alternate Process 24"/>
          <p:cNvSpPr/>
          <p:nvPr/>
        </p:nvSpPr>
        <p:spPr>
          <a:xfrm>
            <a:off x="2699792" y="3363838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7</a:t>
            </a:r>
          </a:p>
        </p:txBody>
      </p:sp>
      <p:sp>
        <p:nvSpPr>
          <p:cNvPr id="26" name="Flowchart: Alternate Process 25"/>
          <p:cNvSpPr/>
          <p:nvPr/>
        </p:nvSpPr>
        <p:spPr>
          <a:xfrm>
            <a:off x="3779912" y="3363838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7</a:t>
            </a:r>
          </a:p>
        </p:txBody>
      </p:sp>
      <p:sp>
        <p:nvSpPr>
          <p:cNvPr id="27" name="Flowchart: Alternate Process 26"/>
          <p:cNvSpPr/>
          <p:nvPr/>
        </p:nvSpPr>
        <p:spPr>
          <a:xfrm>
            <a:off x="5940152" y="3363838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7</a:t>
            </a:r>
          </a:p>
        </p:txBody>
      </p:sp>
      <p:sp>
        <p:nvSpPr>
          <p:cNvPr id="28" name="Flowchart: Alternate Process 27"/>
          <p:cNvSpPr/>
          <p:nvPr/>
        </p:nvSpPr>
        <p:spPr>
          <a:xfrm>
            <a:off x="6948264" y="3369693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91797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5" t="9079" r="42235" b="77272"/>
          <a:stretch/>
        </p:blipFill>
        <p:spPr>
          <a:xfrm>
            <a:off x="323528" y="1347614"/>
            <a:ext cx="4641763" cy="24482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7" t="25089" r="36478" b="55832"/>
          <a:stretch/>
        </p:blipFill>
        <p:spPr>
          <a:xfrm>
            <a:off x="5312935" y="1314515"/>
            <a:ext cx="3723561" cy="24093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649297" y="4033637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00CC"/>
                </a:solidFill>
                <a:latin typeface="Arial Black" pitchFamily="34" charset="0"/>
                <a:cs typeface="Calibri" pitchFamily="34" charset="0"/>
              </a:rPr>
              <a:t>3 + 4 = 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151" y="4033637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00CC"/>
                </a:solidFill>
                <a:latin typeface="Arial Black" pitchFamily="34" charset="0"/>
                <a:cs typeface="Calibri" pitchFamily="34" charset="0"/>
              </a:rPr>
              <a:t>5 + 0 = 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99592" y="4033637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197684" y="4033636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495776" y="4033635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638291" y="4033634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850679" y="4033637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052060" y="4033632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72064" y="1131590"/>
            <a:ext cx="6399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Calibri" pitchFamily="34" charset="0"/>
                <a:cs typeface="Calibri" pitchFamily="34" charset="0"/>
              </a:rPr>
              <a:t>a)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860032" y="1064427"/>
            <a:ext cx="6639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Calibri" pitchFamily="34" charset="0"/>
                <a:cs typeface="Calibri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352854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3" name="Oval 2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4</a:t>
              </a: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1259632" y="191130"/>
            <a:ext cx="4896544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Tìm</a:t>
            </a: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chuồng</a:t>
            </a: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cho</a:t>
            </a: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thỏ</a:t>
            </a: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63" t="58536" r="5714" b="6992"/>
          <a:stretch/>
        </p:blipFill>
        <p:spPr>
          <a:xfrm>
            <a:off x="445345" y="1059582"/>
            <a:ext cx="8447135" cy="3960440"/>
          </a:xfrm>
          <a:prstGeom prst="rect">
            <a:avLst/>
          </a:prstGeom>
        </p:spPr>
      </p:pic>
      <p:cxnSp>
        <p:nvCxnSpPr>
          <p:cNvPr id="8" name="Curved Connector 7"/>
          <p:cNvCxnSpPr/>
          <p:nvPr/>
        </p:nvCxnSpPr>
        <p:spPr>
          <a:xfrm rot="10800000" flipV="1">
            <a:off x="971601" y="2067694"/>
            <a:ext cx="518748" cy="432048"/>
          </a:xfrm>
          <a:prstGeom prst="curvedConnector3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9"/>
          <p:cNvCxnSpPr/>
          <p:nvPr/>
        </p:nvCxnSpPr>
        <p:spPr>
          <a:xfrm>
            <a:off x="5220072" y="1779662"/>
            <a:ext cx="1296144" cy="792088"/>
          </a:xfrm>
          <a:prstGeom prst="curvedConnector3">
            <a:avLst>
              <a:gd name="adj1" fmla="val 35375"/>
            </a:avLst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/>
          <p:nvPr/>
        </p:nvCxnSpPr>
        <p:spPr>
          <a:xfrm rot="10800000" flipV="1">
            <a:off x="5508104" y="2067694"/>
            <a:ext cx="1656184" cy="504056"/>
          </a:xfrm>
          <a:prstGeom prst="curvedConnector3">
            <a:avLst>
              <a:gd name="adj1" fmla="val 68179"/>
            </a:avLst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flipV="1">
            <a:off x="2195736" y="3435846"/>
            <a:ext cx="1656184" cy="824314"/>
          </a:xfrm>
          <a:prstGeom prst="curvedConnector3">
            <a:avLst>
              <a:gd name="adj1" fmla="val 67507"/>
            </a:avLst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/>
          <p:nvPr/>
        </p:nvCxnSpPr>
        <p:spPr>
          <a:xfrm rot="5400000">
            <a:off x="7623341" y="3894895"/>
            <a:ext cx="1008113" cy="90012"/>
          </a:xfrm>
          <a:prstGeom prst="curvedConnector3">
            <a:avLst>
              <a:gd name="adj1" fmla="val 50000"/>
            </a:avLst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974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86" t="57019" r="36213" b="34959"/>
          <a:stretch/>
        </p:blipFill>
        <p:spPr>
          <a:xfrm>
            <a:off x="251520" y="195486"/>
            <a:ext cx="8626503" cy="21278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771800" y="2715766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1 + 3 = 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23728" y="3795886"/>
            <a:ext cx="4611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Calibri" pitchFamily="34" charset="0"/>
                <a:cs typeface="Calibri" pitchFamily="34" charset="0"/>
              </a:rPr>
              <a:t>Một</a:t>
            </a:r>
            <a:r>
              <a:rPr lang="en-US" sz="36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latin typeface="Calibri" pitchFamily="34" charset="0"/>
                <a:cs typeface="Calibri" pitchFamily="34" charset="0"/>
              </a:rPr>
              <a:t>cộng</a:t>
            </a:r>
            <a:r>
              <a:rPr lang="en-US" sz="36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latin typeface="Calibri" pitchFamily="34" charset="0"/>
                <a:cs typeface="Calibri" pitchFamily="34" charset="0"/>
              </a:rPr>
              <a:t>ba</a:t>
            </a:r>
            <a:r>
              <a:rPr lang="en-US" sz="36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latin typeface="Calibri" pitchFamily="34" charset="0"/>
                <a:cs typeface="Calibri" pitchFamily="34" charset="0"/>
              </a:rPr>
              <a:t>bằng</a:t>
            </a:r>
            <a:r>
              <a:rPr lang="en-US" sz="36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latin typeface="Calibri" pitchFamily="34" charset="0"/>
                <a:cs typeface="Calibri" pitchFamily="34" charset="0"/>
              </a:rPr>
              <a:t>bốn</a:t>
            </a:r>
            <a:r>
              <a:rPr lang="en-US" sz="3600" b="1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641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7534" y="1097320"/>
            <a:ext cx="839915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BÀI 10</a:t>
            </a:r>
          </a:p>
          <a:p>
            <a:pPr algn="ctr"/>
            <a:r>
              <a:rPr lang="en-US" sz="48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PHÉP CỘNG TRONG PHẠM VI 10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(TIẾT 5)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33519" y="3284279"/>
            <a:ext cx="3307187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b="1" dirty="0" err="1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Luyện</a:t>
            </a:r>
            <a:r>
              <a:rPr lang="en-US" sz="6000" b="1" dirty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tập</a:t>
            </a:r>
            <a:endParaRPr lang="en-US" sz="6000" b="1" dirty="0">
              <a:solidFill>
                <a:srgbClr val="0070C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1220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8074044" y="1851670"/>
            <a:ext cx="962451" cy="792793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8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3" name="Oval 2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38" t="15975" r="44027" b="75934"/>
          <a:stretch/>
        </p:blipFill>
        <p:spPr>
          <a:xfrm>
            <a:off x="150490" y="1635646"/>
            <a:ext cx="5933678" cy="19422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0798" y="924689"/>
            <a:ext cx="6399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Calibri" pitchFamily="34" charset="0"/>
                <a:cs typeface="Calibri" pitchFamily="34" charset="0"/>
              </a:rPr>
              <a:t>a)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92080" y="4083918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2 + 6 =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5844" y="4083919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6 + 2 =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8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987824" y="4165652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692508" y="4165651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4044" y="1851670"/>
            <a:ext cx="962451" cy="792793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838441" y="2571750"/>
            <a:ext cx="841082" cy="667527"/>
          </a:xfrm>
          <a:prstGeom prst="roundRect">
            <a:avLst/>
          </a:prstGeom>
          <a:solidFill>
            <a:srgbClr val="CCFF9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838441" y="1309409"/>
            <a:ext cx="841082" cy="667527"/>
          </a:xfrm>
          <a:prstGeom prst="roundRect">
            <a:avLst/>
          </a:prstGeom>
          <a:solidFill>
            <a:srgbClr val="FFD88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6</a:t>
            </a:r>
          </a:p>
        </p:txBody>
      </p:sp>
      <p:cxnSp>
        <p:nvCxnSpPr>
          <p:cNvPr id="18" name="Straight Connector 17"/>
          <p:cNvCxnSpPr>
            <a:endCxn id="13" idx="0"/>
          </p:cNvCxnSpPr>
          <p:nvPr/>
        </p:nvCxnSpPr>
        <p:spPr>
          <a:xfrm>
            <a:off x="7692508" y="1491630"/>
            <a:ext cx="862762" cy="36004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13" idx="2"/>
          </p:cNvCxnSpPr>
          <p:nvPr/>
        </p:nvCxnSpPr>
        <p:spPr>
          <a:xfrm flipV="1">
            <a:off x="7731512" y="2644463"/>
            <a:ext cx="823758" cy="305108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026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 animBg="1"/>
      <p:bldP spid="12" grpId="0" animBg="1"/>
      <p:bldP spid="13" grpId="0" animBg="1"/>
      <p:bldP spid="13" grpId="1" animBg="1"/>
      <p:bldP spid="14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8074044" y="1851670"/>
            <a:ext cx="962451" cy="792793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9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3" name="Oval 2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0798" y="924689"/>
            <a:ext cx="6639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Calibri" pitchFamily="34" charset="0"/>
                <a:cs typeface="Calibri" pitchFamily="34" charset="0"/>
              </a:rPr>
              <a:t>b)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92080" y="4083918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4 + 5 =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5844" y="4083919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5 + 4 =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843808" y="4165650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686482" y="4083919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46338" y="1851670"/>
            <a:ext cx="962451" cy="792793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838441" y="2571750"/>
            <a:ext cx="841082" cy="667527"/>
          </a:xfrm>
          <a:prstGeom prst="roundRect">
            <a:avLst/>
          </a:prstGeom>
          <a:solidFill>
            <a:srgbClr val="CCFF9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838441" y="1309409"/>
            <a:ext cx="841082" cy="667527"/>
          </a:xfrm>
          <a:prstGeom prst="roundRect">
            <a:avLst/>
          </a:prstGeom>
          <a:solidFill>
            <a:srgbClr val="FFD88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5</a:t>
            </a:r>
          </a:p>
        </p:txBody>
      </p:sp>
      <p:cxnSp>
        <p:nvCxnSpPr>
          <p:cNvPr id="18" name="Straight Connector 17"/>
          <p:cNvCxnSpPr>
            <a:endCxn id="13" idx="0"/>
          </p:cNvCxnSpPr>
          <p:nvPr/>
        </p:nvCxnSpPr>
        <p:spPr>
          <a:xfrm>
            <a:off x="7664802" y="1491630"/>
            <a:ext cx="862762" cy="36004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13" idx="2"/>
          </p:cNvCxnSpPr>
          <p:nvPr/>
        </p:nvCxnSpPr>
        <p:spPr>
          <a:xfrm flipV="1">
            <a:off x="7703806" y="2644463"/>
            <a:ext cx="823758" cy="305108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63" t="31946" r="51666" b="60380"/>
          <a:stretch/>
        </p:blipFill>
        <p:spPr>
          <a:xfrm>
            <a:off x="280798" y="1862283"/>
            <a:ext cx="5371322" cy="171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1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 animBg="1"/>
      <p:bldP spid="12" grpId="0" animBg="1"/>
      <p:bldP spid="13" grpId="0" animBg="1"/>
      <p:bldP spid="13" grpId="1" animBg="1"/>
      <p:bldP spid="14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8074044" y="1851670"/>
            <a:ext cx="962451" cy="792793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10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3" name="Oval 2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0798" y="924689"/>
            <a:ext cx="5966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Calibri" pitchFamily="34" charset="0"/>
                <a:cs typeface="Calibri" pitchFamily="34" charset="0"/>
              </a:rPr>
              <a:t>c)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92080" y="4083918"/>
            <a:ext cx="3461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6 + 4 =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5844" y="4083919"/>
            <a:ext cx="3461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4 + 6 =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987824" y="4185957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835374" y="4165653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4043" y="1851670"/>
            <a:ext cx="962451" cy="792793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838441" y="2571750"/>
            <a:ext cx="841082" cy="667527"/>
          </a:xfrm>
          <a:prstGeom prst="roundRect">
            <a:avLst/>
          </a:prstGeom>
          <a:solidFill>
            <a:srgbClr val="CCFF9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838441" y="1309409"/>
            <a:ext cx="841082" cy="667527"/>
          </a:xfrm>
          <a:prstGeom prst="roundRect">
            <a:avLst/>
          </a:prstGeom>
          <a:solidFill>
            <a:srgbClr val="FFD88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</a:t>
            </a:r>
          </a:p>
        </p:txBody>
      </p:sp>
      <p:cxnSp>
        <p:nvCxnSpPr>
          <p:cNvPr id="18" name="Straight Connector 17"/>
          <p:cNvCxnSpPr>
            <a:endCxn id="13" idx="0"/>
          </p:cNvCxnSpPr>
          <p:nvPr/>
        </p:nvCxnSpPr>
        <p:spPr>
          <a:xfrm>
            <a:off x="7692507" y="1491630"/>
            <a:ext cx="862762" cy="36004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13" idx="2"/>
          </p:cNvCxnSpPr>
          <p:nvPr/>
        </p:nvCxnSpPr>
        <p:spPr>
          <a:xfrm flipV="1">
            <a:off x="7731511" y="2644463"/>
            <a:ext cx="823758" cy="305108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13" t="47046" r="46683" b="44514"/>
          <a:stretch/>
        </p:blipFill>
        <p:spPr>
          <a:xfrm>
            <a:off x="280798" y="1851670"/>
            <a:ext cx="5011282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1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 animBg="1"/>
      <p:bldP spid="12" grpId="0" animBg="1"/>
      <p:bldP spid="13" grpId="0" animBg="1"/>
      <p:bldP spid="13" grpId="1" animBg="1"/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2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295232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nhẩm</a:t>
            </a: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51520" y="1419622"/>
            <a:ext cx="1369046" cy="360040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7 + 1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51520" y="2275976"/>
            <a:ext cx="1369046" cy="360040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1 + 7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47664" y="1332204"/>
            <a:ext cx="899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 Black" pitchFamily="34" charset="0"/>
              </a:rPr>
              <a:t>=8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47664" y="2251296"/>
            <a:ext cx="899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 Black" pitchFamily="34" charset="0"/>
              </a:rPr>
              <a:t>=8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2664683" y="1435032"/>
            <a:ext cx="1369046" cy="360040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6 + 2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2664683" y="2291386"/>
            <a:ext cx="1369046" cy="360040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2 + 6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960827" y="1347614"/>
            <a:ext cx="899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 Black" pitchFamily="34" charset="0"/>
              </a:rPr>
              <a:t>=8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960827" y="2266706"/>
            <a:ext cx="899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 Black" pitchFamily="34" charset="0"/>
              </a:rPr>
              <a:t>=8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4896931" y="1450442"/>
            <a:ext cx="1369046" cy="360040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5 + 3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4896931" y="2306796"/>
            <a:ext cx="1369046" cy="360040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3 + 5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193075" y="1363024"/>
            <a:ext cx="899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 Black" pitchFamily="34" charset="0"/>
              </a:rPr>
              <a:t>=8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193075" y="2282116"/>
            <a:ext cx="899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 Black" pitchFamily="34" charset="0"/>
              </a:rPr>
              <a:t>=8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7129179" y="1465852"/>
            <a:ext cx="1369046" cy="360040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4 + 4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7129179" y="2322206"/>
            <a:ext cx="1369046" cy="360040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8 + 0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425323" y="1378434"/>
            <a:ext cx="899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 Black" pitchFamily="34" charset="0"/>
              </a:rPr>
              <a:t>=8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425323" y="2297526"/>
            <a:ext cx="899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 Black" pitchFamily="34" charset="0"/>
              </a:rPr>
              <a:t>=8</a:t>
            </a:r>
          </a:p>
        </p:txBody>
      </p:sp>
    </p:spTree>
    <p:extLst>
      <p:ext uri="{BB962C8B-B14F-4D97-AF65-F5344CB8AC3E}">
        <p14:creationId xmlns:p14="http://schemas.microsoft.com/office/powerpoint/2010/main" val="78344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  <p:bldP spid="38" grpId="0"/>
      <p:bldP spid="39" grpId="0"/>
      <p:bldP spid="42" grpId="0"/>
      <p:bldP spid="43" grpId="0"/>
      <p:bldP spid="46" grpId="0"/>
      <p:bldP spid="4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98" t="77832" r="14489" b="8701"/>
          <a:stretch/>
        </p:blipFill>
        <p:spPr>
          <a:xfrm>
            <a:off x="179512" y="921944"/>
            <a:ext cx="8784976" cy="308996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25" name="Flowchart: Alternate Process 24"/>
          <p:cNvSpPr/>
          <p:nvPr/>
        </p:nvSpPr>
        <p:spPr>
          <a:xfrm>
            <a:off x="3575937" y="3219822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9</a:t>
            </a:r>
          </a:p>
        </p:txBody>
      </p:sp>
      <p:sp>
        <p:nvSpPr>
          <p:cNvPr id="26" name="Flowchart: Alternate Process 25"/>
          <p:cNvSpPr/>
          <p:nvPr/>
        </p:nvSpPr>
        <p:spPr>
          <a:xfrm>
            <a:off x="5004048" y="3219822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9</a:t>
            </a:r>
          </a:p>
        </p:txBody>
      </p:sp>
      <p:sp>
        <p:nvSpPr>
          <p:cNvPr id="27" name="Flowchart: Alternate Process 26"/>
          <p:cNvSpPr/>
          <p:nvPr/>
        </p:nvSpPr>
        <p:spPr>
          <a:xfrm>
            <a:off x="6444208" y="3219822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9</a:t>
            </a:r>
          </a:p>
        </p:txBody>
      </p:sp>
      <p:sp>
        <p:nvSpPr>
          <p:cNvPr id="28" name="Flowchart: Alternate Process 27"/>
          <p:cNvSpPr/>
          <p:nvPr/>
        </p:nvSpPr>
        <p:spPr>
          <a:xfrm>
            <a:off x="7884368" y="3219822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48613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4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3" t="7759" r="42213" b="66179"/>
          <a:stretch/>
        </p:blipFill>
        <p:spPr>
          <a:xfrm>
            <a:off x="1259632" y="882466"/>
            <a:ext cx="4392488" cy="399353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827479" y="1635647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00CC"/>
                </a:solidFill>
                <a:latin typeface="Arial Black" pitchFamily="34" charset="0"/>
                <a:cs typeface="Calibri" pitchFamily="34" charset="0"/>
              </a:rPr>
              <a:t>4 + 4 = 8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805878" y="1635647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014660" y="1635646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265638" y="1635647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69637" y="3468945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00CC"/>
                </a:solidFill>
                <a:latin typeface="Arial Black" pitchFamily="34" charset="0"/>
                <a:cs typeface="Calibri" pitchFamily="34" charset="0"/>
              </a:rPr>
              <a:t>3 + 6 = 9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698919" y="3507854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997011" y="3507853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295103" y="3507852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0798" y="924689"/>
            <a:ext cx="6399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Calibri" pitchFamily="34" charset="0"/>
                <a:cs typeface="Calibri" pitchFamily="34" charset="0"/>
              </a:rPr>
              <a:t>a)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56753" y="3507854"/>
            <a:ext cx="6639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Calibri" pitchFamily="34" charset="0"/>
                <a:cs typeface="Calibri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181632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7534" y="1097320"/>
            <a:ext cx="839915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BÀI 10</a:t>
            </a:r>
          </a:p>
          <a:p>
            <a:pPr algn="ctr"/>
            <a:r>
              <a:rPr lang="en-US" sz="48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PHÉP CỘNG TRONG PHẠM VI 10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(TIẾT 6)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33519" y="3284279"/>
            <a:ext cx="3307187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b="1" dirty="0" err="1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Luyện</a:t>
            </a:r>
            <a:r>
              <a:rPr lang="en-US" sz="6000" b="1" dirty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tập</a:t>
            </a:r>
            <a:endParaRPr lang="en-US" sz="6000" b="1" dirty="0">
              <a:solidFill>
                <a:srgbClr val="0070C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0577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50" t="15086" r="13325" b="70948"/>
          <a:stretch/>
        </p:blipFill>
        <p:spPr>
          <a:xfrm>
            <a:off x="107504" y="1122731"/>
            <a:ext cx="9036496" cy="312168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25" name="Flowchart: Alternate Process 24"/>
          <p:cNvSpPr/>
          <p:nvPr/>
        </p:nvSpPr>
        <p:spPr>
          <a:xfrm>
            <a:off x="3344858" y="3363838"/>
            <a:ext cx="1083126" cy="576064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</a:p>
        </p:txBody>
      </p:sp>
      <p:sp>
        <p:nvSpPr>
          <p:cNvPr id="14" name="Flowchart: Alternate Process 13"/>
          <p:cNvSpPr/>
          <p:nvPr/>
        </p:nvSpPr>
        <p:spPr>
          <a:xfrm>
            <a:off x="4716016" y="3372871"/>
            <a:ext cx="1083126" cy="576064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</a:p>
        </p:txBody>
      </p:sp>
      <p:sp>
        <p:nvSpPr>
          <p:cNvPr id="15" name="Flowchart: Alternate Process 14"/>
          <p:cNvSpPr/>
          <p:nvPr/>
        </p:nvSpPr>
        <p:spPr>
          <a:xfrm>
            <a:off x="6228184" y="3372871"/>
            <a:ext cx="1083126" cy="576064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</a:p>
        </p:txBody>
      </p:sp>
      <p:sp>
        <p:nvSpPr>
          <p:cNvPr id="16" name="Flowchart: Alternate Process 15"/>
          <p:cNvSpPr/>
          <p:nvPr/>
        </p:nvSpPr>
        <p:spPr>
          <a:xfrm>
            <a:off x="7665338" y="3381904"/>
            <a:ext cx="1083126" cy="576064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99093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4" grpId="0" animBg="1"/>
      <p:bldP spid="15" grpId="0" animBg="1"/>
      <p:bldP spid="1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3" name="Oval 2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2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07504" y="1635646"/>
            <a:ext cx="8928992" cy="28083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491880" y="3268990"/>
            <a:ext cx="1584176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0 + 5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588224" y="3268990"/>
            <a:ext cx="1584176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4 + 2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491880" y="2283718"/>
            <a:ext cx="1584176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2 + 3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588224" y="2283718"/>
            <a:ext cx="1584176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3 + 3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07704" y="2211710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 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07702" y="3197852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 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04049" y="3197852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 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04049" y="2212580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 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00392" y="3197852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 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00392" y="2212580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 6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11545" y="2283718"/>
            <a:ext cx="1584176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0 + 4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11545" y="3268990"/>
            <a:ext cx="1584176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3 + 1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0798" y="924689"/>
            <a:ext cx="6399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Calibri" pitchFamily="34" charset="0"/>
                <a:cs typeface="Calibri" pitchFamily="34" charset="0"/>
              </a:rPr>
              <a:t>a)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83568" y="1017021"/>
            <a:ext cx="2952328" cy="5847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nhẩm</a:t>
            </a: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6481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2" name="Oval 1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24" t="81392" r="4184" b="6185"/>
          <a:stretch/>
        </p:blipFill>
        <p:spPr>
          <a:xfrm>
            <a:off x="395536" y="1203598"/>
            <a:ext cx="8411286" cy="18002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837808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3" name="Oval 2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2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80798" y="924689"/>
            <a:ext cx="6639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Calibri" pitchFamily="34" charset="0"/>
                <a:cs typeface="Calibri" pitchFamily="34" charset="0"/>
              </a:rPr>
              <a:t>b)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83568" y="1017021"/>
            <a:ext cx="2952328" cy="5847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99592" y="1016317"/>
            <a:ext cx="792088" cy="5847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91680" y="876657"/>
            <a:ext cx="470000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73294" y="1851670"/>
            <a:ext cx="8863202" cy="2808312"/>
          </a:xfrm>
          <a:prstGeom prst="roundRect">
            <a:avLst/>
          </a:prstGeom>
          <a:solidFill>
            <a:srgbClr val="CEE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898302" y="2388825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Arial Black" pitchFamily="34" charset="0"/>
                <a:cs typeface="Calibri" pitchFamily="34" charset="0"/>
              </a:rPr>
              <a:t>4 +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3</a:t>
            </a:r>
            <a:r>
              <a:rPr lang="en-US" sz="4800" dirty="0">
                <a:latin typeface="Arial Black" pitchFamily="34" charset="0"/>
                <a:cs typeface="Calibri" pitchFamily="34" charset="0"/>
              </a:rPr>
              <a:t> = 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099683" y="2460409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99592" y="3576376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5</a:t>
            </a:r>
            <a:r>
              <a:rPr lang="en-US" sz="4800" dirty="0">
                <a:latin typeface="Arial Black" pitchFamily="34" charset="0"/>
                <a:cs typeface="Calibri" pitchFamily="34" charset="0"/>
              </a:rPr>
              <a:t> + 3 = 8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076056" y="2378675"/>
            <a:ext cx="3461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6</a:t>
            </a:r>
            <a:r>
              <a:rPr lang="en-US" sz="4800" dirty="0">
                <a:latin typeface="Arial Black" pitchFamily="34" charset="0"/>
                <a:cs typeface="Calibri" pitchFamily="34" charset="0"/>
              </a:rPr>
              <a:t> + 4 = 10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082177" y="3576376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Arial Black" pitchFamily="34" charset="0"/>
                <a:cs typeface="Calibri" pitchFamily="34" charset="0"/>
              </a:rPr>
              <a:t>3 +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0</a:t>
            </a:r>
            <a:r>
              <a:rPr lang="en-US" sz="4800" dirty="0">
                <a:latin typeface="Arial Black" pitchFamily="34" charset="0"/>
                <a:cs typeface="Calibri" pitchFamily="34" charset="0"/>
              </a:rPr>
              <a:t> = 3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49066" y="3576376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5076056" y="2378675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283558" y="3576376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6661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2" grpId="0" animBg="1"/>
      <p:bldP spid="33" grpId="0" animBg="1"/>
      <p:bldP spid="3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3" name="Oval 2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85" t="60077" r="13128" b="17650"/>
          <a:stretch/>
        </p:blipFill>
        <p:spPr>
          <a:xfrm>
            <a:off x="395536" y="987574"/>
            <a:ext cx="8496944" cy="379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9221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23528" y="1995686"/>
            <a:ext cx="4032448" cy="792088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3" name="Oval 2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323528" y="960084"/>
            <a:ext cx="1440160" cy="5847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75856" y="2068564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 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75290" y="2139702"/>
            <a:ext cx="2556549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1 + 2 + 2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860032" y="1992963"/>
            <a:ext cx="4032448" cy="792088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596336" y="2065841"/>
            <a:ext cx="1258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 10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111794" y="2136979"/>
            <a:ext cx="2556549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2 + 3 + 5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555776" y="3477534"/>
            <a:ext cx="4032448" cy="792088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508104" y="3550412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 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807538" y="3621550"/>
            <a:ext cx="2556549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5 + 4 + 0</a:t>
            </a:r>
          </a:p>
        </p:txBody>
      </p:sp>
    </p:spTree>
    <p:extLst>
      <p:ext uri="{BB962C8B-B14F-4D97-AF65-F5344CB8AC3E}">
        <p14:creationId xmlns:p14="http://schemas.microsoft.com/office/powerpoint/2010/main" val="379895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23478"/>
            <a:ext cx="576064" cy="769441"/>
            <a:chOff x="539552" y="123478"/>
            <a:chExt cx="576064" cy="769441"/>
          </a:xfrm>
        </p:grpSpPr>
        <p:sp>
          <p:nvSpPr>
            <p:cNvPr id="3" name="Oval 2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4</a:t>
              </a: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720080" y="195486"/>
            <a:ext cx="8423920" cy="5847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Tìm</a:t>
            </a:r>
            <a:r>
              <a:rPr lang="en-US" sz="2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những</a:t>
            </a:r>
            <a:r>
              <a:rPr lang="en-US" sz="2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quả</a:t>
            </a:r>
            <a:r>
              <a:rPr lang="en-US" sz="2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bóng</a:t>
            </a:r>
            <a:r>
              <a:rPr lang="en-US" sz="2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ghi</a:t>
            </a:r>
            <a:r>
              <a:rPr lang="en-US" sz="2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phép</a:t>
            </a:r>
            <a:r>
              <a:rPr lang="en-US" sz="2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tính</a:t>
            </a:r>
            <a:r>
              <a:rPr lang="en-US" sz="2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kết</a:t>
            </a:r>
            <a:r>
              <a:rPr lang="en-US" sz="2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quả</a:t>
            </a:r>
            <a:r>
              <a:rPr lang="en-US" sz="2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bằng</a:t>
            </a:r>
            <a:r>
              <a:rPr lang="en-US" sz="2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10.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1" t="11852" r="9383" b="40740"/>
          <a:stretch/>
        </p:blipFill>
        <p:spPr>
          <a:xfrm>
            <a:off x="971600" y="763336"/>
            <a:ext cx="5904656" cy="4184678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14" name="Multiply 13"/>
          <p:cNvSpPr/>
          <p:nvPr/>
        </p:nvSpPr>
        <p:spPr>
          <a:xfrm>
            <a:off x="1475656" y="1396327"/>
            <a:ext cx="1008112" cy="1008112"/>
          </a:xfrm>
          <a:prstGeom prst="mathMultiply">
            <a:avLst>
              <a:gd name="adj1" fmla="val 1309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ultiply 18"/>
          <p:cNvSpPr/>
          <p:nvPr/>
        </p:nvSpPr>
        <p:spPr>
          <a:xfrm>
            <a:off x="4572000" y="627534"/>
            <a:ext cx="1008112" cy="1008112"/>
          </a:xfrm>
          <a:prstGeom prst="mathMultiply">
            <a:avLst>
              <a:gd name="adj1" fmla="val 1309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ultiply 19"/>
          <p:cNvSpPr/>
          <p:nvPr/>
        </p:nvSpPr>
        <p:spPr>
          <a:xfrm>
            <a:off x="5220072" y="1419622"/>
            <a:ext cx="1008112" cy="1008112"/>
          </a:xfrm>
          <a:prstGeom prst="mathMultiply">
            <a:avLst>
              <a:gd name="adj1" fmla="val 1309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66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" t="62529" r="9382" b="8863"/>
          <a:stretch/>
        </p:blipFill>
        <p:spPr>
          <a:xfrm>
            <a:off x="179511" y="267494"/>
            <a:ext cx="8543239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9462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5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28" t="76016" r="49423" b="10342"/>
          <a:stretch/>
        </p:blipFill>
        <p:spPr>
          <a:xfrm>
            <a:off x="323529" y="837267"/>
            <a:ext cx="8568952" cy="411074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436096" y="3147814"/>
            <a:ext cx="1872208" cy="792088"/>
          </a:xfrm>
          <a:prstGeom prst="rect">
            <a:avLst/>
          </a:prstGeom>
          <a:solidFill>
            <a:srgbClr val="E8603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FF00"/>
                </a:solidFill>
                <a:latin typeface="Arial Black" pitchFamily="34" charset="0"/>
              </a:rPr>
              <a:t>1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27984" y="2355726"/>
            <a:ext cx="1872208" cy="792088"/>
          </a:xfrm>
          <a:prstGeom prst="rect">
            <a:avLst/>
          </a:prstGeom>
          <a:solidFill>
            <a:srgbClr val="E8603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FF00"/>
                </a:solidFill>
                <a:latin typeface="Arial Black" pitchFamily="34" charset="0"/>
              </a:rPr>
              <a:t>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491880" y="1563638"/>
            <a:ext cx="1872208" cy="792088"/>
          </a:xfrm>
          <a:prstGeom prst="rect">
            <a:avLst/>
          </a:prstGeom>
          <a:solidFill>
            <a:srgbClr val="E8603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FF00"/>
                </a:solidFill>
                <a:latin typeface="Arial Black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5570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295232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nhẩm</a:t>
            </a: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95536" y="1275606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0 + 4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95536" y="226087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3 + 1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95536" y="3291830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2 + 2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491880" y="327145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1 + 4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660232" y="327145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6 + 0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491880" y="226087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0 + 5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660232" y="226087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4 + 2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491880" y="1275606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2 + 3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660232" y="1275606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3 + 3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07704" y="10287000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907702" y="10287000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907703" y="10287000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04048" y="10287000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004049" y="10287000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004049" y="10287000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172399" y="10287000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=6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172400" y="10287000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=6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172400" y="10287000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=6</a:t>
            </a:r>
          </a:p>
        </p:txBody>
      </p:sp>
    </p:spTree>
    <p:extLst>
      <p:ext uri="{BB962C8B-B14F-4D97-AF65-F5344CB8AC3E}">
        <p14:creationId xmlns:p14="http://schemas.microsoft.com/office/powerpoint/2010/main" val="180045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295232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nhẩm</a:t>
            </a: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95536" y="1275606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0 + 4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95536" y="226087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3 + 1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95536" y="3291830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2 + 2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491880" y="327145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1 + 4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660232" y="327145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6 + 0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491880" y="226087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0 + 5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660232" y="226087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4 + 2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491880" y="1275606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2 + 3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660232" y="1275606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3 + 3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07704" y="1203598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907702" y="2189740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907703" y="3200320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04048" y="3220691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004049" y="2189740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004049" y="1204468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172399" y="3220692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=6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172400" y="2189740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=6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172400" y="1204468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=6</a:t>
            </a:r>
          </a:p>
        </p:txBody>
      </p:sp>
    </p:spTree>
    <p:extLst>
      <p:ext uri="{BB962C8B-B14F-4D97-AF65-F5344CB8AC3E}">
        <p14:creationId xmlns:p14="http://schemas.microsoft.com/office/powerpoint/2010/main" val="3392970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50" t="15086" r="13325" b="70948"/>
          <a:stretch/>
        </p:blipFill>
        <p:spPr>
          <a:xfrm>
            <a:off x="107504" y="1122731"/>
            <a:ext cx="9036496" cy="312168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25" name="Flowchart: Alternate Process 24"/>
          <p:cNvSpPr/>
          <p:nvPr/>
        </p:nvSpPr>
        <p:spPr>
          <a:xfrm>
            <a:off x="3344858" y="10287000"/>
            <a:ext cx="1083126" cy="576064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</a:p>
        </p:txBody>
      </p:sp>
      <p:sp>
        <p:nvSpPr>
          <p:cNvPr id="14" name="Flowchart: Alternate Process 13"/>
          <p:cNvSpPr/>
          <p:nvPr/>
        </p:nvSpPr>
        <p:spPr>
          <a:xfrm>
            <a:off x="4716016" y="10287000"/>
            <a:ext cx="1083126" cy="576064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</a:p>
        </p:txBody>
      </p:sp>
      <p:sp>
        <p:nvSpPr>
          <p:cNvPr id="15" name="Flowchart: Alternate Process 14"/>
          <p:cNvSpPr/>
          <p:nvPr/>
        </p:nvSpPr>
        <p:spPr>
          <a:xfrm>
            <a:off x="6228184" y="10287000"/>
            <a:ext cx="1083126" cy="576064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</a:p>
        </p:txBody>
      </p:sp>
      <p:sp>
        <p:nvSpPr>
          <p:cNvPr id="16" name="Flowchart: Alternate Process 15"/>
          <p:cNvSpPr/>
          <p:nvPr/>
        </p:nvSpPr>
        <p:spPr>
          <a:xfrm>
            <a:off x="7665338" y="10287000"/>
            <a:ext cx="1083126" cy="576064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43998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4" grpId="0" animBg="1"/>
      <p:bldP spid="15" grpId="0" animBg="1"/>
      <p:bldP spid="1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50" t="15086" r="13325" b="70948"/>
          <a:stretch/>
        </p:blipFill>
        <p:spPr>
          <a:xfrm>
            <a:off x="107504" y="1122731"/>
            <a:ext cx="9036496" cy="312168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25" name="Flowchart: Alternate Process 24"/>
          <p:cNvSpPr/>
          <p:nvPr/>
        </p:nvSpPr>
        <p:spPr>
          <a:xfrm>
            <a:off x="3344858" y="3363838"/>
            <a:ext cx="1083126" cy="576064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</a:p>
        </p:txBody>
      </p:sp>
      <p:sp>
        <p:nvSpPr>
          <p:cNvPr id="14" name="Flowchart: Alternate Process 13"/>
          <p:cNvSpPr/>
          <p:nvPr/>
        </p:nvSpPr>
        <p:spPr>
          <a:xfrm>
            <a:off x="4716016" y="3372871"/>
            <a:ext cx="1083126" cy="576064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</a:p>
        </p:txBody>
      </p:sp>
      <p:sp>
        <p:nvSpPr>
          <p:cNvPr id="15" name="Flowchart: Alternate Process 14"/>
          <p:cNvSpPr/>
          <p:nvPr/>
        </p:nvSpPr>
        <p:spPr>
          <a:xfrm>
            <a:off x="6228184" y="3372871"/>
            <a:ext cx="1083126" cy="576064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</a:p>
        </p:txBody>
      </p:sp>
      <p:sp>
        <p:nvSpPr>
          <p:cNvPr id="16" name="Flowchart: Alternate Process 15"/>
          <p:cNvSpPr/>
          <p:nvPr/>
        </p:nvSpPr>
        <p:spPr>
          <a:xfrm>
            <a:off x="7665338" y="3381904"/>
            <a:ext cx="1083126" cy="576064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2017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47665" y="1419622"/>
            <a:ext cx="3168352" cy="1224136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932041" y="1616191"/>
            <a:ext cx="32560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1 + 1 = 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9" b="89958" l="2571" r="97943">
                        <a14:foregroundMark x1="24165" y1="15063" x2="24165" y2="15063"/>
                        <a14:foregroundMark x1="25450" y1="26360" x2="25450" y2="26360"/>
                        <a14:backgroundMark x1="30664" y1="17619" x2="30664" y2="17619"/>
                        <a14:backgroundMark x1="31934" y1="15238" x2="31934" y2="15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8" t="9876" r="52074" b="14511"/>
          <a:stretch/>
        </p:blipFill>
        <p:spPr>
          <a:xfrm>
            <a:off x="3491881" y="1624147"/>
            <a:ext cx="713239" cy="7520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2051" r="98242">
                        <a14:backgroundMark x1="82324" y1="14921" x2="82324" y2="14921"/>
                        <a14:backgroundMark x1="80371" y1="19365" x2="80371" y2="19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70" t="12399" r="4797" b="12268"/>
          <a:stretch/>
        </p:blipFill>
        <p:spPr>
          <a:xfrm>
            <a:off x="2195737" y="1616191"/>
            <a:ext cx="708956" cy="783582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7308305" y="1558410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3568" y="1465534"/>
            <a:ext cx="8050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alibri" pitchFamily="34" charset="0"/>
                <a:cs typeface="Calibri" pitchFamily="34" charset="0"/>
              </a:rPr>
              <a:t>a)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547666" y="3291830"/>
            <a:ext cx="3168352" cy="1368152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32042" y="3632415"/>
            <a:ext cx="32560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3 + 1 = 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4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2051" r="98242">
                        <a14:backgroundMark x1="82324" y1="14921" x2="82324" y2="14921"/>
                        <a14:backgroundMark x1="80371" y1="19365" x2="80371" y2="19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70" t="12399" r="4797" b="12268"/>
          <a:stretch/>
        </p:blipFill>
        <p:spPr>
          <a:xfrm>
            <a:off x="2123729" y="3306062"/>
            <a:ext cx="708956" cy="783582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7308306" y="3574634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3569" y="3481758"/>
            <a:ext cx="7473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alibri" pitchFamily="34" charset="0"/>
                <a:cs typeface="Calibri" pitchFamily="34" charset="0"/>
              </a:rPr>
              <a:t>c)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2051" r="98242">
                        <a14:backgroundMark x1="82324" y1="14921" x2="82324" y2="14921"/>
                        <a14:backgroundMark x1="80371" y1="19365" x2="80371" y2="19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70" t="12399" r="4797" b="12268"/>
          <a:stretch/>
        </p:blipFill>
        <p:spPr>
          <a:xfrm>
            <a:off x="2566757" y="3876400"/>
            <a:ext cx="708956" cy="78358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2051" r="98242">
                        <a14:backgroundMark x1="82324" y1="14921" x2="82324" y2="14921"/>
                        <a14:backgroundMark x1="80371" y1="19365" x2="80371" y2="19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70" t="12399" r="4797" b="12268"/>
          <a:stretch/>
        </p:blipFill>
        <p:spPr>
          <a:xfrm>
            <a:off x="1666518" y="3876400"/>
            <a:ext cx="708956" cy="78358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9" b="89958" l="2571" r="97943">
                        <a14:foregroundMark x1="24165" y1="15063" x2="24165" y2="15063"/>
                        <a14:foregroundMark x1="25450" y1="26360" x2="25450" y2="26360"/>
                        <a14:backgroundMark x1="30664" y1="17619" x2="30664" y2="17619"/>
                        <a14:backgroundMark x1="31934" y1="15238" x2="31934" y2="15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8" t="9876" r="52074" b="14511"/>
          <a:stretch/>
        </p:blipFill>
        <p:spPr>
          <a:xfrm>
            <a:off x="3572456" y="3907903"/>
            <a:ext cx="713239" cy="752079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21" name="Oval 20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</a:p>
          </p:txBody>
        </p:sp>
      </p:grpSp>
      <p:sp>
        <p:nvSpPr>
          <p:cNvPr id="23" name="Rounded Rectangle 22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8378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34673" y="1273671"/>
            <a:ext cx="3168352" cy="1224136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919049" y="1470240"/>
            <a:ext cx="32560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2 + 1 = 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2051" r="98242">
                        <a14:backgroundMark x1="82324" y1="14921" x2="82324" y2="14921"/>
                        <a14:backgroundMark x1="80371" y1="19365" x2="80371" y2="19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70" t="12399" r="4797" b="12268"/>
          <a:stretch/>
        </p:blipFill>
        <p:spPr>
          <a:xfrm>
            <a:off x="2518984" y="1493947"/>
            <a:ext cx="708956" cy="783582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7295313" y="1412459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0576" y="1319583"/>
            <a:ext cx="8386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alibri" pitchFamily="34" charset="0"/>
                <a:cs typeface="Calibri" pitchFamily="34" charset="0"/>
              </a:rPr>
              <a:t>b)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534674" y="3145879"/>
            <a:ext cx="3168352" cy="1368152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31344" y="3455959"/>
            <a:ext cx="32560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1 + 4 = 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466017" y="3388179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0577" y="3335807"/>
            <a:ext cx="8386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alibri" pitchFamily="34" charset="0"/>
                <a:cs typeface="Calibri" pitchFamily="34" charset="0"/>
              </a:rPr>
              <a:t>d)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2051" r="98242">
                        <a14:backgroundMark x1="82324" y1="14921" x2="82324" y2="14921"/>
                        <a14:backgroundMark x1="80371" y1="19365" x2="80371" y2="19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70" t="12399" r="4797" b="12268"/>
          <a:stretch/>
        </p:blipFill>
        <p:spPr>
          <a:xfrm>
            <a:off x="1653526" y="3730449"/>
            <a:ext cx="708956" cy="78358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2051" r="98242">
                        <a14:backgroundMark x1="82324" y1="14921" x2="82324" y2="14921"/>
                        <a14:backgroundMark x1="80371" y1="19365" x2="80371" y2="19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70" t="12399" r="4797" b="12268"/>
          <a:stretch/>
        </p:blipFill>
        <p:spPr>
          <a:xfrm>
            <a:off x="1682558" y="1488283"/>
            <a:ext cx="708956" cy="7835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9" b="89958" l="2571" r="97943">
                        <a14:foregroundMark x1="24165" y1="15063" x2="24165" y2="15063"/>
                        <a14:foregroundMark x1="25450" y1="26360" x2="25450" y2="26360"/>
                        <a14:backgroundMark x1="30664" y1="17619" x2="30664" y2="17619"/>
                        <a14:backgroundMark x1="31934" y1="15238" x2="31934" y2="15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8" t="9876" r="52074" b="14511"/>
          <a:stretch/>
        </p:blipFill>
        <p:spPr>
          <a:xfrm>
            <a:off x="3478889" y="1478196"/>
            <a:ext cx="713239" cy="75207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9" b="89958" l="2571" r="97943">
                        <a14:foregroundMark x1="24165" y1="15063" x2="24165" y2="15063"/>
                        <a14:foregroundMark x1="25450" y1="26360" x2="25450" y2="26360"/>
                        <a14:backgroundMark x1="30664" y1="17619" x2="30664" y2="17619"/>
                        <a14:backgroundMark x1="31934" y1="15238" x2="31934" y2="15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8" t="9876" r="52074" b="14511"/>
          <a:stretch/>
        </p:blipFill>
        <p:spPr>
          <a:xfrm>
            <a:off x="2690221" y="3149883"/>
            <a:ext cx="713239" cy="75207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9" b="89958" l="2571" r="97943">
                        <a14:foregroundMark x1="24165" y1="15063" x2="24165" y2="15063"/>
                        <a14:foregroundMark x1="25450" y1="26360" x2="25450" y2="26360"/>
                        <a14:backgroundMark x1="30664" y1="17619" x2="30664" y2="17619"/>
                        <a14:backgroundMark x1="31934" y1="15238" x2="31934" y2="15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8" t="9876" r="52074" b="14511"/>
          <a:stretch/>
        </p:blipFill>
        <p:spPr>
          <a:xfrm>
            <a:off x="3478888" y="3149883"/>
            <a:ext cx="713239" cy="75207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9" b="89958" l="2571" r="97943">
                        <a14:foregroundMark x1="24165" y1="15063" x2="24165" y2="15063"/>
                        <a14:foregroundMark x1="25450" y1="26360" x2="25450" y2="26360"/>
                        <a14:backgroundMark x1="30664" y1="17619" x2="30664" y2="17619"/>
                        <a14:backgroundMark x1="31934" y1="15238" x2="31934" y2="15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8" t="9876" r="52074" b="14511"/>
          <a:stretch/>
        </p:blipFill>
        <p:spPr>
          <a:xfrm>
            <a:off x="3835508" y="3763887"/>
            <a:ext cx="713239" cy="75207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9" b="89958" l="2571" r="97943">
                        <a14:foregroundMark x1="24165" y1="15063" x2="24165" y2="15063"/>
                        <a14:foregroundMark x1="25450" y1="26360" x2="25450" y2="26360"/>
                        <a14:backgroundMark x1="30664" y1="17619" x2="30664" y2="17619"/>
                        <a14:backgroundMark x1="31934" y1="15238" x2="31934" y2="15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8" t="9876" r="52074" b="14511"/>
          <a:stretch/>
        </p:blipFill>
        <p:spPr>
          <a:xfrm>
            <a:off x="3046841" y="3730449"/>
            <a:ext cx="713239" cy="752079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26" name="Oval 25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</a:p>
          </p:txBody>
        </p:sp>
      </p:grpSp>
      <p:sp>
        <p:nvSpPr>
          <p:cNvPr id="28" name="Rounded Rectangle 27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1763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7151298" y="3936753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991058" y="3939901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2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5" t="11138" r="14371" b="75126"/>
          <a:stretch/>
        </p:blipFill>
        <p:spPr>
          <a:xfrm>
            <a:off x="232108" y="1635646"/>
            <a:ext cx="8012300" cy="23042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3527" y="889470"/>
            <a:ext cx="8050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alibri" pitchFamily="34" charset="0"/>
                <a:cs typeface="Calibri" pitchFamily="34" charset="0"/>
              </a:rPr>
              <a:t>a)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151298" y="3939901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991058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542786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071178" y="3939900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766922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88378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7151298" y="3936753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991058" y="3939901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2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3527" y="889470"/>
            <a:ext cx="8386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alibri" pitchFamily="34" charset="0"/>
                <a:cs typeface="Calibri" pitchFamily="34" charset="0"/>
              </a:rPr>
              <a:t>b)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151298" y="3939902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991058" y="3939899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542786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071178" y="3939900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766922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05" t="31057" r="10529" b="52878"/>
          <a:stretch/>
        </p:blipFill>
        <p:spPr>
          <a:xfrm>
            <a:off x="1259632" y="1203598"/>
            <a:ext cx="7479344" cy="243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4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683568" y="3297093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691680" y="3291830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195736" y="3323545"/>
            <a:ext cx="594066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5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037" y="889470"/>
            <a:ext cx="8050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alibri" pitchFamily="34" charset="0"/>
                <a:cs typeface="Calibri" pitchFamily="34" charset="0"/>
              </a:rPr>
              <a:t>a)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187624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72166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8" name="Flowchart: Display 7"/>
          <p:cNvSpPr/>
          <p:nvPr/>
        </p:nvSpPr>
        <p:spPr>
          <a:xfrm>
            <a:off x="980601" y="2067694"/>
            <a:ext cx="792088" cy="484228"/>
          </a:xfrm>
          <a:prstGeom prst="flowChartDisplay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5</a:t>
            </a:r>
          </a:p>
        </p:txBody>
      </p:sp>
      <p:sp>
        <p:nvSpPr>
          <p:cNvPr id="17" name="Flowchart: Display 16"/>
          <p:cNvSpPr/>
          <p:nvPr/>
        </p:nvSpPr>
        <p:spPr>
          <a:xfrm>
            <a:off x="584557" y="2551922"/>
            <a:ext cx="792088" cy="484228"/>
          </a:xfrm>
          <a:prstGeom prst="flowChartDisplay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18" name="Flowchart: Display 17"/>
          <p:cNvSpPr/>
          <p:nvPr/>
        </p:nvSpPr>
        <p:spPr>
          <a:xfrm>
            <a:off x="1376645" y="2551922"/>
            <a:ext cx="792088" cy="484228"/>
          </a:xfrm>
          <a:prstGeom prst="flowChartDisplay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858254" y="3297093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866366" y="3291830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416439" y="3323545"/>
            <a:ext cx="594066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362310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346852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35" name="Flowchart: Display 34"/>
          <p:cNvSpPr/>
          <p:nvPr/>
        </p:nvSpPr>
        <p:spPr>
          <a:xfrm>
            <a:off x="7155287" y="2067694"/>
            <a:ext cx="792088" cy="484228"/>
          </a:xfrm>
          <a:prstGeom prst="flowChartDisplay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</a:t>
            </a:r>
          </a:p>
        </p:txBody>
      </p:sp>
      <p:sp>
        <p:nvSpPr>
          <p:cNvPr id="36" name="Flowchart: Display 35"/>
          <p:cNvSpPr/>
          <p:nvPr/>
        </p:nvSpPr>
        <p:spPr>
          <a:xfrm>
            <a:off x="6759243" y="2551922"/>
            <a:ext cx="792088" cy="484228"/>
          </a:xfrm>
          <a:prstGeom prst="flowChartDisplay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37" name="Flowchart: Display 36"/>
          <p:cNvSpPr/>
          <p:nvPr/>
        </p:nvSpPr>
        <p:spPr>
          <a:xfrm>
            <a:off x="7551331" y="2551922"/>
            <a:ext cx="792088" cy="484228"/>
          </a:xfrm>
          <a:prstGeom prst="flowChartDisplay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3859266" y="3297093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4867378" y="3291830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5431314" y="3301512"/>
            <a:ext cx="594066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4363322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3347864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44" name="Flowchart: Display 43"/>
          <p:cNvSpPr/>
          <p:nvPr/>
        </p:nvSpPr>
        <p:spPr>
          <a:xfrm>
            <a:off x="4156299" y="2067694"/>
            <a:ext cx="792088" cy="484228"/>
          </a:xfrm>
          <a:prstGeom prst="flowChartDisplay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45" name="Flowchart: Display 44"/>
          <p:cNvSpPr/>
          <p:nvPr/>
        </p:nvSpPr>
        <p:spPr>
          <a:xfrm>
            <a:off x="3760255" y="2551922"/>
            <a:ext cx="792088" cy="484228"/>
          </a:xfrm>
          <a:prstGeom prst="flowChartDisplay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46" name="Flowchart: Display 45"/>
          <p:cNvSpPr/>
          <p:nvPr/>
        </p:nvSpPr>
        <p:spPr>
          <a:xfrm>
            <a:off x="4552343" y="2551922"/>
            <a:ext cx="792088" cy="484228"/>
          </a:xfrm>
          <a:prstGeom prst="flowChartDisplay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47" name="Rounded Rectangle 31"/>
          <p:cNvSpPr/>
          <p:nvPr/>
        </p:nvSpPr>
        <p:spPr>
          <a:xfrm>
            <a:off x="8377768" y="3271602"/>
            <a:ext cx="594066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48" name="Rounded Rectangle 39"/>
          <p:cNvSpPr/>
          <p:nvPr/>
        </p:nvSpPr>
        <p:spPr>
          <a:xfrm>
            <a:off x="8344192" y="3274739"/>
            <a:ext cx="594066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1097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0" grpId="0" animBg="1"/>
      <p:bldP spid="47" grpId="0" animBg="1"/>
      <p:bldP spid="4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05548028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895</TotalTime>
  <Words>906</Words>
  <Application>Microsoft Office PowerPoint</Application>
  <PresentationFormat>On-screen Show (16:9)</PresentationFormat>
  <Paragraphs>468</Paragraphs>
  <Slides>49</Slides>
  <Notes>0</Notes>
  <HiddenSlides>4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5" baseType="lpstr">
      <vt:lpstr>Arial Black</vt:lpstr>
      <vt:lpstr>Calibri</vt:lpstr>
      <vt:lpstr>Franklin Gothic Book</vt:lpstr>
      <vt:lpstr>Perpetua</vt:lpstr>
      <vt:lpstr>Wingdings 2</vt:lpstr>
      <vt:lpstr>Equity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91</cp:revision>
  <dcterms:created xsi:type="dcterms:W3CDTF">2020-08-13T02:48:37Z</dcterms:created>
  <dcterms:modified xsi:type="dcterms:W3CDTF">2021-11-18T14:04:09Z</dcterms:modified>
</cp:coreProperties>
</file>