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423" r:id="rId3"/>
    <p:sldId id="424" r:id="rId4"/>
    <p:sldId id="425" r:id="rId5"/>
    <p:sldId id="426" r:id="rId6"/>
    <p:sldId id="418" r:id="rId7"/>
    <p:sldId id="420" r:id="rId8"/>
    <p:sldId id="421" r:id="rId9"/>
    <p:sldId id="419" r:id="rId1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2803"/>
    <a:srgbClr val="0000CC"/>
    <a:srgbClr val="CCFFFF"/>
    <a:srgbClr val="E0C606"/>
    <a:srgbClr val="FBF61A"/>
    <a:srgbClr val="00FF00"/>
    <a:srgbClr val="FFFF00"/>
    <a:srgbClr val="008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22" autoAdjust="0"/>
    <p:restoredTop sz="94660" autoAdjust="0"/>
  </p:normalViewPr>
  <p:slideViewPr>
    <p:cSldViewPr>
      <p:cViewPr>
        <p:scale>
          <a:sx n="40" d="100"/>
          <a:sy n="40" d="100"/>
        </p:scale>
        <p:origin x="-1422" y="-7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136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r>
              <a:rPr lang="vi-VN"/>
              <a:t>Đồ Án I</a:t>
            </a:r>
          </a:p>
        </p:txBody>
      </p:sp>
      <p:sp>
        <p:nvSpPr>
          <p:cNvPr id="136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2132AC49-23A7-4911-86E0-B3CCE79E2ACB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2096853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4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noProof="0" smtClean="0"/>
              <a:t>Click to edit Master text styles</a:t>
            </a:r>
          </a:p>
          <a:p>
            <a:pPr lvl="1"/>
            <a:r>
              <a:rPr lang="vi-VN" noProof="0" smtClean="0"/>
              <a:t>Second level</a:t>
            </a:r>
          </a:p>
          <a:p>
            <a:pPr lvl="2"/>
            <a:r>
              <a:rPr lang="vi-VN" noProof="0" smtClean="0"/>
              <a:t>Third level</a:t>
            </a:r>
          </a:p>
          <a:p>
            <a:pPr lvl="3"/>
            <a:r>
              <a:rPr lang="vi-VN" noProof="0" smtClean="0"/>
              <a:t>Fourth level</a:t>
            </a:r>
          </a:p>
          <a:p>
            <a:pPr lvl="4"/>
            <a:r>
              <a:rPr lang="vi-VN" noProof="0" smtClean="0"/>
              <a:t>Fifth level</a:t>
            </a:r>
          </a:p>
        </p:txBody>
      </p:sp>
      <p:sp>
        <p:nvSpPr>
          <p:cNvPr id="134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r>
              <a:rPr lang="vi-VN"/>
              <a:t>Đồ Án I</a:t>
            </a:r>
          </a:p>
        </p:txBody>
      </p:sp>
      <p:sp>
        <p:nvSpPr>
          <p:cNvPr id="134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1B67DFEF-97D6-4288-8936-53308A9B42D2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7316633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-9525" y="2708275"/>
            <a:ext cx="9183688" cy="1501775"/>
            <a:chOff x="-23" y="1319"/>
            <a:chExt cx="5799" cy="946"/>
          </a:xfrm>
        </p:grpSpPr>
        <p:sp>
          <p:nvSpPr>
            <p:cNvPr id="5" name="Freeform 18"/>
            <p:cNvSpPr>
              <a:spLocks/>
            </p:cNvSpPr>
            <p:nvPr/>
          </p:nvSpPr>
          <p:spPr bwMode="gray">
            <a:xfrm>
              <a:off x="-20" y="1319"/>
              <a:ext cx="5779" cy="946"/>
            </a:xfrm>
            <a:custGeom>
              <a:avLst/>
              <a:gdLst>
                <a:gd name="T0" fmla="*/ 6 w 5779"/>
                <a:gd name="T1" fmla="*/ 454 h 946"/>
                <a:gd name="T2" fmla="*/ 355 w 5779"/>
                <a:gd name="T3" fmla="*/ 454 h 946"/>
                <a:gd name="T4" fmla="*/ 757 w 5779"/>
                <a:gd name="T5" fmla="*/ 1 h 946"/>
                <a:gd name="T6" fmla="*/ 2511 w 5779"/>
                <a:gd name="T7" fmla="*/ 0 h 946"/>
                <a:gd name="T8" fmla="*/ 2646 w 5779"/>
                <a:gd name="T9" fmla="*/ 144 h 946"/>
                <a:gd name="T10" fmla="*/ 5779 w 5779"/>
                <a:gd name="T11" fmla="*/ 137 h 946"/>
                <a:gd name="T12" fmla="*/ 5779 w 5779"/>
                <a:gd name="T13" fmla="*/ 772 h 946"/>
                <a:gd name="T14" fmla="*/ 2899 w 5779"/>
                <a:gd name="T15" fmla="*/ 765 h 946"/>
                <a:gd name="T16" fmla="*/ 2757 w 5779"/>
                <a:gd name="T17" fmla="*/ 946 h 946"/>
                <a:gd name="T18" fmla="*/ 1883 w 5779"/>
                <a:gd name="T19" fmla="*/ 946 h 946"/>
                <a:gd name="T20" fmla="*/ 1663 w 5779"/>
                <a:gd name="T21" fmla="*/ 687 h 946"/>
                <a:gd name="T22" fmla="*/ 0 w 5779"/>
                <a:gd name="T23" fmla="*/ 687 h 946"/>
                <a:gd name="T24" fmla="*/ 35 w 5779"/>
                <a:gd name="T25" fmla="*/ 480 h 94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779" h="946">
                  <a:moveTo>
                    <a:pt x="6" y="454"/>
                  </a:moveTo>
                  <a:lnTo>
                    <a:pt x="355" y="454"/>
                  </a:lnTo>
                  <a:lnTo>
                    <a:pt x="757" y="1"/>
                  </a:lnTo>
                  <a:lnTo>
                    <a:pt x="2511" y="0"/>
                  </a:lnTo>
                  <a:lnTo>
                    <a:pt x="2646" y="144"/>
                  </a:lnTo>
                  <a:lnTo>
                    <a:pt x="5779" y="137"/>
                  </a:lnTo>
                  <a:lnTo>
                    <a:pt x="5779" y="772"/>
                  </a:lnTo>
                  <a:lnTo>
                    <a:pt x="2899" y="765"/>
                  </a:lnTo>
                  <a:lnTo>
                    <a:pt x="2757" y="946"/>
                  </a:lnTo>
                  <a:lnTo>
                    <a:pt x="1883" y="946"/>
                  </a:lnTo>
                  <a:lnTo>
                    <a:pt x="1663" y="687"/>
                  </a:lnTo>
                  <a:lnTo>
                    <a:pt x="0" y="687"/>
                  </a:lnTo>
                  <a:lnTo>
                    <a:pt x="35" y="48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dist="77251" dir="4832261" algn="ctr" rotWithShape="0">
                <a:srgbClr val="000066">
                  <a:alpha val="18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19" descr="01_img(Global Digtal Desigm(imageState)"/>
            <p:cNvSpPr>
              <a:spLocks/>
            </p:cNvSpPr>
            <p:nvPr/>
          </p:nvSpPr>
          <p:spPr bwMode="gray">
            <a:xfrm>
              <a:off x="-23" y="1344"/>
              <a:ext cx="5799" cy="895"/>
            </a:xfrm>
            <a:custGeom>
              <a:avLst/>
              <a:gdLst>
                <a:gd name="T0" fmla="*/ 0 w 5799"/>
                <a:gd name="T1" fmla="*/ 455 h 895"/>
                <a:gd name="T2" fmla="*/ 369 w 5799"/>
                <a:gd name="T3" fmla="*/ 454 h 895"/>
                <a:gd name="T4" fmla="*/ 776 w 5799"/>
                <a:gd name="T5" fmla="*/ 0 h 895"/>
                <a:gd name="T6" fmla="*/ 2496 w 5799"/>
                <a:gd name="T7" fmla="*/ 0 h 895"/>
                <a:gd name="T8" fmla="*/ 2632 w 5799"/>
                <a:gd name="T9" fmla="*/ 136 h 895"/>
                <a:gd name="T10" fmla="*/ 5799 w 5799"/>
                <a:gd name="T11" fmla="*/ 136 h 895"/>
                <a:gd name="T12" fmla="*/ 5788 w 5799"/>
                <a:gd name="T13" fmla="*/ 727 h 895"/>
                <a:gd name="T14" fmla="*/ 2883 w 5799"/>
                <a:gd name="T15" fmla="*/ 708 h 895"/>
                <a:gd name="T16" fmla="*/ 2747 w 5799"/>
                <a:gd name="T17" fmla="*/ 895 h 895"/>
                <a:gd name="T18" fmla="*/ 1899 w 5799"/>
                <a:gd name="T19" fmla="*/ 895 h 895"/>
                <a:gd name="T20" fmla="*/ 1681 w 5799"/>
                <a:gd name="T21" fmla="*/ 635 h 895"/>
                <a:gd name="T22" fmla="*/ 7 w 5799"/>
                <a:gd name="T23" fmla="*/ 635 h 895"/>
                <a:gd name="T24" fmla="*/ 7 w 5799"/>
                <a:gd name="T25" fmla="*/ 454 h 89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799" h="895">
                  <a:moveTo>
                    <a:pt x="0" y="455"/>
                  </a:moveTo>
                  <a:lnTo>
                    <a:pt x="369" y="454"/>
                  </a:lnTo>
                  <a:lnTo>
                    <a:pt x="776" y="0"/>
                  </a:lnTo>
                  <a:lnTo>
                    <a:pt x="2496" y="0"/>
                  </a:lnTo>
                  <a:lnTo>
                    <a:pt x="2632" y="136"/>
                  </a:lnTo>
                  <a:lnTo>
                    <a:pt x="5799" y="136"/>
                  </a:lnTo>
                  <a:lnTo>
                    <a:pt x="5788" y="727"/>
                  </a:lnTo>
                  <a:lnTo>
                    <a:pt x="2883" y="708"/>
                  </a:lnTo>
                  <a:lnTo>
                    <a:pt x="2747" y="895"/>
                  </a:lnTo>
                  <a:lnTo>
                    <a:pt x="1899" y="895"/>
                  </a:lnTo>
                  <a:lnTo>
                    <a:pt x="1681" y="635"/>
                  </a:lnTo>
                  <a:lnTo>
                    <a:pt x="7" y="635"/>
                  </a:lnTo>
                  <a:lnTo>
                    <a:pt x="7" y="454"/>
                  </a:lnTo>
                </a:path>
              </a:pathLst>
            </a:custGeom>
            <a:blipFill dpi="0" rotWithShape="1">
              <a:blip r:embed="rId2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990600" y="4953000"/>
            <a:ext cx="7315200" cy="381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1800">
                <a:latin typeface="Verdana" pitchFamily="34" charset="0"/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3092" name="Rectangle 20"/>
          <p:cNvSpPr>
            <a:spLocks noGrp="1" noChangeArrowheads="1"/>
          </p:cNvSpPr>
          <p:nvPr>
            <p:ph type="ctrTitle" sz="quarter"/>
          </p:nvPr>
        </p:nvSpPr>
        <p:spPr bwMode="black">
          <a:xfrm>
            <a:off x="611188" y="1700213"/>
            <a:ext cx="8137525" cy="792162"/>
          </a:xfrm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altLang="ko-KR" noProof="0" smtClean="0"/>
              <a:t>Click to edit Master title </a:t>
            </a:r>
            <a:br>
              <a:rPr lang="en-US" altLang="ko-KR" noProof="0" smtClean="0"/>
            </a:br>
            <a:r>
              <a:rPr lang="en-US" altLang="ko-KR" noProof="0" smtClean="0"/>
              <a:t>style</a:t>
            </a:r>
          </a:p>
        </p:txBody>
      </p:sp>
    </p:spTree>
    <p:extLst>
      <p:ext uri="{BB962C8B-B14F-4D97-AF65-F5344CB8AC3E}">
        <p14:creationId xmlns:p14="http://schemas.microsoft.com/office/powerpoint/2010/main" val="3972272153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BC2825-E995-419F-9CDE-E3184CC3C18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0437814"/>
      </p:ext>
    </p:extLst>
  </p:cSld>
  <p:clrMapOvr>
    <a:masterClrMapping/>
  </p:clrMapOvr>
  <p:transition spd="slow"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79438"/>
            <a:ext cx="2057400" cy="59007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79438"/>
            <a:ext cx="6019800" cy="59007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7CFA42-20E1-4ABE-985F-EEEDBA8BC8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589848"/>
      </p:ext>
    </p:extLst>
  </p:cSld>
  <p:clrMapOvr>
    <a:masterClrMapping/>
  </p:clrMapOvr>
  <p:transition spd="slow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AC59C9-47F1-4459-A616-B715FB01CD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0827647"/>
      </p:ext>
    </p:extLst>
  </p:cSld>
  <p:clrMapOvr>
    <a:masterClrMapping/>
  </p:clrMapOvr>
  <p:transition spd="slow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64D1A3-C792-4115-93F3-BDA6486E09C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5912915"/>
      </p:ext>
    </p:extLst>
  </p:cSld>
  <p:clrMapOvr>
    <a:masterClrMapping/>
  </p:clrMapOvr>
  <p:transition spd="slow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43025"/>
            <a:ext cx="4038600" cy="5137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43025"/>
            <a:ext cx="4038600" cy="5137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9E2D8D-9CDB-44DC-AB06-FAFAA1F0A1C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1406433"/>
      </p:ext>
    </p:extLst>
  </p:cSld>
  <p:clrMapOvr>
    <a:masterClrMapping/>
  </p:clrMapOvr>
  <p:transition spd="slow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040383-CF23-4107-A3CB-4B76ACBAF35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651999"/>
      </p:ext>
    </p:extLst>
  </p:cSld>
  <p:clrMapOvr>
    <a:masterClrMapping/>
  </p:clrMapOvr>
  <p:transition spd="slow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69BCCB-E2FC-4821-A4E3-E07237C6C26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4776431"/>
      </p:ext>
    </p:extLst>
  </p:cSld>
  <p:clrMapOvr>
    <a:masterClrMapping/>
  </p:clrMapOvr>
  <p:transition spd="slow"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909004-192B-4861-AEA5-FC142FF5416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1025724"/>
      </p:ext>
    </p:extLst>
  </p:cSld>
  <p:clrMapOvr>
    <a:masterClrMapping/>
  </p:clrMapOvr>
  <p:transition spd="slow"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2AF8FB-25C2-497C-896E-7A906521FF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9999682"/>
      </p:ext>
    </p:extLst>
  </p:cSld>
  <p:clrMapOvr>
    <a:masterClrMapping/>
  </p:clrMapOvr>
  <p:transition spd="slow"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9C2DCF-236C-4045-AD40-54951003617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3787873"/>
      </p:ext>
    </p:extLst>
  </p:cSld>
  <p:clrMapOvr>
    <a:masterClrMapping/>
  </p:clrMapOvr>
  <p:transition spd="slow"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Freeform 16"/>
          <p:cNvSpPr>
            <a:spLocks/>
          </p:cNvSpPr>
          <p:nvPr/>
        </p:nvSpPr>
        <p:spPr bwMode="gray">
          <a:xfrm>
            <a:off x="0" y="360363"/>
            <a:ext cx="9148763" cy="900112"/>
          </a:xfrm>
          <a:custGeom>
            <a:avLst/>
            <a:gdLst>
              <a:gd name="T0" fmla="*/ 0 w 5763"/>
              <a:gd name="T1" fmla="*/ 2147483646 h 567"/>
              <a:gd name="T2" fmla="*/ 2147483646 w 5763"/>
              <a:gd name="T3" fmla="*/ 2147483646 h 567"/>
              <a:gd name="T4" fmla="*/ 2147483646 w 5763"/>
              <a:gd name="T5" fmla="*/ 0 h 567"/>
              <a:gd name="T6" fmla="*/ 2147483646 w 5763"/>
              <a:gd name="T7" fmla="*/ 0 h 567"/>
              <a:gd name="T8" fmla="*/ 2147483646 w 5763"/>
              <a:gd name="T9" fmla="*/ 2147483646 h 567"/>
              <a:gd name="T10" fmla="*/ 2147483646 w 5763"/>
              <a:gd name="T11" fmla="*/ 2147483646 h 567"/>
              <a:gd name="T12" fmla="*/ 2147483646 w 5763"/>
              <a:gd name="T13" fmla="*/ 2147483646 h 567"/>
              <a:gd name="T14" fmla="*/ 2147483646 w 5763"/>
              <a:gd name="T15" fmla="*/ 2147483646 h 56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5763" h="567">
                <a:moveTo>
                  <a:pt x="0" y="368"/>
                </a:moveTo>
                <a:lnTo>
                  <a:pt x="440" y="368"/>
                </a:lnTo>
                <a:lnTo>
                  <a:pt x="777" y="0"/>
                </a:lnTo>
                <a:lnTo>
                  <a:pt x="2162" y="0"/>
                </a:lnTo>
                <a:lnTo>
                  <a:pt x="2265" y="116"/>
                </a:lnTo>
                <a:lnTo>
                  <a:pt x="5756" y="112"/>
                </a:lnTo>
                <a:lnTo>
                  <a:pt x="5763" y="567"/>
                </a:lnTo>
                <a:lnTo>
                  <a:pt x="6" y="556"/>
                </a:lnTo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7" name="Freeform 15" descr="01b_img(Global Digtal Desigm(imageState)"/>
          <p:cNvSpPr>
            <a:spLocks/>
          </p:cNvSpPr>
          <p:nvPr/>
        </p:nvSpPr>
        <p:spPr bwMode="gray">
          <a:xfrm>
            <a:off x="-9525" y="336550"/>
            <a:ext cx="9182100" cy="838200"/>
          </a:xfrm>
          <a:custGeom>
            <a:avLst/>
            <a:gdLst>
              <a:gd name="T0" fmla="*/ 2147483646 w 5784"/>
              <a:gd name="T1" fmla="*/ 2147483646 h 528"/>
              <a:gd name="T2" fmla="*/ 2147483646 w 5784"/>
              <a:gd name="T3" fmla="*/ 2147483646 h 528"/>
              <a:gd name="T4" fmla="*/ 2147483646 w 5784"/>
              <a:gd name="T5" fmla="*/ 0 h 528"/>
              <a:gd name="T6" fmla="*/ 2147483646 w 5784"/>
              <a:gd name="T7" fmla="*/ 2147483646 h 528"/>
              <a:gd name="T8" fmla="*/ 2147483646 w 5784"/>
              <a:gd name="T9" fmla="*/ 2147483646 h 528"/>
              <a:gd name="T10" fmla="*/ 2147483646 w 5784"/>
              <a:gd name="T11" fmla="*/ 2147483646 h 528"/>
              <a:gd name="T12" fmla="*/ 0 w 5784"/>
              <a:gd name="T13" fmla="*/ 2147483646 h 528"/>
              <a:gd name="T14" fmla="*/ 0 w 5784"/>
              <a:gd name="T15" fmla="*/ 2147483646 h 52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5784" h="528">
                <a:moveTo>
                  <a:pt x="449" y="370"/>
                </a:moveTo>
                <a:lnTo>
                  <a:pt x="768" y="1"/>
                </a:lnTo>
                <a:lnTo>
                  <a:pt x="2158" y="0"/>
                </a:lnTo>
                <a:lnTo>
                  <a:pt x="2258" y="115"/>
                </a:lnTo>
                <a:lnTo>
                  <a:pt x="5784" y="115"/>
                </a:lnTo>
                <a:lnTo>
                  <a:pt x="5779" y="528"/>
                </a:lnTo>
                <a:lnTo>
                  <a:pt x="0" y="519"/>
                </a:lnTo>
                <a:lnTo>
                  <a:pt x="0" y="371"/>
                </a:lnTo>
              </a:path>
            </a:pathLst>
          </a:custGeom>
          <a:blipFill dpi="0" rotWithShape="1">
            <a:blip r:embed="rId1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43025"/>
            <a:ext cx="8229600" cy="513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10400" y="288925"/>
            <a:ext cx="2133600" cy="3206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 b="1">
                <a:latin typeface="+mj-lt"/>
              </a:defRPr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91200" y="6537325"/>
            <a:ext cx="2895600" cy="3206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1">
                <a:latin typeface="+mj-lt"/>
              </a:defRPr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671888" y="6537325"/>
            <a:ext cx="2133600" cy="3206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 b="1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1CB1FE9A-E830-4C2B-827C-A87C94CF39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32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609600" y="579438"/>
            <a:ext cx="7848600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19" r:id="rId1"/>
    <p:sldLayoutId id="2147484309" r:id="rId2"/>
    <p:sldLayoutId id="2147484310" r:id="rId3"/>
    <p:sldLayoutId id="2147484311" r:id="rId4"/>
    <p:sldLayoutId id="2147484312" r:id="rId5"/>
    <p:sldLayoutId id="2147484313" r:id="rId6"/>
    <p:sldLayoutId id="2147484314" r:id="rId7"/>
    <p:sldLayoutId id="2147484315" r:id="rId8"/>
    <p:sldLayoutId id="2147484316" r:id="rId9"/>
    <p:sldLayoutId id="2147484317" r:id="rId10"/>
    <p:sldLayoutId id="2147484318" r:id="rId11"/>
  </p:sldLayoutIdLst>
  <p:transition spd="slow">
    <p:circl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v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gif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6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7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6" descr="2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4400"/>
            <a:ext cx="2133600" cy="189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AutoShape 10" descr="Kết quả hình ảnh cho BIỂU TƯỢNG ĐẠI HỌC ĐÔNG Á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vi-VN" altLang="en-US" sz="1800"/>
          </a:p>
        </p:txBody>
      </p:sp>
      <p:sp>
        <p:nvSpPr>
          <p:cNvPr id="5125" name="AutoShape 12" descr="Kết quả hình ảnh cho BIỂU TƯỢNG ĐẠI HỌC ĐÔNG Á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vi-VN" altLang="en-US" sz="1800"/>
          </a:p>
        </p:txBody>
      </p:sp>
      <p:pic>
        <p:nvPicPr>
          <p:cNvPr id="5126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83338"/>
            <a:ext cx="9144000" cy="4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4513" y="1143000"/>
            <a:ext cx="952500" cy="131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954088" cy="131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1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4575" y="4670425"/>
            <a:ext cx="3143250" cy="184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4479925" y="2967038"/>
            <a:ext cx="184150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endParaRPr lang="en-US" sz="54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79925" y="2967038"/>
            <a:ext cx="184150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endParaRPr lang="en-US" sz="54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380312" y="1921933"/>
            <a:ext cx="4199226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6600">
                  <a:solidFill>
                    <a:srgbClr val="0000CC"/>
                  </a:solidFill>
                  <a:prstDash val="solid"/>
                </a:ln>
                <a:solidFill>
                  <a:srgbClr val="E32803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Môn: Tin học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605229" y="2967038"/>
            <a:ext cx="193354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6600">
                  <a:solidFill>
                    <a:srgbClr val="0000CC"/>
                  </a:solidFill>
                  <a:prstDash val="solid"/>
                </a:ln>
                <a:solidFill>
                  <a:srgbClr val="E32803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 </a:t>
            </a:r>
            <a:r>
              <a:rPr lang="en-US" sz="5400" b="1" dirty="0" smtClean="0">
                <a:ln w="6600">
                  <a:solidFill>
                    <a:srgbClr val="0000CC"/>
                  </a:solidFill>
                  <a:prstDash val="solid"/>
                </a:ln>
                <a:solidFill>
                  <a:srgbClr val="E32803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5400" b="1" dirty="0">
              <a:ln w="6600">
                <a:solidFill>
                  <a:srgbClr val="0000CC"/>
                </a:solidFill>
                <a:prstDash val="solid"/>
              </a:ln>
              <a:solidFill>
                <a:srgbClr val="E32803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33400" y="1524000"/>
            <a:ext cx="77724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sz="6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6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4:  Sao chép màu</a:t>
            </a:r>
            <a:endParaRPr lang="en-US" sz="6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353291" y="2769249"/>
            <a:ext cx="6019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 tiêu:</a:t>
            </a:r>
          </a:p>
        </p:txBody>
      </p:sp>
      <p:sp>
        <p:nvSpPr>
          <p:cNvPr id="7" name="TextBox 19"/>
          <p:cNvSpPr txBox="1">
            <a:spLocks noChangeArrowheads="1"/>
          </p:cNvSpPr>
          <p:nvPr/>
        </p:nvSpPr>
        <p:spPr bwMode="auto">
          <a:xfrm>
            <a:off x="353291" y="3583035"/>
            <a:ext cx="8763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Biết </a:t>
            </a:r>
            <a:r>
              <a:rPr lang="en-US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sao chép màu từ màu của bức vẽ có sẵn.</a:t>
            </a:r>
            <a:endParaRPr lang="en-US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8725603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4"/>
          <p:cNvSpPr txBox="1">
            <a:spLocks noChangeArrowheads="1"/>
          </p:cNvSpPr>
          <p:nvPr/>
        </p:nvSpPr>
        <p:spPr bwMode="auto">
          <a:xfrm>
            <a:off x="723900" y="1185862"/>
            <a:ext cx="807719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sz="6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6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4:  Sao chép màu</a:t>
            </a:r>
            <a:endParaRPr lang="en-US" sz="6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10"/>
          <p:cNvSpPr txBox="1">
            <a:spLocks noChangeArrowheads="1"/>
          </p:cNvSpPr>
          <p:nvPr/>
        </p:nvSpPr>
        <p:spPr bwMode="auto">
          <a:xfrm>
            <a:off x="228600" y="2128976"/>
            <a:ext cx="47005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HOẠT ĐỘNG CƠ BẢN.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28600" y="2652851"/>
            <a:ext cx="60372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en-US" sz="28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1: </a:t>
            </a:r>
            <a:r>
              <a:rPr lang="en-US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 các hình theo mẫu sau. </a:t>
            </a:r>
            <a:endParaRPr lang="en-US" sz="2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" y="3273702"/>
            <a:ext cx="3543300" cy="347952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800" y="3176726"/>
            <a:ext cx="3771900" cy="3576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519961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4"/>
          <p:cNvSpPr txBox="1">
            <a:spLocks noChangeArrowheads="1"/>
          </p:cNvSpPr>
          <p:nvPr/>
        </p:nvSpPr>
        <p:spPr bwMode="auto">
          <a:xfrm>
            <a:off x="609600" y="1205634"/>
            <a:ext cx="80010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sz="6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6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4:  Sao chép màu</a:t>
            </a:r>
            <a:endParaRPr lang="en-US" sz="6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10"/>
          <p:cNvSpPr txBox="1">
            <a:spLocks noChangeArrowheads="1"/>
          </p:cNvSpPr>
          <p:nvPr/>
        </p:nvSpPr>
        <p:spPr bwMode="auto">
          <a:xfrm>
            <a:off x="61913" y="2193588"/>
            <a:ext cx="47005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HOẠT ĐỘNG CƠ BẢN.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9622" y="2703608"/>
            <a:ext cx="870426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en-US" sz="24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</a:t>
            </a:r>
            <a:r>
              <a:rPr lang="en-US" sz="2400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2: 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tô màu cho hình thứ nhất rồi thực hiện sao chép màu đã tô cho hình thứ nhất để tô cho hình thứ hai theo hướng dẫn. </a:t>
            </a:r>
            <a:endParaRPr lang="en-US" sz="2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3534605"/>
            <a:ext cx="3048000" cy="33100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8800" y="3534605"/>
            <a:ext cx="3390900" cy="3310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863859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4"/>
          <p:cNvSpPr txBox="1">
            <a:spLocks noChangeArrowheads="1"/>
          </p:cNvSpPr>
          <p:nvPr/>
        </p:nvSpPr>
        <p:spPr bwMode="auto">
          <a:xfrm>
            <a:off x="1143000" y="1371600"/>
            <a:ext cx="65532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sz="5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5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4:  Sao chép màu</a:t>
            </a:r>
            <a:endParaRPr lang="en-US" sz="5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10"/>
          <p:cNvSpPr txBox="1">
            <a:spLocks noChangeArrowheads="1"/>
          </p:cNvSpPr>
          <p:nvPr/>
        </p:nvSpPr>
        <p:spPr bwMode="auto">
          <a:xfrm>
            <a:off x="214313" y="2322639"/>
            <a:ext cx="47005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HOẠT ĐỘNG CƠ BẢN.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14313" y="2846514"/>
            <a:ext cx="8704262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en-US" sz="28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</a:t>
            </a:r>
            <a:r>
              <a:rPr lang="en-US" sz="2800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2: 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tô màu cho hình thứ nhất rồi thực hiện sao chép màu đã tô cho hình thứ nhất để tô cho hình thứ hai theo hướng dẫn. </a:t>
            </a:r>
            <a:endParaRPr lang="en-US" sz="2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35095" y="4231509"/>
            <a:ext cx="821339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indent="-457200" algn="just">
              <a:spcBef>
                <a:spcPct val="0"/>
              </a:spcBef>
              <a:buClrTx/>
              <a:buFont typeface="Wingdings" panose="05000000000000000000" pitchFamily="2" charset="2"/>
              <a:buChar char="ü"/>
            </a:pPr>
            <a:r>
              <a:rPr lang="en-US" sz="28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1: </a:t>
            </a:r>
            <a:r>
              <a:rPr lang="en-US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 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 cụ </a:t>
            </a:r>
            <a:r>
              <a:rPr lang="en-US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 màu 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Color picker</a:t>
            </a:r>
            <a:r>
              <a:rPr lang="en-US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4704" y="4044626"/>
            <a:ext cx="859984" cy="820894"/>
          </a:xfrm>
          <a:prstGeom prst="rect">
            <a:avLst/>
          </a:prstGeom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10850" y="4726119"/>
            <a:ext cx="821087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indent="-457200" algn="just">
              <a:spcBef>
                <a:spcPct val="0"/>
              </a:spcBef>
              <a:buClrTx/>
              <a:buFont typeface="Wingdings" panose="05000000000000000000" pitchFamily="2" charset="2"/>
              <a:buChar char="ü"/>
            </a:pPr>
            <a:r>
              <a:rPr lang="en-US" sz="28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2</a:t>
            </a:r>
            <a:r>
              <a:rPr lang="en-US" sz="2800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 chuyển công cụ lấy màu vào mảng màu cần lấy, nháy chuột.</a:t>
            </a:r>
            <a:endParaRPr lang="en-US" sz="2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73070" y="5644213"/>
            <a:ext cx="824865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indent="-457200" algn="just">
              <a:spcBef>
                <a:spcPct val="0"/>
              </a:spcBef>
              <a:buClrTx/>
              <a:buFont typeface="Wingdings" panose="05000000000000000000" pitchFamily="2" charset="2"/>
              <a:buChar char="ü"/>
            </a:pPr>
            <a:r>
              <a:rPr lang="en-US" sz="28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3: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 công cụ tô màu          , di chuyển chuột đến vị trí cần tô, nháy chuột.</a:t>
            </a:r>
            <a:endParaRPr lang="en-US" sz="2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5672822"/>
            <a:ext cx="655320" cy="502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335224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476209"/>
            <a:ext cx="7848600" cy="677943"/>
          </a:xfrm>
        </p:spPr>
        <p:txBody>
          <a:bodyPr/>
          <a:lstStyle/>
          <a:p>
            <a:r>
              <a:rPr lang="en-US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Hoạt động thực hành</a:t>
            </a:r>
            <a:br>
              <a:rPr lang="en-US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1. </a:t>
            </a:r>
            <a:r>
              <a:rPr lang="en-US" sz="2400" b="1" dirty="0" err="1" smtClean="0"/>
              <a:t>Vẽ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hình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quả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bóng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rồi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tô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màu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theo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mẫu</a:t>
            </a:r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762000" y="1828800"/>
            <a:ext cx="73581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2. </a:t>
            </a:r>
            <a:r>
              <a:rPr lang="en-US" sz="2400" b="1" dirty="0" err="1" smtClean="0"/>
              <a:t>Vẽ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thêm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quả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bóng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tương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tự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và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sử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dụng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công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cụ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sao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chép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màu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để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tạo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ra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các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quả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bóng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có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màu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khác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nhau</a:t>
            </a:r>
            <a:endParaRPr lang="en-US" sz="2400" b="1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34405" y="3476570"/>
            <a:ext cx="68580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096952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7709" y="0"/>
            <a:ext cx="7848600" cy="762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r>
              <a:rPr lang="en-US" b="1" kern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kern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b="1" kern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B. Hoạt động thực hành</a:t>
            </a:r>
            <a:br>
              <a:rPr lang="en-US" b="1" kern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en-US" kern="0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1524000"/>
            <a:ext cx="8864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2. Vẽ hình theo mẫu, lưu tên bài vẽ có tên </a:t>
            </a:r>
            <a:r>
              <a:rPr lang="en-US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Thuyền và biển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Thực hành: 18 phút.</a:t>
            </a:r>
          </a:p>
        </p:txBody>
      </p:sp>
      <p:graphicFrame>
        <p:nvGraphicFramePr>
          <p:cNvPr id="4" name="Object 3"/>
          <p:cNvGraphicFramePr/>
          <p:nvPr>
            <p:extLst>
              <p:ext uri="{D42A27DB-BD31-4B8C-83A1-F6EECF244321}">
                <p14:modId xmlns:p14="http://schemas.microsoft.com/office/powerpoint/2010/main" val="850590636"/>
              </p:ext>
            </p:extLst>
          </p:nvPr>
        </p:nvGraphicFramePr>
        <p:xfrm>
          <a:off x="107315" y="2590800"/>
          <a:ext cx="8985885" cy="42176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" r:id="rId3" imgW="8978900" imgH="4673600" progId="Paint.Picture">
                  <p:embed/>
                </p:oleObj>
              </mc:Choice>
              <mc:Fallback>
                <p:oleObj r:id="rId3" imgW="8978900" imgH="4673600" progId="Paint.Picture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7315" y="2590800"/>
                        <a:ext cx="8985885" cy="42176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68302863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3830" y="1231438"/>
            <a:ext cx="881634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400" b="1" dirty="0">
                <a:solidFill>
                  <a:srgbClr val="00B050"/>
                </a:solidFill>
                <a:latin typeface="Times New Roman" panose="02020603050405020304" pitchFamily="18" charset="0"/>
                <a:sym typeface="+mn-ea"/>
              </a:rPr>
              <a:t>B. HOẠT ĐỘNG THỰC HÀNH</a:t>
            </a:r>
            <a:endParaRPr lang="en-US" sz="2400" dirty="0" smtClean="0">
              <a:solidFill>
                <a:srgbClr val="3421EF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3. Trao đổi với bạn để tìm cách di chuyển hai bạn nhỏ đã vẽ ở hoạt động 1, mục A lên trên con thuyền. Dùng màu của cánh buồm để đổi màu trang phục của hai bạn đó.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Thực hành: 4 phút</a:t>
            </a:r>
          </a:p>
        </p:txBody>
      </p:sp>
      <p:graphicFrame>
        <p:nvGraphicFramePr>
          <p:cNvPr id="3" name="Object 2"/>
          <p:cNvGraphicFramePr/>
          <p:nvPr>
            <p:extLst>
              <p:ext uri="{D42A27DB-BD31-4B8C-83A1-F6EECF244321}">
                <p14:modId xmlns:p14="http://schemas.microsoft.com/office/powerpoint/2010/main" val="3862356860"/>
              </p:ext>
            </p:extLst>
          </p:nvPr>
        </p:nvGraphicFramePr>
        <p:xfrm>
          <a:off x="163830" y="3157220"/>
          <a:ext cx="8815070" cy="35166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7" r:id="rId3" imgW="8978900" imgH="4673600" progId="Paint.Picture">
                  <p:embed/>
                </p:oleObj>
              </mc:Choice>
              <mc:Fallback>
                <p:oleObj r:id="rId3" imgW="8978900" imgH="4673600" progId="Paint.Picture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3830" y="3157220"/>
                        <a:ext cx="8815070" cy="35166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1143000" y="569718"/>
            <a:ext cx="7543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kern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B. Hoạt động thực hành</a:t>
            </a:r>
            <a:br>
              <a:rPr lang="en-US" sz="4000" b="1" kern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en-US" sz="4000" kern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934148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18"/>
          <p:cNvSpPr>
            <a:spLocks noChangeArrowheads="1" noChangeShapeType="1" noTextEdit="1"/>
          </p:cNvSpPr>
          <p:nvPr/>
        </p:nvSpPr>
        <p:spPr bwMode="auto">
          <a:xfrm>
            <a:off x="614362" y="2500306"/>
            <a:ext cx="7843838" cy="2071702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71838"/>
              </a:avLst>
            </a:prstTxWarp>
          </a:bodyPr>
          <a:lstStyle/>
          <a:p>
            <a:pPr algn="ctr"/>
            <a:r>
              <a:rPr lang="vi-VN" sz="3600" b="1" kern="10" spc="-360" dirty="0" smtClean="0">
                <a:ln w="2857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C</a:t>
            </a:r>
            <a:r>
              <a:rPr lang="en-US" sz="3600" b="1" kern="10" spc="-360" dirty="0" err="1" smtClean="0">
                <a:ln w="2857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húc</a:t>
            </a:r>
            <a:r>
              <a:rPr lang="en-US" sz="3600" b="1" kern="10" spc="-360" dirty="0" smtClean="0">
                <a:ln w="2857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spc="-360" dirty="0" err="1" smtClean="0">
                <a:ln w="2857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các</a:t>
            </a:r>
            <a:r>
              <a:rPr lang="en-US" sz="3600" b="1" kern="10" spc="-360" dirty="0" smtClean="0">
                <a:ln w="2857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 con </a:t>
            </a:r>
            <a:r>
              <a:rPr lang="en-US" sz="3600" b="1" kern="10" spc="-360" dirty="0" err="1" smtClean="0">
                <a:ln w="2857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chăm</a:t>
            </a:r>
            <a:r>
              <a:rPr lang="en-US" sz="3600" b="1" kern="10" spc="-360" dirty="0" smtClean="0">
                <a:ln w="2857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spc="-360" dirty="0" err="1" smtClean="0">
                <a:ln w="2857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ngoan</a:t>
            </a:r>
            <a:r>
              <a:rPr lang="en-US" sz="3600" b="1" kern="10" spc="-360" dirty="0" smtClean="0">
                <a:ln w="2857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 – </a:t>
            </a:r>
            <a:r>
              <a:rPr lang="en-US" sz="3600" b="1" kern="10" spc="-360" dirty="0" err="1" smtClean="0">
                <a:ln w="2857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học</a:t>
            </a:r>
            <a:r>
              <a:rPr lang="en-US" sz="3600" b="1" kern="10" spc="-360" dirty="0" smtClean="0">
                <a:ln w="2857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spc="-360" dirty="0" err="1" smtClean="0">
                <a:ln w="2857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giỏi</a:t>
            </a:r>
            <a:endParaRPr lang="en-US" sz="3600" b="1" kern="10" spc="-360" dirty="0">
              <a:ln w="28575">
                <a:solidFill>
                  <a:schemeClr val="tx1"/>
                </a:solidFill>
                <a:round/>
                <a:headEnd/>
                <a:tailEnd/>
              </a:ln>
              <a:solidFill>
                <a:srgbClr val="FF3399"/>
              </a:solidFill>
              <a:effectLst>
                <a:outerShdw dist="107763" dir="18900000" algn="ctr" rotWithShape="0">
                  <a:srgbClr val="00FFCC">
                    <a:alpha val="5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83068824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db2004138l">
  <a:themeElements>
    <a:clrScheme name="cdb2004138l 3">
      <a:dk1>
        <a:srgbClr val="1D528D"/>
      </a:dk1>
      <a:lt1>
        <a:srgbClr val="FFFFFF"/>
      </a:lt1>
      <a:dk2>
        <a:srgbClr val="000000"/>
      </a:dk2>
      <a:lt2>
        <a:srgbClr val="DDDDDD"/>
      </a:lt2>
      <a:accent1>
        <a:srgbClr val="25B1B1"/>
      </a:accent1>
      <a:accent2>
        <a:srgbClr val="5BACE9"/>
      </a:accent2>
      <a:accent3>
        <a:srgbClr val="FFFFFF"/>
      </a:accent3>
      <a:accent4>
        <a:srgbClr val="174578"/>
      </a:accent4>
      <a:accent5>
        <a:srgbClr val="ACD5D5"/>
      </a:accent5>
      <a:accent6>
        <a:srgbClr val="529BD3"/>
      </a:accent6>
      <a:hlink>
        <a:srgbClr val="6E71F0"/>
      </a:hlink>
      <a:folHlink>
        <a:srgbClr val="969696"/>
      </a:folHlink>
    </a:clrScheme>
    <a:fontScheme name="cdb2004138l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db2004138l 1">
        <a:dk1>
          <a:srgbClr val="1D528D"/>
        </a:dk1>
        <a:lt1>
          <a:srgbClr val="FFFFFF"/>
        </a:lt1>
        <a:dk2>
          <a:srgbClr val="000000"/>
        </a:dk2>
        <a:lt2>
          <a:srgbClr val="C0C0C0"/>
        </a:lt2>
        <a:accent1>
          <a:srgbClr val="4EA693"/>
        </a:accent1>
        <a:accent2>
          <a:srgbClr val="ABA755"/>
        </a:accent2>
        <a:accent3>
          <a:srgbClr val="FFFFFF"/>
        </a:accent3>
        <a:accent4>
          <a:srgbClr val="174578"/>
        </a:accent4>
        <a:accent5>
          <a:srgbClr val="B2D0C8"/>
        </a:accent5>
        <a:accent6>
          <a:srgbClr val="9B974C"/>
        </a:accent6>
        <a:hlink>
          <a:srgbClr val="3981B7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2004138l 2">
        <a:dk1>
          <a:srgbClr val="124B98"/>
        </a:dk1>
        <a:lt1>
          <a:srgbClr val="FFFFFF"/>
        </a:lt1>
        <a:dk2>
          <a:srgbClr val="000000"/>
        </a:dk2>
        <a:lt2>
          <a:srgbClr val="DDDDDD"/>
        </a:lt2>
        <a:accent1>
          <a:srgbClr val="4976D1"/>
        </a:accent1>
        <a:accent2>
          <a:srgbClr val="4CB494"/>
        </a:accent2>
        <a:accent3>
          <a:srgbClr val="FFFFFF"/>
        </a:accent3>
        <a:accent4>
          <a:srgbClr val="0E3F81"/>
        </a:accent4>
        <a:accent5>
          <a:srgbClr val="B1BDE5"/>
        </a:accent5>
        <a:accent6>
          <a:srgbClr val="44A386"/>
        </a:accent6>
        <a:hlink>
          <a:srgbClr val="0099CC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2004138l 3">
        <a:dk1>
          <a:srgbClr val="1D528D"/>
        </a:dk1>
        <a:lt1>
          <a:srgbClr val="FFFFFF"/>
        </a:lt1>
        <a:dk2>
          <a:srgbClr val="000000"/>
        </a:dk2>
        <a:lt2>
          <a:srgbClr val="DDDDDD"/>
        </a:lt2>
        <a:accent1>
          <a:srgbClr val="25B1B1"/>
        </a:accent1>
        <a:accent2>
          <a:srgbClr val="5BACE9"/>
        </a:accent2>
        <a:accent3>
          <a:srgbClr val="FFFFFF"/>
        </a:accent3>
        <a:accent4>
          <a:srgbClr val="174578"/>
        </a:accent4>
        <a:accent5>
          <a:srgbClr val="ACD5D5"/>
        </a:accent5>
        <a:accent6>
          <a:srgbClr val="529BD3"/>
        </a:accent6>
        <a:hlink>
          <a:srgbClr val="6E71F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cdb2004138l</Template>
  <TotalTime>4241</TotalTime>
  <Words>324</Words>
  <Application>Microsoft Office PowerPoint</Application>
  <PresentationFormat>On-screen Show (4:3)</PresentationFormat>
  <Paragraphs>28</Paragraphs>
  <Slides>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cdb2004138l</vt:lpstr>
      <vt:lpstr>Bitmap 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B. Hoạt động thực hành 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MÔN: HÀNH VI TỔ CHỨC</dc:title>
  <dc:creator>User</dc:creator>
  <cp:lastModifiedBy>21AK22</cp:lastModifiedBy>
  <cp:revision>589</cp:revision>
  <dcterms:created xsi:type="dcterms:W3CDTF">2013-11-01T06:59:34Z</dcterms:created>
  <dcterms:modified xsi:type="dcterms:W3CDTF">2021-11-11T01:25:36Z</dcterms:modified>
</cp:coreProperties>
</file>