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319" r:id="rId3"/>
    <p:sldId id="316" r:id="rId4"/>
    <p:sldId id="312" r:id="rId5"/>
    <p:sldId id="293" r:id="rId6"/>
    <p:sldId id="326" r:id="rId7"/>
    <p:sldId id="318" r:id="rId8"/>
    <p:sldId id="327" r:id="rId9"/>
    <p:sldId id="328" r:id="rId10"/>
    <p:sldId id="329" r:id="rId11"/>
    <p:sldId id="330" r:id="rId12"/>
    <p:sldId id="331" r:id="rId13"/>
    <p:sldId id="332" r:id="rId14"/>
    <p:sldId id="333" r:id="rId15"/>
    <p:sldId id="334" r:id="rId16"/>
    <p:sldId id="274" r:id="rId17"/>
    <p:sldId id="282" r:id="rId18"/>
    <p:sldId id="278" r:id="rId19"/>
    <p:sldId id="273" r:id="rId20"/>
    <p:sldId id="283" r:id="rId21"/>
    <p:sldId id="284" r:id="rId22"/>
    <p:sldId id="277" r:id="rId23"/>
    <p:sldId id="276" r:id="rId24"/>
    <p:sldId id="285" r:id="rId25"/>
    <p:sldId id="288" r:id="rId26"/>
    <p:sldId id="275" r:id="rId27"/>
    <p:sldId id="290" r:id="rId28"/>
    <p:sldId id="291" r:id="rId29"/>
    <p:sldId id="306" r:id="rId30"/>
    <p:sldId id="299" r:id="rId31"/>
    <p:sldId id="322" r:id="rId32"/>
    <p:sldId id="323" r:id="rId33"/>
    <p:sldId id="324" r:id="rId34"/>
    <p:sldId id="325" r:id="rId35"/>
    <p:sldId id="321" r:id="rId36"/>
    <p:sldId id="267" r:id="rId37"/>
    <p:sldId id="320" r:id="rId38"/>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Arial" charset="0"/>
        <a:ea typeface="+mn-ea"/>
        <a:cs typeface="+mn-cs"/>
      </a:defRPr>
    </a:lvl1pPr>
    <a:lvl2pPr marL="457200" algn="l" rtl="0" fontAlgn="base">
      <a:spcBef>
        <a:spcPct val="0"/>
      </a:spcBef>
      <a:spcAft>
        <a:spcPct val="0"/>
      </a:spcAft>
      <a:defRPr sz="2800" kern="1200">
        <a:solidFill>
          <a:schemeClr val="tx1"/>
        </a:solidFill>
        <a:latin typeface="Arial" charset="0"/>
        <a:ea typeface="+mn-ea"/>
        <a:cs typeface="+mn-cs"/>
      </a:defRPr>
    </a:lvl2pPr>
    <a:lvl3pPr marL="914400" algn="l" rtl="0" fontAlgn="base">
      <a:spcBef>
        <a:spcPct val="0"/>
      </a:spcBef>
      <a:spcAft>
        <a:spcPct val="0"/>
      </a:spcAft>
      <a:defRPr sz="2800" kern="1200">
        <a:solidFill>
          <a:schemeClr val="tx1"/>
        </a:solidFill>
        <a:latin typeface="Arial" charset="0"/>
        <a:ea typeface="+mn-ea"/>
        <a:cs typeface="+mn-cs"/>
      </a:defRPr>
    </a:lvl3pPr>
    <a:lvl4pPr marL="1371600" algn="l" rtl="0" fontAlgn="base">
      <a:spcBef>
        <a:spcPct val="0"/>
      </a:spcBef>
      <a:spcAft>
        <a:spcPct val="0"/>
      </a:spcAft>
      <a:defRPr sz="2800" kern="1200">
        <a:solidFill>
          <a:schemeClr val="tx1"/>
        </a:solidFill>
        <a:latin typeface="Arial" charset="0"/>
        <a:ea typeface="+mn-ea"/>
        <a:cs typeface="+mn-cs"/>
      </a:defRPr>
    </a:lvl4pPr>
    <a:lvl5pPr marL="1828800"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FFFF99"/>
    <a:srgbClr val="00FFFF"/>
    <a:srgbClr val="CC0000"/>
    <a:srgbClr val="FF9966"/>
    <a:srgbClr val="99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E0DD56-522D-479E-8D6C-1975B63EA7BB}" v="41" dt="2023-12-03T07:47:35.6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u Hồng Đào" userId="e64065801a540836" providerId="LiveId" clId="{A7E0DD56-522D-479E-8D6C-1975B63EA7BB}"/>
    <pc:docChg chg="custSel modSld">
      <pc:chgData name="Thu Hồng Đào" userId="e64065801a540836" providerId="LiveId" clId="{A7E0DD56-522D-479E-8D6C-1975B63EA7BB}" dt="2023-12-03T07:47:35.669" v="44" actId="478"/>
      <pc:docMkLst>
        <pc:docMk/>
      </pc:docMkLst>
      <pc:sldChg chg="delSp modSp mod">
        <pc:chgData name="Thu Hồng Đào" userId="e64065801a540836" providerId="LiveId" clId="{A7E0DD56-522D-479E-8D6C-1975B63EA7BB}" dt="2023-12-03T07:46:46.471" v="43" actId="1076"/>
        <pc:sldMkLst>
          <pc:docMk/>
          <pc:sldMk cId="0" sldId="319"/>
        </pc:sldMkLst>
        <pc:spChg chg="del">
          <ac:chgData name="Thu Hồng Đào" userId="e64065801a540836" providerId="LiveId" clId="{A7E0DD56-522D-479E-8D6C-1975B63EA7BB}" dt="2023-12-03T07:46:39.328" v="41" actId="478"/>
          <ac:spMkLst>
            <pc:docMk/>
            <pc:sldMk cId="0" sldId="319"/>
            <ac:spMk id="3074" creationId="{00000000-0000-0000-0000-000000000000}"/>
          </ac:spMkLst>
        </pc:spChg>
        <pc:spChg chg="mod">
          <ac:chgData name="Thu Hồng Đào" userId="e64065801a540836" providerId="LiveId" clId="{A7E0DD56-522D-479E-8D6C-1975B63EA7BB}" dt="2023-12-03T07:46:42.611" v="42" actId="14100"/>
          <ac:spMkLst>
            <pc:docMk/>
            <pc:sldMk cId="0" sldId="319"/>
            <ac:spMk id="84997" creationId="{00000000-0000-0000-0000-000000000000}"/>
          </ac:spMkLst>
        </pc:spChg>
        <pc:spChg chg="mod">
          <ac:chgData name="Thu Hồng Đào" userId="e64065801a540836" providerId="LiveId" clId="{A7E0DD56-522D-479E-8D6C-1975B63EA7BB}" dt="2023-12-03T07:46:46.471" v="43" actId="1076"/>
          <ac:spMkLst>
            <pc:docMk/>
            <pc:sldMk cId="0" sldId="319"/>
            <ac:spMk id="84999" creationId="{00000000-0000-0000-0000-000000000000}"/>
          </ac:spMkLst>
        </pc:spChg>
      </pc:sldChg>
      <pc:sldChg chg="delSp">
        <pc:chgData name="Thu Hồng Đào" userId="e64065801a540836" providerId="LiveId" clId="{A7E0DD56-522D-479E-8D6C-1975B63EA7BB}" dt="2023-12-03T07:47:35.669" v="44" actId="478"/>
        <pc:sldMkLst>
          <pc:docMk/>
          <pc:sldMk cId="1621936346" sldId="321"/>
        </pc:sldMkLst>
        <pc:spChg chg="del">
          <ac:chgData name="Thu Hồng Đào" userId="e64065801a540836" providerId="LiveId" clId="{A7E0DD56-522D-479E-8D6C-1975B63EA7BB}" dt="2023-12-03T07:47:35.669" v="44" actId="478"/>
          <ac:spMkLst>
            <pc:docMk/>
            <pc:sldMk cId="1621936346" sldId="321"/>
            <ac:spMk id="1741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95993E-7A39-41E9-9385-B0F5E2B61EAE}" type="datetimeFigureOut">
              <a:rPr lang="vi-VN" smtClean="0"/>
              <a:t>03/12/2023</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3B611F-F3BE-4369-8F80-4453BE0C11D9}" type="slidenum">
              <a:rPr lang="vi-VN" smtClean="0"/>
              <a:t>‹#›</a:t>
            </a:fld>
            <a:endParaRPr lang="vi-VN"/>
          </a:p>
        </p:txBody>
      </p:sp>
    </p:spTree>
    <p:extLst>
      <p:ext uri="{BB962C8B-B14F-4D97-AF65-F5344CB8AC3E}">
        <p14:creationId xmlns:p14="http://schemas.microsoft.com/office/powerpoint/2010/main" val="1618935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itchFamily="34" charset="0"/>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99207DE9-F6F6-471C-99B5-0DAD44016847}" type="slidenum">
              <a:rPr lang="en-US" altLang="vi-VN" sz="1200" smtClean="0"/>
              <a:pPr eaLnBrk="1" hangingPunct="1"/>
              <a:t>6</a:t>
            </a:fld>
            <a:endParaRPr lang="en-US" altLang="vi-VN"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itchFamily="34" charset="0"/>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609863FE-0794-401A-8E5E-8F8851F6CC37}" type="slidenum">
              <a:rPr lang="en-US" altLang="vi-VN" sz="1200" smtClean="0"/>
              <a:pPr eaLnBrk="1" hangingPunct="1"/>
              <a:t>10</a:t>
            </a:fld>
            <a:endParaRPr lang="en-US" altLang="vi-VN"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itchFamily="34" charset="0"/>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20C3FD5E-194D-4B93-8E3D-E432074A929C}" type="slidenum">
              <a:rPr lang="en-US" altLang="vi-VN" sz="1200" smtClean="0"/>
              <a:pPr eaLnBrk="1" hangingPunct="1"/>
              <a:t>12</a:t>
            </a:fld>
            <a:endParaRPr lang="en-US" altLang="vi-VN"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B3A88A-9FE1-4DEE-A04A-45664E85B74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5B06D2-A2F3-4AAE-9333-1385EE56199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2EA994-6E18-4596-BD04-92EDBA12CCE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CE0DD2-FD8C-484C-8A8B-D6440B65A99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0DFF96-67BC-43CD-BB62-57393D617E6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066687-5304-4963-AD12-C93104A1740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9D80904-6DA1-4A11-8481-536D8C08C2D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2951978-2126-49C2-9B06-4B4ABD984E0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CB1823D-2CD3-4D0C-A401-F11802D9A93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52164D-FFC5-442B-885A-AC3B1B8D0B9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4B0D4F-4DB9-4433-9F96-DE71FAF90CD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47A32A0-B269-4911-BC4D-00D09216931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gif"/><Relationship Id="rId7" Type="http://schemas.openxmlformats.org/officeDocument/2006/relationships/image" Target="../media/image7.gif"/><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gif"/><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 Id="rId9" Type="http://schemas.openxmlformats.org/officeDocument/2006/relationships/image" Target="../media/image41.jpeg"/></Relationships>
</file>

<file path=ppt/slides/_rels/slide33.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 Id="rId9" Type="http://schemas.openxmlformats.org/officeDocument/2006/relationships/image" Target="../media/image49.jpeg"/></Relationships>
</file>

<file path=ppt/slides/_rels/slide3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66FFFF"/>
        </a:solidFill>
        <a:effectLst/>
      </p:bgPr>
    </p:bg>
    <p:spTree>
      <p:nvGrpSpPr>
        <p:cNvPr id="1" name=""/>
        <p:cNvGrpSpPr/>
        <p:nvPr/>
      </p:nvGrpSpPr>
      <p:grpSpPr>
        <a:xfrm>
          <a:off x="0" y="0"/>
          <a:ext cx="0" cy="0"/>
          <a:chOff x="0" y="0"/>
          <a:chExt cx="0" cy="0"/>
        </a:xfrm>
      </p:grpSpPr>
      <p:pic>
        <p:nvPicPr>
          <p:cNvPr id="2050" name="Picture 55" descr="giảng bài"/>
          <p:cNvPicPr>
            <a:picLocks noChangeAspect="1" noChangeArrowheads="1" noCrop="1"/>
          </p:cNvPicPr>
          <p:nvPr/>
        </p:nvPicPr>
        <p:blipFill>
          <a:blip r:embed="rId2"/>
          <a:srcRect/>
          <a:stretch>
            <a:fillRect/>
          </a:stretch>
        </p:blipFill>
        <p:spPr bwMode="auto">
          <a:xfrm>
            <a:off x="609600" y="2743200"/>
            <a:ext cx="1752600" cy="2043113"/>
          </a:xfrm>
          <a:prstGeom prst="rect">
            <a:avLst/>
          </a:prstGeom>
          <a:noFill/>
          <a:ln w="9525">
            <a:noFill/>
            <a:miter lim="800000"/>
            <a:headEnd/>
            <a:tailEnd/>
          </a:ln>
        </p:spPr>
      </p:pic>
      <p:pic>
        <p:nvPicPr>
          <p:cNvPr id="2051" name="Picture 54" descr="Làm bài"/>
          <p:cNvPicPr>
            <a:picLocks noChangeAspect="1" noChangeArrowheads="1" noCrop="1"/>
          </p:cNvPicPr>
          <p:nvPr/>
        </p:nvPicPr>
        <p:blipFill>
          <a:blip r:embed="rId3"/>
          <a:srcRect/>
          <a:stretch>
            <a:fillRect/>
          </a:stretch>
        </p:blipFill>
        <p:spPr bwMode="auto">
          <a:xfrm>
            <a:off x="6880225" y="3140075"/>
            <a:ext cx="1273175" cy="1203325"/>
          </a:xfrm>
          <a:prstGeom prst="rect">
            <a:avLst/>
          </a:prstGeom>
          <a:noFill/>
          <a:ln w="9525">
            <a:noFill/>
            <a:miter lim="800000"/>
            <a:headEnd/>
            <a:tailEnd/>
          </a:ln>
        </p:spPr>
      </p:pic>
      <p:pic>
        <p:nvPicPr>
          <p:cNvPr id="2052" name="Picture 5" descr="DSTARS-P"/>
          <p:cNvPicPr>
            <a:picLocks noChangeAspect="1" noChangeArrowheads="1" noCrop="1"/>
          </p:cNvPicPr>
          <p:nvPr/>
        </p:nvPicPr>
        <p:blipFill>
          <a:blip r:embed="rId4"/>
          <a:srcRect/>
          <a:stretch>
            <a:fillRect/>
          </a:stretch>
        </p:blipFill>
        <p:spPr bwMode="auto">
          <a:xfrm>
            <a:off x="0" y="838200"/>
            <a:ext cx="1152525" cy="1020763"/>
          </a:xfrm>
          <a:prstGeom prst="rect">
            <a:avLst/>
          </a:prstGeom>
          <a:noFill/>
          <a:ln w="9525">
            <a:noFill/>
            <a:miter lim="800000"/>
            <a:headEnd/>
            <a:tailEnd/>
          </a:ln>
        </p:spPr>
      </p:pic>
      <p:sp>
        <p:nvSpPr>
          <p:cNvPr id="3093" name="WordArt 21"/>
          <p:cNvSpPr>
            <a:spLocks noChangeArrowheads="1" noChangeShapeType="1" noTextEdit="1"/>
          </p:cNvSpPr>
          <p:nvPr/>
        </p:nvSpPr>
        <p:spPr bwMode="auto">
          <a:xfrm>
            <a:off x="2819400" y="2438400"/>
            <a:ext cx="3962400" cy="666750"/>
          </a:xfrm>
          <a:prstGeom prst="rect">
            <a:avLst/>
          </a:prstGeom>
        </p:spPr>
        <p:txBody>
          <a:bodyPr wrap="none" fromWordArt="1">
            <a:prstTxWarp prst="textPlain">
              <a:avLst>
                <a:gd name="adj" fmla="val 50000"/>
              </a:avLst>
            </a:prstTxWarp>
            <a:scene3d>
              <a:camera prst="legacyPerspectiveBottomRight">
                <a:rot lat="0" lon="21239991" rev="0"/>
              </a:camera>
              <a:lightRig rig="legacyHarsh3" dir="l"/>
            </a:scene3d>
            <a:sp3d extrusionH="430200" prstMaterial="legacyMatte">
              <a:extrusionClr>
                <a:srgbClr val="C0C0C0"/>
              </a:extrusionClr>
            </a:sp3d>
          </a:bodyPr>
          <a:lstStyle/>
          <a:p>
            <a:pPr algn="ctr"/>
            <a:r>
              <a:rPr lang="en-US" sz="3600" kern="1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a:cs typeface="Arial"/>
              </a:rPr>
              <a:t>MÔN : TẬP ĐỌC</a:t>
            </a:r>
          </a:p>
        </p:txBody>
      </p:sp>
      <p:sp>
        <p:nvSpPr>
          <p:cNvPr id="3094" name="WordArt 22" descr="White marble"/>
          <p:cNvSpPr>
            <a:spLocks noChangeArrowheads="1" noChangeShapeType="1" noTextEdit="1"/>
          </p:cNvSpPr>
          <p:nvPr/>
        </p:nvSpPr>
        <p:spPr bwMode="auto">
          <a:xfrm>
            <a:off x="3657600" y="3352800"/>
            <a:ext cx="1809750" cy="533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3600" kern="10">
                <a:ln w="9525">
                  <a:round/>
                  <a:headEnd/>
                  <a:tailEnd/>
                </a:ln>
                <a:blipFill dpi="0" rotWithShape="0">
                  <a:blip r:embed="rId5"/>
                  <a:srcRect/>
                  <a:tile tx="0" ty="0" sx="100000" sy="100000" flip="none" algn="tl"/>
                </a:blipFill>
                <a:latin typeface="Arial"/>
                <a:cs typeface="Arial"/>
              </a:rPr>
              <a:t>LỚP 5</a:t>
            </a:r>
          </a:p>
        </p:txBody>
      </p:sp>
      <p:pic>
        <p:nvPicPr>
          <p:cNvPr id="2055" name="Picture 34" descr="WhitecornerFlower"/>
          <p:cNvPicPr>
            <a:picLocks noChangeAspect="1" noChangeArrowheads="1"/>
          </p:cNvPicPr>
          <p:nvPr/>
        </p:nvPicPr>
        <p:blipFill>
          <a:blip r:embed="rId6"/>
          <a:srcRect/>
          <a:stretch>
            <a:fillRect/>
          </a:stretch>
        </p:blipFill>
        <p:spPr bwMode="auto">
          <a:xfrm>
            <a:off x="7391400" y="5029200"/>
            <a:ext cx="1371600" cy="1371600"/>
          </a:xfrm>
          <a:prstGeom prst="rect">
            <a:avLst/>
          </a:prstGeom>
          <a:noFill/>
          <a:ln w="9525">
            <a:noFill/>
            <a:miter lim="800000"/>
            <a:headEnd/>
            <a:tailEnd/>
          </a:ln>
        </p:spPr>
      </p:pic>
      <p:pic>
        <p:nvPicPr>
          <p:cNvPr id="2056" name="Picture 35" descr="anim1690[1][1]"/>
          <p:cNvPicPr>
            <a:picLocks noChangeAspect="1" noChangeArrowheads="1" noCrop="1"/>
          </p:cNvPicPr>
          <p:nvPr/>
        </p:nvPicPr>
        <p:blipFill>
          <a:blip r:embed="rId7"/>
          <a:srcRect/>
          <a:stretch>
            <a:fillRect/>
          </a:stretch>
        </p:blipFill>
        <p:spPr bwMode="auto">
          <a:xfrm>
            <a:off x="2057400" y="6019800"/>
            <a:ext cx="5105400" cy="381000"/>
          </a:xfrm>
          <a:prstGeom prst="rect">
            <a:avLst/>
          </a:prstGeom>
          <a:noFill/>
          <a:ln w="9525">
            <a:noFill/>
            <a:miter lim="800000"/>
            <a:headEnd/>
            <a:tailEnd/>
          </a:ln>
        </p:spPr>
      </p:pic>
      <p:pic>
        <p:nvPicPr>
          <p:cNvPr id="2057" name="Picture 36" descr="WhitecornerFlower"/>
          <p:cNvPicPr>
            <a:picLocks noChangeAspect="1" noChangeArrowheads="1"/>
          </p:cNvPicPr>
          <p:nvPr/>
        </p:nvPicPr>
        <p:blipFill>
          <a:blip r:embed="rId8"/>
          <a:srcRect/>
          <a:stretch>
            <a:fillRect/>
          </a:stretch>
        </p:blipFill>
        <p:spPr bwMode="auto">
          <a:xfrm>
            <a:off x="304800" y="4953000"/>
            <a:ext cx="1371600" cy="1371600"/>
          </a:xfrm>
          <a:prstGeom prst="rect">
            <a:avLst/>
          </a:prstGeom>
          <a:noFill/>
          <a:ln w="9525">
            <a:noFill/>
            <a:miter lim="800000"/>
            <a:headEnd/>
            <a:tailEnd/>
          </a:ln>
        </p:spPr>
      </p:pic>
      <p:pic>
        <p:nvPicPr>
          <p:cNvPr id="2058" name="Picture 38" descr="DSTARS-P"/>
          <p:cNvPicPr>
            <a:picLocks noChangeAspect="1" noChangeArrowheads="1" noCrop="1"/>
          </p:cNvPicPr>
          <p:nvPr/>
        </p:nvPicPr>
        <p:blipFill>
          <a:blip r:embed="rId4"/>
          <a:srcRect/>
          <a:stretch>
            <a:fillRect/>
          </a:stretch>
        </p:blipFill>
        <p:spPr bwMode="auto">
          <a:xfrm>
            <a:off x="3962400" y="4389438"/>
            <a:ext cx="1152525" cy="1020762"/>
          </a:xfrm>
          <a:prstGeom prst="rect">
            <a:avLst/>
          </a:prstGeom>
          <a:noFill/>
          <a:ln w="9525">
            <a:noFill/>
            <a:miter lim="800000"/>
            <a:headEnd/>
            <a:tailEnd/>
          </a:ln>
        </p:spPr>
      </p:pic>
      <p:pic>
        <p:nvPicPr>
          <p:cNvPr id="2059" name="Picture 39" descr="DSTARS-P"/>
          <p:cNvPicPr>
            <a:picLocks noChangeAspect="1" noChangeArrowheads="1" noCrop="1"/>
          </p:cNvPicPr>
          <p:nvPr/>
        </p:nvPicPr>
        <p:blipFill>
          <a:blip r:embed="rId4"/>
          <a:srcRect/>
          <a:stretch>
            <a:fillRect/>
          </a:stretch>
        </p:blipFill>
        <p:spPr bwMode="auto">
          <a:xfrm>
            <a:off x="828675" y="5257800"/>
            <a:ext cx="1762125" cy="1173163"/>
          </a:xfrm>
          <a:prstGeom prst="rect">
            <a:avLst/>
          </a:prstGeom>
          <a:noFill/>
          <a:ln w="9525">
            <a:noFill/>
            <a:miter lim="800000"/>
            <a:headEnd/>
            <a:tailEnd/>
          </a:ln>
        </p:spPr>
      </p:pic>
      <p:pic>
        <p:nvPicPr>
          <p:cNvPr id="2060" name="Picture 40" descr="DSTARS-P"/>
          <p:cNvPicPr>
            <a:picLocks noChangeAspect="1" noChangeArrowheads="1" noCrop="1"/>
          </p:cNvPicPr>
          <p:nvPr/>
        </p:nvPicPr>
        <p:blipFill>
          <a:blip r:embed="rId4"/>
          <a:srcRect/>
          <a:stretch>
            <a:fillRect/>
          </a:stretch>
        </p:blipFill>
        <p:spPr bwMode="auto">
          <a:xfrm>
            <a:off x="5867400" y="4137025"/>
            <a:ext cx="1609725" cy="1425575"/>
          </a:xfrm>
          <a:prstGeom prst="rect">
            <a:avLst/>
          </a:prstGeom>
          <a:noFill/>
          <a:ln w="9525">
            <a:noFill/>
            <a:miter lim="800000"/>
            <a:headEnd/>
            <a:tailEnd/>
          </a:ln>
        </p:spPr>
      </p:pic>
      <p:pic>
        <p:nvPicPr>
          <p:cNvPr id="2061" name="Picture 41" descr="DSTARS-P"/>
          <p:cNvPicPr>
            <a:picLocks noChangeAspect="1" noChangeArrowheads="1" noCrop="1"/>
          </p:cNvPicPr>
          <p:nvPr/>
        </p:nvPicPr>
        <p:blipFill>
          <a:blip r:embed="rId4"/>
          <a:srcRect/>
          <a:stretch>
            <a:fillRect/>
          </a:stretch>
        </p:blipFill>
        <p:spPr bwMode="auto">
          <a:xfrm>
            <a:off x="8077200" y="3429000"/>
            <a:ext cx="1981200" cy="1401763"/>
          </a:xfrm>
          <a:prstGeom prst="rect">
            <a:avLst/>
          </a:prstGeom>
          <a:noFill/>
          <a:ln w="9525">
            <a:noFill/>
            <a:miter lim="800000"/>
            <a:headEnd/>
            <a:tailEnd/>
          </a:ln>
        </p:spPr>
      </p:pic>
      <p:pic>
        <p:nvPicPr>
          <p:cNvPr id="2062" name="Picture 42" descr="DSTARS-P"/>
          <p:cNvPicPr>
            <a:picLocks noChangeAspect="1" noChangeArrowheads="1" noCrop="1"/>
          </p:cNvPicPr>
          <p:nvPr/>
        </p:nvPicPr>
        <p:blipFill>
          <a:blip r:embed="rId4"/>
          <a:srcRect/>
          <a:stretch>
            <a:fillRect/>
          </a:stretch>
        </p:blipFill>
        <p:spPr bwMode="auto">
          <a:xfrm>
            <a:off x="2819400" y="5499100"/>
            <a:ext cx="1533525" cy="1358900"/>
          </a:xfrm>
          <a:prstGeom prst="rect">
            <a:avLst/>
          </a:prstGeom>
          <a:noFill/>
          <a:ln w="9525">
            <a:noFill/>
            <a:miter lim="800000"/>
            <a:headEnd/>
            <a:tailEnd/>
          </a:ln>
        </p:spPr>
      </p:pic>
      <p:pic>
        <p:nvPicPr>
          <p:cNvPr id="2063" name="Picture 43" descr="DSTARS-P"/>
          <p:cNvPicPr>
            <a:picLocks noChangeAspect="1" noChangeArrowheads="1" noCrop="1"/>
          </p:cNvPicPr>
          <p:nvPr/>
        </p:nvPicPr>
        <p:blipFill>
          <a:blip r:embed="rId4"/>
          <a:srcRect/>
          <a:stretch>
            <a:fillRect/>
          </a:stretch>
        </p:blipFill>
        <p:spPr bwMode="auto">
          <a:xfrm>
            <a:off x="2209800" y="3962400"/>
            <a:ext cx="1152525" cy="1020763"/>
          </a:xfrm>
          <a:prstGeom prst="rect">
            <a:avLst/>
          </a:prstGeom>
          <a:noFill/>
          <a:ln w="9525">
            <a:noFill/>
            <a:miter lim="800000"/>
            <a:headEnd/>
            <a:tailEnd/>
          </a:ln>
        </p:spPr>
      </p:pic>
      <p:pic>
        <p:nvPicPr>
          <p:cNvPr id="2064" name="Picture 44" descr="DSTARS-P"/>
          <p:cNvPicPr>
            <a:picLocks noChangeAspect="1" noChangeArrowheads="1" noCrop="1"/>
          </p:cNvPicPr>
          <p:nvPr/>
        </p:nvPicPr>
        <p:blipFill>
          <a:blip r:embed="rId4"/>
          <a:srcRect/>
          <a:stretch>
            <a:fillRect/>
          </a:stretch>
        </p:blipFill>
        <p:spPr bwMode="auto">
          <a:xfrm>
            <a:off x="4419600" y="1066800"/>
            <a:ext cx="1371600" cy="1216025"/>
          </a:xfrm>
          <a:prstGeom prst="rect">
            <a:avLst/>
          </a:prstGeom>
          <a:noFill/>
          <a:ln w="9525">
            <a:noFill/>
            <a:miter lim="800000"/>
            <a:headEnd/>
            <a:tailEnd/>
          </a:ln>
        </p:spPr>
      </p:pic>
      <p:pic>
        <p:nvPicPr>
          <p:cNvPr id="2065" name="Picture 45" descr="DSTARS-P"/>
          <p:cNvPicPr>
            <a:picLocks noChangeAspect="1" noChangeArrowheads="1" noCrop="1"/>
          </p:cNvPicPr>
          <p:nvPr/>
        </p:nvPicPr>
        <p:blipFill>
          <a:blip r:embed="rId4"/>
          <a:srcRect/>
          <a:stretch>
            <a:fillRect/>
          </a:stretch>
        </p:blipFill>
        <p:spPr bwMode="auto">
          <a:xfrm>
            <a:off x="8001000" y="1265238"/>
            <a:ext cx="1152525" cy="1020762"/>
          </a:xfrm>
          <a:prstGeom prst="rect">
            <a:avLst/>
          </a:prstGeom>
          <a:noFill/>
          <a:ln w="9525">
            <a:noFill/>
            <a:miter lim="800000"/>
            <a:headEnd/>
            <a:tailEnd/>
          </a:ln>
        </p:spPr>
      </p:pic>
      <p:pic>
        <p:nvPicPr>
          <p:cNvPr id="2066" name="Picture 46" descr="DSTARS-P"/>
          <p:cNvPicPr>
            <a:picLocks noChangeAspect="1" noChangeArrowheads="1" noCrop="1"/>
          </p:cNvPicPr>
          <p:nvPr/>
        </p:nvPicPr>
        <p:blipFill>
          <a:blip r:embed="rId4"/>
          <a:srcRect/>
          <a:stretch>
            <a:fillRect/>
          </a:stretch>
        </p:blipFill>
        <p:spPr bwMode="auto">
          <a:xfrm>
            <a:off x="371475" y="1981200"/>
            <a:ext cx="1152525" cy="1020763"/>
          </a:xfrm>
          <a:prstGeom prst="rect">
            <a:avLst/>
          </a:prstGeom>
          <a:noFill/>
          <a:ln w="9525">
            <a:noFill/>
            <a:miter lim="800000"/>
            <a:headEnd/>
            <a:tailEnd/>
          </a:ln>
        </p:spPr>
      </p:pic>
      <p:pic>
        <p:nvPicPr>
          <p:cNvPr id="2067" name="Picture 47" descr="DSTARS-P"/>
          <p:cNvPicPr>
            <a:picLocks noChangeAspect="1" noChangeArrowheads="1" noCrop="1"/>
          </p:cNvPicPr>
          <p:nvPr/>
        </p:nvPicPr>
        <p:blipFill>
          <a:blip r:embed="rId4"/>
          <a:srcRect/>
          <a:stretch>
            <a:fillRect/>
          </a:stretch>
        </p:blipFill>
        <p:spPr bwMode="auto">
          <a:xfrm>
            <a:off x="5095875" y="2819400"/>
            <a:ext cx="1152525" cy="1219200"/>
          </a:xfrm>
          <a:prstGeom prst="rect">
            <a:avLst/>
          </a:prstGeom>
          <a:noFill/>
          <a:ln w="9525">
            <a:noFill/>
            <a:miter lim="800000"/>
            <a:headEnd/>
            <a:tailEnd/>
          </a:ln>
        </p:spPr>
      </p:pic>
      <p:pic>
        <p:nvPicPr>
          <p:cNvPr id="2068" name="Picture 48" descr="DSTARS-P"/>
          <p:cNvPicPr>
            <a:picLocks noChangeAspect="1" noChangeArrowheads="1" noCrop="1"/>
          </p:cNvPicPr>
          <p:nvPr/>
        </p:nvPicPr>
        <p:blipFill>
          <a:blip r:embed="rId4"/>
          <a:srcRect/>
          <a:stretch>
            <a:fillRect/>
          </a:stretch>
        </p:blipFill>
        <p:spPr bwMode="auto">
          <a:xfrm>
            <a:off x="1971675" y="2133600"/>
            <a:ext cx="1152525" cy="1219200"/>
          </a:xfrm>
          <a:prstGeom prst="rect">
            <a:avLst/>
          </a:prstGeom>
          <a:noFill/>
          <a:ln w="9525">
            <a:noFill/>
            <a:miter lim="800000"/>
            <a:headEnd/>
            <a:tailEnd/>
          </a:ln>
        </p:spPr>
      </p:pic>
      <p:pic>
        <p:nvPicPr>
          <p:cNvPr id="2069" name="Picture 49" descr="DSTARS-P"/>
          <p:cNvPicPr>
            <a:picLocks noChangeAspect="1" noChangeArrowheads="1" noCrop="1"/>
          </p:cNvPicPr>
          <p:nvPr/>
        </p:nvPicPr>
        <p:blipFill>
          <a:blip r:embed="rId4"/>
          <a:srcRect/>
          <a:stretch>
            <a:fillRect/>
          </a:stretch>
        </p:blipFill>
        <p:spPr bwMode="auto">
          <a:xfrm>
            <a:off x="7467600" y="2209800"/>
            <a:ext cx="1381125" cy="1325563"/>
          </a:xfrm>
          <a:prstGeom prst="rect">
            <a:avLst/>
          </a:prstGeom>
          <a:noFill/>
          <a:ln w="9525">
            <a:noFill/>
            <a:miter lim="800000"/>
            <a:headEnd/>
            <a:tailEnd/>
          </a:ln>
        </p:spPr>
      </p:pic>
      <p:pic>
        <p:nvPicPr>
          <p:cNvPr id="2070" name="Picture 50" descr="DSTARS-P"/>
          <p:cNvPicPr>
            <a:picLocks noChangeAspect="1" noChangeArrowheads="1" noCrop="1"/>
          </p:cNvPicPr>
          <p:nvPr/>
        </p:nvPicPr>
        <p:blipFill>
          <a:blip r:embed="rId4"/>
          <a:srcRect/>
          <a:stretch>
            <a:fillRect/>
          </a:stretch>
        </p:blipFill>
        <p:spPr bwMode="auto">
          <a:xfrm>
            <a:off x="7229475" y="5608638"/>
            <a:ext cx="1152525" cy="1020762"/>
          </a:xfrm>
          <a:prstGeom prst="rect">
            <a:avLst/>
          </a:prstGeom>
          <a:noFill/>
          <a:ln w="9525">
            <a:noFill/>
            <a:miter lim="800000"/>
            <a:headEnd/>
            <a:tailEnd/>
          </a:ln>
        </p:spPr>
      </p:pic>
      <p:pic>
        <p:nvPicPr>
          <p:cNvPr id="2071" name="Picture 51" descr="WhitecornerFlower"/>
          <p:cNvPicPr>
            <a:picLocks noChangeAspect="1" noChangeArrowheads="1"/>
          </p:cNvPicPr>
          <p:nvPr/>
        </p:nvPicPr>
        <p:blipFill>
          <a:blip r:embed="rId9"/>
          <a:srcRect/>
          <a:stretch>
            <a:fillRect/>
          </a:stretch>
        </p:blipFill>
        <p:spPr bwMode="auto">
          <a:xfrm>
            <a:off x="0" y="0"/>
            <a:ext cx="1371600" cy="1371600"/>
          </a:xfrm>
          <a:prstGeom prst="rect">
            <a:avLst/>
          </a:prstGeom>
          <a:noFill/>
          <a:ln w="9525">
            <a:noFill/>
            <a:miter lim="800000"/>
            <a:headEnd/>
            <a:tailEnd/>
          </a:ln>
        </p:spPr>
      </p:pic>
      <p:pic>
        <p:nvPicPr>
          <p:cNvPr id="2072" name="Picture 52" descr="WhitecornerFlower"/>
          <p:cNvPicPr>
            <a:picLocks noChangeAspect="1" noChangeArrowheads="1"/>
          </p:cNvPicPr>
          <p:nvPr/>
        </p:nvPicPr>
        <p:blipFill>
          <a:blip r:embed="rId10"/>
          <a:srcRect/>
          <a:stretch>
            <a:fillRect/>
          </a:stretch>
        </p:blipFill>
        <p:spPr bwMode="auto">
          <a:xfrm>
            <a:off x="7467600" y="228600"/>
            <a:ext cx="1371600" cy="1371600"/>
          </a:xfrm>
          <a:prstGeom prst="rect">
            <a:avLst/>
          </a:prstGeom>
          <a:noFill/>
          <a:ln w="9525">
            <a:noFill/>
            <a:miter lim="800000"/>
            <a:headEnd/>
            <a:tailEnd/>
          </a:ln>
        </p:spPr>
      </p:pic>
      <p:pic>
        <p:nvPicPr>
          <p:cNvPr id="2073" name="Picture 58" descr="DSTARS-P"/>
          <p:cNvPicPr>
            <a:picLocks noChangeAspect="1" noChangeArrowheads="1" noCrop="1"/>
          </p:cNvPicPr>
          <p:nvPr/>
        </p:nvPicPr>
        <p:blipFill>
          <a:blip r:embed="rId4"/>
          <a:srcRect/>
          <a:stretch>
            <a:fillRect/>
          </a:stretch>
        </p:blipFill>
        <p:spPr bwMode="auto">
          <a:xfrm>
            <a:off x="6019800" y="304800"/>
            <a:ext cx="1381125" cy="13255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093"/>
                                        </p:tgtEl>
                                        <p:attrNameLst>
                                          <p:attrName>style.visibility</p:attrName>
                                        </p:attrNameLst>
                                      </p:cBhvr>
                                      <p:to>
                                        <p:strVal val="visible"/>
                                      </p:to>
                                    </p:set>
                                    <p:anim calcmode="lin" valueType="num">
                                      <p:cBhvr>
                                        <p:cTn id="7" dur="3000" fill="hold"/>
                                        <p:tgtEl>
                                          <p:spTgt spid="3093"/>
                                        </p:tgtEl>
                                        <p:attrNameLst>
                                          <p:attrName>ppt_w</p:attrName>
                                        </p:attrNameLst>
                                      </p:cBhvr>
                                      <p:tavLst>
                                        <p:tav tm="0">
                                          <p:val>
                                            <p:fltVal val="0"/>
                                          </p:val>
                                        </p:tav>
                                        <p:tav tm="100000">
                                          <p:val>
                                            <p:strVal val="#ppt_w"/>
                                          </p:val>
                                        </p:tav>
                                      </p:tavLst>
                                    </p:anim>
                                    <p:anim calcmode="lin" valueType="num">
                                      <p:cBhvr>
                                        <p:cTn id="8" dur="3000" fill="hold"/>
                                        <p:tgtEl>
                                          <p:spTgt spid="3093"/>
                                        </p:tgtEl>
                                        <p:attrNameLst>
                                          <p:attrName>ppt_h</p:attrName>
                                        </p:attrNameLst>
                                      </p:cBhvr>
                                      <p:tavLst>
                                        <p:tav tm="0">
                                          <p:val>
                                            <p:fltVal val="0"/>
                                          </p:val>
                                        </p:tav>
                                        <p:tav tm="100000">
                                          <p:val>
                                            <p:strVal val="#ppt_h"/>
                                          </p:val>
                                        </p:tav>
                                      </p:tavLst>
                                    </p:anim>
                                  </p:childTnLst>
                                </p:cTn>
                              </p:par>
                            </p:childTnLst>
                          </p:cTn>
                        </p:par>
                        <p:par>
                          <p:cTn id="9" fill="hold" nodeType="afterGroup">
                            <p:stCondLst>
                              <p:cond delay="3000"/>
                            </p:stCondLst>
                            <p:childTnLst>
                              <p:par>
                                <p:cTn id="10" presetID="23" presetClass="entr" presetSubtype="16" fill="hold" grpId="0" nodeType="afterEffect">
                                  <p:stCondLst>
                                    <p:cond delay="0"/>
                                  </p:stCondLst>
                                  <p:childTnLst>
                                    <p:set>
                                      <p:cBhvr>
                                        <p:cTn id="11" dur="1" fill="hold">
                                          <p:stCondLst>
                                            <p:cond delay="0"/>
                                          </p:stCondLst>
                                        </p:cTn>
                                        <p:tgtEl>
                                          <p:spTgt spid="3094"/>
                                        </p:tgtEl>
                                        <p:attrNameLst>
                                          <p:attrName>style.visibility</p:attrName>
                                        </p:attrNameLst>
                                      </p:cBhvr>
                                      <p:to>
                                        <p:strVal val="visible"/>
                                      </p:to>
                                    </p:set>
                                    <p:anim calcmode="lin" valueType="num">
                                      <p:cBhvr>
                                        <p:cTn id="12" dur="3000" fill="hold"/>
                                        <p:tgtEl>
                                          <p:spTgt spid="3094"/>
                                        </p:tgtEl>
                                        <p:attrNameLst>
                                          <p:attrName>ppt_w</p:attrName>
                                        </p:attrNameLst>
                                      </p:cBhvr>
                                      <p:tavLst>
                                        <p:tav tm="0">
                                          <p:val>
                                            <p:fltVal val="0"/>
                                          </p:val>
                                        </p:tav>
                                        <p:tav tm="100000">
                                          <p:val>
                                            <p:strVal val="#ppt_w"/>
                                          </p:val>
                                        </p:tav>
                                      </p:tavLst>
                                    </p:anim>
                                    <p:anim calcmode="lin" valueType="num">
                                      <p:cBhvr>
                                        <p:cTn id="13" dur="3000" fill="hold"/>
                                        <p:tgtEl>
                                          <p:spTgt spid="309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3" grpId="0" animBg="1"/>
      <p:bldP spid="309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3"/>
          <p:cNvSpPr>
            <a:spLocks noChangeArrowheads="1"/>
          </p:cNvSpPr>
          <p:nvPr/>
        </p:nvSpPr>
        <p:spPr bwMode="auto">
          <a:xfrm>
            <a:off x="4572000" y="2819400"/>
            <a:ext cx="411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vi-VN" sz="2000" b="1">
                <a:solidFill>
                  <a:srgbClr val="0070C0"/>
                </a:solidFill>
                <a:latin typeface="Times New Roman" pitchFamily="18" charset="0"/>
              </a:rPr>
              <a:t> </a:t>
            </a:r>
            <a:r>
              <a:rPr lang="en-US" altLang="vi-VN" sz="3600" b="1">
                <a:solidFill>
                  <a:srgbClr val="0070C0"/>
                </a:solidFill>
                <a:latin typeface="Times New Roman" pitchFamily="18" charset="0"/>
              </a:rPr>
              <a:t>- Rừng ngập mặn</a:t>
            </a:r>
          </a:p>
        </p:txBody>
      </p:sp>
      <p:sp>
        <p:nvSpPr>
          <p:cNvPr id="8195" name="Text Box 14"/>
          <p:cNvSpPr txBox="1">
            <a:spLocks noChangeArrowheads="1"/>
          </p:cNvSpPr>
          <p:nvPr/>
        </p:nvSpPr>
        <p:spPr bwMode="auto">
          <a:xfrm>
            <a:off x="381000" y="2206625"/>
            <a:ext cx="2514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vi-VN" sz="3200" b="1">
                <a:solidFill>
                  <a:srgbClr val="FF0000"/>
                </a:solidFill>
                <a:latin typeface="Times New Roman" pitchFamily="18" charset="0"/>
              </a:rPr>
              <a:t>Luyện đọc</a:t>
            </a:r>
          </a:p>
        </p:txBody>
      </p:sp>
      <p:sp>
        <p:nvSpPr>
          <p:cNvPr id="8196" name="Rectangle 15"/>
          <p:cNvSpPr>
            <a:spLocks noChangeArrowheads="1"/>
          </p:cNvSpPr>
          <p:nvPr/>
        </p:nvSpPr>
        <p:spPr bwMode="auto">
          <a:xfrm>
            <a:off x="5638800" y="2209800"/>
            <a:ext cx="297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vi-VN" sz="3200" b="1">
                <a:solidFill>
                  <a:srgbClr val="FF0000"/>
                </a:solidFill>
                <a:latin typeface="Times New Roman" pitchFamily="18" charset="0"/>
              </a:rPr>
              <a:t>Tìm hiểu bài</a:t>
            </a:r>
          </a:p>
        </p:txBody>
      </p:sp>
      <p:sp>
        <p:nvSpPr>
          <p:cNvPr id="8197" name="Line 16"/>
          <p:cNvSpPr>
            <a:spLocks noChangeShapeType="1"/>
          </p:cNvSpPr>
          <p:nvPr/>
        </p:nvSpPr>
        <p:spPr bwMode="auto">
          <a:xfrm>
            <a:off x="4191000" y="2638425"/>
            <a:ext cx="0" cy="3657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198" name="Line 17"/>
          <p:cNvSpPr>
            <a:spLocks noChangeShapeType="1"/>
          </p:cNvSpPr>
          <p:nvPr/>
        </p:nvSpPr>
        <p:spPr bwMode="auto">
          <a:xfrm>
            <a:off x="2819400" y="2670175"/>
            <a:ext cx="27432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199" name="Rectangle 21"/>
          <p:cNvSpPr>
            <a:spLocks noChangeArrowheads="1"/>
          </p:cNvSpPr>
          <p:nvPr/>
        </p:nvSpPr>
        <p:spPr bwMode="auto">
          <a:xfrm>
            <a:off x="990600" y="5334000"/>
            <a:ext cx="2667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endParaRPr lang="vi-VN" altLang="vi-VN" sz="4000" b="1">
              <a:solidFill>
                <a:srgbClr val="0000FF"/>
              </a:solidFill>
              <a:latin typeface="Times New Roman" pitchFamily="18" charset="0"/>
            </a:endParaRPr>
          </a:p>
        </p:txBody>
      </p:sp>
      <p:sp>
        <p:nvSpPr>
          <p:cNvPr id="48" name="Rectangle 13"/>
          <p:cNvSpPr>
            <a:spLocks noChangeArrowheads="1"/>
          </p:cNvSpPr>
          <p:nvPr/>
        </p:nvSpPr>
        <p:spPr bwMode="auto">
          <a:xfrm>
            <a:off x="4572000" y="3429000"/>
            <a:ext cx="3429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vi-VN" sz="2000" b="1">
                <a:solidFill>
                  <a:srgbClr val="0070C0"/>
                </a:solidFill>
                <a:latin typeface="Times New Roman" pitchFamily="18" charset="0"/>
              </a:rPr>
              <a:t> </a:t>
            </a:r>
            <a:r>
              <a:rPr lang="en-US" altLang="vi-VN" sz="3600" b="1">
                <a:solidFill>
                  <a:srgbClr val="0070C0"/>
                </a:solidFill>
                <a:latin typeface="Times New Roman" pitchFamily="18" charset="0"/>
              </a:rPr>
              <a:t>- Quai đê</a:t>
            </a:r>
          </a:p>
        </p:txBody>
      </p:sp>
      <p:sp>
        <p:nvSpPr>
          <p:cNvPr id="8201" name="Rectangle 18"/>
          <p:cNvSpPr>
            <a:spLocks noChangeArrowheads="1"/>
          </p:cNvSpPr>
          <p:nvPr/>
        </p:nvSpPr>
        <p:spPr bwMode="auto">
          <a:xfrm>
            <a:off x="990600" y="2819400"/>
            <a:ext cx="3048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vi-VN" sz="3600" b="1">
                <a:solidFill>
                  <a:srgbClr val="0070C0"/>
                </a:solidFill>
                <a:latin typeface="Times New Roman" pitchFamily="18" charset="0"/>
              </a:rPr>
              <a:t>-  quai đê</a:t>
            </a:r>
            <a:r>
              <a:rPr lang="en-US" altLang="vi-VN" sz="4000" b="1">
                <a:solidFill>
                  <a:srgbClr val="0070C0"/>
                </a:solidFill>
                <a:latin typeface="Times New Roman" pitchFamily="18" charset="0"/>
              </a:rPr>
              <a:t> </a:t>
            </a:r>
          </a:p>
        </p:txBody>
      </p:sp>
      <p:sp>
        <p:nvSpPr>
          <p:cNvPr id="8202" name="Rectangle 19"/>
          <p:cNvSpPr>
            <a:spLocks noChangeArrowheads="1"/>
          </p:cNvSpPr>
          <p:nvPr/>
        </p:nvSpPr>
        <p:spPr bwMode="auto">
          <a:xfrm>
            <a:off x="762000" y="3429000"/>
            <a:ext cx="4267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vi-VN" sz="4000">
                <a:solidFill>
                  <a:srgbClr val="0070C0"/>
                </a:solidFill>
                <a:latin typeface="Times New Roman" pitchFamily="18" charset="0"/>
              </a:rPr>
              <a:t>  </a:t>
            </a:r>
            <a:r>
              <a:rPr lang="en-US" altLang="vi-VN" sz="4000" b="1">
                <a:solidFill>
                  <a:srgbClr val="0070C0"/>
                </a:solidFill>
                <a:latin typeface="Times New Roman" pitchFamily="18" charset="0"/>
              </a:rPr>
              <a:t>-  </a:t>
            </a:r>
            <a:r>
              <a:rPr lang="en-US" altLang="vi-VN" sz="3600" b="1">
                <a:solidFill>
                  <a:srgbClr val="0070C0"/>
                </a:solidFill>
                <a:latin typeface="Times New Roman" pitchFamily="18" charset="0"/>
              </a:rPr>
              <a:t>đê điều</a:t>
            </a:r>
          </a:p>
        </p:txBody>
      </p:sp>
      <p:sp>
        <p:nvSpPr>
          <p:cNvPr id="8203" name="Rectangle 20"/>
          <p:cNvSpPr>
            <a:spLocks noChangeArrowheads="1"/>
          </p:cNvSpPr>
          <p:nvPr/>
        </p:nvSpPr>
        <p:spPr bwMode="auto">
          <a:xfrm>
            <a:off x="885825" y="4038600"/>
            <a:ext cx="3200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vi-VN" sz="4000">
                <a:solidFill>
                  <a:srgbClr val="0070C0"/>
                </a:solidFill>
                <a:latin typeface="Times New Roman" pitchFamily="18" charset="0"/>
              </a:rPr>
              <a:t> </a:t>
            </a:r>
            <a:r>
              <a:rPr lang="en-US" altLang="vi-VN" sz="4000" b="1">
                <a:solidFill>
                  <a:srgbClr val="0070C0"/>
                </a:solidFill>
                <a:latin typeface="Times New Roman" pitchFamily="18" charset="0"/>
              </a:rPr>
              <a:t>-  </a:t>
            </a:r>
            <a:r>
              <a:rPr lang="en-US" altLang="vi-VN" sz="3600" b="1">
                <a:solidFill>
                  <a:srgbClr val="0070C0"/>
                </a:solidFill>
                <a:latin typeface="Times New Roman" pitchFamily="18" charset="0"/>
              </a:rPr>
              <a:t>xói lở</a:t>
            </a:r>
          </a:p>
        </p:txBody>
      </p:sp>
      <p:sp>
        <p:nvSpPr>
          <p:cNvPr id="8204" name="Rectangle 21"/>
          <p:cNvSpPr>
            <a:spLocks noChangeArrowheads="1"/>
          </p:cNvSpPr>
          <p:nvPr/>
        </p:nvSpPr>
        <p:spPr bwMode="auto">
          <a:xfrm>
            <a:off x="898525" y="4648200"/>
            <a:ext cx="3200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vi-VN" sz="4000" b="1">
                <a:solidFill>
                  <a:srgbClr val="0070C0"/>
                </a:solidFill>
                <a:latin typeface="Times New Roman" pitchFamily="18" charset="0"/>
              </a:rPr>
              <a:t> -  </a:t>
            </a:r>
            <a:r>
              <a:rPr lang="en-US" altLang="vi-VN" sz="3600" b="1">
                <a:solidFill>
                  <a:srgbClr val="0070C0"/>
                </a:solidFill>
                <a:latin typeface="Times New Roman" pitchFamily="18" charset="0"/>
              </a:rPr>
              <a:t>phục hồi</a:t>
            </a:r>
          </a:p>
        </p:txBody>
      </p:sp>
      <p:sp>
        <p:nvSpPr>
          <p:cNvPr id="8210" name="Text Box 21"/>
          <p:cNvSpPr txBox="1">
            <a:spLocks noChangeArrowheads="1"/>
          </p:cNvSpPr>
          <p:nvPr/>
        </p:nvSpPr>
        <p:spPr bwMode="auto">
          <a:xfrm>
            <a:off x="1676400" y="457200"/>
            <a:ext cx="594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r>
              <a:rPr lang="en-US" altLang="vi-VN" sz="4400" b="1" i="1">
                <a:solidFill>
                  <a:srgbClr val="FF0000"/>
                </a:solidFill>
              </a:rPr>
              <a:t> </a:t>
            </a:r>
            <a:r>
              <a:rPr lang="en-US" altLang="vi-VN" sz="3200" b="1">
                <a:solidFill>
                  <a:srgbClr val="FF0000"/>
                </a:solidFill>
                <a:latin typeface="Times New Roman" pitchFamily="18" charset="0"/>
                <a:cs typeface="Times New Roman" pitchFamily="18" charset="0"/>
              </a:rPr>
              <a:t>Trồng rừng ngập mặn</a:t>
            </a:r>
            <a:endParaRPr lang="vi-VN" altLang="vi-VN" sz="3200" b="1">
              <a:solidFill>
                <a:srgbClr val="FF0000"/>
              </a:solidFill>
              <a:latin typeface="Times New Roman" pitchFamily="18" charset="0"/>
              <a:cs typeface="Times New Roman" pitchFamily="18" charset="0"/>
            </a:endParaRPr>
          </a:p>
        </p:txBody>
      </p:sp>
      <p:sp>
        <p:nvSpPr>
          <p:cNvPr id="8211" name="Text Box 21"/>
          <p:cNvSpPr txBox="1">
            <a:spLocks noChangeArrowheads="1"/>
          </p:cNvSpPr>
          <p:nvPr/>
        </p:nvSpPr>
        <p:spPr bwMode="auto">
          <a:xfrm>
            <a:off x="5105400" y="12954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vi-VN" sz="2400" b="1" i="1">
                <a:solidFill>
                  <a:srgbClr val="0070C0"/>
                </a:solidFill>
                <a:latin typeface="Times New Roman" pitchFamily="18" charset="0"/>
                <a:cs typeface="Times New Roman" pitchFamily="18" charset="0"/>
              </a:rPr>
              <a:t>Theo Phan Nguyên Hồng</a:t>
            </a:r>
            <a:endParaRPr lang="vi-VN" altLang="vi-VN" sz="2400" b="1" i="1">
              <a:solidFill>
                <a:srgbClr val="0070C0"/>
              </a:solidFill>
              <a:latin typeface="Times New Roman" pitchFamily="18" charset="0"/>
              <a:cs typeface="Times New Roman" pitchFamily="18" charset="0"/>
            </a:endParaRPr>
          </a:p>
        </p:txBody>
      </p:sp>
      <p:sp>
        <p:nvSpPr>
          <p:cNvPr id="8212" name="Text Box 10"/>
          <p:cNvSpPr txBox="1">
            <a:spLocks noChangeArrowheads="1"/>
          </p:cNvSpPr>
          <p:nvPr/>
        </p:nvSpPr>
        <p:spPr bwMode="auto">
          <a:xfrm>
            <a:off x="3733800" y="30163"/>
            <a:ext cx="1905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vi-VN" sz="3200" b="1" u="sng">
                <a:solidFill>
                  <a:srgbClr val="0070C0"/>
                </a:solidFill>
                <a:latin typeface="Times New Roman" pitchFamily="18" charset="0"/>
                <a:cs typeface="Times New Roman" pitchFamily="18" charset="0"/>
              </a:rPr>
              <a:t>Tập đọc:</a:t>
            </a:r>
          </a:p>
        </p:txBody>
      </p:sp>
    </p:spTree>
    <p:extLst>
      <p:ext uri="{BB962C8B-B14F-4D97-AF65-F5344CB8AC3E}">
        <p14:creationId xmlns:p14="http://schemas.microsoft.com/office/powerpoint/2010/main" val="2448278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HINH\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41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3495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1"/>
          <p:cNvSpPr>
            <a:spLocks noChangeArrowheads="1"/>
          </p:cNvSpPr>
          <p:nvPr/>
        </p:nvSpPr>
        <p:spPr bwMode="auto">
          <a:xfrm>
            <a:off x="990600" y="5334000"/>
            <a:ext cx="2667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endParaRPr lang="vi-VN" altLang="vi-VN" sz="4000" b="1">
              <a:solidFill>
                <a:srgbClr val="0000FF"/>
              </a:solidFill>
              <a:latin typeface="Times New Roman" pitchFamily="18" charset="0"/>
            </a:endParaRPr>
          </a:p>
        </p:txBody>
      </p:sp>
      <p:sp>
        <p:nvSpPr>
          <p:cNvPr id="10245" name="Text Box 14"/>
          <p:cNvSpPr txBox="1">
            <a:spLocks noChangeArrowheads="1"/>
          </p:cNvSpPr>
          <p:nvPr/>
        </p:nvSpPr>
        <p:spPr bwMode="auto">
          <a:xfrm>
            <a:off x="381000" y="2206625"/>
            <a:ext cx="2514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vi-VN" sz="3200" b="1">
                <a:solidFill>
                  <a:srgbClr val="FF0000"/>
                </a:solidFill>
                <a:latin typeface="Times New Roman" pitchFamily="18" charset="0"/>
              </a:rPr>
              <a:t>Luyện đọc</a:t>
            </a:r>
          </a:p>
        </p:txBody>
      </p:sp>
      <p:sp>
        <p:nvSpPr>
          <p:cNvPr id="10246" name="Rectangle 15"/>
          <p:cNvSpPr>
            <a:spLocks noChangeArrowheads="1"/>
          </p:cNvSpPr>
          <p:nvPr/>
        </p:nvSpPr>
        <p:spPr bwMode="auto">
          <a:xfrm>
            <a:off x="5638800" y="2209800"/>
            <a:ext cx="297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vi-VN" sz="3200" b="1">
                <a:solidFill>
                  <a:srgbClr val="FF0000"/>
                </a:solidFill>
                <a:latin typeface="Times New Roman" pitchFamily="18" charset="0"/>
              </a:rPr>
              <a:t>Tìm hiểu bài</a:t>
            </a:r>
          </a:p>
        </p:txBody>
      </p:sp>
      <p:sp>
        <p:nvSpPr>
          <p:cNvPr id="10247" name="Line 16"/>
          <p:cNvSpPr>
            <a:spLocks noChangeShapeType="1"/>
          </p:cNvSpPr>
          <p:nvPr/>
        </p:nvSpPr>
        <p:spPr bwMode="auto">
          <a:xfrm>
            <a:off x="4191000" y="2638425"/>
            <a:ext cx="0" cy="3657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0248" name="Line 17"/>
          <p:cNvSpPr>
            <a:spLocks noChangeShapeType="1"/>
          </p:cNvSpPr>
          <p:nvPr/>
        </p:nvSpPr>
        <p:spPr bwMode="auto">
          <a:xfrm>
            <a:off x="2819400" y="2670175"/>
            <a:ext cx="27432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0252" name="Rectangle 20"/>
          <p:cNvSpPr>
            <a:spLocks noChangeArrowheads="1"/>
          </p:cNvSpPr>
          <p:nvPr/>
        </p:nvSpPr>
        <p:spPr bwMode="auto">
          <a:xfrm>
            <a:off x="885825" y="4038600"/>
            <a:ext cx="3200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vi-VN" sz="4000">
                <a:solidFill>
                  <a:srgbClr val="0070C0"/>
                </a:solidFill>
                <a:latin typeface="Times New Roman" pitchFamily="18" charset="0"/>
              </a:rPr>
              <a:t> </a:t>
            </a:r>
            <a:r>
              <a:rPr lang="en-US" altLang="vi-VN" sz="4000" b="1">
                <a:solidFill>
                  <a:srgbClr val="0070C0"/>
                </a:solidFill>
                <a:latin typeface="Times New Roman" pitchFamily="18" charset="0"/>
              </a:rPr>
              <a:t>-  </a:t>
            </a:r>
            <a:r>
              <a:rPr lang="en-US" altLang="vi-VN" sz="3600" b="1">
                <a:solidFill>
                  <a:srgbClr val="0070C0"/>
                </a:solidFill>
                <a:latin typeface="Times New Roman" pitchFamily="18" charset="0"/>
              </a:rPr>
              <a:t>xói lở</a:t>
            </a:r>
          </a:p>
        </p:txBody>
      </p:sp>
      <p:sp>
        <p:nvSpPr>
          <p:cNvPr id="10253" name="Rectangle 21"/>
          <p:cNvSpPr>
            <a:spLocks noChangeArrowheads="1"/>
          </p:cNvSpPr>
          <p:nvPr/>
        </p:nvSpPr>
        <p:spPr bwMode="auto">
          <a:xfrm>
            <a:off x="898525" y="4648200"/>
            <a:ext cx="3200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vi-VN" sz="4000" b="1">
                <a:solidFill>
                  <a:srgbClr val="0070C0"/>
                </a:solidFill>
                <a:latin typeface="Times New Roman" pitchFamily="18" charset="0"/>
              </a:rPr>
              <a:t> -  </a:t>
            </a:r>
            <a:r>
              <a:rPr lang="en-US" altLang="vi-VN" sz="3600" b="1">
                <a:solidFill>
                  <a:srgbClr val="0070C0"/>
                </a:solidFill>
                <a:latin typeface="Times New Roman" pitchFamily="18" charset="0"/>
              </a:rPr>
              <a:t>phục hồi</a:t>
            </a:r>
          </a:p>
        </p:txBody>
      </p:sp>
      <p:sp>
        <p:nvSpPr>
          <p:cNvPr id="10259" name="Text Box 21"/>
          <p:cNvSpPr txBox="1">
            <a:spLocks noChangeArrowheads="1"/>
          </p:cNvSpPr>
          <p:nvPr/>
        </p:nvSpPr>
        <p:spPr bwMode="auto">
          <a:xfrm>
            <a:off x="1676400" y="457200"/>
            <a:ext cx="594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r>
              <a:rPr lang="en-US" altLang="vi-VN" sz="4400" b="1" i="1">
                <a:solidFill>
                  <a:srgbClr val="FF0000"/>
                </a:solidFill>
              </a:rPr>
              <a:t> </a:t>
            </a:r>
            <a:r>
              <a:rPr lang="en-US" altLang="vi-VN" sz="3200" b="1">
                <a:solidFill>
                  <a:srgbClr val="FF0000"/>
                </a:solidFill>
                <a:latin typeface="Times New Roman" pitchFamily="18" charset="0"/>
                <a:cs typeface="Times New Roman" pitchFamily="18" charset="0"/>
              </a:rPr>
              <a:t>Trồng rừng ngập mặn</a:t>
            </a:r>
            <a:endParaRPr lang="vi-VN" altLang="vi-VN" sz="3200" b="1">
              <a:solidFill>
                <a:srgbClr val="FF0000"/>
              </a:solidFill>
              <a:latin typeface="Times New Roman" pitchFamily="18" charset="0"/>
              <a:cs typeface="Times New Roman" pitchFamily="18" charset="0"/>
            </a:endParaRPr>
          </a:p>
        </p:txBody>
      </p:sp>
      <p:sp>
        <p:nvSpPr>
          <p:cNvPr id="10260" name="Text Box 21"/>
          <p:cNvSpPr txBox="1">
            <a:spLocks noChangeArrowheads="1"/>
          </p:cNvSpPr>
          <p:nvPr/>
        </p:nvSpPr>
        <p:spPr bwMode="auto">
          <a:xfrm>
            <a:off x="5105400" y="12954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vi-VN" sz="2400" b="1" i="1">
                <a:solidFill>
                  <a:schemeClr val="bg1"/>
                </a:solidFill>
                <a:latin typeface="Times New Roman" pitchFamily="18" charset="0"/>
                <a:cs typeface="Times New Roman" pitchFamily="18" charset="0"/>
              </a:rPr>
              <a:t>Theo Phan Nguyên Hồng</a:t>
            </a:r>
            <a:endParaRPr lang="vi-VN" altLang="vi-VN" sz="2400" b="1" i="1">
              <a:solidFill>
                <a:schemeClr val="bg1"/>
              </a:solidFill>
              <a:latin typeface="Times New Roman" pitchFamily="18" charset="0"/>
              <a:cs typeface="Times New Roman" pitchFamily="18" charset="0"/>
            </a:endParaRPr>
          </a:p>
        </p:txBody>
      </p:sp>
      <p:sp>
        <p:nvSpPr>
          <p:cNvPr id="10261" name="Text Box 10"/>
          <p:cNvSpPr txBox="1">
            <a:spLocks noChangeArrowheads="1"/>
          </p:cNvSpPr>
          <p:nvPr/>
        </p:nvSpPr>
        <p:spPr bwMode="auto">
          <a:xfrm>
            <a:off x="3733800" y="30163"/>
            <a:ext cx="1905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vi-VN" sz="3200" b="1" u="sng">
                <a:solidFill>
                  <a:schemeClr val="bg1"/>
                </a:solidFill>
                <a:latin typeface="Times New Roman" pitchFamily="18" charset="0"/>
                <a:cs typeface="Times New Roman" pitchFamily="18" charset="0"/>
              </a:rPr>
              <a:t>Tập đọc:</a:t>
            </a:r>
          </a:p>
        </p:txBody>
      </p:sp>
      <p:sp>
        <p:nvSpPr>
          <p:cNvPr id="21" name="Text Box 21"/>
          <p:cNvSpPr txBox="1">
            <a:spLocks noChangeArrowheads="1"/>
          </p:cNvSpPr>
          <p:nvPr/>
        </p:nvSpPr>
        <p:spPr bwMode="auto">
          <a:xfrm>
            <a:off x="5118970" y="12954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vi-VN" sz="2400" b="1" i="1">
                <a:solidFill>
                  <a:schemeClr val="bg1"/>
                </a:solidFill>
                <a:latin typeface="Times New Roman" pitchFamily="18" charset="0"/>
                <a:cs typeface="Times New Roman" pitchFamily="18" charset="0"/>
              </a:rPr>
              <a:t>Theo Phan Nguyên Hồng</a:t>
            </a:r>
            <a:endParaRPr lang="vi-VN" altLang="vi-VN" sz="2400" b="1" i="1">
              <a:solidFill>
                <a:schemeClr val="bg1"/>
              </a:solidFill>
              <a:latin typeface="Times New Roman" pitchFamily="18" charset="0"/>
              <a:cs typeface="Times New Roman" pitchFamily="18" charset="0"/>
            </a:endParaRPr>
          </a:p>
        </p:txBody>
      </p:sp>
      <p:sp>
        <p:nvSpPr>
          <p:cNvPr id="22" name="Text Box 10"/>
          <p:cNvSpPr txBox="1">
            <a:spLocks noChangeArrowheads="1"/>
          </p:cNvSpPr>
          <p:nvPr/>
        </p:nvSpPr>
        <p:spPr bwMode="auto">
          <a:xfrm>
            <a:off x="3747370" y="30163"/>
            <a:ext cx="1905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vi-VN" sz="3200" b="1" u="sng">
                <a:solidFill>
                  <a:schemeClr val="bg1"/>
                </a:solidFill>
                <a:latin typeface="Times New Roman" pitchFamily="18" charset="0"/>
                <a:cs typeface="Times New Roman" pitchFamily="18" charset="0"/>
              </a:rPr>
              <a:t>Tập đọc:</a:t>
            </a:r>
          </a:p>
        </p:txBody>
      </p:sp>
      <p:sp>
        <p:nvSpPr>
          <p:cNvPr id="23" name="Rectangle 19"/>
          <p:cNvSpPr>
            <a:spLocks noChangeArrowheads="1"/>
          </p:cNvSpPr>
          <p:nvPr/>
        </p:nvSpPr>
        <p:spPr bwMode="auto">
          <a:xfrm>
            <a:off x="838200" y="3464316"/>
            <a:ext cx="4267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vi-VN" sz="4000">
                <a:solidFill>
                  <a:srgbClr val="0070C0"/>
                </a:solidFill>
                <a:latin typeface="Times New Roman" pitchFamily="18" charset="0"/>
              </a:rPr>
              <a:t>  </a:t>
            </a:r>
            <a:r>
              <a:rPr lang="en-US" altLang="vi-VN" sz="4000" b="1">
                <a:solidFill>
                  <a:srgbClr val="0070C0"/>
                </a:solidFill>
                <a:latin typeface="Times New Roman" pitchFamily="18" charset="0"/>
              </a:rPr>
              <a:t>-  </a:t>
            </a:r>
            <a:r>
              <a:rPr lang="en-US" altLang="vi-VN" sz="3600" b="1">
                <a:solidFill>
                  <a:srgbClr val="0070C0"/>
                </a:solidFill>
                <a:latin typeface="Times New Roman" pitchFamily="18" charset="0"/>
              </a:rPr>
              <a:t>đê điều</a:t>
            </a:r>
          </a:p>
        </p:txBody>
      </p:sp>
      <p:sp>
        <p:nvSpPr>
          <p:cNvPr id="24" name="Rectangle 13"/>
          <p:cNvSpPr>
            <a:spLocks noChangeArrowheads="1"/>
          </p:cNvSpPr>
          <p:nvPr/>
        </p:nvSpPr>
        <p:spPr bwMode="auto">
          <a:xfrm>
            <a:off x="4648200" y="4389437"/>
            <a:ext cx="3429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vi-VN" sz="2000" b="1">
                <a:solidFill>
                  <a:srgbClr val="0070C0"/>
                </a:solidFill>
                <a:latin typeface="Times New Roman" pitchFamily="18" charset="0"/>
              </a:rPr>
              <a:t> </a:t>
            </a:r>
            <a:r>
              <a:rPr lang="en-US" altLang="vi-VN" sz="3600" b="1">
                <a:solidFill>
                  <a:srgbClr val="0070C0"/>
                </a:solidFill>
                <a:latin typeface="Times New Roman" pitchFamily="18" charset="0"/>
              </a:rPr>
              <a:t>- Phục hồi</a:t>
            </a:r>
          </a:p>
        </p:txBody>
      </p:sp>
      <p:sp>
        <p:nvSpPr>
          <p:cNvPr id="25" name="Rectangle 13"/>
          <p:cNvSpPr>
            <a:spLocks noChangeArrowheads="1"/>
          </p:cNvSpPr>
          <p:nvPr/>
        </p:nvSpPr>
        <p:spPr bwMode="auto">
          <a:xfrm>
            <a:off x="4547992" y="2920870"/>
            <a:ext cx="411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vi-VN" sz="2000" b="1">
                <a:solidFill>
                  <a:srgbClr val="0070C0"/>
                </a:solidFill>
                <a:latin typeface="Times New Roman" pitchFamily="18" charset="0"/>
              </a:rPr>
              <a:t> </a:t>
            </a:r>
            <a:r>
              <a:rPr lang="en-US" altLang="vi-VN" sz="3600" b="1">
                <a:solidFill>
                  <a:srgbClr val="0070C0"/>
                </a:solidFill>
                <a:latin typeface="Times New Roman" pitchFamily="18" charset="0"/>
              </a:rPr>
              <a:t>- Rừng ngập mặn</a:t>
            </a:r>
          </a:p>
        </p:txBody>
      </p:sp>
      <p:sp>
        <p:nvSpPr>
          <p:cNvPr id="26" name="Rectangle 13"/>
          <p:cNvSpPr>
            <a:spLocks noChangeArrowheads="1"/>
          </p:cNvSpPr>
          <p:nvPr/>
        </p:nvSpPr>
        <p:spPr bwMode="auto">
          <a:xfrm>
            <a:off x="4668033" y="3717925"/>
            <a:ext cx="3429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vi-VN" sz="2000" b="1">
                <a:solidFill>
                  <a:srgbClr val="0070C0"/>
                </a:solidFill>
                <a:latin typeface="Times New Roman" pitchFamily="18" charset="0"/>
              </a:rPr>
              <a:t> </a:t>
            </a:r>
            <a:r>
              <a:rPr lang="en-US" altLang="vi-VN" sz="3600" b="1">
                <a:solidFill>
                  <a:srgbClr val="0070C0"/>
                </a:solidFill>
                <a:latin typeface="Times New Roman" pitchFamily="18" charset="0"/>
              </a:rPr>
              <a:t>- Quai đê</a:t>
            </a:r>
          </a:p>
        </p:txBody>
      </p:sp>
      <p:sp>
        <p:nvSpPr>
          <p:cNvPr id="27" name="Rectangle 18"/>
          <p:cNvSpPr>
            <a:spLocks noChangeArrowheads="1"/>
          </p:cNvSpPr>
          <p:nvPr/>
        </p:nvSpPr>
        <p:spPr bwMode="auto">
          <a:xfrm>
            <a:off x="1143000" y="2895600"/>
            <a:ext cx="3048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vi-VN" sz="3600" b="1">
                <a:solidFill>
                  <a:srgbClr val="0070C0"/>
                </a:solidFill>
                <a:latin typeface="Times New Roman" pitchFamily="18" charset="0"/>
              </a:rPr>
              <a:t>-  quai đê</a:t>
            </a:r>
            <a:r>
              <a:rPr lang="en-US" altLang="vi-VN" sz="4000" b="1">
                <a:solidFill>
                  <a:srgbClr val="0070C0"/>
                </a:solidFill>
                <a:latin typeface="Times New Roman" pitchFamily="18" charset="0"/>
              </a:rPr>
              <a:t> </a:t>
            </a:r>
          </a:p>
        </p:txBody>
      </p:sp>
      <p:sp>
        <p:nvSpPr>
          <p:cNvPr id="28" name="Text Box 21"/>
          <p:cNvSpPr txBox="1">
            <a:spLocks noChangeArrowheads="1"/>
          </p:cNvSpPr>
          <p:nvPr/>
        </p:nvSpPr>
        <p:spPr bwMode="auto">
          <a:xfrm>
            <a:off x="5118970" y="132715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vi-VN" sz="2400" b="1" i="1">
                <a:solidFill>
                  <a:srgbClr val="0070C0"/>
                </a:solidFill>
                <a:latin typeface="Times New Roman" pitchFamily="18" charset="0"/>
                <a:cs typeface="Times New Roman" pitchFamily="18" charset="0"/>
              </a:rPr>
              <a:t>Theo Phan Nguyên Hồng</a:t>
            </a:r>
            <a:endParaRPr lang="vi-VN" altLang="vi-VN" sz="2400" b="1" i="1">
              <a:solidFill>
                <a:srgbClr val="0070C0"/>
              </a:solidFill>
              <a:latin typeface="Times New Roman" pitchFamily="18" charset="0"/>
              <a:cs typeface="Times New Roman" pitchFamily="18" charset="0"/>
            </a:endParaRPr>
          </a:p>
        </p:txBody>
      </p:sp>
      <p:sp>
        <p:nvSpPr>
          <p:cNvPr id="29" name="Text Box 10"/>
          <p:cNvSpPr txBox="1">
            <a:spLocks noChangeArrowheads="1"/>
          </p:cNvSpPr>
          <p:nvPr/>
        </p:nvSpPr>
        <p:spPr bwMode="auto">
          <a:xfrm>
            <a:off x="3747370" y="61913"/>
            <a:ext cx="1905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vi-VN" sz="3200" b="1" u="sng">
                <a:solidFill>
                  <a:srgbClr val="0070C0"/>
                </a:solidFill>
                <a:latin typeface="Times New Roman" pitchFamily="18" charset="0"/>
                <a:cs typeface="Times New Roman" pitchFamily="18" charset="0"/>
              </a:rPr>
              <a:t>Tập đọc:</a:t>
            </a:r>
          </a:p>
        </p:txBody>
      </p:sp>
    </p:spTree>
    <p:extLst>
      <p:ext uri="{BB962C8B-B14F-4D97-AF65-F5344CB8AC3E}">
        <p14:creationId xmlns:p14="http://schemas.microsoft.com/office/powerpoint/2010/main" val="325299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descr="6_chamsoc1674-4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7459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wheel(4)">
                                      <p:cBhvr>
                                        <p:cTn id="7" dur="2000"/>
                                        <p:tgtEl>
                                          <p:spTgt spid="5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4" descr="small_96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9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15712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57348"/>
                                        </p:tgtEl>
                                        <p:attrNameLst>
                                          <p:attrName>style.visibility</p:attrName>
                                        </p:attrNameLst>
                                      </p:cBhvr>
                                      <p:to>
                                        <p:strVal val="visible"/>
                                      </p:to>
                                    </p:set>
                                    <p:animEffect transition="in" filter="wheel(4)">
                                      <p:cBhvr>
                                        <p:cTn id="7" dur="2000"/>
                                        <p:tgtEl>
                                          <p:spTgt spid="57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rung_ngap_ma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5640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457200" y="519113"/>
            <a:ext cx="7543800" cy="1016000"/>
          </a:xfrm>
          <a:prstGeom prst="rect">
            <a:avLst/>
          </a:prstGeom>
          <a:noFill/>
          <a:ln w="9525">
            <a:noFill/>
            <a:miter lim="800000"/>
            <a:headEnd/>
            <a:tailEnd/>
          </a:ln>
        </p:spPr>
        <p:txBody>
          <a:bodyPr>
            <a:spAutoFit/>
          </a:bodyPr>
          <a:lstStyle/>
          <a:p>
            <a:pPr>
              <a:spcBef>
                <a:spcPct val="50000"/>
              </a:spcBef>
            </a:pPr>
            <a:r>
              <a:rPr lang="en-US" sz="2400" b="1" i="1">
                <a:solidFill>
                  <a:srgbClr val="0000FF"/>
                </a:solidFill>
              </a:rPr>
              <a:t>                    </a:t>
            </a:r>
          </a:p>
          <a:p>
            <a:pPr>
              <a:spcBef>
                <a:spcPct val="50000"/>
              </a:spcBef>
            </a:pPr>
            <a:r>
              <a:rPr lang="en-US" sz="2400" b="1" i="1">
                <a:solidFill>
                  <a:srgbClr val="0000FF"/>
                </a:solidFill>
              </a:rPr>
              <a:t>                                          </a:t>
            </a:r>
            <a:r>
              <a:rPr lang="en-US" sz="2400" b="1" i="1" u="sng">
                <a:solidFill>
                  <a:srgbClr val="0000FF"/>
                </a:solidFill>
              </a:rPr>
              <a:t>Tập đọc</a:t>
            </a:r>
            <a:r>
              <a:rPr lang="en-US" sz="2400" b="1" i="1">
                <a:solidFill>
                  <a:srgbClr val="0000FF"/>
                </a:solidFill>
              </a:rPr>
              <a:t>:</a:t>
            </a:r>
          </a:p>
        </p:txBody>
      </p:sp>
      <p:sp>
        <p:nvSpPr>
          <p:cNvPr id="10243" name="Text Box 3"/>
          <p:cNvSpPr txBox="1">
            <a:spLocks noChangeArrowheads="1"/>
          </p:cNvSpPr>
          <p:nvPr/>
        </p:nvSpPr>
        <p:spPr bwMode="auto">
          <a:xfrm>
            <a:off x="2286000" y="1524000"/>
            <a:ext cx="4495800" cy="579438"/>
          </a:xfrm>
          <a:prstGeom prst="rect">
            <a:avLst/>
          </a:prstGeom>
          <a:noFill/>
          <a:ln w="9525">
            <a:noFill/>
            <a:miter lim="800000"/>
            <a:headEnd/>
            <a:tailEnd/>
          </a:ln>
        </p:spPr>
        <p:txBody>
          <a:bodyPr>
            <a:spAutoFit/>
          </a:bodyPr>
          <a:lstStyle/>
          <a:p>
            <a:pPr>
              <a:spcBef>
                <a:spcPct val="50000"/>
              </a:spcBef>
            </a:pPr>
            <a:r>
              <a:rPr lang="en-US" sz="3200" b="1">
                <a:solidFill>
                  <a:srgbClr val="FF0000"/>
                </a:solidFill>
              </a:rPr>
              <a:t>Trồng rừng ngập mặn</a:t>
            </a:r>
          </a:p>
        </p:txBody>
      </p:sp>
      <p:sp>
        <p:nvSpPr>
          <p:cNvPr id="10244" name="Text Box 4"/>
          <p:cNvSpPr txBox="1">
            <a:spLocks noChangeArrowheads="1"/>
          </p:cNvSpPr>
          <p:nvPr/>
        </p:nvSpPr>
        <p:spPr bwMode="auto">
          <a:xfrm>
            <a:off x="4495800" y="2057400"/>
            <a:ext cx="3886200" cy="457200"/>
          </a:xfrm>
          <a:prstGeom prst="rect">
            <a:avLst/>
          </a:prstGeom>
          <a:noFill/>
          <a:ln w="9525">
            <a:noFill/>
            <a:miter lim="800000"/>
            <a:headEnd/>
            <a:tailEnd/>
          </a:ln>
        </p:spPr>
        <p:txBody>
          <a:bodyPr>
            <a:spAutoFit/>
          </a:bodyPr>
          <a:lstStyle/>
          <a:p>
            <a:pPr>
              <a:spcBef>
                <a:spcPct val="50000"/>
              </a:spcBef>
            </a:pPr>
            <a:r>
              <a:rPr lang="en-US" sz="2400" b="1" i="1">
                <a:solidFill>
                  <a:srgbClr val="0000FF"/>
                </a:solidFill>
              </a:rPr>
              <a:t>Theo Phan Nguyên Hồng</a:t>
            </a:r>
          </a:p>
        </p:txBody>
      </p:sp>
      <p:sp>
        <p:nvSpPr>
          <p:cNvPr id="10245" name="Text Box 5"/>
          <p:cNvSpPr txBox="1">
            <a:spLocks noChangeArrowheads="1"/>
          </p:cNvSpPr>
          <p:nvPr/>
        </p:nvSpPr>
        <p:spPr bwMode="auto">
          <a:xfrm>
            <a:off x="1447800" y="2659063"/>
            <a:ext cx="3352800" cy="366712"/>
          </a:xfrm>
          <a:prstGeom prst="rect">
            <a:avLst/>
          </a:prstGeom>
          <a:noFill/>
          <a:ln w="9525">
            <a:noFill/>
            <a:miter lim="800000"/>
            <a:headEnd/>
            <a:tailEnd/>
          </a:ln>
        </p:spPr>
        <p:txBody>
          <a:bodyPr>
            <a:spAutoFit/>
          </a:bodyPr>
          <a:lstStyle/>
          <a:p>
            <a:pPr>
              <a:spcBef>
                <a:spcPct val="50000"/>
              </a:spcBef>
            </a:pPr>
            <a:endParaRPr lang="en-US" sz="1800"/>
          </a:p>
        </p:txBody>
      </p:sp>
      <p:sp>
        <p:nvSpPr>
          <p:cNvPr id="24583" name="Text Box 7"/>
          <p:cNvSpPr txBox="1">
            <a:spLocks noChangeArrowheads="1"/>
          </p:cNvSpPr>
          <p:nvPr/>
        </p:nvSpPr>
        <p:spPr bwMode="auto">
          <a:xfrm>
            <a:off x="1371600" y="3048000"/>
            <a:ext cx="7467600" cy="946150"/>
          </a:xfrm>
          <a:prstGeom prst="rect">
            <a:avLst/>
          </a:prstGeom>
          <a:noFill/>
          <a:ln w="9525">
            <a:noFill/>
            <a:miter lim="800000"/>
            <a:headEnd/>
            <a:tailEnd/>
          </a:ln>
        </p:spPr>
        <p:txBody>
          <a:bodyPr>
            <a:spAutoFit/>
          </a:bodyPr>
          <a:lstStyle/>
          <a:p>
            <a:pPr>
              <a:spcBef>
                <a:spcPct val="50000"/>
              </a:spcBef>
            </a:pPr>
            <a:r>
              <a:rPr lang="en-US" b="1" i="1">
                <a:solidFill>
                  <a:srgbClr val="FF0000"/>
                </a:solidFill>
              </a:rPr>
              <a:t>Nguyên nhân nào khiến một phần rừng ngập mặn bị mất đi ?</a:t>
            </a:r>
          </a:p>
        </p:txBody>
      </p:sp>
      <p:sp>
        <p:nvSpPr>
          <p:cNvPr id="24585" name="Text Box 9"/>
          <p:cNvSpPr txBox="1">
            <a:spLocks noChangeArrowheads="1"/>
          </p:cNvSpPr>
          <p:nvPr/>
        </p:nvSpPr>
        <p:spPr bwMode="auto">
          <a:xfrm>
            <a:off x="914400" y="3689350"/>
            <a:ext cx="7467600" cy="1373188"/>
          </a:xfrm>
          <a:prstGeom prst="rect">
            <a:avLst/>
          </a:prstGeom>
          <a:noFill/>
          <a:ln w="9525">
            <a:noFill/>
            <a:miter lim="800000"/>
            <a:headEnd/>
            <a:tailEnd/>
          </a:ln>
        </p:spPr>
        <p:txBody>
          <a:bodyPr>
            <a:spAutoFit/>
          </a:bodyPr>
          <a:lstStyle/>
          <a:p>
            <a:pPr algn="just">
              <a:spcBef>
                <a:spcPct val="50000"/>
              </a:spcBef>
            </a:pPr>
            <a:r>
              <a:rPr lang="en-US" b="1" i="1">
                <a:solidFill>
                  <a:srgbClr val="0000FF"/>
                </a:solidFill>
              </a:rPr>
              <a:t>Nguyên nhân khiến một phần rừng ngập mặn bị mất đi : Do chiến tranh, các quá trình quai đê lấn biển, làm đầm nuôi tôm .</a:t>
            </a:r>
          </a:p>
        </p:txBody>
      </p:sp>
      <p:sp>
        <p:nvSpPr>
          <p:cNvPr id="10248" name="Text Box 12"/>
          <p:cNvSpPr txBox="1">
            <a:spLocks noChangeArrowheads="1"/>
          </p:cNvSpPr>
          <p:nvPr/>
        </p:nvSpPr>
        <p:spPr bwMode="auto">
          <a:xfrm>
            <a:off x="1371600" y="2514600"/>
            <a:ext cx="3505200" cy="519113"/>
          </a:xfrm>
          <a:prstGeom prst="rect">
            <a:avLst/>
          </a:prstGeom>
          <a:noFill/>
          <a:ln w="9525">
            <a:noFill/>
            <a:miter lim="800000"/>
            <a:headEnd/>
            <a:tailEnd/>
          </a:ln>
        </p:spPr>
        <p:txBody>
          <a:bodyPr>
            <a:spAutoFit/>
          </a:bodyPr>
          <a:lstStyle/>
          <a:p>
            <a:pPr>
              <a:spcBef>
                <a:spcPct val="50000"/>
              </a:spcBef>
            </a:pPr>
            <a:r>
              <a:rPr lang="en-US" b="1">
                <a:solidFill>
                  <a:srgbClr val="990000"/>
                </a:solidFill>
              </a:rPr>
              <a:t> </a:t>
            </a:r>
            <a:r>
              <a:rPr lang="en-US" b="1" u="sng">
                <a:solidFill>
                  <a:srgbClr val="990000"/>
                </a:solidFill>
              </a:rPr>
              <a:t>Tìm hiểu bài</a:t>
            </a:r>
            <a:r>
              <a:rPr lang="en-US" b="1">
                <a:solidFill>
                  <a:srgbClr val="99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4583"/>
                                        </p:tgtEl>
                                        <p:attrNameLst>
                                          <p:attrName>style.visibility</p:attrName>
                                        </p:attrNameLst>
                                      </p:cBhvr>
                                      <p:to>
                                        <p:strVal val="visible"/>
                                      </p:to>
                                    </p:set>
                                    <p:animEffect transition="in" filter="diamond(in)">
                                      <p:cBhvr>
                                        <p:cTn id="7" dur="1000"/>
                                        <p:tgtEl>
                                          <p:spTgt spid="245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4" fill="hold" grpId="1" nodeType="clickEffect">
                                  <p:stCondLst>
                                    <p:cond delay="0"/>
                                  </p:stCondLst>
                                  <p:childTnLst>
                                    <p:anim calcmode="lin" valueType="num">
                                      <p:cBhvr additive="base">
                                        <p:cTn id="11" dur="1000"/>
                                        <p:tgtEl>
                                          <p:spTgt spid="24583"/>
                                        </p:tgtEl>
                                        <p:attrNameLst>
                                          <p:attrName>ppt_x</p:attrName>
                                        </p:attrNameLst>
                                      </p:cBhvr>
                                      <p:tavLst>
                                        <p:tav tm="0">
                                          <p:val>
                                            <p:strVal val="ppt_x"/>
                                          </p:val>
                                        </p:tav>
                                        <p:tav tm="100000">
                                          <p:val>
                                            <p:strVal val="ppt_x"/>
                                          </p:val>
                                        </p:tav>
                                      </p:tavLst>
                                    </p:anim>
                                    <p:anim calcmode="lin" valueType="num">
                                      <p:cBhvr additive="base">
                                        <p:cTn id="12" dur="1000"/>
                                        <p:tgtEl>
                                          <p:spTgt spid="24583"/>
                                        </p:tgtEl>
                                        <p:attrNameLst>
                                          <p:attrName>ppt_y</p:attrName>
                                        </p:attrNameLst>
                                      </p:cBhvr>
                                      <p:tavLst>
                                        <p:tav tm="0">
                                          <p:val>
                                            <p:strVal val="ppt_y"/>
                                          </p:val>
                                        </p:tav>
                                        <p:tav tm="100000">
                                          <p:val>
                                            <p:strVal val="1+ppt_h/2"/>
                                          </p:val>
                                        </p:tav>
                                      </p:tavLst>
                                    </p:anim>
                                    <p:set>
                                      <p:cBhvr>
                                        <p:cTn id="13" dur="1" fill="hold">
                                          <p:stCondLst>
                                            <p:cond delay="999"/>
                                          </p:stCondLst>
                                        </p:cTn>
                                        <p:tgtEl>
                                          <p:spTgt spid="24583"/>
                                        </p:tgtEl>
                                        <p:attrNameLst>
                                          <p:attrName>style.visibility</p:attrName>
                                        </p:attrNameLst>
                                      </p:cBhvr>
                                      <p:to>
                                        <p:strVal val="hidden"/>
                                      </p:to>
                                    </p:set>
                                  </p:childTnLst>
                                </p:cTn>
                              </p:par>
                            </p:childTnLst>
                          </p:cTn>
                        </p:par>
                        <p:par>
                          <p:cTn id="14" fill="hold" nodeType="afterGroup">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24585"/>
                                        </p:tgtEl>
                                        <p:attrNameLst>
                                          <p:attrName>style.visibility</p:attrName>
                                        </p:attrNameLst>
                                      </p:cBhvr>
                                      <p:to>
                                        <p:strVal val="visible"/>
                                      </p:to>
                                    </p:set>
                                    <p:animEffect transition="in" filter="fade">
                                      <p:cBhvr>
                                        <p:cTn id="17" dur="1000"/>
                                        <p:tgtEl>
                                          <p:spTgt spid="24585"/>
                                        </p:tgtEl>
                                      </p:cBhvr>
                                    </p:animEffect>
                                    <p:anim calcmode="lin" valueType="num">
                                      <p:cBhvr>
                                        <p:cTn id="18" dur="1000" fill="hold"/>
                                        <p:tgtEl>
                                          <p:spTgt spid="24585"/>
                                        </p:tgtEl>
                                        <p:attrNameLst>
                                          <p:attrName>ppt_x</p:attrName>
                                        </p:attrNameLst>
                                      </p:cBhvr>
                                      <p:tavLst>
                                        <p:tav tm="0">
                                          <p:val>
                                            <p:strVal val="#ppt_x"/>
                                          </p:val>
                                        </p:tav>
                                        <p:tav tm="100000">
                                          <p:val>
                                            <p:strVal val="#ppt_x"/>
                                          </p:val>
                                        </p:tav>
                                      </p:tavLst>
                                    </p:anim>
                                    <p:anim calcmode="lin" valueType="num">
                                      <p:cBhvr>
                                        <p:cTn id="19" dur="1000" fill="hold"/>
                                        <p:tgtEl>
                                          <p:spTgt spid="245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p:bldP spid="24583" grpId="1"/>
      <p:bldP spid="24585"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00FFFF"/>
        </a:solidFill>
        <a:effectLst/>
      </p:bgPr>
    </p:bg>
    <p:spTree>
      <p:nvGrpSpPr>
        <p:cNvPr id="1" name=""/>
        <p:cNvGrpSpPr/>
        <p:nvPr/>
      </p:nvGrpSpPr>
      <p:grpSpPr>
        <a:xfrm>
          <a:off x="0" y="0"/>
          <a:ext cx="0" cy="0"/>
          <a:chOff x="0" y="0"/>
          <a:chExt cx="0" cy="0"/>
        </a:xfrm>
      </p:grpSpPr>
      <p:pic>
        <p:nvPicPr>
          <p:cNvPr id="11266" name="Picture 2" descr="PHARUNG2"/>
          <p:cNvPicPr>
            <a:picLocks noChangeAspect="1" noChangeArrowheads="1"/>
          </p:cNvPicPr>
          <p:nvPr/>
        </p:nvPicPr>
        <p:blipFill>
          <a:blip r:embed="rId2"/>
          <a:srcRect/>
          <a:stretch>
            <a:fillRect/>
          </a:stretch>
        </p:blipFill>
        <p:spPr bwMode="auto">
          <a:xfrm>
            <a:off x="0" y="0"/>
            <a:ext cx="9144000" cy="5867400"/>
          </a:xfrm>
          <a:prstGeom prst="rect">
            <a:avLst/>
          </a:prstGeom>
          <a:noFill/>
          <a:ln w="9525">
            <a:noFill/>
            <a:miter lim="800000"/>
            <a:headEnd/>
            <a:tailEnd/>
          </a:ln>
        </p:spPr>
      </p:pic>
      <p:sp>
        <p:nvSpPr>
          <p:cNvPr id="11267" name="Text Box 3"/>
          <p:cNvSpPr txBox="1">
            <a:spLocks noChangeArrowheads="1"/>
          </p:cNvSpPr>
          <p:nvPr/>
        </p:nvSpPr>
        <p:spPr bwMode="auto">
          <a:xfrm>
            <a:off x="3048000" y="6019800"/>
            <a:ext cx="3733800" cy="762000"/>
          </a:xfrm>
          <a:prstGeom prst="rect">
            <a:avLst/>
          </a:prstGeom>
          <a:noFill/>
          <a:ln w="9525">
            <a:noFill/>
            <a:miter lim="800000"/>
            <a:headEnd/>
            <a:tailEnd/>
          </a:ln>
        </p:spPr>
        <p:txBody>
          <a:bodyPr>
            <a:spAutoFit/>
          </a:bodyPr>
          <a:lstStyle/>
          <a:p>
            <a:pPr>
              <a:spcBef>
                <a:spcPct val="50000"/>
              </a:spcBef>
            </a:pPr>
            <a:r>
              <a:rPr lang="en-US" sz="4400" b="1">
                <a:solidFill>
                  <a:srgbClr val="0000FF"/>
                </a:solidFill>
              </a:rPr>
              <a:t>PHÁ RỪNG</a:t>
            </a:r>
          </a:p>
        </p:txBody>
      </p:sp>
    </p:spTree>
  </p:cSld>
  <p:clrMapOvr>
    <a:masterClrMapping/>
  </p:clrMapOvr>
  <p:transition spd="med">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457200" y="519113"/>
            <a:ext cx="7543800" cy="1016000"/>
          </a:xfrm>
          <a:prstGeom prst="rect">
            <a:avLst/>
          </a:prstGeom>
          <a:noFill/>
          <a:ln w="9525">
            <a:noFill/>
            <a:miter lim="800000"/>
            <a:headEnd/>
            <a:tailEnd/>
          </a:ln>
        </p:spPr>
        <p:txBody>
          <a:bodyPr>
            <a:spAutoFit/>
          </a:bodyPr>
          <a:lstStyle/>
          <a:p>
            <a:pPr>
              <a:spcBef>
                <a:spcPct val="50000"/>
              </a:spcBef>
            </a:pPr>
            <a:r>
              <a:rPr lang="en-US" sz="2400" b="1" i="1">
                <a:solidFill>
                  <a:srgbClr val="0000FF"/>
                </a:solidFill>
              </a:rPr>
              <a:t>                    </a:t>
            </a:r>
          </a:p>
          <a:p>
            <a:pPr>
              <a:spcBef>
                <a:spcPct val="50000"/>
              </a:spcBef>
            </a:pPr>
            <a:r>
              <a:rPr lang="en-US" sz="2400" b="1" i="1">
                <a:solidFill>
                  <a:srgbClr val="0000FF"/>
                </a:solidFill>
              </a:rPr>
              <a:t>                                          </a:t>
            </a:r>
            <a:r>
              <a:rPr lang="en-US" sz="2400" b="1" i="1" u="sng">
                <a:solidFill>
                  <a:srgbClr val="0000FF"/>
                </a:solidFill>
              </a:rPr>
              <a:t>Tập đọc</a:t>
            </a:r>
            <a:r>
              <a:rPr lang="en-US" sz="2400" b="1" i="1">
                <a:solidFill>
                  <a:srgbClr val="0000FF"/>
                </a:solidFill>
              </a:rPr>
              <a:t>:</a:t>
            </a:r>
          </a:p>
        </p:txBody>
      </p:sp>
      <p:sp>
        <p:nvSpPr>
          <p:cNvPr id="12291" name="Text Box 3"/>
          <p:cNvSpPr txBox="1">
            <a:spLocks noChangeArrowheads="1"/>
          </p:cNvSpPr>
          <p:nvPr/>
        </p:nvSpPr>
        <p:spPr bwMode="auto">
          <a:xfrm>
            <a:off x="2286000" y="1524000"/>
            <a:ext cx="4495800" cy="579438"/>
          </a:xfrm>
          <a:prstGeom prst="rect">
            <a:avLst/>
          </a:prstGeom>
          <a:noFill/>
          <a:ln w="9525">
            <a:noFill/>
            <a:miter lim="800000"/>
            <a:headEnd/>
            <a:tailEnd/>
          </a:ln>
        </p:spPr>
        <p:txBody>
          <a:bodyPr>
            <a:spAutoFit/>
          </a:bodyPr>
          <a:lstStyle/>
          <a:p>
            <a:pPr>
              <a:spcBef>
                <a:spcPct val="50000"/>
              </a:spcBef>
            </a:pPr>
            <a:r>
              <a:rPr lang="en-US" sz="3200" b="1">
                <a:solidFill>
                  <a:srgbClr val="FF0000"/>
                </a:solidFill>
              </a:rPr>
              <a:t>Trồng rừng ngập mặn</a:t>
            </a:r>
          </a:p>
        </p:txBody>
      </p:sp>
      <p:sp>
        <p:nvSpPr>
          <p:cNvPr id="12292" name="Text Box 4"/>
          <p:cNvSpPr txBox="1">
            <a:spLocks noChangeArrowheads="1"/>
          </p:cNvSpPr>
          <p:nvPr/>
        </p:nvSpPr>
        <p:spPr bwMode="auto">
          <a:xfrm>
            <a:off x="4495800" y="2057400"/>
            <a:ext cx="3886200" cy="457200"/>
          </a:xfrm>
          <a:prstGeom prst="rect">
            <a:avLst/>
          </a:prstGeom>
          <a:noFill/>
          <a:ln w="9525">
            <a:noFill/>
            <a:miter lim="800000"/>
            <a:headEnd/>
            <a:tailEnd/>
          </a:ln>
        </p:spPr>
        <p:txBody>
          <a:bodyPr>
            <a:spAutoFit/>
          </a:bodyPr>
          <a:lstStyle/>
          <a:p>
            <a:pPr>
              <a:spcBef>
                <a:spcPct val="50000"/>
              </a:spcBef>
            </a:pPr>
            <a:r>
              <a:rPr lang="en-US" sz="2400" b="1" i="1">
                <a:solidFill>
                  <a:srgbClr val="0000FF"/>
                </a:solidFill>
              </a:rPr>
              <a:t>Theo Phan Nguyên Hồng</a:t>
            </a:r>
          </a:p>
        </p:txBody>
      </p:sp>
      <p:sp>
        <p:nvSpPr>
          <p:cNvPr id="12293" name="Text Box 5"/>
          <p:cNvSpPr txBox="1">
            <a:spLocks noChangeArrowheads="1"/>
          </p:cNvSpPr>
          <p:nvPr/>
        </p:nvSpPr>
        <p:spPr bwMode="auto">
          <a:xfrm>
            <a:off x="1447800" y="2659063"/>
            <a:ext cx="3352800" cy="366712"/>
          </a:xfrm>
          <a:prstGeom prst="rect">
            <a:avLst/>
          </a:prstGeom>
          <a:noFill/>
          <a:ln w="9525">
            <a:noFill/>
            <a:miter lim="800000"/>
            <a:headEnd/>
            <a:tailEnd/>
          </a:ln>
        </p:spPr>
        <p:txBody>
          <a:bodyPr>
            <a:spAutoFit/>
          </a:bodyPr>
          <a:lstStyle/>
          <a:p>
            <a:pPr>
              <a:spcBef>
                <a:spcPct val="50000"/>
              </a:spcBef>
            </a:pPr>
            <a:endParaRPr lang="en-US" sz="1800"/>
          </a:p>
        </p:txBody>
      </p:sp>
      <p:sp>
        <p:nvSpPr>
          <p:cNvPr id="12294" name="Text Box 6"/>
          <p:cNvSpPr txBox="1">
            <a:spLocks noChangeArrowheads="1"/>
          </p:cNvSpPr>
          <p:nvPr/>
        </p:nvSpPr>
        <p:spPr bwMode="auto">
          <a:xfrm>
            <a:off x="1371600" y="2514600"/>
            <a:ext cx="3505200" cy="519113"/>
          </a:xfrm>
          <a:prstGeom prst="rect">
            <a:avLst/>
          </a:prstGeom>
          <a:noFill/>
          <a:ln w="9525">
            <a:noFill/>
            <a:miter lim="800000"/>
            <a:headEnd/>
            <a:tailEnd/>
          </a:ln>
        </p:spPr>
        <p:txBody>
          <a:bodyPr>
            <a:spAutoFit/>
          </a:bodyPr>
          <a:lstStyle/>
          <a:p>
            <a:pPr>
              <a:spcBef>
                <a:spcPct val="50000"/>
              </a:spcBef>
            </a:pPr>
            <a:r>
              <a:rPr lang="en-US" b="1" u="sng">
                <a:solidFill>
                  <a:srgbClr val="990000"/>
                </a:solidFill>
              </a:rPr>
              <a:t>Tìm hiểu bài</a:t>
            </a:r>
            <a:r>
              <a:rPr lang="en-US" b="1">
                <a:solidFill>
                  <a:srgbClr val="990000"/>
                </a:solidFill>
              </a:rPr>
              <a:t>:</a:t>
            </a:r>
          </a:p>
        </p:txBody>
      </p:sp>
      <p:sp>
        <p:nvSpPr>
          <p:cNvPr id="28681" name="Text Box 9"/>
          <p:cNvSpPr txBox="1">
            <a:spLocks noChangeArrowheads="1"/>
          </p:cNvSpPr>
          <p:nvPr/>
        </p:nvSpPr>
        <p:spPr bwMode="auto">
          <a:xfrm>
            <a:off x="1066800" y="3124200"/>
            <a:ext cx="7848600" cy="523875"/>
          </a:xfrm>
          <a:prstGeom prst="rect">
            <a:avLst/>
          </a:prstGeom>
          <a:noFill/>
          <a:ln w="9525">
            <a:noFill/>
            <a:miter lim="800000"/>
            <a:headEnd/>
            <a:tailEnd/>
          </a:ln>
        </p:spPr>
        <p:txBody>
          <a:bodyPr>
            <a:spAutoFit/>
          </a:bodyPr>
          <a:lstStyle/>
          <a:p>
            <a:pPr>
              <a:spcBef>
                <a:spcPct val="50000"/>
              </a:spcBef>
            </a:pPr>
            <a:r>
              <a:rPr lang="en-US" b="1" i="1">
                <a:solidFill>
                  <a:srgbClr val="FF0000"/>
                </a:solidFill>
              </a:rPr>
              <a:t>Nêu hậu quả của việc phá rừng ngập mặn ?</a:t>
            </a:r>
          </a:p>
        </p:txBody>
      </p:sp>
      <p:sp>
        <p:nvSpPr>
          <p:cNvPr id="28682" name="Text Box 10"/>
          <p:cNvSpPr txBox="1">
            <a:spLocks noChangeArrowheads="1"/>
          </p:cNvSpPr>
          <p:nvPr/>
        </p:nvSpPr>
        <p:spPr bwMode="auto">
          <a:xfrm>
            <a:off x="1066800" y="3657600"/>
            <a:ext cx="7086600" cy="1800225"/>
          </a:xfrm>
          <a:prstGeom prst="rect">
            <a:avLst/>
          </a:prstGeom>
          <a:noFill/>
          <a:ln w="9525">
            <a:noFill/>
            <a:miter lim="800000"/>
            <a:headEnd/>
            <a:tailEnd/>
          </a:ln>
        </p:spPr>
        <p:txBody>
          <a:bodyPr>
            <a:spAutoFit/>
          </a:bodyPr>
          <a:lstStyle/>
          <a:p>
            <a:pPr algn="just">
              <a:spcBef>
                <a:spcPct val="50000"/>
              </a:spcBef>
            </a:pPr>
            <a:r>
              <a:rPr lang="en-US" b="1" i="1">
                <a:solidFill>
                  <a:srgbClr val="0000FF"/>
                </a:solidFill>
              </a:rPr>
              <a:t>Hậu quả của việc phá rừng ngập mặn : Lá chắn bảo vệ đê biển không còn, đê điều dễ bị xói lở, bị vỡ khi có gió, bão, sóng lớn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8681"/>
                                        </p:tgtEl>
                                        <p:attrNameLst>
                                          <p:attrName>style.visibility</p:attrName>
                                        </p:attrNameLst>
                                      </p:cBhvr>
                                      <p:to>
                                        <p:strVal val="visible"/>
                                      </p:to>
                                    </p:set>
                                    <p:anim calcmode="lin" valueType="num">
                                      <p:cBhvr>
                                        <p:cTn id="7" dur="1000" fill="hold"/>
                                        <p:tgtEl>
                                          <p:spTgt spid="28681"/>
                                        </p:tgtEl>
                                        <p:attrNameLst>
                                          <p:attrName>ppt_x</p:attrName>
                                        </p:attrNameLst>
                                      </p:cBhvr>
                                      <p:tavLst>
                                        <p:tav tm="0">
                                          <p:val>
                                            <p:strVal val="#ppt_x-.2"/>
                                          </p:val>
                                        </p:tav>
                                        <p:tav tm="100000">
                                          <p:val>
                                            <p:strVal val="#ppt_x"/>
                                          </p:val>
                                        </p:tav>
                                      </p:tavLst>
                                    </p:anim>
                                    <p:anim calcmode="lin" valueType="num">
                                      <p:cBhvr>
                                        <p:cTn id="8" dur="1000" fill="hold"/>
                                        <p:tgtEl>
                                          <p:spTgt spid="28681"/>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68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xit" presetSubtype="0" fill="hold" grpId="1" nodeType="clickEffect">
                                  <p:stCondLst>
                                    <p:cond delay="0"/>
                                  </p:stCondLst>
                                  <p:childTnLst>
                                    <p:anim calcmode="lin" valueType="num">
                                      <p:cBhvr>
                                        <p:cTn id="13" dur="1000"/>
                                        <p:tgtEl>
                                          <p:spTgt spid="28681"/>
                                        </p:tgtEl>
                                        <p:attrNameLst>
                                          <p:attrName>ppt_x</p:attrName>
                                        </p:attrNameLst>
                                      </p:cBhvr>
                                      <p:tavLst>
                                        <p:tav tm="0">
                                          <p:val>
                                            <p:strVal val="ppt_x"/>
                                          </p:val>
                                        </p:tav>
                                        <p:tav tm="100000">
                                          <p:val>
                                            <p:strVal val="ppt_x-.2"/>
                                          </p:val>
                                        </p:tav>
                                      </p:tavLst>
                                    </p:anim>
                                    <p:anim calcmode="lin" valueType="num">
                                      <p:cBhvr>
                                        <p:cTn id="14" dur="1000"/>
                                        <p:tgtEl>
                                          <p:spTgt spid="28681"/>
                                        </p:tgtEl>
                                        <p:attrNameLst>
                                          <p:attrName>ppt_y</p:attrName>
                                        </p:attrNameLst>
                                      </p:cBhvr>
                                      <p:tavLst>
                                        <p:tav tm="0">
                                          <p:val>
                                            <p:strVal val="ppt_y"/>
                                          </p:val>
                                        </p:tav>
                                        <p:tav tm="100000">
                                          <p:val>
                                            <p:strVal val="ppt_y"/>
                                          </p:val>
                                        </p:tav>
                                      </p:tavLst>
                                    </p:anim>
                                    <p:animEffect transition="out" filter="fade">
                                      <p:cBhvr>
                                        <p:cTn id="15" dur="1000"/>
                                        <p:tgtEl>
                                          <p:spTgt spid="28681"/>
                                        </p:tgtEl>
                                      </p:cBhvr>
                                    </p:animEffect>
                                    <p:set>
                                      <p:cBhvr>
                                        <p:cTn id="16" dur="1" fill="hold">
                                          <p:stCondLst>
                                            <p:cond delay="999"/>
                                          </p:stCondLst>
                                        </p:cTn>
                                        <p:tgtEl>
                                          <p:spTgt spid="28681"/>
                                        </p:tgtEl>
                                        <p:attrNameLst>
                                          <p:attrName>style.visibility</p:attrName>
                                        </p:attrNameLst>
                                      </p:cBhvr>
                                      <p:to>
                                        <p:strVal val="hidden"/>
                                      </p:to>
                                    </p:set>
                                  </p:childTnLst>
                                </p:cTn>
                              </p:par>
                            </p:childTnLst>
                          </p:cTn>
                        </p:par>
                        <p:par>
                          <p:cTn id="17" fill="hold" nodeType="afterGroup">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28682"/>
                                        </p:tgtEl>
                                        <p:attrNameLst>
                                          <p:attrName>style.visibility</p:attrName>
                                        </p:attrNameLst>
                                      </p:cBhvr>
                                      <p:to>
                                        <p:strVal val="visible"/>
                                      </p:to>
                                    </p:set>
                                    <p:animEffect transition="in" filter="wipe(down)">
                                      <p:cBhvr>
                                        <p:cTn id="20" dur="1000"/>
                                        <p:tgtEl>
                                          <p:spTgt spid="28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1" grpId="0"/>
      <p:bldP spid="28681" grpId="1"/>
      <p:bldP spid="2868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00FFFF"/>
        </a:solidFill>
        <a:effectLst/>
      </p:bgPr>
    </p:bg>
    <p:spTree>
      <p:nvGrpSpPr>
        <p:cNvPr id="1" name=""/>
        <p:cNvGrpSpPr/>
        <p:nvPr/>
      </p:nvGrpSpPr>
      <p:grpSpPr>
        <a:xfrm>
          <a:off x="0" y="0"/>
          <a:ext cx="0" cy="0"/>
          <a:chOff x="0" y="0"/>
          <a:chExt cx="0" cy="0"/>
        </a:xfrm>
      </p:grpSpPr>
      <p:pic>
        <p:nvPicPr>
          <p:cNvPr id="23557" name="Picture 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fade">
                                      <p:cBhvr>
                                        <p:cTn id="7" dur="2000"/>
                                        <p:tgtEl>
                                          <p:spTgt spid="23557"/>
                                        </p:tgtEl>
                                      </p:cBhvr>
                                    </p:animEffect>
                                    <p:anim calcmode="lin" valueType="num">
                                      <p:cBhvr>
                                        <p:cTn id="8" dur="2000" fill="hold"/>
                                        <p:tgtEl>
                                          <p:spTgt spid="23557"/>
                                        </p:tgtEl>
                                        <p:attrNameLst>
                                          <p:attrName>ppt_x</p:attrName>
                                        </p:attrNameLst>
                                      </p:cBhvr>
                                      <p:tavLst>
                                        <p:tav tm="0">
                                          <p:val>
                                            <p:strVal val="#ppt_x"/>
                                          </p:val>
                                        </p:tav>
                                        <p:tav tm="100000">
                                          <p:val>
                                            <p:strVal val="#ppt_x"/>
                                          </p:val>
                                        </p:tav>
                                      </p:tavLst>
                                    </p:anim>
                                    <p:anim calcmode="lin" valueType="num">
                                      <p:cBhvr>
                                        <p:cTn id="9" dur="2000" fill="hold"/>
                                        <p:tgtEl>
                                          <p:spTgt spid="235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7" name="AutoShape 5"/>
          <p:cNvSpPr>
            <a:spLocks noChangeArrowheads="1"/>
          </p:cNvSpPr>
          <p:nvPr/>
        </p:nvSpPr>
        <p:spPr bwMode="auto">
          <a:xfrm>
            <a:off x="914400" y="-228600"/>
            <a:ext cx="5105400" cy="2971800"/>
          </a:xfrm>
          <a:prstGeom prst="irregularSeal1">
            <a:avLst/>
          </a:prstGeom>
          <a:solidFill>
            <a:schemeClr val="accent1"/>
          </a:solidFill>
          <a:ln w="9525">
            <a:solidFill>
              <a:srgbClr val="990000"/>
            </a:solidFill>
            <a:miter lim="800000"/>
            <a:headEnd/>
            <a:tailEnd/>
          </a:ln>
        </p:spPr>
        <p:txBody>
          <a:bodyPr wrap="none" anchor="ctr"/>
          <a:lstStyle/>
          <a:p>
            <a:pPr algn="ctr"/>
            <a:r>
              <a:rPr lang="en-US" sz="2400" b="1" i="1" u="sng" dirty="0">
                <a:solidFill>
                  <a:srgbClr val="0000FF"/>
                </a:solidFill>
              </a:rPr>
              <a:t>KHỞI ĐỘNG</a:t>
            </a:r>
            <a:endParaRPr lang="en-US" sz="2400" dirty="0">
              <a:solidFill>
                <a:srgbClr val="0000FF"/>
              </a:solidFill>
            </a:endParaRPr>
          </a:p>
        </p:txBody>
      </p:sp>
      <p:sp>
        <p:nvSpPr>
          <p:cNvPr id="84998" name="Text Box 6"/>
          <p:cNvSpPr txBox="1">
            <a:spLocks noChangeArrowheads="1"/>
          </p:cNvSpPr>
          <p:nvPr/>
        </p:nvSpPr>
        <p:spPr bwMode="auto">
          <a:xfrm>
            <a:off x="990600" y="2590800"/>
            <a:ext cx="7315200" cy="830263"/>
          </a:xfrm>
          <a:prstGeom prst="rect">
            <a:avLst/>
          </a:prstGeom>
          <a:noFill/>
          <a:ln w="9525">
            <a:noFill/>
            <a:miter lim="800000"/>
            <a:headEnd/>
            <a:tailEnd/>
          </a:ln>
        </p:spPr>
        <p:txBody>
          <a:bodyPr>
            <a:spAutoFit/>
          </a:bodyPr>
          <a:lstStyle/>
          <a:p>
            <a:pPr algn="just"/>
            <a:r>
              <a:rPr lang="en-US" sz="2400" b="1" i="1">
                <a:solidFill>
                  <a:srgbClr val="0000FF"/>
                </a:solidFill>
              </a:rPr>
              <a:t>1. Theo lối ba vẫn đi tuần rừng , bạn nhỏ đã phát hiện được điều gì ?</a:t>
            </a:r>
          </a:p>
        </p:txBody>
      </p:sp>
      <p:sp>
        <p:nvSpPr>
          <p:cNvPr id="84999" name="Text Box 7"/>
          <p:cNvSpPr txBox="1">
            <a:spLocks noChangeArrowheads="1"/>
          </p:cNvSpPr>
          <p:nvPr/>
        </p:nvSpPr>
        <p:spPr bwMode="auto">
          <a:xfrm>
            <a:off x="865239" y="3810000"/>
            <a:ext cx="4343400" cy="457200"/>
          </a:xfrm>
          <a:prstGeom prst="rect">
            <a:avLst/>
          </a:prstGeom>
          <a:noFill/>
          <a:ln w="9525">
            <a:noFill/>
            <a:miter lim="800000"/>
            <a:headEnd/>
            <a:tailEnd/>
          </a:ln>
        </p:spPr>
        <p:txBody>
          <a:bodyPr>
            <a:spAutoFit/>
          </a:bodyPr>
          <a:lstStyle/>
          <a:p>
            <a:pPr algn="just"/>
            <a:r>
              <a:rPr lang="en-US" sz="2400" b="1" i="1" dirty="0">
                <a:solidFill>
                  <a:srgbClr val="0000FF"/>
                </a:solidFill>
              </a:rPr>
              <a:t>2. </a:t>
            </a:r>
            <a:r>
              <a:rPr lang="en-US" sz="2400" b="1" i="1" dirty="0" err="1">
                <a:solidFill>
                  <a:srgbClr val="0000FF"/>
                </a:solidFill>
              </a:rPr>
              <a:t>Bài</a:t>
            </a:r>
            <a:r>
              <a:rPr lang="en-US" sz="2400" b="1" i="1" dirty="0">
                <a:solidFill>
                  <a:srgbClr val="0000FF"/>
                </a:solidFill>
              </a:rPr>
              <a:t> </a:t>
            </a:r>
            <a:r>
              <a:rPr lang="en-US" sz="2400" b="1" i="1" dirty="0" err="1">
                <a:solidFill>
                  <a:srgbClr val="0000FF"/>
                </a:solidFill>
              </a:rPr>
              <a:t>văn</a:t>
            </a:r>
            <a:r>
              <a:rPr lang="en-US" sz="2400" b="1" i="1" dirty="0">
                <a:solidFill>
                  <a:srgbClr val="0000FF"/>
                </a:solidFill>
              </a:rPr>
              <a:t> ca </a:t>
            </a:r>
            <a:r>
              <a:rPr lang="en-US" sz="2400" b="1" i="1" dirty="0" err="1">
                <a:solidFill>
                  <a:srgbClr val="0000FF"/>
                </a:solidFill>
              </a:rPr>
              <a:t>ngợi</a:t>
            </a:r>
            <a:r>
              <a:rPr lang="en-US" sz="2400" b="1" i="1" dirty="0">
                <a:solidFill>
                  <a:srgbClr val="0000FF"/>
                </a:solidFill>
              </a:rPr>
              <a:t> </a:t>
            </a:r>
            <a:r>
              <a:rPr lang="en-US" sz="2400" b="1" i="1" dirty="0" err="1">
                <a:solidFill>
                  <a:srgbClr val="0000FF"/>
                </a:solidFill>
              </a:rPr>
              <a:t>điều</a:t>
            </a:r>
            <a:r>
              <a:rPr lang="en-US" sz="2400" b="1" i="1" dirty="0">
                <a:solidFill>
                  <a:srgbClr val="0000FF"/>
                </a:solidFill>
              </a:rPr>
              <a:t> </a:t>
            </a:r>
            <a:r>
              <a:rPr lang="en-US" sz="2400" b="1" i="1" dirty="0" err="1">
                <a:solidFill>
                  <a:srgbClr val="0000FF"/>
                </a:solidFill>
              </a:rPr>
              <a:t>gì</a:t>
            </a:r>
            <a:r>
              <a:rPr lang="en-US" sz="2400" b="1" i="1" dirty="0">
                <a:solidFill>
                  <a:srgbClr val="0000FF"/>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4997"/>
                                        </p:tgtEl>
                                        <p:attrNameLst>
                                          <p:attrName>style.visibility</p:attrName>
                                        </p:attrNameLst>
                                      </p:cBhvr>
                                      <p:to>
                                        <p:strVal val="visible"/>
                                      </p:to>
                                    </p:set>
                                    <p:animEffect transition="in" filter="fade">
                                      <p:cBhvr>
                                        <p:cTn id="7" dur="1000"/>
                                        <p:tgtEl>
                                          <p:spTgt spid="84997"/>
                                        </p:tgtEl>
                                      </p:cBhvr>
                                    </p:animEffect>
                                    <p:anim calcmode="lin" valueType="num">
                                      <p:cBhvr>
                                        <p:cTn id="8" dur="1000" fill="hold"/>
                                        <p:tgtEl>
                                          <p:spTgt spid="84997"/>
                                        </p:tgtEl>
                                        <p:attrNameLst>
                                          <p:attrName>ppt_x</p:attrName>
                                        </p:attrNameLst>
                                      </p:cBhvr>
                                      <p:tavLst>
                                        <p:tav tm="0">
                                          <p:val>
                                            <p:strVal val="#ppt_x"/>
                                          </p:val>
                                        </p:tav>
                                        <p:tav tm="100000">
                                          <p:val>
                                            <p:strVal val="#ppt_x"/>
                                          </p:val>
                                        </p:tav>
                                      </p:tavLst>
                                    </p:anim>
                                    <p:anim calcmode="lin" valueType="num">
                                      <p:cBhvr>
                                        <p:cTn id="9" dur="1000" fill="hold"/>
                                        <p:tgtEl>
                                          <p:spTgt spid="8499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4998"/>
                                        </p:tgtEl>
                                        <p:attrNameLst>
                                          <p:attrName>style.visibility</p:attrName>
                                        </p:attrNameLst>
                                      </p:cBhvr>
                                      <p:to>
                                        <p:strVal val="visible"/>
                                      </p:to>
                                    </p:set>
                                    <p:anim calcmode="discrete" valueType="clr">
                                      <p:cBhvr override="childStyle">
                                        <p:cTn id="14" dur="80"/>
                                        <p:tgtEl>
                                          <p:spTgt spid="8499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4998"/>
                                        </p:tgtEl>
                                        <p:attrNameLst>
                                          <p:attrName>fillcolor</p:attrName>
                                        </p:attrNameLst>
                                      </p:cBhvr>
                                      <p:tavLst>
                                        <p:tav tm="0">
                                          <p:val>
                                            <p:clrVal>
                                              <a:schemeClr val="accent2"/>
                                            </p:clrVal>
                                          </p:val>
                                        </p:tav>
                                        <p:tav tm="50000">
                                          <p:val>
                                            <p:clrVal>
                                              <a:schemeClr val="hlink"/>
                                            </p:clrVal>
                                          </p:val>
                                        </p:tav>
                                      </p:tavLst>
                                    </p:anim>
                                    <p:set>
                                      <p:cBhvr>
                                        <p:cTn id="16" dur="80"/>
                                        <p:tgtEl>
                                          <p:spTgt spid="84998"/>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xit" presetSubtype="0" fill="hold" grpId="1" nodeType="clickEffect">
                                  <p:stCondLst>
                                    <p:cond delay="0"/>
                                  </p:stCondLst>
                                  <p:iterate type="lt">
                                    <p:tmPct val="0"/>
                                  </p:iterate>
                                  <p:childTnLst>
                                    <p:animEffect transition="out" filter="fade">
                                      <p:cBhvr>
                                        <p:cTn id="20" dur="1000"/>
                                        <p:tgtEl>
                                          <p:spTgt spid="84998"/>
                                        </p:tgtEl>
                                      </p:cBhvr>
                                    </p:animEffect>
                                    <p:anim calcmode="lin" valueType="num">
                                      <p:cBhvr>
                                        <p:cTn id="21" dur="1000"/>
                                        <p:tgtEl>
                                          <p:spTgt spid="84998"/>
                                        </p:tgtEl>
                                        <p:attrNameLst>
                                          <p:attrName>ppt_x</p:attrName>
                                        </p:attrNameLst>
                                      </p:cBhvr>
                                      <p:tavLst>
                                        <p:tav tm="0">
                                          <p:val>
                                            <p:strVal val="ppt_x"/>
                                          </p:val>
                                        </p:tav>
                                        <p:tav tm="100000">
                                          <p:val>
                                            <p:strVal val="ppt_x"/>
                                          </p:val>
                                        </p:tav>
                                      </p:tavLst>
                                    </p:anim>
                                    <p:anim calcmode="lin" valueType="num">
                                      <p:cBhvr>
                                        <p:cTn id="22" dur="1000"/>
                                        <p:tgtEl>
                                          <p:spTgt spid="84998"/>
                                        </p:tgtEl>
                                        <p:attrNameLst>
                                          <p:attrName>ppt_y</p:attrName>
                                        </p:attrNameLst>
                                      </p:cBhvr>
                                      <p:tavLst>
                                        <p:tav tm="0">
                                          <p:val>
                                            <p:strVal val="ppt_y"/>
                                          </p:val>
                                        </p:tav>
                                        <p:tav tm="100000">
                                          <p:val>
                                            <p:strVal val="ppt_y+.1"/>
                                          </p:val>
                                        </p:tav>
                                      </p:tavLst>
                                    </p:anim>
                                    <p:set>
                                      <p:cBhvr>
                                        <p:cTn id="23" dur="1" fill="hold">
                                          <p:stCondLst>
                                            <p:cond delay="999"/>
                                          </p:stCondLst>
                                        </p:cTn>
                                        <p:tgtEl>
                                          <p:spTgt spid="84998"/>
                                        </p:tgtEl>
                                        <p:attrNameLst>
                                          <p:attrName>style.visibility</p:attrName>
                                        </p:attrNameLst>
                                      </p:cBhvr>
                                      <p:to>
                                        <p:strVal val="hidden"/>
                                      </p:to>
                                    </p:set>
                                  </p:childTnLst>
                                </p:cTn>
                              </p:par>
                              <p:par>
                                <p:cTn id="24" presetID="8" presetClass="entr" presetSubtype="16" fill="hold" grpId="0" nodeType="withEffect">
                                  <p:stCondLst>
                                    <p:cond delay="0"/>
                                  </p:stCondLst>
                                  <p:childTnLst>
                                    <p:set>
                                      <p:cBhvr>
                                        <p:cTn id="25" dur="1" fill="hold">
                                          <p:stCondLst>
                                            <p:cond delay="0"/>
                                          </p:stCondLst>
                                        </p:cTn>
                                        <p:tgtEl>
                                          <p:spTgt spid="84999"/>
                                        </p:tgtEl>
                                        <p:attrNameLst>
                                          <p:attrName>style.visibility</p:attrName>
                                        </p:attrNameLst>
                                      </p:cBhvr>
                                      <p:to>
                                        <p:strVal val="visible"/>
                                      </p:to>
                                    </p:set>
                                    <p:animEffect transition="in" filter="diamond(in)">
                                      <p:cBhvr>
                                        <p:cTn id="26" dur="1000"/>
                                        <p:tgtEl>
                                          <p:spTgt spid="849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7" grpId="0" animBg="1"/>
      <p:bldP spid="84998" grpId="0"/>
      <p:bldP spid="84998" grpId="1"/>
      <p:bldP spid="84999"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00FFFF"/>
        </a:solidFill>
        <a:effectLst/>
      </p:bgPr>
    </p:bg>
    <p:spTree>
      <p:nvGrpSpPr>
        <p:cNvPr id="1" name=""/>
        <p:cNvGrpSpPr/>
        <p:nvPr/>
      </p:nvGrpSpPr>
      <p:grpSpPr>
        <a:xfrm>
          <a:off x="0" y="0"/>
          <a:ext cx="0" cy="0"/>
          <a:chOff x="0" y="0"/>
          <a:chExt cx="0" cy="0"/>
        </a:xfrm>
      </p:grpSpPr>
      <p:pic>
        <p:nvPicPr>
          <p:cNvPr id="14338" name="Picture 2" descr="lu"/>
          <p:cNvPicPr>
            <a:picLocks noChangeAspect="1" noChangeArrowheads="1"/>
          </p:cNvPicPr>
          <p:nvPr/>
        </p:nvPicPr>
        <p:blipFill>
          <a:blip r:embed="rId2"/>
          <a:srcRect/>
          <a:stretch>
            <a:fillRect/>
          </a:stretch>
        </p:blipFill>
        <p:spPr bwMode="auto">
          <a:xfrm>
            <a:off x="0" y="-1588"/>
            <a:ext cx="9144000" cy="5957888"/>
          </a:xfrm>
          <a:prstGeom prst="rect">
            <a:avLst/>
          </a:prstGeom>
          <a:noFill/>
          <a:ln w="9525">
            <a:noFill/>
            <a:miter lim="800000"/>
            <a:headEnd/>
            <a:tailEnd/>
          </a:ln>
        </p:spPr>
      </p:pic>
      <p:sp>
        <p:nvSpPr>
          <p:cNvPr id="14339" name="Text Box 3"/>
          <p:cNvSpPr txBox="1">
            <a:spLocks noChangeArrowheads="1"/>
          </p:cNvSpPr>
          <p:nvPr/>
        </p:nvSpPr>
        <p:spPr bwMode="auto">
          <a:xfrm>
            <a:off x="2209800" y="6019800"/>
            <a:ext cx="4572000" cy="762000"/>
          </a:xfrm>
          <a:prstGeom prst="rect">
            <a:avLst/>
          </a:prstGeom>
          <a:noFill/>
          <a:ln w="9525">
            <a:noFill/>
            <a:miter lim="800000"/>
            <a:headEnd/>
            <a:tailEnd/>
          </a:ln>
        </p:spPr>
        <p:txBody>
          <a:bodyPr>
            <a:spAutoFit/>
          </a:bodyPr>
          <a:lstStyle/>
          <a:p>
            <a:pPr>
              <a:spcBef>
                <a:spcPct val="50000"/>
              </a:spcBef>
            </a:pPr>
            <a:r>
              <a:rPr lang="en-US" sz="4400" b="1">
                <a:solidFill>
                  <a:srgbClr val="6600FF"/>
                </a:solidFill>
              </a:rPr>
              <a:t>CẢNH LỤT LỘI</a:t>
            </a:r>
          </a:p>
        </p:txBody>
      </p:sp>
    </p:spTree>
  </p:cSld>
  <p:clrMapOvr>
    <a:masterClrMapping/>
  </p:clrMapOvr>
  <p:transition spd="med">
    <p:zoom/>
  </p:transition>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00FFFF"/>
        </a:solidFill>
        <a:effectLst/>
      </p:bgPr>
    </p:bg>
    <p:spTree>
      <p:nvGrpSpPr>
        <p:cNvPr id="1" name=""/>
        <p:cNvGrpSpPr/>
        <p:nvPr/>
      </p:nvGrpSpPr>
      <p:grpSpPr>
        <a:xfrm>
          <a:off x="0" y="0"/>
          <a:ext cx="0" cy="0"/>
          <a:chOff x="0" y="0"/>
          <a:chExt cx="0" cy="0"/>
        </a:xfrm>
      </p:grpSpPr>
      <p:pic>
        <p:nvPicPr>
          <p:cNvPr id="15362" name="Picture 2" descr="images943723_ngapnuoc04050406"/>
          <p:cNvPicPr>
            <a:picLocks noChangeAspect="1" noChangeArrowheads="1"/>
          </p:cNvPicPr>
          <p:nvPr/>
        </p:nvPicPr>
        <p:blipFill>
          <a:blip r:embed="rId2"/>
          <a:srcRect/>
          <a:stretch>
            <a:fillRect/>
          </a:stretch>
        </p:blipFill>
        <p:spPr bwMode="auto">
          <a:xfrm>
            <a:off x="0" y="-3175"/>
            <a:ext cx="9144000" cy="6099175"/>
          </a:xfrm>
          <a:prstGeom prst="rect">
            <a:avLst/>
          </a:prstGeom>
          <a:noFill/>
          <a:ln w="9525">
            <a:noFill/>
            <a:miter lim="800000"/>
            <a:headEnd/>
            <a:tailEnd/>
          </a:ln>
        </p:spPr>
      </p:pic>
      <p:sp>
        <p:nvSpPr>
          <p:cNvPr id="15363" name="Text Box 3"/>
          <p:cNvSpPr txBox="1">
            <a:spLocks noChangeArrowheads="1"/>
          </p:cNvSpPr>
          <p:nvPr/>
        </p:nvSpPr>
        <p:spPr bwMode="auto">
          <a:xfrm>
            <a:off x="762000" y="6096000"/>
            <a:ext cx="8077200" cy="762000"/>
          </a:xfrm>
          <a:prstGeom prst="rect">
            <a:avLst/>
          </a:prstGeom>
          <a:noFill/>
          <a:ln w="9525">
            <a:noFill/>
            <a:miter lim="800000"/>
            <a:headEnd/>
            <a:tailEnd/>
          </a:ln>
        </p:spPr>
        <p:txBody>
          <a:bodyPr>
            <a:spAutoFit/>
          </a:bodyPr>
          <a:lstStyle/>
          <a:p>
            <a:pPr>
              <a:spcBef>
                <a:spcPct val="50000"/>
              </a:spcBef>
            </a:pPr>
            <a:r>
              <a:rPr lang="en-US" sz="4400" b="1">
                <a:solidFill>
                  <a:srgbClr val="6600FF"/>
                </a:solidFill>
              </a:rPr>
              <a:t>NƯỚC NGẬP Ở THÀNH PHỐ</a:t>
            </a:r>
          </a:p>
        </p:txBody>
      </p:sp>
    </p:spTree>
  </p:cSld>
  <p:clrMapOvr>
    <a:masterClrMapping/>
  </p:clrMapOvr>
  <p:transition spd="med">
    <p:blinds/>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457200" y="519113"/>
            <a:ext cx="7543800" cy="1016000"/>
          </a:xfrm>
          <a:prstGeom prst="rect">
            <a:avLst/>
          </a:prstGeom>
          <a:noFill/>
          <a:ln w="9525">
            <a:noFill/>
            <a:miter lim="800000"/>
            <a:headEnd/>
            <a:tailEnd/>
          </a:ln>
        </p:spPr>
        <p:txBody>
          <a:bodyPr>
            <a:spAutoFit/>
          </a:bodyPr>
          <a:lstStyle/>
          <a:p>
            <a:pPr>
              <a:spcBef>
                <a:spcPct val="50000"/>
              </a:spcBef>
            </a:pPr>
            <a:r>
              <a:rPr lang="en-US" sz="2400" b="1" i="1">
                <a:solidFill>
                  <a:srgbClr val="0000FF"/>
                </a:solidFill>
              </a:rPr>
              <a:t>                    </a:t>
            </a:r>
          </a:p>
          <a:p>
            <a:pPr>
              <a:spcBef>
                <a:spcPct val="50000"/>
              </a:spcBef>
            </a:pPr>
            <a:r>
              <a:rPr lang="en-US" sz="2400" b="1" i="1">
                <a:solidFill>
                  <a:srgbClr val="0000FF"/>
                </a:solidFill>
              </a:rPr>
              <a:t>                                          </a:t>
            </a:r>
            <a:r>
              <a:rPr lang="en-US" sz="2400" b="1" i="1" u="sng">
                <a:solidFill>
                  <a:srgbClr val="0000FF"/>
                </a:solidFill>
              </a:rPr>
              <a:t>Tập đọc</a:t>
            </a:r>
            <a:r>
              <a:rPr lang="en-US" sz="2400" b="1" i="1">
                <a:solidFill>
                  <a:srgbClr val="0000FF"/>
                </a:solidFill>
              </a:rPr>
              <a:t>:</a:t>
            </a:r>
          </a:p>
        </p:txBody>
      </p:sp>
      <p:sp>
        <p:nvSpPr>
          <p:cNvPr id="16387" name="Text Box 3"/>
          <p:cNvSpPr txBox="1">
            <a:spLocks noChangeArrowheads="1"/>
          </p:cNvSpPr>
          <p:nvPr/>
        </p:nvSpPr>
        <p:spPr bwMode="auto">
          <a:xfrm>
            <a:off x="2286000" y="1524000"/>
            <a:ext cx="4495800" cy="579438"/>
          </a:xfrm>
          <a:prstGeom prst="rect">
            <a:avLst/>
          </a:prstGeom>
          <a:noFill/>
          <a:ln w="9525">
            <a:noFill/>
            <a:miter lim="800000"/>
            <a:headEnd/>
            <a:tailEnd/>
          </a:ln>
        </p:spPr>
        <p:txBody>
          <a:bodyPr>
            <a:spAutoFit/>
          </a:bodyPr>
          <a:lstStyle/>
          <a:p>
            <a:pPr>
              <a:spcBef>
                <a:spcPct val="50000"/>
              </a:spcBef>
            </a:pPr>
            <a:r>
              <a:rPr lang="en-US" sz="3200" b="1">
                <a:solidFill>
                  <a:srgbClr val="FF0000"/>
                </a:solidFill>
              </a:rPr>
              <a:t>Trồng rừng ngập mặn</a:t>
            </a:r>
          </a:p>
        </p:txBody>
      </p:sp>
      <p:sp>
        <p:nvSpPr>
          <p:cNvPr id="16388" name="Text Box 4"/>
          <p:cNvSpPr txBox="1">
            <a:spLocks noChangeArrowheads="1"/>
          </p:cNvSpPr>
          <p:nvPr/>
        </p:nvSpPr>
        <p:spPr bwMode="auto">
          <a:xfrm>
            <a:off x="4495800" y="2057400"/>
            <a:ext cx="3886200" cy="457200"/>
          </a:xfrm>
          <a:prstGeom prst="rect">
            <a:avLst/>
          </a:prstGeom>
          <a:noFill/>
          <a:ln w="9525">
            <a:noFill/>
            <a:miter lim="800000"/>
            <a:headEnd/>
            <a:tailEnd/>
          </a:ln>
        </p:spPr>
        <p:txBody>
          <a:bodyPr>
            <a:spAutoFit/>
          </a:bodyPr>
          <a:lstStyle/>
          <a:p>
            <a:pPr>
              <a:spcBef>
                <a:spcPct val="50000"/>
              </a:spcBef>
            </a:pPr>
            <a:r>
              <a:rPr lang="en-US" sz="2400" b="1" i="1">
                <a:solidFill>
                  <a:srgbClr val="0000FF"/>
                </a:solidFill>
              </a:rPr>
              <a:t>Theo Phan Nguyên Hồng</a:t>
            </a:r>
          </a:p>
        </p:txBody>
      </p:sp>
      <p:sp>
        <p:nvSpPr>
          <p:cNvPr id="16389" name="Text Box 5"/>
          <p:cNvSpPr txBox="1">
            <a:spLocks noChangeArrowheads="1"/>
          </p:cNvSpPr>
          <p:nvPr/>
        </p:nvSpPr>
        <p:spPr bwMode="auto">
          <a:xfrm>
            <a:off x="1447800" y="2659063"/>
            <a:ext cx="3352800" cy="366712"/>
          </a:xfrm>
          <a:prstGeom prst="rect">
            <a:avLst/>
          </a:prstGeom>
          <a:noFill/>
          <a:ln w="9525">
            <a:noFill/>
            <a:miter lim="800000"/>
            <a:headEnd/>
            <a:tailEnd/>
          </a:ln>
        </p:spPr>
        <p:txBody>
          <a:bodyPr>
            <a:spAutoFit/>
          </a:bodyPr>
          <a:lstStyle/>
          <a:p>
            <a:pPr>
              <a:spcBef>
                <a:spcPct val="50000"/>
              </a:spcBef>
            </a:pPr>
            <a:endParaRPr lang="en-US" sz="1800"/>
          </a:p>
        </p:txBody>
      </p:sp>
      <p:sp>
        <p:nvSpPr>
          <p:cNvPr id="16390" name="Text Box 6"/>
          <p:cNvSpPr txBox="1">
            <a:spLocks noChangeArrowheads="1"/>
          </p:cNvSpPr>
          <p:nvPr/>
        </p:nvSpPr>
        <p:spPr bwMode="auto">
          <a:xfrm>
            <a:off x="1371600" y="2514600"/>
            <a:ext cx="3429000" cy="519113"/>
          </a:xfrm>
          <a:prstGeom prst="rect">
            <a:avLst/>
          </a:prstGeom>
          <a:noFill/>
          <a:ln w="9525">
            <a:noFill/>
            <a:miter lim="800000"/>
            <a:headEnd/>
            <a:tailEnd/>
          </a:ln>
        </p:spPr>
        <p:txBody>
          <a:bodyPr>
            <a:spAutoFit/>
          </a:bodyPr>
          <a:lstStyle/>
          <a:p>
            <a:pPr>
              <a:spcBef>
                <a:spcPct val="50000"/>
              </a:spcBef>
            </a:pPr>
            <a:r>
              <a:rPr lang="en-US" b="1" u="sng">
                <a:solidFill>
                  <a:srgbClr val="990000"/>
                </a:solidFill>
              </a:rPr>
              <a:t>Tìm hiểu bài</a:t>
            </a:r>
            <a:r>
              <a:rPr lang="en-US" b="1">
                <a:solidFill>
                  <a:srgbClr val="990000"/>
                </a:solidFill>
              </a:rPr>
              <a:t>:</a:t>
            </a:r>
          </a:p>
        </p:txBody>
      </p:sp>
      <p:sp>
        <p:nvSpPr>
          <p:cNvPr id="27655" name="Text Box 7"/>
          <p:cNvSpPr txBox="1">
            <a:spLocks noChangeArrowheads="1"/>
          </p:cNvSpPr>
          <p:nvPr/>
        </p:nvSpPr>
        <p:spPr bwMode="auto">
          <a:xfrm>
            <a:off x="1447800" y="3048000"/>
            <a:ext cx="6705600" cy="946150"/>
          </a:xfrm>
          <a:prstGeom prst="rect">
            <a:avLst/>
          </a:prstGeom>
          <a:noFill/>
          <a:ln w="9525">
            <a:noFill/>
            <a:miter lim="800000"/>
            <a:headEnd/>
            <a:tailEnd/>
          </a:ln>
        </p:spPr>
        <p:txBody>
          <a:bodyPr>
            <a:spAutoFit/>
          </a:bodyPr>
          <a:lstStyle/>
          <a:p>
            <a:pPr>
              <a:spcBef>
                <a:spcPct val="50000"/>
              </a:spcBef>
            </a:pPr>
            <a:r>
              <a:rPr lang="en-US" b="1" i="1">
                <a:solidFill>
                  <a:srgbClr val="FF0000"/>
                </a:solidFill>
              </a:rPr>
              <a:t>Em hãy nêu tên các tỉnh ven biển có phong trào trồng rừng ngập mặn ? </a:t>
            </a:r>
          </a:p>
        </p:txBody>
      </p:sp>
      <p:sp>
        <p:nvSpPr>
          <p:cNvPr id="27656" name="Text Box 8"/>
          <p:cNvSpPr txBox="1">
            <a:spLocks noChangeArrowheads="1"/>
          </p:cNvSpPr>
          <p:nvPr/>
        </p:nvSpPr>
        <p:spPr bwMode="auto">
          <a:xfrm>
            <a:off x="990600" y="4191000"/>
            <a:ext cx="7315200" cy="1800225"/>
          </a:xfrm>
          <a:prstGeom prst="rect">
            <a:avLst/>
          </a:prstGeom>
          <a:noFill/>
          <a:ln w="9525">
            <a:noFill/>
            <a:miter lim="800000"/>
            <a:headEnd/>
            <a:tailEnd/>
          </a:ln>
        </p:spPr>
        <p:txBody>
          <a:bodyPr>
            <a:spAutoFit/>
          </a:bodyPr>
          <a:lstStyle/>
          <a:p>
            <a:pPr algn="just">
              <a:spcBef>
                <a:spcPct val="50000"/>
              </a:spcBef>
            </a:pPr>
            <a:r>
              <a:rPr lang="en-US" b="1" i="1">
                <a:solidFill>
                  <a:srgbClr val="0000FF"/>
                </a:solidFill>
              </a:rPr>
              <a:t>    Các tỉnh ven biển có phong trào trồng rừng ngập mặn : Cà Mau, Bạc Liêu, Bến Tre, Trà Vinh, Sóc Trăng, Hà Tĩnh, Nghệ An, Thái Bình, Hải Phòng, Quảng Ninh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7655"/>
                                        </p:tgtEl>
                                        <p:attrNameLst>
                                          <p:attrName>style.visibility</p:attrName>
                                        </p:attrNameLst>
                                      </p:cBhvr>
                                      <p:to>
                                        <p:strVal val="visible"/>
                                      </p:to>
                                    </p:set>
                                    <p:animEffect transition="in" filter="wheel(4)">
                                      <p:cBhvr>
                                        <p:cTn id="7" dur="500"/>
                                        <p:tgtEl>
                                          <p:spTgt spid="276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xit" presetSubtype="26" fill="hold" grpId="1" nodeType="clickEffect">
                                  <p:stCondLst>
                                    <p:cond delay="0"/>
                                  </p:stCondLst>
                                  <p:childTnLst>
                                    <p:animEffect transition="out" filter="barn(inHorizontal)">
                                      <p:cBhvr>
                                        <p:cTn id="11" dur="500"/>
                                        <p:tgtEl>
                                          <p:spTgt spid="27655"/>
                                        </p:tgtEl>
                                      </p:cBhvr>
                                    </p:animEffect>
                                    <p:set>
                                      <p:cBhvr>
                                        <p:cTn id="12" dur="1" fill="hold">
                                          <p:stCondLst>
                                            <p:cond delay="499"/>
                                          </p:stCondLst>
                                        </p:cTn>
                                        <p:tgtEl>
                                          <p:spTgt spid="27655"/>
                                        </p:tgtEl>
                                        <p:attrNameLst>
                                          <p:attrName>style.visibility</p:attrName>
                                        </p:attrNameLst>
                                      </p:cBhvr>
                                      <p:to>
                                        <p:strVal val="hidden"/>
                                      </p:to>
                                    </p:set>
                                  </p:childTnLst>
                                </p:cTn>
                              </p:par>
                            </p:childTnLst>
                          </p:cTn>
                        </p:par>
                        <p:par>
                          <p:cTn id="13" fill="hold" nodeType="afterGroup">
                            <p:stCondLst>
                              <p:cond delay="500"/>
                            </p:stCondLst>
                            <p:childTnLst>
                              <p:par>
                                <p:cTn id="14" presetID="54" presetClass="entr" presetSubtype="0" accel="100000" fill="hold" grpId="0" nodeType="afterEffect">
                                  <p:stCondLst>
                                    <p:cond delay="0"/>
                                  </p:stCondLst>
                                  <p:childTnLst>
                                    <p:set>
                                      <p:cBhvr>
                                        <p:cTn id="15" dur="1" fill="hold">
                                          <p:stCondLst>
                                            <p:cond delay="0"/>
                                          </p:stCondLst>
                                        </p:cTn>
                                        <p:tgtEl>
                                          <p:spTgt spid="27656"/>
                                        </p:tgtEl>
                                        <p:attrNameLst>
                                          <p:attrName>style.visibility</p:attrName>
                                        </p:attrNameLst>
                                      </p:cBhvr>
                                      <p:to>
                                        <p:strVal val="visible"/>
                                      </p:to>
                                    </p:set>
                                    <p:anim calcmode="lin" valueType="num">
                                      <p:cBhvr>
                                        <p:cTn id="16" dur="1000" fill="hold"/>
                                        <p:tgtEl>
                                          <p:spTgt spid="27656"/>
                                        </p:tgtEl>
                                        <p:attrNameLst>
                                          <p:attrName>ppt_w</p:attrName>
                                        </p:attrNameLst>
                                      </p:cBhvr>
                                      <p:tavLst>
                                        <p:tav tm="0">
                                          <p:val>
                                            <p:strVal val="#ppt_w*0.05"/>
                                          </p:val>
                                        </p:tav>
                                        <p:tav tm="100000">
                                          <p:val>
                                            <p:strVal val="#ppt_w"/>
                                          </p:val>
                                        </p:tav>
                                      </p:tavLst>
                                    </p:anim>
                                    <p:anim calcmode="lin" valueType="num">
                                      <p:cBhvr>
                                        <p:cTn id="17" dur="1000" fill="hold"/>
                                        <p:tgtEl>
                                          <p:spTgt spid="27656"/>
                                        </p:tgtEl>
                                        <p:attrNameLst>
                                          <p:attrName>ppt_h</p:attrName>
                                        </p:attrNameLst>
                                      </p:cBhvr>
                                      <p:tavLst>
                                        <p:tav tm="0">
                                          <p:val>
                                            <p:strVal val="#ppt_h"/>
                                          </p:val>
                                        </p:tav>
                                        <p:tav tm="100000">
                                          <p:val>
                                            <p:strVal val="#ppt_h"/>
                                          </p:val>
                                        </p:tav>
                                      </p:tavLst>
                                    </p:anim>
                                    <p:anim calcmode="lin" valueType="num">
                                      <p:cBhvr>
                                        <p:cTn id="18" dur="1000" fill="hold"/>
                                        <p:tgtEl>
                                          <p:spTgt spid="27656"/>
                                        </p:tgtEl>
                                        <p:attrNameLst>
                                          <p:attrName>ppt_x</p:attrName>
                                        </p:attrNameLst>
                                      </p:cBhvr>
                                      <p:tavLst>
                                        <p:tav tm="0">
                                          <p:val>
                                            <p:strVal val="#ppt_x-.2"/>
                                          </p:val>
                                        </p:tav>
                                        <p:tav tm="100000">
                                          <p:val>
                                            <p:strVal val="#ppt_x"/>
                                          </p:val>
                                        </p:tav>
                                      </p:tavLst>
                                    </p:anim>
                                    <p:anim calcmode="lin" valueType="num">
                                      <p:cBhvr>
                                        <p:cTn id="19" dur="1000" fill="hold"/>
                                        <p:tgtEl>
                                          <p:spTgt spid="27656"/>
                                        </p:tgtEl>
                                        <p:attrNameLst>
                                          <p:attrName>ppt_y</p:attrName>
                                        </p:attrNameLst>
                                      </p:cBhvr>
                                      <p:tavLst>
                                        <p:tav tm="0">
                                          <p:val>
                                            <p:strVal val="#ppt_y"/>
                                          </p:val>
                                        </p:tav>
                                        <p:tav tm="100000">
                                          <p:val>
                                            <p:strVal val="#ppt_y"/>
                                          </p:val>
                                        </p:tav>
                                      </p:tavLst>
                                    </p:anim>
                                    <p:animEffect transition="in" filter="fade">
                                      <p:cBhvr>
                                        <p:cTn id="20" dur="1000"/>
                                        <p:tgtEl>
                                          <p:spTgt spid="27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p:bldP spid="27655" grpId="1"/>
      <p:bldP spid="2765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457200" y="519113"/>
            <a:ext cx="7543800" cy="1016000"/>
          </a:xfrm>
          <a:prstGeom prst="rect">
            <a:avLst/>
          </a:prstGeom>
          <a:noFill/>
          <a:ln w="9525">
            <a:noFill/>
            <a:miter lim="800000"/>
            <a:headEnd/>
            <a:tailEnd/>
          </a:ln>
        </p:spPr>
        <p:txBody>
          <a:bodyPr>
            <a:spAutoFit/>
          </a:bodyPr>
          <a:lstStyle/>
          <a:p>
            <a:pPr>
              <a:spcBef>
                <a:spcPct val="50000"/>
              </a:spcBef>
            </a:pPr>
            <a:r>
              <a:rPr lang="en-US" sz="2400" b="1" i="1">
                <a:solidFill>
                  <a:srgbClr val="0000FF"/>
                </a:solidFill>
              </a:rPr>
              <a:t>                    </a:t>
            </a:r>
          </a:p>
          <a:p>
            <a:pPr>
              <a:spcBef>
                <a:spcPct val="50000"/>
              </a:spcBef>
            </a:pPr>
            <a:r>
              <a:rPr lang="en-US" sz="2400" b="1" i="1">
                <a:solidFill>
                  <a:srgbClr val="0000FF"/>
                </a:solidFill>
              </a:rPr>
              <a:t>                                          </a:t>
            </a:r>
            <a:r>
              <a:rPr lang="en-US" sz="2400" b="1" i="1" u="sng">
                <a:solidFill>
                  <a:srgbClr val="0000FF"/>
                </a:solidFill>
              </a:rPr>
              <a:t>Tập đọc</a:t>
            </a:r>
            <a:r>
              <a:rPr lang="en-US" sz="2400" b="1" i="1">
                <a:solidFill>
                  <a:srgbClr val="0000FF"/>
                </a:solidFill>
              </a:rPr>
              <a:t>:</a:t>
            </a:r>
          </a:p>
        </p:txBody>
      </p:sp>
      <p:sp>
        <p:nvSpPr>
          <p:cNvPr id="17411" name="Text Box 3"/>
          <p:cNvSpPr txBox="1">
            <a:spLocks noChangeArrowheads="1"/>
          </p:cNvSpPr>
          <p:nvPr/>
        </p:nvSpPr>
        <p:spPr bwMode="auto">
          <a:xfrm>
            <a:off x="2286000" y="1524000"/>
            <a:ext cx="4495800" cy="579438"/>
          </a:xfrm>
          <a:prstGeom prst="rect">
            <a:avLst/>
          </a:prstGeom>
          <a:noFill/>
          <a:ln w="9525">
            <a:noFill/>
            <a:miter lim="800000"/>
            <a:headEnd/>
            <a:tailEnd/>
          </a:ln>
        </p:spPr>
        <p:txBody>
          <a:bodyPr>
            <a:spAutoFit/>
          </a:bodyPr>
          <a:lstStyle/>
          <a:p>
            <a:pPr>
              <a:spcBef>
                <a:spcPct val="50000"/>
              </a:spcBef>
            </a:pPr>
            <a:r>
              <a:rPr lang="en-US" sz="3200" b="1">
                <a:solidFill>
                  <a:srgbClr val="FF0000"/>
                </a:solidFill>
              </a:rPr>
              <a:t>Trồng rừng ngập mặn</a:t>
            </a:r>
          </a:p>
        </p:txBody>
      </p:sp>
      <p:sp>
        <p:nvSpPr>
          <p:cNvPr id="17412" name="Text Box 4"/>
          <p:cNvSpPr txBox="1">
            <a:spLocks noChangeArrowheads="1"/>
          </p:cNvSpPr>
          <p:nvPr/>
        </p:nvSpPr>
        <p:spPr bwMode="auto">
          <a:xfrm>
            <a:off x="4495800" y="2057400"/>
            <a:ext cx="3886200" cy="457200"/>
          </a:xfrm>
          <a:prstGeom prst="rect">
            <a:avLst/>
          </a:prstGeom>
          <a:noFill/>
          <a:ln w="9525">
            <a:noFill/>
            <a:miter lim="800000"/>
            <a:headEnd/>
            <a:tailEnd/>
          </a:ln>
        </p:spPr>
        <p:txBody>
          <a:bodyPr>
            <a:spAutoFit/>
          </a:bodyPr>
          <a:lstStyle/>
          <a:p>
            <a:pPr>
              <a:spcBef>
                <a:spcPct val="50000"/>
              </a:spcBef>
            </a:pPr>
            <a:r>
              <a:rPr lang="en-US" sz="2400" b="1" i="1">
                <a:solidFill>
                  <a:srgbClr val="0000FF"/>
                </a:solidFill>
              </a:rPr>
              <a:t>Theo Phan Nguyên Hồng</a:t>
            </a:r>
          </a:p>
        </p:txBody>
      </p:sp>
      <p:sp>
        <p:nvSpPr>
          <p:cNvPr id="17413" name="Text Box 5"/>
          <p:cNvSpPr txBox="1">
            <a:spLocks noChangeArrowheads="1"/>
          </p:cNvSpPr>
          <p:nvPr/>
        </p:nvSpPr>
        <p:spPr bwMode="auto">
          <a:xfrm>
            <a:off x="1447800" y="2659063"/>
            <a:ext cx="3352800" cy="366712"/>
          </a:xfrm>
          <a:prstGeom prst="rect">
            <a:avLst/>
          </a:prstGeom>
          <a:noFill/>
          <a:ln w="9525">
            <a:noFill/>
            <a:miter lim="800000"/>
            <a:headEnd/>
            <a:tailEnd/>
          </a:ln>
        </p:spPr>
        <p:txBody>
          <a:bodyPr>
            <a:spAutoFit/>
          </a:bodyPr>
          <a:lstStyle/>
          <a:p>
            <a:pPr>
              <a:spcBef>
                <a:spcPct val="50000"/>
              </a:spcBef>
            </a:pPr>
            <a:endParaRPr lang="en-US" sz="1800"/>
          </a:p>
        </p:txBody>
      </p:sp>
      <p:sp>
        <p:nvSpPr>
          <p:cNvPr id="17414" name="Text Box 6"/>
          <p:cNvSpPr txBox="1">
            <a:spLocks noChangeArrowheads="1"/>
          </p:cNvSpPr>
          <p:nvPr/>
        </p:nvSpPr>
        <p:spPr bwMode="auto">
          <a:xfrm>
            <a:off x="1371600" y="2514600"/>
            <a:ext cx="3657600" cy="519113"/>
          </a:xfrm>
          <a:prstGeom prst="rect">
            <a:avLst/>
          </a:prstGeom>
          <a:noFill/>
          <a:ln w="9525">
            <a:noFill/>
            <a:miter lim="800000"/>
            <a:headEnd/>
            <a:tailEnd/>
          </a:ln>
        </p:spPr>
        <p:txBody>
          <a:bodyPr>
            <a:spAutoFit/>
          </a:bodyPr>
          <a:lstStyle/>
          <a:p>
            <a:pPr>
              <a:spcBef>
                <a:spcPct val="50000"/>
              </a:spcBef>
            </a:pPr>
            <a:r>
              <a:rPr lang="en-US" b="1">
                <a:solidFill>
                  <a:srgbClr val="990000"/>
                </a:solidFill>
              </a:rPr>
              <a:t> </a:t>
            </a:r>
            <a:r>
              <a:rPr lang="en-US" b="1" u="sng">
                <a:solidFill>
                  <a:srgbClr val="990000"/>
                </a:solidFill>
              </a:rPr>
              <a:t>Tìm hiểu bài</a:t>
            </a:r>
            <a:r>
              <a:rPr lang="en-US" b="1">
                <a:solidFill>
                  <a:srgbClr val="990000"/>
                </a:solidFill>
              </a:rPr>
              <a:t>:</a:t>
            </a:r>
          </a:p>
        </p:txBody>
      </p:sp>
      <p:sp>
        <p:nvSpPr>
          <p:cNvPr id="26631" name="Text Box 7"/>
          <p:cNvSpPr txBox="1">
            <a:spLocks noChangeArrowheads="1"/>
          </p:cNvSpPr>
          <p:nvPr/>
        </p:nvSpPr>
        <p:spPr bwMode="auto">
          <a:xfrm>
            <a:off x="1219200" y="2971800"/>
            <a:ext cx="7086600" cy="946150"/>
          </a:xfrm>
          <a:prstGeom prst="rect">
            <a:avLst/>
          </a:prstGeom>
          <a:noFill/>
          <a:ln w="9525">
            <a:noFill/>
            <a:miter lim="800000"/>
            <a:headEnd/>
            <a:tailEnd/>
          </a:ln>
        </p:spPr>
        <p:txBody>
          <a:bodyPr>
            <a:spAutoFit/>
          </a:bodyPr>
          <a:lstStyle/>
          <a:p>
            <a:pPr algn="just">
              <a:spcBef>
                <a:spcPct val="50000"/>
              </a:spcBef>
            </a:pPr>
            <a:r>
              <a:rPr lang="en-US" b="1" i="1">
                <a:solidFill>
                  <a:srgbClr val="FF0000"/>
                </a:solidFill>
              </a:rPr>
              <a:t>Vì sao các tỉnh ven biển có phong trào trồng rừng ngập mặn ?</a:t>
            </a:r>
          </a:p>
        </p:txBody>
      </p:sp>
      <p:sp>
        <p:nvSpPr>
          <p:cNvPr id="26632" name="Text Box 8"/>
          <p:cNvSpPr txBox="1">
            <a:spLocks noChangeArrowheads="1"/>
          </p:cNvSpPr>
          <p:nvPr/>
        </p:nvSpPr>
        <p:spPr bwMode="auto">
          <a:xfrm>
            <a:off x="1066800" y="3733800"/>
            <a:ext cx="7315200" cy="2227263"/>
          </a:xfrm>
          <a:prstGeom prst="rect">
            <a:avLst/>
          </a:prstGeom>
          <a:noFill/>
          <a:ln w="9525">
            <a:noFill/>
            <a:miter lim="800000"/>
            <a:headEnd/>
            <a:tailEnd/>
          </a:ln>
        </p:spPr>
        <p:txBody>
          <a:bodyPr>
            <a:spAutoFit/>
          </a:bodyPr>
          <a:lstStyle/>
          <a:p>
            <a:pPr algn="just">
              <a:spcBef>
                <a:spcPct val="50000"/>
              </a:spcBef>
            </a:pPr>
            <a:r>
              <a:rPr lang="en-US" b="1" i="1">
                <a:solidFill>
                  <a:srgbClr val="0000FF"/>
                </a:solidFill>
              </a:rPr>
              <a:t>    Các tỉnh ven biển có phong trào trồng rừng ngập mặn vì các tỉnh này làm tốt công tác thông tin, tuyên truyền để người dân hiểu rõ vai trò của rừng ngập mặn đối với việc bảo vệ đê điều.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6631"/>
                                        </p:tgtEl>
                                        <p:attrNameLst>
                                          <p:attrName>style.visibility</p:attrName>
                                        </p:attrNameLst>
                                      </p:cBhvr>
                                      <p:to>
                                        <p:strVal val="visible"/>
                                      </p:to>
                                    </p:set>
                                    <p:animEffect transition="in" filter="strips(downLeft)">
                                      <p:cBhvr>
                                        <p:cTn id="7" dur="1000"/>
                                        <p:tgtEl>
                                          <p:spTgt spid="266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xit" presetSubtype="0" fill="hold" grpId="1" nodeType="clickEffect">
                                  <p:stCondLst>
                                    <p:cond delay="0"/>
                                  </p:stCondLst>
                                  <p:childTnLst>
                                    <p:animEffect transition="out" filter="wedge">
                                      <p:cBhvr>
                                        <p:cTn id="11" dur="1000"/>
                                        <p:tgtEl>
                                          <p:spTgt spid="26631"/>
                                        </p:tgtEl>
                                      </p:cBhvr>
                                    </p:animEffect>
                                    <p:set>
                                      <p:cBhvr>
                                        <p:cTn id="12" dur="1" fill="hold">
                                          <p:stCondLst>
                                            <p:cond delay="999"/>
                                          </p:stCondLst>
                                        </p:cTn>
                                        <p:tgtEl>
                                          <p:spTgt spid="26631"/>
                                        </p:tgtEl>
                                        <p:attrNameLst>
                                          <p:attrName>style.visibility</p:attrName>
                                        </p:attrNameLst>
                                      </p:cBhvr>
                                      <p:to>
                                        <p:strVal val="hidden"/>
                                      </p:to>
                                    </p:set>
                                  </p:childTnLst>
                                </p:cTn>
                              </p:par>
                            </p:childTnLst>
                          </p:cTn>
                        </p:par>
                        <p:par>
                          <p:cTn id="13" fill="hold" nodeType="afterGroup">
                            <p:stCondLst>
                              <p:cond delay="1000"/>
                            </p:stCondLst>
                            <p:childTnLst>
                              <p:par>
                                <p:cTn id="14" presetID="16" presetClass="entr" presetSubtype="26" fill="hold" grpId="0" nodeType="afterEffect">
                                  <p:stCondLst>
                                    <p:cond delay="0"/>
                                  </p:stCondLst>
                                  <p:childTnLst>
                                    <p:set>
                                      <p:cBhvr>
                                        <p:cTn id="15" dur="1" fill="hold">
                                          <p:stCondLst>
                                            <p:cond delay="0"/>
                                          </p:stCondLst>
                                        </p:cTn>
                                        <p:tgtEl>
                                          <p:spTgt spid="26632"/>
                                        </p:tgtEl>
                                        <p:attrNameLst>
                                          <p:attrName>style.visibility</p:attrName>
                                        </p:attrNameLst>
                                      </p:cBhvr>
                                      <p:to>
                                        <p:strVal val="visible"/>
                                      </p:to>
                                    </p:set>
                                    <p:animEffect transition="in" filter="barn(inHorizontal)">
                                      <p:cBhvr>
                                        <p:cTn id="16" dur="500"/>
                                        <p:tgtEl>
                                          <p:spTgt spid="26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p:bldP spid="26631" grpId="1"/>
      <p:bldP spid="26632"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00FFFF"/>
        </a:solidFill>
        <a:effectLst/>
      </p:bgPr>
    </p:bg>
    <p:spTree>
      <p:nvGrpSpPr>
        <p:cNvPr id="1" name=""/>
        <p:cNvGrpSpPr/>
        <p:nvPr/>
      </p:nvGrpSpPr>
      <p:grpSpPr>
        <a:xfrm>
          <a:off x="0" y="0"/>
          <a:ext cx="0" cy="0"/>
          <a:chOff x="0" y="0"/>
          <a:chExt cx="0" cy="0"/>
        </a:xfrm>
      </p:grpSpPr>
      <p:pic>
        <p:nvPicPr>
          <p:cNvPr id="18434" name="Picture 2" descr="TRONGRNM"/>
          <p:cNvPicPr>
            <a:picLocks noChangeAspect="1" noChangeArrowheads="1"/>
          </p:cNvPicPr>
          <p:nvPr/>
        </p:nvPicPr>
        <p:blipFill>
          <a:blip r:embed="rId2"/>
          <a:srcRect/>
          <a:stretch>
            <a:fillRect/>
          </a:stretch>
        </p:blipFill>
        <p:spPr bwMode="auto">
          <a:xfrm>
            <a:off x="0" y="-12700"/>
            <a:ext cx="9144000" cy="6261100"/>
          </a:xfrm>
          <a:prstGeom prst="rect">
            <a:avLst/>
          </a:prstGeom>
          <a:noFill/>
          <a:ln w="9525">
            <a:noFill/>
            <a:miter lim="800000"/>
            <a:headEnd/>
            <a:tailEnd/>
          </a:ln>
        </p:spPr>
      </p:pic>
      <p:sp>
        <p:nvSpPr>
          <p:cNvPr id="18435" name="Text Box 3"/>
          <p:cNvSpPr txBox="1">
            <a:spLocks noChangeArrowheads="1"/>
          </p:cNvSpPr>
          <p:nvPr/>
        </p:nvSpPr>
        <p:spPr bwMode="auto">
          <a:xfrm>
            <a:off x="2362200" y="6194425"/>
            <a:ext cx="4419600" cy="762000"/>
          </a:xfrm>
          <a:prstGeom prst="rect">
            <a:avLst/>
          </a:prstGeom>
          <a:noFill/>
          <a:ln w="9525">
            <a:noFill/>
            <a:miter lim="800000"/>
            <a:headEnd/>
            <a:tailEnd/>
          </a:ln>
        </p:spPr>
        <p:txBody>
          <a:bodyPr>
            <a:spAutoFit/>
          </a:bodyPr>
          <a:lstStyle/>
          <a:p>
            <a:pPr algn="ctr">
              <a:spcBef>
                <a:spcPct val="50000"/>
              </a:spcBef>
            </a:pPr>
            <a:r>
              <a:rPr lang="en-US" sz="4400" b="1">
                <a:solidFill>
                  <a:srgbClr val="0000FF"/>
                </a:solidFill>
              </a:rPr>
              <a:t>TRỒNG RỪNG</a:t>
            </a:r>
          </a:p>
        </p:txBody>
      </p:sp>
    </p:spTree>
  </p:cSld>
  <p:clrMapOvr>
    <a:masterClrMapping/>
  </p:clrMapOvr>
  <p:transition spd="med">
    <p:zoom/>
  </p:transition>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00FFFF"/>
        </a:solidFill>
        <a:effectLst/>
      </p:bgPr>
    </p:bg>
    <p:spTree>
      <p:nvGrpSpPr>
        <p:cNvPr id="1" name=""/>
        <p:cNvGrpSpPr/>
        <p:nvPr/>
      </p:nvGrpSpPr>
      <p:grpSpPr>
        <a:xfrm>
          <a:off x="0" y="0"/>
          <a:ext cx="0" cy="0"/>
          <a:chOff x="0" y="0"/>
          <a:chExt cx="0" cy="0"/>
        </a:xfrm>
      </p:grpSpPr>
      <p:pic>
        <p:nvPicPr>
          <p:cNvPr id="19458" name="Picture 2" descr="trongrung2"/>
          <p:cNvPicPr>
            <a:picLocks noChangeAspect="1" noChangeArrowheads="1"/>
          </p:cNvPicPr>
          <p:nvPr/>
        </p:nvPicPr>
        <p:blipFill>
          <a:blip r:embed="rId2"/>
          <a:srcRect/>
          <a:stretch>
            <a:fillRect/>
          </a:stretch>
        </p:blipFill>
        <p:spPr bwMode="auto">
          <a:xfrm>
            <a:off x="0" y="0"/>
            <a:ext cx="9144000" cy="5943600"/>
          </a:xfrm>
          <a:prstGeom prst="rect">
            <a:avLst/>
          </a:prstGeom>
          <a:noFill/>
          <a:ln w="9525">
            <a:noFill/>
            <a:miter lim="800000"/>
            <a:headEnd/>
            <a:tailEnd/>
          </a:ln>
        </p:spPr>
      </p:pic>
      <p:sp>
        <p:nvSpPr>
          <p:cNvPr id="19459" name="Text Box 3"/>
          <p:cNvSpPr txBox="1">
            <a:spLocks noChangeArrowheads="1"/>
          </p:cNvSpPr>
          <p:nvPr/>
        </p:nvSpPr>
        <p:spPr bwMode="auto">
          <a:xfrm>
            <a:off x="2438400" y="5994400"/>
            <a:ext cx="4419600" cy="762000"/>
          </a:xfrm>
          <a:prstGeom prst="rect">
            <a:avLst/>
          </a:prstGeom>
          <a:noFill/>
          <a:ln w="9525">
            <a:noFill/>
            <a:miter lim="800000"/>
            <a:headEnd/>
            <a:tailEnd/>
          </a:ln>
        </p:spPr>
        <p:txBody>
          <a:bodyPr>
            <a:spAutoFit/>
          </a:bodyPr>
          <a:lstStyle/>
          <a:p>
            <a:pPr algn="ctr">
              <a:spcBef>
                <a:spcPct val="50000"/>
              </a:spcBef>
            </a:pPr>
            <a:r>
              <a:rPr lang="en-US" sz="4400" b="1">
                <a:solidFill>
                  <a:srgbClr val="0000FF"/>
                </a:solidFill>
              </a:rPr>
              <a:t>TRỒNG RỪNG</a:t>
            </a:r>
          </a:p>
        </p:txBody>
      </p:sp>
    </p:spTree>
  </p:cSld>
  <p:clrMapOvr>
    <a:masterClrMapping/>
  </p:clrMapOvr>
  <p:transition spd="med">
    <p:wipe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457200" y="519113"/>
            <a:ext cx="7543800" cy="1016000"/>
          </a:xfrm>
          <a:prstGeom prst="rect">
            <a:avLst/>
          </a:prstGeom>
          <a:noFill/>
          <a:ln w="9525">
            <a:noFill/>
            <a:miter lim="800000"/>
            <a:headEnd/>
            <a:tailEnd/>
          </a:ln>
        </p:spPr>
        <p:txBody>
          <a:bodyPr>
            <a:spAutoFit/>
          </a:bodyPr>
          <a:lstStyle/>
          <a:p>
            <a:pPr>
              <a:spcBef>
                <a:spcPct val="50000"/>
              </a:spcBef>
            </a:pPr>
            <a:r>
              <a:rPr lang="en-US" sz="2400" b="1" i="1">
                <a:solidFill>
                  <a:srgbClr val="0000FF"/>
                </a:solidFill>
              </a:rPr>
              <a:t>                    </a:t>
            </a:r>
          </a:p>
          <a:p>
            <a:pPr>
              <a:spcBef>
                <a:spcPct val="50000"/>
              </a:spcBef>
            </a:pPr>
            <a:r>
              <a:rPr lang="en-US" sz="2400" b="1" i="1">
                <a:solidFill>
                  <a:srgbClr val="0000FF"/>
                </a:solidFill>
              </a:rPr>
              <a:t>                                          </a:t>
            </a:r>
            <a:r>
              <a:rPr lang="en-US" sz="2400" b="1" i="1" u="sng">
                <a:solidFill>
                  <a:srgbClr val="0000FF"/>
                </a:solidFill>
              </a:rPr>
              <a:t>Tập đọc</a:t>
            </a:r>
            <a:r>
              <a:rPr lang="en-US" sz="2400" b="1" i="1">
                <a:solidFill>
                  <a:srgbClr val="0000FF"/>
                </a:solidFill>
              </a:rPr>
              <a:t>:</a:t>
            </a:r>
          </a:p>
        </p:txBody>
      </p:sp>
      <p:sp>
        <p:nvSpPr>
          <p:cNvPr id="20483" name="Text Box 3"/>
          <p:cNvSpPr txBox="1">
            <a:spLocks noChangeArrowheads="1"/>
          </p:cNvSpPr>
          <p:nvPr/>
        </p:nvSpPr>
        <p:spPr bwMode="auto">
          <a:xfrm>
            <a:off x="2286000" y="1524000"/>
            <a:ext cx="4495800" cy="579438"/>
          </a:xfrm>
          <a:prstGeom prst="rect">
            <a:avLst/>
          </a:prstGeom>
          <a:noFill/>
          <a:ln w="9525">
            <a:noFill/>
            <a:miter lim="800000"/>
            <a:headEnd/>
            <a:tailEnd/>
          </a:ln>
        </p:spPr>
        <p:txBody>
          <a:bodyPr>
            <a:spAutoFit/>
          </a:bodyPr>
          <a:lstStyle/>
          <a:p>
            <a:pPr>
              <a:spcBef>
                <a:spcPct val="50000"/>
              </a:spcBef>
            </a:pPr>
            <a:r>
              <a:rPr lang="en-US" sz="3200" b="1">
                <a:solidFill>
                  <a:srgbClr val="FF0000"/>
                </a:solidFill>
              </a:rPr>
              <a:t>Trồng rừng ngập mặn</a:t>
            </a:r>
          </a:p>
        </p:txBody>
      </p:sp>
      <p:sp>
        <p:nvSpPr>
          <p:cNvPr id="20484" name="Text Box 4"/>
          <p:cNvSpPr txBox="1">
            <a:spLocks noChangeArrowheads="1"/>
          </p:cNvSpPr>
          <p:nvPr/>
        </p:nvSpPr>
        <p:spPr bwMode="auto">
          <a:xfrm>
            <a:off x="4495800" y="2057400"/>
            <a:ext cx="3886200" cy="457200"/>
          </a:xfrm>
          <a:prstGeom prst="rect">
            <a:avLst/>
          </a:prstGeom>
          <a:noFill/>
          <a:ln w="9525">
            <a:noFill/>
            <a:miter lim="800000"/>
            <a:headEnd/>
            <a:tailEnd/>
          </a:ln>
        </p:spPr>
        <p:txBody>
          <a:bodyPr>
            <a:spAutoFit/>
          </a:bodyPr>
          <a:lstStyle/>
          <a:p>
            <a:pPr>
              <a:spcBef>
                <a:spcPct val="50000"/>
              </a:spcBef>
            </a:pPr>
            <a:r>
              <a:rPr lang="en-US" sz="2400" b="1" i="1">
                <a:solidFill>
                  <a:srgbClr val="0000FF"/>
                </a:solidFill>
              </a:rPr>
              <a:t>Theo Phan Nguyên Hồng</a:t>
            </a:r>
          </a:p>
        </p:txBody>
      </p:sp>
      <p:sp>
        <p:nvSpPr>
          <p:cNvPr id="20485" name="Text Box 5"/>
          <p:cNvSpPr txBox="1">
            <a:spLocks noChangeArrowheads="1"/>
          </p:cNvSpPr>
          <p:nvPr/>
        </p:nvSpPr>
        <p:spPr bwMode="auto">
          <a:xfrm>
            <a:off x="1447800" y="2659063"/>
            <a:ext cx="3352800" cy="366712"/>
          </a:xfrm>
          <a:prstGeom prst="rect">
            <a:avLst/>
          </a:prstGeom>
          <a:noFill/>
          <a:ln w="9525">
            <a:noFill/>
            <a:miter lim="800000"/>
            <a:headEnd/>
            <a:tailEnd/>
          </a:ln>
        </p:spPr>
        <p:txBody>
          <a:bodyPr>
            <a:spAutoFit/>
          </a:bodyPr>
          <a:lstStyle/>
          <a:p>
            <a:pPr>
              <a:spcBef>
                <a:spcPct val="50000"/>
              </a:spcBef>
            </a:pPr>
            <a:endParaRPr lang="en-US" sz="1800"/>
          </a:p>
        </p:txBody>
      </p:sp>
      <p:sp>
        <p:nvSpPr>
          <p:cNvPr id="20486" name="Text Box 6"/>
          <p:cNvSpPr txBox="1">
            <a:spLocks noChangeArrowheads="1"/>
          </p:cNvSpPr>
          <p:nvPr/>
        </p:nvSpPr>
        <p:spPr bwMode="auto">
          <a:xfrm>
            <a:off x="1371600" y="2514600"/>
            <a:ext cx="3657600" cy="519113"/>
          </a:xfrm>
          <a:prstGeom prst="rect">
            <a:avLst/>
          </a:prstGeom>
          <a:noFill/>
          <a:ln w="9525">
            <a:noFill/>
            <a:miter lim="800000"/>
            <a:headEnd/>
            <a:tailEnd/>
          </a:ln>
        </p:spPr>
        <p:txBody>
          <a:bodyPr>
            <a:spAutoFit/>
          </a:bodyPr>
          <a:lstStyle/>
          <a:p>
            <a:pPr>
              <a:spcBef>
                <a:spcPct val="50000"/>
              </a:spcBef>
            </a:pPr>
            <a:r>
              <a:rPr lang="en-US" b="1" u="sng">
                <a:solidFill>
                  <a:srgbClr val="990000"/>
                </a:solidFill>
              </a:rPr>
              <a:t>Tìm hiểu bài</a:t>
            </a:r>
            <a:r>
              <a:rPr lang="en-US" b="1">
                <a:solidFill>
                  <a:srgbClr val="990000"/>
                </a:solidFill>
              </a:rPr>
              <a:t>:</a:t>
            </a:r>
          </a:p>
        </p:txBody>
      </p:sp>
      <p:sp>
        <p:nvSpPr>
          <p:cNvPr id="25609" name="Text Box 9"/>
          <p:cNvSpPr txBox="1">
            <a:spLocks noChangeArrowheads="1"/>
          </p:cNvSpPr>
          <p:nvPr/>
        </p:nvSpPr>
        <p:spPr bwMode="auto">
          <a:xfrm>
            <a:off x="1143000" y="3048000"/>
            <a:ext cx="7315200" cy="946150"/>
          </a:xfrm>
          <a:prstGeom prst="rect">
            <a:avLst/>
          </a:prstGeom>
          <a:noFill/>
          <a:ln w="9525">
            <a:noFill/>
            <a:miter lim="800000"/>
            <a:headEnd/>
            <a:tailEnd/>
          </a:ln>
        </p:spPr>
        <p:txBody>
          <a:bodyPr>
            <a:spAutoFit/>
          </a:bodyPr>
          <a:lstStyle/>
          <a:p>
            <a:pPr>
              <a:spcBef>
                <a:spcPct val="50000"/>
              </a:spcBef>
            </a:pPr>
            <a:r>
              <a:rPr lang="en-US" b="1" i="1">
                <a:solidFill>
                  <a:srgbClr val="FF0000"/>
                </a:solidFill>
              </a:rPr>
              <a:t>Nêu tác dụng của rừng ngập mặn khi được phục hồi ?</a:t>
            </a:r>
          </a:p>
        </p:txBody>
      </p:sp>
      <p:sp>
        <p:nvSpPr>
          <p:cNvPr id="25610" name="Text Box 10"/>
          <p:cNvSpPr txBox="1">
            <a:spLocks noChangeArrowheads="1"/>
          </p:cNvSpPr>
          <p:nvPr/>
        </p:nvSpPr>
        <p:spPr bwMode="auto">
          <a:xfrm>
            <a:off x="990600" y="4038600"/>
            <a:ext cx="7391400" cy="2227263"/>
          </a:xfrm>
          <a:prstGeom prst="rect">
            <a:avLst/>
          </a:prstGeom>
          <a:noFill/>
          <a:ln w="9525">
            <a:noFill/>
            <a:miter lim="800000"/>
            <a:headEnd/>
            <a:tailEnd/>
          </a:ln>
        </p:spPr>
        <p:txBody>
          <a:bodyPr>
            <a:spAutoFit/>
          </a:bodyPr>
          <a:lstStyle/>
          <a:p>
            <a:pPr algn="just">
              <a:spcBef>
                <a:spcPct val="50000"/>
              </a:spcBef>
            </a:pPr>
            <a:r>
              <a:rPr lang="en-US" b="1" i="1">
                <a:solidFill>
                  <a:srgbClr val="0000FF"/>
                </a:solidFill>
              </a:rPr>
              <a:t>   Rừng ngập mặn được phục hồi đã phát huy tác dụng bảo vệ vững chắc đê biển; tăng thu nhập cho người dân nhờ lượng hải sản tăng nhiều ; các loài chim nước trở nên phong phú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5609"/>
                                        </p:tgtEl>
                                        <p:attrNameLst>
                                          <p:attrName>style.visibility</p:attrName>
                                        </p:attrNameLst>
                                      </p:cBhvr>
                                      <p:to>
                                        <p:strVal val="visible"/>
                                      </p:to>
                                    </p:set>
                                    <p:animEffect transition="in" filter="fade">
                                      <p:cBhvr>
                                        <p:cTn id="7" dur="500"/>
                                        <p:tgtEl>
                                          <p:spTgt spid="25609"/>
                                        </p:tgtEl>
                                      </p:cBhvr>
                                    </p:animEffect>
                                    <p:anim calcmode="lin" valueType="num">
                                      <p:cBhvr>
                                        <p:cTn id="8" dur="500" fill="hold"/>
                                        <p:tgtEl>
                                          <p:spTgt spid="25609"/>
                                        </p:tgtEl>
                                        <p:attrNameLst>
                                          <p:attrName>ppt_x</p:attrName>
                                        </p:attrNameLst>
                                      </p:cBhvr>
                                      <p:tavLst>
                                        <p:tav tm="0">
                                          <p:val>
                                            <p:strVal val="#ppt_x"/>
                                          </p:val>
                                        </p:tav>
                                        <p:tav tm="100000">
                                          <p:val>
                                            <p:strVal val="#ppt_x"/>
                                          </p:val>
                                        </p:tav>
                                      </p:tavLst>
                                    </p:anim>
                                    <p:anim calcmode="lin" valueType="num">
                                      <p:cBhvr>
                                        <p:cTn id="9" dur="500" fill="hold"/>
                                        <p:tgtEl>
                                          <p:spTgt spid="2560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xit" presetSubtype="0" fill="hold" grpId="1" nodeType="clickEffect">
                                  <p:stCondLst>
                                    <p:cond delay="0"/>
                                  </p:stCondLst>
                                  <p:childTnLst>
                                    <p:animEffect transition="out" filter="fade">
                                      <p:cBhvr>
                                        <p:cTn id="13" dur="500"/>
                                        <p:tgtEl>
                                          <p:spTgt spid="25609"/>
                                        </p:tgtEl>
                                      </p:cBhvr>
                                    </p:animEffect>
                                    <p:anim calcmode="lin" valueType="num">
                                      <p:cBhvr>
                                        <p:cTn id="14" dur="500"/>
                                        <p:tgtEl>
                                          <p:spTgt spid="25609"/>
                                        </p:tgtEl>
                                        <p:attrNameLst>
                                          <p:attrName>ppt_x</p:attrName>
                                        </p:attrNameLst>
                                      </p:cBhvr>
                                      <p:tavLst>
                                        <p:tav tm="0">
                                          <p:val>
                                            <p:strVal val="ppt_x"/>
                                          </p:val>
                                        </p:tav>
                                        <p:tav tm="100000">
                                          <p:val>
                                            <p:strVal val="ppt_x"/>
                                          </p:val>
                                        </p:tav>
                                      </p:tavLst>
                                    </p:anim>
                                    <p:anim calcmode="lin" valueType="num">
                                      <p:cBhvr>
                                        <p:cTn id="15" dur="500"/>
                                        <p:tgtEl>
                                          <p:spTgt spid="25609"/>
                                        </p:tgtEl>
                                        <p:attrNameLst>
                                          <p:attrName>ppt_y</p:attrName>
                                        </p:attrNameLst>
                                      </p:cBhvr>
                                      <p:tavLst>
                                        <p:tav tm="0">
                                          <p:val>
                                            <p:strVal val="ppt_y"/>
                                          </p:val>
                                        </p:tav>
                                        <p:tav tm="100000">
                                          <p:val>
                                            <p:strVal val="ppt_y+.1"/>
                                          </p:val>
                                        </p:tav>
                                      </p:tavLst>
                                    </p:anim>
                                    <p:set>
                                      <p:cBhvr>
                                        <p:cTn id="16" dur="1" fill="hold">
                                          <p:stCondLst>
                                            <p:cond delay="499"/>
                                          </p:stCondLst>
                                        </p:cTn>
                                        <p:tgtEl>
                                          <p:spTgt spid="25609"/>
                                        </p:tgtEl>
                                        <p:attrNameLst>
                                          <p:attrName>style.visibility</p:attrName>
                                        </p:attrNameLst>
                                      </p:cBhvr>
                                      <p:to>
                                        <p:strVal val="hidden"/>
                                      </p:to>
                                    </p:set>
                                  </p:childTnLst>
                                </p:cTn>
                              </p:par>
                            </p:childTnLst>
                          </p:cTn>
                        </p:par>
                        <p:par>
                          <p:cTn id="17" fill="hold" nodeType="afterGroup">
                            <p:stCondLst>
                              <p:cond delay="500"/>
                            </p:stCondLst>
                            <p:childTnLst>
                              <p:par>
                                <p:cTn id="18" presetID="29" presetClass="entr" presetSubtype="0" fill="hold" grpId="0" nodeType="afterEffect">
                                  <p:stCondLst>
                                    <p:cond delay="0"/>
                                  </p:stCondLst>
                                  <p:childTnLst>
                                    <p:set>
                                      <p:cBhvr>
                                        <p:cTn id="19" dur="1" fill="hold">
                                          <p:stCondLst>
                                            <p:cond delay="0"/>
                                          </p:stCondLst>
                                        </p:cTn>
                                        <p:tgtEl>
                                          <p:spTgt spid="25610"/>
                                        </p:tgtEl>
                                        <p:attrNameLst>
                                          <p:attrName>style.visibility</p:attrName>
                                        </p:attrNameLst>
                                      </p:cBhvr>
                                      <p:to>
                                        <p:strVal val="visible"/>
                                      </p:to>
                                    </p:set>
                                    <p:anim calcmode="lin" valueType="num">
                                      <p:cBhvr>
                                        <p:cTn id="20" dur="500" fill="hold"/>
                                        <p:tgtEl>
                                          <p:spTgt spid="25610"/>
                                        </p:tgtEl>
                                        <p:attrNameLst>
                                          <p:attrName>ppt_x</p:attrName>
                                        </p:attrNameLst>
                                      </p:cBhvr>
                                      <p:tavLst>
                                        <p:tav tm="0">
                                          <p:val>
                                            <p:strVal val="#ppt_x-.2"/>
                                          </p:val>
                                        </p:tav>
                                        <p:tav tm="100000">
                                          <p:val>
                                            <p:strVal val="#ppt_x"/>
                                          </p:val>
                                        </p:tav>
                                      </p:tavLst>
                                    </p:anim>
                                    <p:anim calcmode="lin" valueType="num">
                                      <p:cBhvr>
                                        <p:cTn id="21" dur="500" fill="hold"/>
                                        <p:tgtEl>
                                          <p:spTgt spid="25610"/>
                                        </p:tgtEl>
                                        <p:attrNameLst>
                                          <p:attrName>ppt_y</p:attrName>
                                        </p:attrNameLst>
                                      </p:cBhvr>
                                      <p:tavLst>
                                        <p:tav tm="0">
                                          <p:val>
                                            <p:strVal val="#ppt_y"/>
                                          </p:val>
                                        </p:tav>
                                        <p:tav tm="100000">
                                          <p:val>
                                            <p:strVal val="#ppt_y"/>
                                          </p:val>
                                        </p:tav>
                                      </p:tavLst>
                                    </p:anim>
                                    <p:animEffect transition="in" filter="wipe(right)" prLst="gradientSize: 0.1">
                                      <p:cBhvr>
                                        <p:cTn id="22" dur="500"/>
                                        <p:tgtEl>
                                          <p:spTgt spid="25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9" grpId="0"/>
      <p:bldP spid="25609" grpId="1"/>
      <p:bldP spid="25610"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00FFFF"/>
        </a:solidFill>
        <a:effectLst/>
      </p:bgPr>
    </p:bg>
    <p:spTree>
      <p:nvGrpSpPr>
        <p:cNvPr id="1" name=""/>
        <p:cNvGrpSpPr/>
        <p:nvPr/>
      </p:nvGrpSpPr>
      <p:grpSpPr>
        <a:xfrm>
          <a:off x="0" y="0"/>
          <a:ext cx="0" cy="0"/>
          <a:chOff x="0" y="0"/>
          <a:chExt cx="0" cy="0"/>
        </a:xfrm>
      </p:grpSpPr>
      <p:pic>
        <p:nvPicPr>
          <p:cNvPr id="21506" name="Picture 2" descr="nuoi%20trong"/>
          <p:cNvPicPr>
            <a:picLocks noChangeAspect="1" noChangeArrowheads="1"/>
          </p:cNvPicPr>
          <p:nvPr/>
        </p:nvPicPr>
        <p:blipFill>
          <a:blip r:embed="rId2"/>
          <a:srcRect/>
          <a:stretch>
            <a:fillRect/>
          </a:stretch>
        </p:blipFill>
        <p:spPr bwMode="auto">
          <a:xfrm>
            <a:off x="0" y="0"/>
            <a:ext cx="9144000" cy="6019800"/>
          </a:xfrm>
          <a:prstGeom prst="rect">
            <a:avLst/>
          </a:prstGeom>
          <a:noFill/>
          <a:ln w="9525">
            <a:noFill/>
            <a:miter lim="800000"/>
            <a:headEnd/>
            <a:tailEnd/>
          </a:ln>
        </p:spPr>
      </p:pic>
      <p:sp>
        <p:nvSpPr>
          <p:cNvPr id="21507" name="Text Box 3"/>
          <p:cNvSpPr txBox="1">
            <a:spLocks noChangeArrowheads="1"/>
          </p:cNvSpPr>
          <p:nvPr/>
        </p:nvSpPr>
        <p:spPr bwMode="auto">
          <a:xfrm>
            <a:off x="2438400" y="6092825"/>
            <a:ext cx="4648200" cy="762000"/>
          </a:xfrm>
          <a:prstGeom prst="rect">
            <a:avLst/>
          </a:prstGeom>
          <a:noFill/>
          <a:ln w="9525">
            <a:noFill/>
            <a:miter lim="800000"/>
            <a:headEnd/>
            <a:tailEnd/>
          </a:ln>
        </p:spPr>
        <p:txBody>
          <a:bodyPr>
            <a:spAutoFit/>
          </a:bodyPr>
          <a:lstStyle/>
          <a:p>
            <a:pPr algn="ctr">
              <a:spcBef>
                <a:spcPct val="50000"/>
              </a:spcBef>
            </a:pPr>
            <a:r>
              <a:rPr lang="en-US" sz="4400" b="1">
                <a:solidFill>
                  <a:srgbClr val="0000FF"/>
                </a:solidFill>
              </a:rPr>
              <a:t>BẮT HẢI SẢN</a:t>
            </a:r>
          </a:p>
        </p:txBody>
      </p:sp>
    </p:spTree>
  </p:cSld>
  <p:clrMapOvr>
    <a:masterClrMapping/>
  </p:clrMapOvr>
  <p:transition spd="med">
    <p:blinds dir="vert"/>
  </p:transition>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00FFFF"/>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en-US"/>
          </a:p>
        </p:txBody>
      </p:sp>
      <p:sp>
        <p:nvSpPr>
          <p:cNvPr id="22531" name="Rectangle 3"/>
          <p:cNvSpPr>
            <a:spLocks noGrp="1" noChangeArrowheads="1"/>
          </p:cNvSpPr>
          <p:nvPr>
            <p:ph type="body" idx="1"/>
          </p:nvPr>
        </p:nvSpPr>
        <p:spPr/>
        <p:txBody>
          <a:bodyPr/>
          <a:lstStyle/>
          <a:p>
            <a:pPr eaLnBrk="1" hangingPunct="1"/>
            <a:endParaRPr lang="en-US"/>
          </a:p>
        </p:txBody>
      </p:sp>
      <p:pic>
        <p:nvPicPr>
          <p:cNvPr id="22532" name="Picture 4" descr="tramchim1"/>
          <p:cNvPicPr>
            <a:picLocks noChangeAspect="1" noChangeArrowheads="1"/>
          </p:cNvPicPr>
          <p:nvPr/>
        </p:nvPicPr>
        <p:blipFill>
          <a:blip r:embed="rId2"/>
          <a:srcRect/>
          <a:stretch>
            <a:fillRect/>
          </a:stretch>
        </p:blipFill>
        <p:spPr bwMode="auto">
          <a:xfrm>
            <a:off x="0" y="0"/>
            <a:ext cx="9144000" cy="6176963"/>
          </a:xfrm>
          <a:prstGeom prst="rect">
            <a:avLst/>
          </a:prstGeom>
          <a:noFill/>
          <a:ln w="9525">
            <a:noFill/>
            <a:miter lim="800000"/>
            <a:headEnd/>
            <a:tailEnd/>
          </a:ln>
        </p:spPr>
      </p:pic>
      <p:sp>
        <p:nvSpPr>
          <p:cNvPr id="22533" name="Text Box 5"/>
          <p:cNvSpPr txBox="1">
            <a:spLocks noChangeArrowheads="1"/>
          </p:cNvSpPr>
          <p:nvPr/>
        </p:nvSpPr>
        <p:spPr bwMode="auto">
          <a:xfrm>
            <a:off x="0" y="6169025"/>
            <a:ext cx="9144000" cy="701675"/>
          </a:xfrm>
          <a:prstGeom prst="rect">
            <a:avLst/>
          </a:prstGeom>
          <a:noFill/>
          <a:ln w="9525">
            <a:noFill/>
            <a:miter lim="800000"/>
            <a:headEnd/>
            <a:tailEnd/>
          </a:ln>
        </p:spPr>
        <p:txBody>
          <a:bodyPr>
            <a:spAutoFit/>
          </a:bodyPr>
          <a:lstStyle/>
          <a:p>
            <a:pPr algn="ctr">
              <a:spcBef>
                <a:spcPct val="50000"/>
              </a:spcBef>
            </a:pPr>
            <a:r>
              <a:rPr lang="en-US" sz="4000" b="1">
                <a:solidFill>
                  <a:srgbClr val="6600FF"/>
                </a:solidFill>
              </a:rPr>
              <a:t>ĐỘNG VẬT Ở RỪNG NGẬP MẶN</a:t>
            </a:r>
          </a:p>
        </p:txBody>
      </p:sp>
    </p:spTree>
  </p:cSld>
  <p:clrMapOvr>
    <a:masterClrMapping/>
  </p:clrMapOvr>
  <p:transition spd="med">
    <p:zoom/>
  </p:transition>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00FFFF"/>
        </a:solidFill>
        <a:effectLst/>
      </p:bgPr>
    </p:bg>
    <p:spTree>
      <p:nvGrpSpPr>
        <p:cNvPr id="1" name=""/>
        <p:cNvGrpSpPr/>
        <p:nvPr/>
      </p:nvGrpSpPr>
      <p:grpSpPr>
        <a:xfrm>
          <a:off x="0" y="0"/>
          <a:ext cx="0" cy="0"/>
          <a:chOff x="0" y="0"/>
          <a:chExt cx="0" cy="0"/>
        </a:xfrm>
      </p:grpSpPr>
      <p:pic>
        <p:nvPicPr>
          <p:cNvPr id="23554" name="Picture 2" descr="RUNGGOCONG"/>
          <p:cNvPicPr>
            <a:picLocks noChangeAspect="1" noChangeArrowheads="1"/>
          </p:cNvPicPr>
          <p:nvPr/>
        </p:nvPicPr>
        <p:blipFill>
          <a:blip r:embed="rId2"/>
          <a:srcRect/>
          <a:stretch>
            <a:fillRect/>
          </a:stretch>
        </p:blipFill>
        <p:spPr bwMode="auto">
          <a:xfrm>
            <a:off x="0" y="0"/>
            <a:ext cx="9144000" cy="6096000"/>
          </a:xfrm>
          <a:prstGeom prst="rect">
            <a:avLst/>
          </a:prstGeom>
          <a:noFill/>
          <a:ln w="9525">
            <a:noFill/>
            <a:miter lim="800000"/>
            <a:headEnd/>
            <a:tailEnd/>
          </a:ln>
        </p:spPr>
      </p:pic>
      <p:sp>
        <p:nvSpPr>
          <p:cNvPr id="23555" name="Text Box 3"/>
          <p:cNvSpPr txBox="1">
            <a:spLocks noChangeArrowheads="1"/>
          </p:cNvSpPr>
          <p:nvPr/>
        </p:nvSpPr>
        <p:spPr bwMode="auto">
          <a:xfrm>
            <a:off x="0" y="6096000"/>
            <a:ext cx="9144000" cy="762000"/>
          </a:xfrm>
          <a:prstGeom prst="rect">
            <a:avLst/>
          </a:prstGeom>
          <a:noFill/>
          <a:ln w="9525">
            <a:noFill/>
            <a:miter lim="800000"/>
            <a:headEnd/>
            <a:tailEnd/>
          </a:ln>
        </p:spPr>
        <p:txBody>
          <a:bodyPr>
            <a:spAutoFit/>
          </a:bodyPr>
          <a:lstStyle/>
          <a:p>
            <a:pPr algn="ctr">
              <a:spcBef>
                <a:spcPct val="50000"/>
              </a:spcBef>
            </a:pPr>
            <a:r>
              <a:rPr lang="en-US" sz="4400" b="1">
                <a:solidFill>
                  <a:srgbClr val="0000FF"/>
                </a:solidFill>
              </a:rPr>
              <a:t>RỪNG PHÒNG HỘ Ở GÒ CÔNG</a:t>
            </a:r>
          </a:p>
        </p:txBody>
      </p:sp>
    </p:spTree>
  </p:cSld>
  <p:clrMapOvr>
    <a:masterClrMapping/>
  </p:clrMapOvr>
  <p:transition spd="med">
    <p:check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457200" y="519113"/>
            <a:ext cx="7543800" cy="1016000"/>
          </a:xfrm>
          <a:prstGeom prst="rect">
            <a:avLst/>
          </a:prstGeom>
          <a:noFill/>
          <a:ln w="9525">
            <a:noFill/>
            <a:miter lim="800000"/>
            <a:headEnd/>
            <a:tailEnd/>
          </a:ln>
        </p:spPr>
        <p:txBody>
          <a:bodyPr>
            <a:spAutoFit/>
          </a:bodyPr>
          <a:lstStyle/>
          <a:p>
            <a:pPr>
              <a:spcBef>
                <a:spcPct val="50000"/>
              </a:spcBef>
            </a:pPr>
            <a:r>
              <a:rPr lang="en-US" sz="2400" b="1" i="1">
                <a:solidFill>
                  <a:srgbClr val="0000FF"/>
                </a:solidFill>
              </a:rPr>
              <a:t>                    Thứ ba ngày 30 tháng 11 năm 2021</a:t>
            </a:r>
          </a:p>
          <a:p>
            <a:pPr>
              <a:spcBef>
                <a:spcPct val="50000"/>
              </a:spcBef>
            </a:pPr>
            <a:r>
              <a:rPr lang="en-US" sz="2400" b="1" i="1">
                <a:solidFill>
                  <a:srgbClr val="0000FF"/>
                </a:solidFill>
              </a:rPr>
              <a:t>                                          </a:t>
            </a:r>
            <a:r>
              <a:rPr lang="en-US" sz="2400" b="1" i="1" u="sng">
                <a:solidFill>
                  <a:srgbClr val="0000FF"/>
                </a:solidFill>
              </a:rPr>
              <a:t>Tập đọc</a:t>
            </a:r>
            <a:r>
              <a:rPr lang="en-US" sz="2400" b="1" i="1">
                <a:solidFill>
                  <a:srgbClr val="0000FF"/>
                </a:solidFill>
              </a:rPr>
              <a:t>:</a:t>
            </a:r>
          </a:p>
        </p:txBody>
      </p:sp>
      <p:pic>
        <p:nvPicPr>
          <p:cNvPr id="81923"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81923"/>
                                        </p:tgtEl>
                                        <p:attrNameLst>
                                          <p:attrName>style.visibility</p:attrName>
                                        </p:attrNameLst>
                                      </p:cBhvr>
                                      <p:to>
                                        <p:strVal val="visible"/>
                                      </p:to>
                                    </p:set>
                                    <p:animEffect transition="in" filter="strips(downLeft)">
                                      <p:cBhvr>
                                        <p:cTn id="7" dur="2000"/>
                                        <p:tgtEl>
                                          <p:spTgt spid="81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457200" y="519113"/>
            <a:ext cx="7543800" cy="1016000"/>
          </a:xfrm>
          <a:prstGeom prst="rect">
            <a:avLst/>
          </a:prstGeom>
          <a:noFill/>
          <a:ln w="9525">
            <a:noFill/>
            <a:miter lim="800000"/>
            <a:headEnd/>
            <a:tailEnd/>
          </a:ln>
        </p:spPr>
        <p:txBody>
          <a:bodyPr>
            <a:spAutoFit/>
          </a:bodyPr>
          <a:lstStyle/>
          <a:p>
            <a:pPr>
              <a:spcBef>
                <a:spcPct val="50000"/>
              </a:spcBef>
            </a:pPr>
            <a:r>
              <a:rPr lang="en-US" sz="2400" b="1" i="1">
                <a:solidFill>
                  <a:srgbClr val="0000FF"/>
                </a:solidFill>
              </a:rPr>
              <a:t>                    </a:t>
            </a:r>
          </a:p>
          <a:p>
            <a:pPr>
              <a:spcBef>
                <a:spcPct val="50000"/>
              </a:spcBef>
            </a:pPr>
            <a:r>
              <a:rPr lang="en-US" sz="2400" b="1" i="1">
                <a:solidFill>
                  <a:srgbClr val="0000FF"/>
                </a:solidFill>
              </a:rPr>
              <a:t>                                          </a:t>
            </a:r>
            <a:r>
              <a:rPr lang="en-US" sz="2400" b="1" i="1" u="sng">
                <a:solidFill>
                  <a:srgbClr val="0000FF"/>
                </a:solidFill>
              </a:rPr>
              <a:t>Tập đọc</a:t>
            </a:r>
            <a:r>
              <a:rPr lang="en-US" sz="2400" b="1" i="1">
                <a:solidFill>
                  <a:srgbClr val="0000FF"/>
                </a:solidFill>
              </a:rPr>
              <a:t>:</a:t>
            </a:r>
          </a:p>
        </p:txBody>
      </p:sp>
      <p:sp>
        <p:nvSpPr>
          <p:cNvPr id="24579" name="Text Box 3"/>
          <p:cNvSpPr txBox="1">
            <a:spLocks noChangeArrowheads="1"/>
          </p:cNvSpPr>
          <p:nvPr/>
        </p:nvSpPr>
        <p:spPr bwMode="auto">
          <a:xfrm>
            <a:off x="2286000" y="1524000"/>
            <a:ext cx="4495800" cy="579438"/>
          </a:xfrm>
          <a:prstGeom prst="rect">
            <a:avLst/>
          </a:prstGeom>
          <a:noFill/>
          <a:ln w="9525">
            <a:noFill/>
            <a:miter lim="800000"/>
            <a:headEnd/>
            <a:tailEnd/>
          </a:ln>
        </p:spPr>
        <p:txBody>
          <a:bodyPr>
            <a:spAutoFit/>
          </a:bodyPr>
          <a:lstStyle/>
          <a:p>
            <a:pPr>
              <a:spcBef>
                <a:spcPct val="50000"/>
              </a:spcBef>
            </a:pPr>
            <a:r>
              <a:rPr lang="en-US" sz="3200" b="1">
                <a:solidFill>
                  <a:srgbClr val="FF0000"/>
                </a:solidFill>
              </a:rPr>
              <a:t>Trồng rừng ngập mặn</a:t>
            </a:r>
          </a:p>
        </p:txBody>
      </p:sp>
      <p:sp>
        <p:nvSpPr>
          <p:cNvPr id="24580" name="Text Box 4"/>
          <p:cNvSpPr txBox="1">
            <a:spLocks noChangeArrowheads="1"/>
          </p:cNvSpPr>
          <p:nvPr/>
        </p:nvSpPr>
        <p:spPr bwMode="auto">
          <a:xfrm>
            <a:off x="4495800" y="2057400"/>
            <a:ext cx="3886200" cy="457200"/>
          </a:xfrm>
          <a:prstGeom prst="rect">
            <a:avLst/>
          </a:prstGeom>
          <a:noFill/>
          <a:ln w="9525">
            <a:noFill/>
            <a:miter lim="800000"/>
            <a:headEnd/>
            <a:tailEnd/>
          </a:ln>
        </p:spPr>
        <p:txBody>
          <a:bodyPr>
            <a:spAutoFit/>
          </a:bodyPr>
          <a:lstStyle/>
          <a:p>
            <a:pPr>
              <a:spcBef>
                <a:spcPct val="50000"/>
              </a:spcBef>
            </a:pPr>
            <a:r>
              <a:rPr lang="en-US" sz="2400" b="1" i="1">
                <a:solidFill>
                  <a:srgbClr val="0000FF"/>
                </a:solidFill>
              </a:rPr>
              <a:t>Theo Phan Nguyên Hồng</a:t>
            </a:r>
          </a:p>
        </p:txBody>
      </p:sp>
      <p:sp>
        <p:nvSpPr>
          <p:cNvPr id="24581" name="Text Box 5"/>
          <p:cNvSpPr txBox="1">
            <a:spLocks noChangeArrowheads="1"/>
          </p:cNvSpPr>
          <p:nvPr/>
        </p:nvSpPr>
        <p:spPr bwMode="auto">
          <a:xfrm>
            <a:off x="1447800" y="2659063"/>
            <a:ext cx="3352800" cy="366712"/>
          </a:xfrm>
          <a:prstGeom prst="rect">
            <a:avLst/>
          </a:prstGeom>
          <a:noFill/>
          <a:ln w="9525">
            <a:noFill/>
            <a:miter lim="800000"/>
            <a:headEnd/>
            <a:tailEnd/>
          </a:ln>
        </p:spPr>
        <p:txBody>
          <a:bodyPr>
            <a:spAutoFit/>
          </a:bodyPr>
          <a:lstStyle/>
          <a:p>
            <a:pPr>
              <a:spcBef>
                <a:spcPct val="50000"/>
              </a:spcBef>
            </a:pPr>
            <a:endParaRPr lang="en-US" sz="1800"/>
          </a:p>
        </p:txBody>
      </p:sp>
      <p:sp>
        <p:nvSpPr>
          <p:cNvPr id="24582" name="Text Box 6"/>
          <p:cNvSpPr txBox="1">
            <a:spLocks noChangeArrowheads="1"/>
          </p:cNvSpPr>
          <p:nvPr/>
        </p:nvSpPr>
        <p:spPr bwMode="auto">
          <a:xfrm>
            <a:off x="1371600" y="2514600"/>
            <a:ext cx="4419600" cy="519113"/>
          </a:xfrm>
          <a:prstGeom prst="rect">
            <a:avLst/>
          </a:prstGeom>
          <a:noFill/>
          <a:ln w="9525">
            <a:noFill/>
            <a:miter lim="800000"/>
            <a:headEnd/>
            <a:tailEnd/>
          </a:ln>
        </p:spPr>
        <p:txBody>
          <a:bodyPr>
            <a:spAutoFit/>
          </a:bodyPr>
          <a:lstStyle/>
          <a:p>
            <a:pPr>
              <a:spcBef>
                <a:spcPct val="50000"/>
              </a:spcBef>
            </a:pPr>
            <a:r>
              <a:rPr lang="en-US" b="1">
                <a:solidFill>
                  <a:srgbClr val="990000"/>
                </a:solidFill>
              </a:rPr>
              <a:t> </a:t>
            </a:r>
            <a:r>
              <a:rPr lang="en-US" b="1" u="sng">
                <a:solidFill>
                  <a:srgbClr val="990000"/>
                </a:solidFill>
              </a:rPr>
              <a:t>Tìm hiểu bài</a:t>
            </a:r>
            <a:r>
              <a:rPr lang="en-US" b="1">
                <a:solidFill>
                  <a:srgbClr val="990000"/>
                </a:solidFill>
              </a:rPr>
              <a:t>:</a:t>
            </a:r>
          </a:p>
        </p:txBody>
      </p:sp>
      <p:sp>
        <p:nvSpPr>
          <p:cNvPr id="52233" name="Text Box 9"/>
          <p:cNvSpPr txBox="1">
            <a:spLocks noChangeArrowheads="1"/>
          </p:cNvSpPr>
          <p:nvPr/>
        </p:nvSpPr>
        <p:spPr bwMode="auto">
          <a:xfrm>
            <a:off x="1371600" y="3000375"/>
            <a:ext cx="7086600" cy="519113"/>
          </a:xfrm>
          <a:prstGeom prst="rect">
            <a:avLst/>
          </a:prstGeom>
          <a:noFill/>
          <a:ln w="9525">
            <a:noFill/>
            <a:miter lim="800000"/>
            <a:headEnd/>
            <a:tailEnd/>
          </a:ln>
        </p:spPr>
        <p:txBody>
          <a:bodyPr>
            <a:spAutoFit/>
          </a:bodyPr>
          <a:lstStyle/>
          <a:p>
            <a:pPr>
              <a:spcBef>
                <a:spcPct val="50000"/>
              </a:spcBef>
            </a:pPr>
            <a:r>
              <a:rPr lang="en-US" b="1" i="1">
                <a:solidFill>
                  <a:srgbClr val="FF0000"/>
                </a:solidFill>
              </a:rPr>
              <a:t>Bài văn cung cấp cho em thông tin gì ?</a:t>
            </a:r>
          </a:p>
        </p:txBody>
      </p:sp>
      <p:sp>
        <p:nvSpPr>
          <p:cNvPr id="52234" name="Text Box 10"/>
          <p:cNvSpPr txBox="1">
            <a:spLocks noChangeArrowheads="1"/>
          </p:cNvSpPr>
          <p:nvPr/>
        </p:nvSpPr>
        <p:spPr bwMode="auto">
          <a:xfrm>
            <a:off x="1143000" y="3457575"/>
            <a:ext cx="7162800" cy="1800225"/>
          </a:xfrm>
          <a:prstGeom prst="rect">
            <a:avLst/>
          </a:prstGeom>
          <a:noFill/>
          <a:ln w="9525">
            <a:noFill/>
            <a:miter lim="800000"/>
            <a:headEnd/>
            <a:tailEnd/>
          </a:ln>
        </p:spPr>
        <p:txBody>
          <a:bodyPr>
            <a:spAutoFit/>
          </a:bodyPr>
          <a:lstStyle/>
          <a:p>
            <a:pPr algn="just">
              <a:spcBef>
                <a:spcPct val="50000"/>
              </a:spcBef>
            </a:pPr>
            <a:r>
              <a:rPr lang="en-US" b="1" i="1">
                <a:solidFill>
                  <a:srgbClr val="0000FF"/>
                </a:solidFill>
              </a:rPr>
              <a:t>Bài văn giúp chúng ta hiểu trồng rừng ngập mặn có tác dụng bảo vệ vững chắc đê biển ; tăng thu nhập cho người dân nhờ tăng sản lượng thu hoạch hải sản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2233"/>
                                        </p:tgtEl>
                                        <p:attrNameLst>
                                          <p:attrName>style.visibility</p:attrName>
                                        </p:attrNameLst>
                                      </p:cBhvr>
                                      <p:to>
                                        <p:strVal val="visible"/>
                                      </p:to>
                                    </p:set>
                                    <p:animEffect transition="in" filter="fade">
                                      <p:cBhvr>
                                        <p:cTn id="7" dur="500"/>
                                        <p:tgtEl>
                                          <p:spTgt spid="52233"/>
                                        </p:tgtEl>
                                      </p:cBhvr>
                                    </p:animEffect>
                                    <p:anim calcmode="lin" valueType="num">
                                      <p:cBhvr>
                                        <p:cTn id="8" dur="500" fill="hold"/>
                                        <p:tgtEl>
                                          <p:spTgt spid="52233"/>
                                        </p:tgtEl>
                                        <p:attrNameLst>
                                          <p:attrName>ppt_x</p:attrName>
                                        </p:attrNameLst>
                                      </p:cBhvr>
                                      <p:tavLst>
                                        <p:tav tm="0">
                                          <p:val>
                                            <p:strVal val="#ppt_x"/>
                                          </p:val>
                                        </p:tav>
                                        <p:tav tm="100000">
                                          <p:val>
                                            <p:strVal val="#ppt_x"/>
                                          </p:val>
                                        </p:tav>
                                      </p:tavLst>
                                    </p:anim>
                                    <p:anim calcmode="lin" valueType="num">
                                      <p:cBhvr>
                                        <p:cTn id="9" dur="500" fill="hold"/>
                                        <p:tgtEl>
                                          <p:spTgt spid="5223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xit" presetSubtype="0" fill="hold" grpId="1" nodeType="clickEffect">
                                  <p:stCondLst>
                                    <p:cond delay="0"/>
                                  </p:stCondLst>
                                  <p:childTnLst>
                                    <p:anim calcmode="lin" valueType="num">
                                      <p:cBhvr>
                                        <p:cTn id="13" dur="500"/>
                                        <p:tgtEl>
                                          <p:spTgt spid="52233"/>
                                        </p:tgtEl>
                                        <p:attrNameLst>
                                          <p:attrName>ppt_x</p:attrName>
                                        </p:attrNameLst>
                                      </p:cBhvr>
                                      <p:tavLst>
                                        <p:tav tm="0">
                                          <p:val>
                                            <p:strVal val="ppt_x"/>
                                          </p:val>
                                        </p:tav>
                                        <p:tav tm="100000">
                                          <p:val>
                                            <p:strVal val="ppt_x-.2"/>
                                          </p:val>
                                        </p:tav>
                                      </p:tavLst>
                                    </p:anim>
                                    <p:anim calcmode="lin" valueType="num">
                                      <p:cBhvr>
                                        <p:cTn id="14" dur="500"/>
                                        <p:tgtEl>
                                          <p:spTgt spid="52233"/>
                                        </p:tgtEl>
                                        <p:attrNameLst>
                                          <p:attrName>ppt_y</p:attrName>
                                        </p:attrNameLst>
                                      </p:cBhvr>
                                      <p:tavLst>
                                        <p:tav tm="0">
                                          <p:val>
                                            <p:strVal val="ppt_y"/>
                                          </p:val>
                                        </p:tav>
                                        <p:tav tm="100000">
                                          <p:val>
                                            <p:strVal val="ppt_y"/>
                                          </p:val>
                                        </p:tav>
                                      </p:tavLst>
                                    </p:anim>
                                    <p:animEffect transition="out" filter="fade">
                                      <p:cBhvr>
                                        <p:cTn id="15" dur="500"/>
                                        <p:tgtEl>
                                          <p:spTgt spid="52233"/>
                                        </p:tgtEl>
                                      </p:cBhvr>
                                    </p:animEffect>
                                    <p:set>
                                      <p:cBhvr>
                                        <p:cTn id="16" dur="1" fill="hold">
                                          <p:stCondLst>
                                            <p:cond delay="499"/>
                                          </p:stCondLst>
                                        </p:cTn>
                                        <p:tgtEl>
                                          <p:spTgt spid="52233"/>
                                        </p:tgtEl>
                                        <p:attrNameLst>
                                          <p:attrName>style.visibility</p:attrName>
                                        </p:attrNameLst>
                                      </p:cBhvr>
                                      <p:to>
                                        <p:strVal val="hidden"/>
                                      </p:to>
                                    </p:set>
                                  </p:childTnLst>
                                </p:cTn>
                              </p:par>
                            </p:childTnLst>
                          </p:cTn>
                        </p:par>
                        <p:par>
                          <p:cTn id="17" fill="hold" nodeType="afterGroup">
                            <p:stCondLst>
                              <p:cond delay="500"/>
                            </p:stCondLst>
                            <p:childTnLst>
                              <p:par>
                                <p:cTn id="18" presetID="8" presetClass="entr" presetSubtype="16" fill="hold" grpId="0" nodeType="afterEffect">
                                  <p:stCondLst>
                                    <p:cond delay="0"/>
                                  </p:stCondLst>
                                  <p:childTnLst>
                                    <p:set>
                                      <p:cBhvr>
                                        <p:cTn id="19" dur="1" fill="hold">
                                          <p:stCondLst>
                                            <p:cond delay="0"/>
                                          </p:stCondLst>
                                        </p:cTn>
                                        <p:tgtEl>
                                          <p:spTgt spid="52234"/>
                                        </p:tgtEl>
                                        <p:attrNameLst>
                                          <p:attrName>style.visibility</p:attrName>
                                        </p:attrNameLst>
                                      </p:cBhvr>
                                      <p:to>
                                        <p:strVal val="visible"/>
                                      </p:to>
                                    </p:set>
                                    <p:animEffect transition="in" filter="diamond(in)">
                                      <p:cBhvr>
                                        <p:cTn id="20" dur="1000"/>
                                        <p:tgtEl>
                                          <p:spTgt spid="52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3" grpId="0"/>
      <p:bldP spid="52233" grpId="1"/>
      <p:bldP spid="5223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3" descr="kh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467100"/>
            <a:ext cx="44196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4" descr="&amp;t=1&amp;usg=__z7rD2iYg7gRwoNlcS6MtZlxc0Dg="/>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0"/>
            <a:ext cx="4724400" cy="35052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9157" name="Picture 5" descr="7D0FEE75270A48C9AFA3AFD2EF4381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05200"/>
            <a:ext cx="47434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6" descr="ne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0"/>
            <a:ext cx="4419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24150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wedge">
                                      <p:cBhvr>
                                        <p:cTn id="7" dur="2000"/>
                                        <p:tgtEl>
                                          <p:spTgt spid="49156"/>
                                        </p:tgtEl>
                                      </p:cBhvr>
                                    </p:animEffect>
                                  </p:childTnLst>
                                </p:cTn>
                              </p:par>
                              <p:par>
                                <p:cTn id="8" presetID="20" presetClass="entr" presetSubtype="0" fill="hold" nodeType="withEffect">
                                  <p:stCondLst>
                                    <p:cond delay="0"/>
                                  </p:stCondLst>
                                  <p:childTnLst>
                                    <p:set>
                                      <p:cBhvr>
                                        <p:cTn id="9" dur="1" fill="hold">
                                          <p:stCondLst>
                                            <p:cond delay="0"/>
                                          </p:stCondLst>
                                        </p:cTn>
                                        <p:tgtEl>
                                          <p:spTgt spid="49158"/>
                                        </p:tgtEl>
                                        <p:attrNameLst>
                                          <p:attrName>style.visibility</p:attrName>
                                        </p:attrNameLst>
                                      </p:cBhvr>
                                      <p:to>
                                        <p:strVal val="visible"/>
                                      </p:to>
                                    </p:set>
                                    <p:animEffect transition="in" filter="wedge">
                                      <p:cBhvr>
                                        <p:cTn id="10" dur="2000"/>
                                        <p:tgtEl>
                                          <p:spTgt spid="49158"/>
                                        </p:tgtEl>
                                      </p:cBhvr>
                                    </p:animEffect>
                                  </p:childTnLst>
                                </p:cTn>
                              </p:par>
                              <p:par>
                                <p:cTn id="11" presetID="20" presetClass="entr" presetSubtype="0" fill="hold" nodeType="withEffect">
                                  <p:stCondLst>
                                    <p:cond delay="0"/>
                                  </p:stCondLst>
                                  <p:childTnLst>
                                    <p:set>
                                      <p:cBhvr>
                                        <p:cTn id="12" dur="1" fill="hold">
                                          <p:stCondLst>
                                            <p:cond delay="0"/>
                                          </p:stCondLst>
                                        </p:cTn>
                                        <p:tgtEl>
                                          <p:spTgt spid="49157"/>
                                        </p:tgtEl>
                                        <p:attrNameLst>
                                          <p:attrName>style.visibility</p:attrName>
                                        </p:attrNameLst>
                                      </p:cBhvr>
                                      <p:to>
                                        <p:strVal val="visible"/>
                                      </p:to>
                                    </p:set>
                                    <p:animEffect transition="in" filter="wedge">
                                      <p:cBhvr>
                                        <p:cTn id="13" dur="2000"/>
                                        <p:tgtEl>
                                          <p:spTgt spid="49157"/>
                                        </p:tgtEl>
                                      </p:cBhvr>
                                    </p:animEffect>
                                  </p:childTnLst>
                                </p:cTn>
                              </p:par>
                              <p:par>
                                <p:cTn id="14" presetID="20" presetClass="entr" presetSubtype="0" fill="hold" nodeType="withEffect">
                                  <p:stCondLst>
                                    <p:cond delay="0"/>
                                  </p:stCondLst>
                                  <p:childTnLst>
                                    <p:set>
                                      <p:cBhvr>
                                        <p:cTn id="15" dur="1" fill="hold">
                                          <p:stCondLst>
                                            <p:cond delay="0"/>
                                          </p:stCondLst>
                                        </p:cTn>
                                        <p:tgtEl>
                                          <p:spTgt spid="49155"/>
                                        </p:tgtEl>
                                        <p:attrNameLst>
                                          <p:attrName>style.visibility</p:attrName>
                                        </p:attrNameLst>
                                      </p:cBhvr>
                                      <p:to>
                                        <p:strVal val="visible"/>
                                      </p:to>
                                    </p:set>
                                    <p:animEffect transition="in" filter="wedge">
                                      <p:cBhvr>
                                        <p:cTn id="16" dur="2000"/>
                                        <p:tgtEl>
                                          <p:spTgt spid="49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endParaRPr lang="vi-VN" altLang="vi-VN"/>
          </a:p>
        </p:txBody>
      </p:sp>
      <p:pic>
        <p:nvPicPr>
          <p:cNvPr id="50179" name="Picture 3" descr="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4826000" cy="35814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0180" name="Picture 4" descr="o_lo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0"/>
            <a:ext cx="480060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5" descr="030820081736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00450"/>
            <a:ext cx="43434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6" descr="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3505200"/>
            <a:ext cx="4800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7" descr="3575437175_22e457ab88_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3467100"/>
            <a:ext cx="44958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Picture 8" descr="250520081939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4648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5" name="Picture 9" descr="images255560_6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505200"/>
            <a:ext cx="4648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6" name="Picture 10" descr="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57725" y="0"/>
            <a:ext cx="4486275" cy="348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56533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50179"/>
                                        </p:tgtEl>
                                        <p:attrNameLst>
                                          <p:attrName>style.visibility</p:attrName>
                                        </p:attrNameLst>
                                      </p:cBhvr>
                                      <p:to>
                                        <p:strVal val="visible"/>
                                      </p:to>
                                    </p:set>
                                    <p:animEffect transition="in" filter="wheel(4)">
                                      <p:cBhvr>
                                        <p:cTn id="7" dur="2000"/>
                                        <p:tgtEl>
                                          <p:spTgt spid="50179"/>
                                        </p:tgtEl>
                                      </p:cBhvr>
                                    </p:animEffect>
                                  </p:childTnLst>
                                </p:cTn>
                              </p:par>
                              <p:par>
                                <p:cTn id="8" presetID="21" presetClass="entr" presetSubtype="4" fill="hold" nodeType="withEffect">
                                  <p:stCondLst>
                                    <p:cond delay="0"/>
                                  </p:stCondLst>
                                  <p:childTnLst>
                                    <p:set>
                                      <p:cBhvr>
                                        <p:cTn id="9" dur="1" fill="hold">
                                          <p:stCondLst>
                                            <p:cond delay="0"/>
                                          </p:stCondLst>
                                        </p:cTn>
                                        <p:tgtEl>
                                          <p:spTgt spid="50180"/>
                                        </p:tgtEl>
                                        <p:attrNameLst>
                                          <p:attrName>style.visibility</p:attrName>
                                        </p:attrNameLst>
                                      </p:cBhvr>
                                      <p:to>
                                        <p:strVal val="visible"/>
                                      </p:to>
                                    </p:set>
                                    <p:animEffect transition="in" filter="wheel(4)">
                                      <p:cBhvr>
                                        <p:cTn id="10" dur="2000"/>
                                        <p:tgtEl>
                                          <p:spTgt spid="50180"/>
                                        </p:tgtEl>
                                      </p:cBhvr>
                                    </p:animEffect>
                                  </p:childTnLst>
                                </p:cTn>
                              </p:par>
                              <p:par>
                                <p:cTn id="11" presetID="21" presetClass="entr" presetSubtype="4" fill="hold" nodeType="withEffect">
                                  <p:stCondLst>
                                    <p:cond delay="0"/>
                                  </p:stCondLst>
                                  <p:childTnLst>
                                    <p:set>
                                      <p:cBhvr>
                                        <p:cTn id="12" dur="1" fill="hold">
                                          <p:stCondLst>
                                            <p:cond delay="0"/>
                                          </p:stCondLst>
                                        </p:cTn>
                                        <p:tgtEl>
                                          <p:spTgt spid="50181"/>
                                        </p:tgtEl>
                                        <p:attrNameLst>
                                          <p:attrName>style.visibility</p:attrName>
                                        </p:attrNameLst>
                                      </p:cBhvr>
                                      <p:to>
                                        <p:strVal val="visible"/>
                                      </p:to>
                                    </p:set>
                                    <p:animEffect transition="in" filter="wheel(4)">
                                      <p:cBhvr>
                                        <p:cTn id="13" dur="2000"/>
                                        <p:tgtEl>
                                          <p:spTgt spid="50181"/>
                                        </p:tgtEl>
                                      </p:cBhvr>
                                    </p:animEffect>
                                  </p:childTnLst>
                                </p:cTn>
                              </p:par>
                              <p:par>
                                <p:cTn id="14" presetID="21" presetClass="entr" presetSubtype="4" fill="hold" nodeType="withEffect">
                                  <p:stCondLst>
                                    <p:cond delay="0"/>
                                  </p:stCondLst>
                                  <p:childTnLst>
                                    <p:set>
                                      <p:cBhvr>
                                        <p:cTn id="15" dur="1" fill="hold">
                                          <p:stCondLst>
                                            <p:cond delay="0"/>
                                          </p:stCondLst>
                                        </p:cTn>
                                        <p:tgtEl>
                                          <p:spTgt spid="50182"/>
                                        </p:tgtEl>
                                        <p:attrNameLst>
                                          <p:attrName>style.visibility</p:attrName>
                                        </p:attrNameLst>
                                      </p:cBhvr>
                                      <p:to>
                                        <p:strVal val="visible"/>
                                      </p:to>
                                    </p:set>
                                    <p:animEffect transition="in" filter="wheel(4)">
                                      <p:cBhvr>
                                        <p:cTn id="16" dur="2000"/>
                                        <p:tgtEl>
                                          <p:spTgt spid="5018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0" presetClass="entr" presetSubtype="0" fill="hold" nodeType="clickEffect">
                                  <p:stCondLst>
                                    <p:cond delay="0"/>
                                  </p:stCondLst>
                                  <p:childTnLst>
                                    <p:set>
                                      <p:cBhvr>
                                        <p:cTn id="20" dur="1" fill="hold">
                                          <p:stCondLst>
                                            <p:cond delay="0"/>
                                          </p:stCondLst>
                                        </p:cTn>
                                        <p:tgtEl>
                                          <p:spTgt spid="50184"/>
                                        </p:tgtEl>
                                        <p:attrNameLst>
                                          <p:attrName>style.visibility</p:attrName>
                                        </p:attrNameLst>
                                      </p:cBhvr>
                                      <p:to>
                                        <p:strVal val="visible"/>
                                      </p:to>
                                    </p:set>
                                    <p:animEffect transition="in" filter="wedge">
                                      <p:cBhvr>
                                        <p:cTn id="21" dur="2000"/>
                                        <p:tgtEl>
                                          <p:spTgt spid="50184"/>
                                        </p:tgtEl>
                                      </p:cBhvr>
                                    </p:animEffect>
                                  </p:childTnLst>
                                </p:cTn>
                              </p:par>
                              <p:par>
                                <p:cTn id="22" presetID="20" presetClass="entr" presetSubtype="0" fill="hold" nodeType="withEffect">
                                  <p:stCondLst>
                                    <p:cond delay="0"/>
                                  </p:stCondLst>
                                  <p:childTnLst>
                                    <p:set>
                                      <p:cBhvr>
                                        <p:cTn id="23" dur="1" fill="hold">
                                          <p:stCondLst>
                                            <p:cond delay="0"/>
                                          </p:stCondLst>
                                        </p:cTn>
                                        <p:tgtEl>
                                          <p:spTgt spid="50186"/>
                                        </p:tgtEl>
                                        <p:attrNameLst>
                                          <p:attrName>style.visibility</p:attrName>
                                        </p:attrNameLst>
                                      </p:cBhvr>
                                      <p:to>
                                        <p:strVal val="visible"/>
                                      </p:to>
                                    </p:set>
                                    <p:animEffect transition="in" filter="wedge">
                                      <p:cBhvr>
                                        <p:cTn id="24" dur="2000"/>
                                        <p:tgtEl>
                                          <p:spTgt spid="50186"/>
                                        </p:tgtEl>
                                      </p:cBhvr>
                                    </p:animEffect>
                                  </p:childTnLst>
                                </p:cTn>
                              </p:par>
                              <p:par>
                                <p:cTn id="25" presetID="20" presetClass="entr" presetSubtype="0" fill="hold" nodeType="withEffect">
                                  <p:stCondLst>
                                    <p:cond delay="0"/>
                                  </p:stCondLst>
                                  <p:childTnLst>
                                    <p:set>
                                      <p:cBhvr>
                                        <p:cTn id="26" dur="1" fill="hold">
                                          <p:stCondLst>
                                            <p:cond delay="0"/>
                                          </p:stCondLst>
                                        </p:cTn>
                                        <p:tgtEl>
                                          <p:spTgt spid="50183"/>
                                        </p:tgtEl>
                                        <p:attrNameLst>
                                          <p:attrName>style.visibility</p:attrName>
                                        </p:attrNameLst>
                                      </p:cBhvr>
                                      <p:to>
                                        <p:strVal val="visible"/>
                                      </p:to>
                                    </p:set>
                                    <p:animEffect transition="in" filter="wedge">
                                      <p:cBhvr>
                                        <p:cTn id="27" dur="2000"/>
                                        <p:tgtEl>
                                          <p:spTgt spid="50183"/>
                                        </p:tgtEl>
                                      </p:cBhvr>
                                    </p:animEffect>
                                  </p:childTnLst>
                                </p:cTn>
                              </p:par>
                              <p:par>
                                <p:cTn id="28" presetID="20" presetClass="entr" presetSubtype="0" fill="hold" nodeType="withEffect">
                                  <p:stCondLst>
                                    <p:cond delay="0"/>
                                  </p:stCondLst>
                                  <p:childTnLst>
                                    <p:set>
                                      <p:cBhvr>
                                        <p:cTn id="29" dur="1" fill="hold">
                                          <p:stCondLst>
                                            <p:cond delay="0"/>
                                          </p:stCondLst>
                                        </p:cTn>
                                        <p:tgtEl>
                                          <p:spTgt spid="50185"/>
                                        </p:tgtEl>
                                        <p:attrNameLst>
                                          <p:attrName>style.visibility</p:attrName>
                                        </p:attrNameLst>
                                      </p:cBhvr>
                                      <p:to>
                                        <p:strVal val="visible"/>
                                      </p:to>
                                    </p:set>
                                    <p:animEffect transition="in" filter="wedge">
                                      <p:cBhvr>
                                        <p:cTn id="30" dur="2000"/>
                                        <p:tgtEl>
                                          <p:spTgt spid="50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endParaRPr lang="vi-VN" altLang="vi-VN"/>
          </a:p>
        </p:txBody>
      </p:sp>
      <p:pic>
        <p:nvPicPr>
          <p:cNvPr id="51203" name="Picture 3" descr="baovesanh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352800"/>
            <a:ext cx="4648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4" descr="t128056"/>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152400"/>
            <a:ext cx="4572000" cy="38100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05" name="Picture 5" descr="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52800"/>
            <a:ext cx="4648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6" descr="image0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29000"/>
            <a:ext cx="4495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7" descr="&amp;t=1&amp;usg=__7YIahxj_aFMbhifymP4Izf60vX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2400"/>
            <a:ext cx="4648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Picture 8" descr="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152400"/>
            <a:ext cx="4495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9" name="Picture 9" descr="5a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5800" y="3352800"/>
            <a:ext cx="4648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0" name="Picture 10" descr="&amp;t=1&amp;usg=__9GHwuHQViiE7TzLiJUiVgMB0qt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5800" y="-152400"/>
            <a:ext cx="4648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51304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wheel(4)">
                                      <p:cBhvr>
                                        <p:cTn id="7" dur="2000"/>
                                        <p:tgtEl>
                                          <p:spTgt spid="51204"/>
                                        </p:tgtEl>
                                      </p:cBhvr>
                                    </p:animEffect>
                                  </p:childTnLst>
                                </p:cTn>
                              </p:par>
                              <p:par>
                                <p:cTn id="8" presetID="21" presetClass="entr" presetSubtype="4" fill="hold" nodeType="withEffect">
                                  <p:stCondLst>
                                    <p:cond delay="0"/>
                                  </p:stCondLst>
                                  <p:childTnLst>
                                    <p:set>
                                      <p:cBhvr>
                                        <p:cTn id="9" dur="1" fill="hold">
                                          <p:stCondLst>
                                            <p:cond delay="0"/>
                                          </p:stCondLst>
                                        </p:cTn>
                                        <p:tgtEl>
                                          <p:spTgt spid="51208"/>
                                        </p:tgtEl>
                                        <p:attrNameLst>
                                          <p:attrName>style.visibility</p:attrName>
                                        </p:attrNameLst>
                                      </p:cBhvr>
                                      <p:to>
                                        <p:strVal val="visible"/>
                                      </p:to>
                                    </p:set>
                                    <p:animEffect transition="in" filter="wheel(4)">
                                      <p:cBhvr>
                                        <p:cTn id="10" dur="2000"/>
                                        <p:tgtEl>
                                          <p:spTgt spid="51208"/>
                                        </p:tgtEl>
                                      </p:cBhvr>
                                    </p:animEffect>
                                  </p:childTnLst>
                                </p:cTn>
                              </p:par>
                              <p:par>
                                <p:cTn id="11" presetID="21" presetClass="entr" presetSubtype="4" fill="hold" nodeType="withEffect">
                                  <p:stCondLst>
                                    <p:cond delay="0"/>
                                  </p:stCondLst>
                                  <p:childTnLst>
                                    <p:set>
                                      <p:cBhvr>
                                        <p:cTn id="12" dur="1" fill="hold">
                                          <p:stCondLst>
                                            <p:cond delay="0"/>
                                          </p:stCondLst>
                                        </p:cTn>
                                        <p:tgtEl>
                                          <p:spTgt spid="51205"/>
                                        </p:tgtEl>
                                        <p:attrNameLst>
                                          <p:attrName>style.visibility</p:attrName>
                                        </p:attrNameLst>
                                      </p:cBhvr>
                                      <p:to>
                                        <p:strVal val="visible"/>
                                      </p:to>
                                    </p:set>
                                    <p:animEffect transition="in" filter="wheel(4)">
                                      <p:cBhvr>
                                        <p:cTn id="13" dur="2000"/>
                                        <p:tgtEl>
                                          <p:spTgt spid="51205"/>
                                        </p:tgtEl>
                                      </p:cBhvr>
                                    </p:animEffect>
                                  </p:childTnLst>
                                </p:cTn>
                              </p:par>
                              <p:par>
                                <p:cTn id="14" presetID="21" presetClass="entr" presetSubtype="4" fill="hold" nodeType="withEffect">
                                  <p:stCondLst>
                                    <p:cond delay="0"/>
                                  </p:stCondLst>
                                  <p:childTnLst>
                                    <p:set>
                                      <p:cBhvr>
                                        <p:cTn id="15" dur="1" fill="hold">
                                          <p:stCondLst>
                                            <p:cond delay="0"/>
                                          </p:stCondLst>
                                        </p:cTn>
                                        <p:tgtEl>
                                          <p:spTgt spid="51203"/>
                                        </p:tgtEl>
                                        <p:attrNameLst>
                                          <p:attrName>style.visibility</p:attrName>
                                        </p:attrNameLst>
                                      </p:cBhvr>
                                      <p:to>
                                        <p:strVal val="visible"/>
                                      </p:to>
                                    </p:set>
                                    <p:animEffect transition="in" filter="wheel(4)">
                                      <p:cBhvr>
                                        <p:cTn id="16" dur="2000"/>
                                        <p:tgtEl>
                                          <p:spTgt spid="5120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0" presetClass="entr" presetSubtype="0" fill="hold" nodeType="clickEffect">
                                  <p:stCondLst>
                                    <p:cond delay="0"/>
                                  </p:stCondLst>
                                  <p:childTnLst>
                                    <p:set>
                                      <p:cBhvr>
                                        <p:cTn id="20" dur="1" fill="hold">
                                          <p:stCondLst>
                                            <p:cond delay="0"/>
                                          </p:stCondLst>
                                        </p:cTn>
                                        <p:tgtEl>
                                          <p:spTgt spid="51207"/>
                                        </p:tgtEl>
                                        <p:attrNameLst>
                                          <p:attrName>style.visibility</p:attrName>
                                        </p:attrNameLst>
                                      </p:cBhvr>
                                      <p:to>
                                        <p:strVal val="visible"/>
                                      </p:to>
                                    </p:set>
                                    <p:animEffect transition="in" filter="wedge">
                                      <p:cBhvr>
                                        <p:cTn id="21" dur="2000"/>
                                        <p:tgtEl>
                                          <p:spTgt spid="51207"/>
                                        </p:tgtEl>
                                      </p:cBhvr>
                                    </p:animEffect>
                                  </p:childTnLst>
                                </p:cTn>
                              </p:par>
                              <p:par>
                                <p:cTn id="22" presetID="20" presetClass="entr" presetSubtype="0" fill="hold" nodeType="withEffect">
                                  <p:stCondLst>
                                    <p:cond delay="0"/>
                                  </p:stCondLst>
                                  <p:childTnLst>
                                    <p:set>
                                      <p:cBhvr>
                                        <p:cTn id="23" dur="1" fill="hold">
                                          <p:stCondLst>
                                            <p:cond delay="0"/>
                                          </p:stCondLst>
                                        </p:cTn>
                                        <p:tgtEl>
                                          <p:spTgt spid="51210"/>
                                        </p:tgtEl>
                                        <p:attrNameLst>
                                          <p:attrName>style.visibility</p:attrName>
                                        </p:attrNameLst>
                                      </p:cBhvr>
                                      <p:to>
                                        <p:strVal val="visible"/>
                                      </p:to>
                                    </p:set>
                                    <p:animEffect transition="in" filter="wedge">
                                      <p:cBhvr>
                                        <p:cTn id="24" dur="2000"/>
                                        <p:tgtEl>
                                          <p:spTgt spid="51210"/>
                                        </p:tgtEl>
                                      </p:cBhvr>
                                    </p:animEffect>
                                  </p:childTnLst>
                                </p:cTn>
                              </p:par>
                              <p:par>
                                <p:cTn id="25" presetID="20" presetClass="entr" presetSubtype="0" fill="hold" nodeType="withEffect">
                                  <p:stCondLst>
                                    <p:cond delay="0"/>
                                  </p:stCondLst>
                                  <p:childTnLst>
                                    <p:set>
                                      <p:cBhvr>
                                        <p:cTn id="26" dur="1" fill="hold">
                                          <p:stCondLst>
                                            <p:cond delay="0"/>
                                          </p:stCondLst>
                                        </p:cTn>
                                        <p:tgtEl>
                                          <p:spTgt spid="51206"/>
                                        </p:tgtEl>
                                        <p:attrNameLst>
                                          <p:attrName>style.visibility</p:attrName>
                                        </p:attrNameLst>
                                      </p:cBhvr>
                                      <p:to>
                                        <p:strVal val="visible"/>
                                      </p:to>
                                    </p:set>
                                    <p:animEffect transition="in" filter="wedge">
                                      <p:cBhvr>
                                        <p:cTn id="27" dur="2000"/>
                                        <p:tgtEl>
                                          <p:spTgt spid="51206"/>
                                        </p:tgtEl>
                                      </p:cBhvr>
                                    </p:animEffect>
                                  </p:childTnLst>
                                </p:cTn>
                              </p:par>
                              <p:par>
                                <p:cTn id="28" presetID="20" presetClass="entr" presetSubtype="0" fill="hold" nodeType="withEffect">
                                  <p:stCondLst>
                                    <p:cond delay="0"/>
                                  </p:stCondLst>
                                  <p:childTnLst>
                                    <p:set>
                                      <p:cBhvr>
                                        <p:cTn id="29" dur="1" fill="hold">
                                          <p:stCondLst>
                                            <p:cond delay="0"/>
                                          </p:stCondLst>
                                        </p:cTn>
                                        <p:tgtEl>
                                          <p:spTgt spid="51209"/>
                                        </p:tgtEl>
                                        <p:attrNameLst>
                                          <p:attrName>style.visibility</p:attrName>
                                        </p:attrNameLst>
                                      </p:cBhvr>
                                      <p:to>
                                        <p:strVal val="visible"/>
                                      </p:to>
                                    </p:set>
                                    <p:animEffect transition="in" filter="wedge">
                                      <p:cBhvr>
                                        <p:cTn id="30" dur="2000"/>
                                        <p:tgtEl>
                                          <p:spTgt spid="51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endParaRPr lang="vi-VN" altLang="vi-VN"/>
          </a:p>
        </p:txBody>
      </p:sp>
      <p:sp>
        <p:nvSpPr>
          <p:cNvPr id="20483" name="Rectangle 3"/>
          <p:cNvSpPr>
            <a:spLocks noGrp="1" noChangeArrowheads="1"/>
          </p:cNvSpPr>
          <p:nvPr>
            <p:ph type="body" idx="1"/>
          </p:nvPr>
        </p:nvSpPr>
        <p:spPr/>
        <p:txBody>
          <a:bodyPr/>
          <a:lstStyle/>
          <a:p>
            <a:endParaRPr lang="vi-VN" altLang="vi-VN"/>
          </a:p>
        </p:txBody>
      </p:sp>
      <p:pic>
        <p:nvPicPr>
          <p:cNvPr id="20484" name="Picture 4" descr="2007201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038"/>
            <a:ext cx="9144000"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01286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708400" y="677863"/>
            <a:ext cx="1549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vi-VN" sz="2800" b="1">
                <a:solidFill>
                  <a:srgbClr val="0000CC"/>
                </a:solidFill>
              </a:rPr>
              <a:t>Tập đọc</a:t>
            </a:r>
          </a:p>
        </p:txBody>
      </p:sp>
      <p:graphicFrame>
        <p:nvGraphicFramePr>
          <p:cNvPr id="28711" name="Group 39"/>
          <p:cNvGraphicFramePr>
            <a:graphicFrameLocks noGrp="1"/>
          </p:cNvGraphicFramePr>
          <p:nvPr/>
        </p:nvGraphicFramePr>
        <p:xfrm>
          <a:off x="468313" y="2212975"/>
          <a:ext cx="8020050" cy="639812"/>
        </p:xfrm>
        <a:graphic>
          <a:graphicData uri="http://schemas.openxmlformats.org/drawingml/2006/table">
            <a:tbl>
              <a:tblPr/>
              <a:tblGrid>
                <a:gridCol w="8020050">
                  <a:extLst>
                    <a:ext uri="{9D8B030D-6E8A-4147-A177-3AD203B41FA5}">
                      <a16:colId xmlns:a16="http://schemas.microsoft.com/office/drawing/2014/main" val="20000"/>
                    </a:ext>
                  </a:extLst>
                </a:gridCol>
              </a:tblGrid>
              <a:tr h="639763">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 latinLnBrk="0" hangingPunct="1">
                        <a:lnSpc>
                          <a:spcPct val="100000"/>
                        </a:lnSpc>
                        <a:spcBef>
                          <a:spcPct val="50000"/>
                        </a:spcBef>
                        <a:spcAft>
                          <a:spcPct val="0"/>
                        </a:spcAft>
                        <a:buClrTx/>
                        <a:buSzTx/>
                        <a:buFontTx/>
                        <a:buNone/>
                        <a:tabLst/>
                      </a:pPr>
                      <a:r>
                        <a:rPr kumimoji="0" lang="en-US" altLang="vi-VN" sz="3600" b="0" i="1" u="none" strike="noStrike" cap="none" normalizeH="0" baseline="0" dirty="0">
                          <a:ln>
                            <a:noFill/>
                          </a:ln>
                          <a:solidFill>
                            <a:srgbClr val="FF0000"/>
                          </a:solidFill>
                          <a:effectLst/>
                          <a:latin typeface="Times New Roman" pitchFamily="18" charset="0"/>
                          <a:cs typeface="Times New Roman" pitchFamily="18" charset="0"/>
                        </a:rPr>
                        <a:t>* </a:t>
                      </a:r>
                      <a:r>
                        <a:rPr kumimoji="0" lang="en-US" altLang="vi-VN" sz="3600" b="0" i="1" u="none" strike="noStrike" cap="none" normalizeH="0" baseline="0" dirty="0" err="1">
                          <a:ln>
                            <a:noFill/>
                          </a:ln>
                          <a:solidFill>
                            <a:srgbClr val="FF0000"/>
                          </a:solidFill>
                          <a:effectLst/>
                          <a:latin typeface="Times New Roman" pitchFamily="18" charset="0"/>
                          <a:cs typeface="Times New Roman" pitchFamily="18" charset="0"/>
                        </a:rPr>
                        <a:t>Hãy</a:t>
                      </a:r>
                      <a:r>
                        <a:rPr kumimoji="0" lang="en-US" altLang="vi-VN" sz="3600" b="0" i="1" u="none" strike="noStrike" cap="none" normalizeH="0" baseline="0" dirty="0">
                          <a:ln>
                            <a:noFill/>
                          </a:ln>
                          <a:solidFill>
                            <a:srgbClr val="FF0000"/>
                          </a:solidFill>
                          <a:effectLst/>
                          <a:latin typeface="Times New Roman" pitchFamily="18" charset="0"/>
                          <a:cs typeface="Times New Roman" pitchFamily="18" charset="0"/>
                        </a:rPr>
                        <a:t> </a:t>
                      </a:r>
                      <a:r>
                        <a:rPr kumimoji="0" lang="en-US" altLang="vi-VN" sz="3600" b="0" i="1" u="none" strike="noStrike" cap="none" normalizeH="0" baseline="0" dirty="0" err="1">
                          <a:ln>
                            <a:noFill/>
                          </a:ln>
                          <a:solidFill>
                            <a:srgbClr val="FF0000"/>
                          </a:solidFill>
                          <a:effectLst/>
                          <a:latin typeface="Times New Roman" pitchFamily="18" charset="0"/>
                          <a:cs typeface="Times New Roman" pitchFamily="18" charset="0"/>
                        </a:rPr>
                        <a:t>nêu</a:t>
                      </a:r>
                      <a:r>
                        <a:rPr kumimoji="0" lang="en-US" altLang="vi-VN" sz="3600" b="0" i="1" u="none" strike="noStrike" cap="none" normalizeH="0" baseline="0" dirty="0">
                          <a:ln>
                            <a:noFill/>
                          </a:ln>
                          <a:solidFill>
                            <a:srgbClr val="FF0000"/>
                          </a:solidFill>
                          <a:effectLst/>
                          <a:latin typeface="Times New Roman" pitchFamily="18" charset="0"/>
                          <a:cs typeface="Times New Roman" pitchFamily="18" charset="0"/>
                        </a:rPr>
                        <a:t> </a:t>
                      </a:r>
                      <a:r>
                        <a:rPr kumimoji="0" lang="en-US" altLang="vi-VN" sz="3600" b="0" i="1" u="none" strike="noStrike" cap="none" normalizeH="0" baseline="0" dirty="0" err="1">
                          <a:ln>
                            <a:noFill/>
                          </a:ln>
                          <a:solidFill>
                            <a:srgbClr val="FF0000"/>
                          </a:solidFill>
                          <a:effectLst/>
                          <a:latin typeface="Times New Roman" pitchFamily="18" charset="0"/>
                          <a:cs typeface="Times New Roman" pitchFamily="18" charset="0"/>
                        </a:rPr>
                        <a:t>nội</a:t>
                      </a:r>
                      <a:r>
                        <a:rPr kumimoji="0" lang="en-US" altLang="vi-VN" sz="3600" b="0" i="1" u="none" strike="noStrike" cap="none" normalizeH="0" baseline="0" dirty="0">
                          <a:ln>
                            <a:noFill/>
                          </a:ln>
                          <a:solidFill>
                            <a:srgbClr val="FF0000"/>
                          </a:solidFill>
                          <a:effectLst/>
                          <a:latin typeface="Times New Roman" pitchFamily="18" charset="0"/>
                          <a:cs typeface="Times New Roman" pitchFamily="18" charset="0"/>
                        </a:rPr>
                        <a:t> dung </a:t>
                      </a:r>
                      <a:r>
                        <a:rPr kumimoji="0" lang="en-US" altLang="vi-VN" sz="3600" b="0" i="1" u="none" strike="noStrike" cap="none" normalizeH="0" baseline="0" dirty="0" err="1">
                          <a:ln>
                            <a:noFill/>
                          </a:ln>
                          <a:solidFill>
                            <a:srgbClr val="FF0000"/>
                          </a:solidFill>
                          <a:effectLst/>
                          <a:latin typeface="Times New Roman" pitchFamily="18" charset="0"/>
                          <a:cs typeface="Times New Roman" pitchFamily="18" charset="0"/>
                        </a:rPr>
                        <a:t>chính</a:t>
                      </a:r>
                      <a:r>
                        <a:rPr kumimoji="0" lang="en-US" altLang="vi-VN" sz="3600" b="0" i="1" u="none" strike="noStrike" cap="none" normalizeH="0" baseline="0" dirty="0">
                          <a:ln>
                            <a:noFill/>
                          </a:ln>
                          <a:solidFill>
                            <a:srgbClr val="FF0000"/>
                          </a:solidFill>
                          <a:effectLst/>
                          <a:latin typeface="Times New Roman" pitchFamily="18" charset="0"/>
                          <a:cs typeface="Times New Roman" pitchFamily="18" charset="0"/>
                        </a:rPr>
                        <a:t> </a:t>
                      </a:r>
                      <a:r>
                        <a:rPr kumimoji="0" lang="en-US" altLang="vi-VN" sz="3600" b="0" i="1" u="none" strike="noStrike" cap="none" normalizeH="0" baseline="0" dirty="0" err="1">
                          <a:ln>
                            <a:noFill/>
                          </a:ln>
                          <a:solidFill>
                            <a:srgbClr val="FF0000"/>
                          </a:solidFill>
                          <a:effectLst/>
                          <a:latin typeface="Times New Roman" pitchFamily="18" charset="0"/>
                          <a:cs typeface="Times New Roman" pitchFamily="18" charset="0"/>
                        </a:rPr>
                        <a:t>của</a:t>
                      </a:r>
                      <a:r>
                        <a:rPr kumimoji="0" lang="en-US" altLang="vi-VN" sz="3600" b="0" i="1" u="none" strike="noStrike" cap="none" normalizeH="0" baseline="0" dirty="0">
                          <a:ln>
                            <a:noFill/>
                          </a:ln>
                          <a:solidFill>
                            <a:srgbClr val="FF0000"/>
                          </a:solidFill>
                          <a:effectLst/>
                          <a:latin typeface="Times New Roman" pitchFamily="18" charset="0"/>
                          <a:cs typeface="Times New Roman" pitchFamily="18" charset="0"/>
                        </a:rPr>
                        <a:t> </a:t>
                      </a:r>
                      <a:r>
                        <a:rPr kumimoji="0" lang="en-US" altLang="vi-VN" sz="3600" b="0" i="1" u="none" strike="noStrike" cap="none" normalizeH="0" baseline="0" dirty="0" err="1">
                          <a:ln>
                            <a:noFill/>
                          </a:ln>
                          <a:solidFill>
                            <a:srgbClr val="FF0000"/>
                          </a:solidFill>
                          <a:effectLst/>
                          <a:latin typeface="Times New Roman" pitchFamily="18" charset="0"/>
                          <a:cs typeface="Times New Roman" pitchFamily="18" charset="0"/>
                        </a:rPr>
                        <a:t>bài</a:t>
                      </a:r>
                      <a:r>
                        <a:rPr kumimoji="0" lang="en-US" altLang="vi-VN" sz="3600" b="0" i="1" u="none" strike="noStrike" cap="none" normalizeH="0" baseline="0" dirty="0">
                          <a:ln>
                            <a:noFill/>
                          </a:ln>
                          <a:solidFill>
                            <a:srgbClr val="FF0000"/>
                          </a:solidFill>
                          <a:effectLst/>
                          <a:latin typeface="Times New Roman" pitchFamily="18" charset="0"/>
                          <a:cs typeface="Times New Roman" pitchFamily="18" charset="0"/>
                        </a:rPr>
                        <a:t> ?  </a:t>
                      </a:r>
                    </a:p>
                  </a:txBody>
                  <a:tcPr marT="45586" marB="45586" anchor="b"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8727" name="Group 55"/>
          <p:cNvGraphicFramePr>
            <a:graphicFrameLocks noGrp="1"/>
          </p:cNvGraphicFramePr>
          <p:nvPr>
            <p:extLst>
              <p:ext uri="{D42A27DB-BD31-4B8C-83A1-F6EECF244321}">
                <p14:modId xmlns:p14="http://schemas.microsoft.com/office/powerpoint/2010/main" val="1464538247"/>
              </p:ext>
            </p:extLst>
          </p:nvPr>
        </p:nvGraphicFramePr>
        <p:xfrm>
          <a:off x="566738" y="1981200"/>
          <a:ext cx="8137525" cy="2066925"/>
        </p:xfrm>
        <a:graphic>
          <a:graphicData uri="http://schemas.openxmlformats.org/drawingml/2006/table">
            <a:tbl>
              <a:tblPr/>
              <a:tblGrid>
                <a:gridCol w="8137525">
                  <a:extLst>
                    <a:ext uri="{9D8B030D-6E8A-4147-A177-3AD203B41FA5}">
                      <a16:colId xmlns:a16="http://schemas.microsoft.com/office/drawing/2014/main" val="20000"/>
                    </a:ext>
                  </a:extLst>
                </a:gridCol>
              </a:tblGrid>
              <a:tr h="2066925">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algn="just">
                        <a:spcBef>
                          <a:spcPct val="50000"/>
                        </a:spcBef>
                      </a:pPr>
                      <a:r>
                        <a:rPr kumimoji="0" lang="en-US" altLang="vi-VN" sz="3200" b="0" i="0" u="none" strike="noStrike" cap="none" normalizeH="0" baseline="0" dirty="0">
                          <a:ln>
                            <a:noFill/>
                          </a:ln>
                          <a:solidFill>
                            <a:srgbClr val="0000CC"/>
                          </a:solidFill>
                          <a:effectLst/>
                          <a:latin typeface="Times New Roman" pitchFamily="18" charset="0"/>
                          <a:cs typeface="Times New Roman" pitchFamily="18" charset="0"/>
                        </a:rPr>
                        <a:t>* </a:t>
                      </a:r>
                      <a:r>
                        <a:rPr kumimoji="0" lang="en-US" altLang="vi-VN" sz="3200" b="0" i="0" u="none" strike="noStrike" cap="none" normalizeH="0" baseline="0" dirty="0" err="1">
                          <a:ln>
                            <a:noFill/>
                          </a:ln>
                          <a:solidFill>
                            <a:srgbClr val="FF0000"/>
                          </a:solidFill>
                          <a:effectLst/>
                          <a:latin typeface="Times New Roman" pitchFamily="18" charset="0"/>
                          <a:cs typeface="Times New Roman" pitchFamily="18" charset="0"/>
                        </a:rPr>
                        <a:t>Nội</a:t>
                      </a:r>
                      <a:r>
                        <a:rPr kumimoji="0" lang="en-US" altLang="vi-VN" sz="3200" b="0" i="0" u="none" strike="noStrike" cap="none" normalizeH="0" baseline="0" dirty="0">
                          <a:ln>
                            <a:noFill/>
                          </a:ln>
                          <a:solidFill>
                            <a:srgbClr val="FF0000"/>
                          </a:solidFill>
                          <a:effectLst/>
                          <a:latin typeface="Times New Roman" pitchFamily="18" charset="0"/>
                          <a:cs typeface="Times New Roman" pitchFamily="18" charset="0"/>
                        </a:rPr>
                        <a:t> dung</a:t>
                      </a:r>
                      <a:r>
                        <a:rPr kumimoji="0" lang="en-US" altLang="vi-VN" sz="3200" b="0" i="0" u="none" strike="noStrike" cap="none" normalizeH="0" baseline="0">
                          <a:ln>
                            <a:noFill/>
                          </a:ln>
                          <a:solidFill>
                            <a:srgbClr val="FF0000"/>
                          </a:solidFill>
                          <a:effectLst/>
                          <a:latin typeface="Times New Roman" pitchFamily="18" charset="0"/>
                          <a:cs typeface="Times New Roman" pitchFamily="18" charset="0"/>
                        </a:rPr>
                        <a:t>: </a:t>
                      </a:r>
                      <a:r>
                        <a:rPr lang="en-US" altLang="vi-VN" sz="3200">
                          <a:solidFill>
                            <a:srgbClr val="FF3300"/>
                          </a:solidFill>
                        </a:rPr>
                        <a:t> </a:t>
                      </a:r>
                      <a:r>
                        <a:rPr lang="en-US" sz="3200" b="1" i="1">
                          <a:solidFill>
                            <a:srgbClr val="0000FF"/>
                          </a:solidFill>
                        </a:rPr>
                        <a:t>Trồng rừng ngập mặn có tác dụng bảo vệ vững chắc đê biển ; tăng thu nhập cho người dân nhờ tăng sản lượng thu hoạch hải sản .</a:t>
                      </a:r>
                    </a:p>
                  </a:txBody>
                  <a:tcPr marL="91458" marR="91458" marT="45743" marB="45743" anchor="b"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7416" name="WordArt 16"/>
          <p:cNvSpPr>
            <a:spLocks noChangeArrowheads="1" noChangeShapeType="1" noTextEdit="1"/>
          </p:cNvSpPr>
          <p:nvPr/>
        </p:nvSpPr>
        <p:spPr bwMode="auto">
          <a:xfrm>
            <a:off x="2411413" y="1104900"/>
            <a:ext cx="4448175" cy="523875"/>
          </a:xfrm>
          <a:prstGeom prst="rect">
            <a:avLst/>
          </a:prstGeom>
        </p:spPr>
        <p:txBody>
          <a:bodyPr wrap="none" fromWordArt="1">
            <a:prstTxWarp prst="textPlain">
              <a:avLst>
                <a:gd name="adj" fmla="val 50000"/>
              </a:avLst>
            </a:prstTxWarp>
          </a:bodyPr>
          <a:lstStyle/>
          <a:p>
            <a:pPr algn="ctr"/>
            <a:r>
              <a:rPr lang="vi-VN" sz="3600" b="1" kern="10">
                <a:ln w="9525">
                  <a:solidFill>
                    <a:srgbClr val="0000FF"/>
                  </a:solidFill>
                  <a:round/>
                  <a:headEnd/>
                  <a:tailEnd/>
                </a:ln>
                <a:solidFill>
                  <a:srgbClr val="FF0000"/>
                </a:solidFill>
                <a:effectLst>
                  <a:outerShdw dist="35921" dir="2700000" algn="ctr" rotWithShape="0">
                    <a:srgbClr val="C0C0C0">
                      <a:alpha val="79999"/>
                    </a:srgbClr>
                  </a:outerShdw>
                </a:effectLst>
                <a:latin typeface="Times New Roman"/>
                <a:cs typeface="Times New Roman"/>
              </a:rPr>
              <a:t>Trồng rừng ngập mặn</a:t>
            </a:r>
          </a:p>
        </p:txBody>
      </p:sp>
      <p:sp>
        <p:nvSpPr>
          <p:cNvPr id="17417" name="Text Box 6"/>
          <p:cNvSpPr txBox="1">
            <a:spLocks noChangeArrowheads="1"/>
          </p:cNvSpPr>
          <p:nvPr/>
        </p:nvSpPr>
        <p:spPr bwMode="auto">
          <a:xfrm>
            <a:off x="3505200" y="1644650"/>
            <a:ext cx="548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vi-VN" sz="1600" b="1" i="1"/>
              <a:t>             (Theo Phan Nguyên Hồng)</a:t>
            </a:r>
            <a:endParaRPr lang="en-US" altLang="vi-VN" sz="1600" b="1" i="1">
              <a:solidFill>
                <a:srgbClr val="FF0000"/>
              </a:solidFill>
            </a:endParaRPr>
          </a:p>
        </p:txBody>
      </p:sp>
    </p:spTree>
    <p:extLst>
      <p:ext uri="{BB962C8B-B14F-4D97-AF65-F5344CB8AC3E}">
        <p14:creationId xmlns:p14="http://schemas.microsoft.com/office/powerpoint/2010/main" val="16219363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28711"/>
                                        </p:tgtEl>
                                        <p:attrNameLst>
                                          <p:attrName>ppt_x</p:attrName>
                                        </p:attrNameLst>
                                      </p:cBhvr>
                                      <p:tavLst>
                                        <p:tav tm="0">
                                          <p:val>
                                            <p:strVal val="ppt_x"/>
                                          </p:val>
                                        </p:tav>
                                        <p:tav tm="100000">
                                          <p:val>
                                            <p:strVal val="ppt_x"/>
                                          </p:val>
                                        </p:tav>
                                      </p:tavLst>
                                    </p:anim>
                                    <p:anim calcmode="lin" valueType="num">
                                      <p:cBhvr additive="base">
                                        <p:cTn id="7" dur="500"/>
                                        <p:tgtEl>
                                          <p:spTgt spid="28711"/>
                                        </p:tgtEl>
                                        <p:attrNameLst>
                                          <p:attrName>ppt_y</p:attrName>
                                        </p:attrNameLst>
                                      </p:cBhvr>
                                      <p:tavLst>
                                        <p:tav tm="0">
                                          <p:val>
                                            <p:strVal val="ppt_y"/>
                                          </p:val>
                                        </p:tav>
                                        <p:tav tm="100000">
                                          <p:val>
                                            <p:strVal val="1+ppt_h/2"/>
                                          </p:val>
                                        </p:tav>
                                      </p:tavLst>
                                    </p:anim>
                                    <p:set>
                                      <p:cBhvr>
                                        <p:cTn id="8" dur="1" fill="hold">
                                          <p:stCondLst>
                                            <p:cond delay="499"/>
                                          </p:stCondLst>
                                        </p:cTn>
                                        <p:tgtEl>
                                          <p:spTgt spid="28711"/>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28727"/>
                                        </p:tgtEl>
                                        <p:attrNameLst>
                                          <p:attrName>style.visibility</p:attrName>
                                        </p:attrNameLst>
                                      </p:cBhvr>
                                      <p:to>
                                        <p:strVal val="visible"/>
                                      </p:to>
                                    </p:set>
                                    <p:animEffect transition="in" filter="checkerboard(across)">
                                      <p:cBhvr>
                                        <p:cTn id="13" dur="500"/>
                                        <p:tgtEl>
                                          <p:spTgt spid="28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6" name="Text Box 12"/>
          <p:cNvSpPr txBox="1">
            <a:spLocks noChangeArrowheads="1"/>
          </p:cNvSpPr>
          <p:nvPr/>
        </p:nvSpPr>
        <p:spPr bwMode="auto">
          <a:xfrm>
            <a:off x="838200" y="685800"/>
            <a:ext cx="7467600" cy="5324475"/>
          </a:xfrm>
          <a:prstGeom prst="rect">
            <a:avLst/>
          </a:prstGeom>
          <a:noFill/>
          <a:ln w="9525">
            <a:noFill/>
            <a:miter lim="800000"/>
            <a:headEnd/>
            <a:tailEnd/>
          </a:ln>
        </p:spPr>
        <p:txBody>
          <a:bodyPr>
            <a:spAutoFit/>
          </a:bodyPr>
          <a:lstStyle/>
          <a:p>
            <a:pPr algn="just">
              <a:spcBef>
                <a:spcPct val="50000"/>
              </a:spcBef>
            </a:pPr>
            <a:r>
              <a:rPr lang="en-US" sz="2400" b="1" i="1">
                <a:solidFill>
                  <a:srgbClr val="0000FF"/>
                </a:solidFill>
              </a:rPr>
              <a:t>   Nhờ phục hồi rừng ngập mặn mà ở nhiều địa phương, môi trường đã có những thay đổi rất nhanh chóng . Đê xã Thái Hải ( Thái Bình), từ độ có rừng, </a:t>
            </a:r>
            <a:r>
              <a:rPr lang="en-US" sz="2400" b="1" i="1">
                <a:solidFill>
                  <a:srgbClr val="990000"/>
                </a:solidFill>
              </a:rPr>
              <a:t>không còn bị xói lở</a:t>
            </a:r>
            <a:r>
              <a:rPr lang="en-US" sz="2400" b="1" i="1">
                <a:solidFill>
                  <a:srgbClr val="0000FF"/>
                </a:solidFill>
              </a:rPr>
              <a:t> , kể cả khi bị cơn bão số 2 năm 1996 tràn qua . </a:t>
            </a:r>
            <a:r>
              <a:rPr lang="en-US" sz="2400" b="1" i="1">
                <a:solidFill>
                  <a:srgbClr val="990000"/>
                </a:solidFill>
              </a:rPr>
              <a:t>Lượng cua con</a:t>
            </a:r>
            <a:r>
              <a:rPr lang="en-US" sz="2400" b="1" i="1">
                <a:solidFill>
                  <a:srgbClr val="0000FF"/>
                </a:solidFill>
              </a:rPr>
              <a:t> trong vùng rừng ngập mặn </a:t>
            </a:r>
            <a:r>
              <a:rPr lang="en-US" sz="2400" b="1" i="1">
                <a:solidFill>
                  <a:srgbClr val="990000"/>
                </a:solidFill>
              </a:rPr>
              <a:t>phát triển</a:t>
            </a:r>
            <a:r>
              <a:rPr lang="en-US" sz="2400" b="1" i="1">
                <a:solidFill>
                  <a:srgbClr val="0000FF"/>
                </a:solidFill>
              </a:rPr>
              <a:t>, cung cấp đủ giống không chỉ cho </a:t>
            </a:r>
            <a:r>
              <a:rPr lang="en-US" sz="2400" b="1" i="1">
                <a:solidFill>
                  <a:srgbClr val="990000"/>
                </a:solidFill>
              </a:rPr>
              <a:t>hàng nghìn đầm cua</a:t>
            </a:r>
            <a:r>
              <a:rPr lang="en-US" sz="2400" b="1" i="1">
                <a:solidFill>
                  <a:srgbClr val="0000FF"/>
                </a:solidFill>
              </a:rPr>
              <a:t> ở địa phương mà còn cho </a:t>
            </a:r>
            <a:r>
              <a:rPr lang="en-US" sz="2400" b="1" i="1">
                <a:solidFill>
                  <a:srgbClr val="990000"/>
                </a:solidFill>
              </a:rPr>
              <a:t>hàng trăm đầm cua</a:t>
            </a:r>
            <a:r>
              <a:rPr lang="en-US" sz="2400" b="1" i="1">
                <a:solidFill>
                  <a:srgbClr val="0000FF"/>
                </a:solidFill>
              </a:rPr>
              <a:t> ở các vùng lân cận . Tại xã Thạch Khê ( Hà Tĩnh), sau bốn năm trồng rừng, </a:t>
            </a:r>
            <a:r>
              <a:rPr lang="en-US" sz="2400" b="1" i="1">
                <a:solidFill>
                  <a:srgbClr val="990000"/>
                </a:solidFill>
              </a:rPr>
              <a:t>lượng hải sản</a:t>
            </a:r>
            <a:r>
              <a:rPr lang="en-US" sz="2400" b="1" i="1">
                <a:solidFill>
                  <a:srgbClr val="0000FF"/>
                </a:solidFill>
              </a:rPr>
              <a:t> </a:t>
            </a:r>
            <a:r>
              <a:rPr lang="en-US" sz="2400" b="1" i="1">
                <a:solidFill>
                  <a:srgbClr val="990000"/>
                </a:solidFill>
              </a:rPr>
              <a:t>tăng nhiều</a:t>
            </a:r>
            <a:r>
              <a:rPr lang="en-US" sz="2400" b="1" i="1">
                <a:solidFill>
                  <a:srgbClr val="0000FF"/>
                </a:solidFill>
              </a:rPr>
              <a:t> và các loài chim nước cũng trở nên </a:t>
            </a:r>
            <a:r>
              <a:rPr lang="en-US" sz="2400" b="1" i="1">
                <a:solidFill>
                  <a:srgbClr val="990000"/>
                </a:solidFill>
              </a:rPr>
              <a:t>phong phú</a:t>
            </a:r>
            <a:r>
              <a:rPr lang="en-US" sz="2400" b="1" i="1">
                <a:solidFill>
                  <a:srgbClr val="0000FF"/>
                </a:solidFill>
              </a:rPr>
              <a:t> . Nhân dân các địa phương đều </a:t>
            </a:r>
            <a:r>
              <a:rPr lang="en-US" sz="2400" b="1" i="1">
                <a:solidFill>
                  <a:srgbClr val="990000"/>
                </a:solidFill>
              </a:rPr>
              <a:t>phấn khởi</a:t>
            </a:r>
            <a:r>
              <a:rPr lang="en-US" sz="2400" b="1" i="1">
                <a:solidFill>
                  <a:srgbClr val="0000FF"/>
                </a:solidFill>
              </a:rPr>
              <a:t> vì rừng ngập mặn phục hồi đã góp phần đ</a:t>
            </a:r>
            <a:r>
              <a:rPr lang="en-US" i="1">
                <a:solidFill>
                  <a:srgbClr val="0000FF"/>
                </a:solidFill>
              </a:rPr>
              <a:t>á</a:t>
            </a:r>
            <a:r>
              <a:rPr lang="en-US" sz="2400" b="1" i="1">
                <a:solidFill>
                  <a:srgbClr val="0000FF"/>
                </a:solidFill>
              </a:rPr>
              <a:t>ng kể </a:t>
            </a:r>
            <a:r>
              <a:rPr lang="en-US" sz="2400" b="1" i="1">
                <a:solidFill>
                  <a:srgbClr val="990000"/>
                </a:solidFill>
              </a:rPr>
              <a:t>tăng</a:t>
            </a:r>
            <a:r>
              <a:rPr lang="en-US" sz="2400" b="1" i="1">
                <a:solidFill>
                  <a:srgbClr val="0000FF"/>
                </a:solidFill>
              </a:rPr>
              <a:t> </a:t>
            </a:r>
            <a:r>
              <a:rPr lang="en-US" sz="2400" b="1" i="1">
                <a:solidFill>
                  <a:srgbClr val="990000"/>
                </a:solidFill>
              </a:rPr>
              <a:t>thêm</a:t>
            </a:r>
            <a:r>
              <a:rPr lang="en-US" sz="2400" b="1" i="1">
                <a:solidFill>
                  <a:srgbClr val="0000FF"/>
                </a:solidFill>
              </a:rPr>
              <a:t> thu nhập và bảo vệ </a:t>
            </a:r>
            <a:r>
              <a:rPr lang="en-US" sz="2400" b="1" i="1">
                <a:solidFill>
                  <a:srgbClr val="990000"/>
                </a:solidFill>
              </a:rPr>
              <a:t>vững chắc</a:t>
            </a:r>
            <a:r>
              <a:rPr lang="en-US" sz="2400" b="1" i="1">
                <a:solidFill>
                  <a:srgbClr val="0000FF"/>
                </a:solidFill>
              </a:rPr>
              <a:t> đê điều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6396"/>
                                        </p:tgtEl>
                                        <p:attrNameLst>
                                          <p:attrName>style.visibility</p:attrName>
                                        </p:attrNameLst>
                                      </p:cBhvr>
                                      <p:to>
                                        <p:strVal val="visible"/>
                                      </p:to>
                                    </p:set>
                                    <p:animEffect transition="in" filter="strips(downLeft)">
                                      <p:cBhvr>
                                        <p:cTn id="7" dur="1000"/>
                                        <p:tgtEl>
                                          <p:spTgt spid="16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WordArt 9"/>
          <p:cNvSpPr>
            <a:spLocks noChangeArrowheads="1" noChangeShapeType="1" noTextEdit="1"/>
          </p:cNvSpPr>
          <p:nvPr/>
        </p:nvSpPr>
        <p:spPr bwMode="auto">
          <a:xfrm>
            <a:off x="1066800" y="1981200"/>
            <a:ext cx="7239000" cy="2514600"/>
          </a:xfrm>
          <a:prstGeom prst="rect">
            <a:avLst/>
          </a:prstGeom>
        </p:spPr>
        <p:txBody>
          <a:bodyPr wrap="none" fromWordArt="1">
            <a:prstTxWarp prst="textPlain">
              <a:avLst>
                <a:gd name="adj" fmla="val 50000"/>
              </a:avLst>
            </a:prstTxWarp>
          </a:bodyPr>
          <a:lstStyle/>
          <a:p>
            <a:pPr algn="ctr"/>
            <a:r>
              <a:rPr lang="vi-VN" sz="3600" b="1" kern="10">
                <a:ln w="9525">
                  <a:solidFill>
                    <a:srgbClr val="0000CC"/>
                  </a:solidFill>
                  <a:round/>
                  <a:headEnd/>
                  <a:tailEnd/>
                </a:ln>
                <a:solidFill>
                  <a:srgbClr val="FF0000"/>
                </a:solidFill>
                <a:effectLst>
                  <a:outerShdw dist="45791" dir="2021404" algn="ctr" rotWithShape="0">
                    <a:srgbClr val="B2B2B2">
                      <a:alpha val="80000"/>
                    </a:srgbClr>
                  </a:outerShdw>
                </a:effectLst>
                <a:latin typeface="Times New Roman"/>
                <a:cs typeface="Times New Roman"/>
              </a:rPr>
              <a:t>KÍNH CHÚC CÁC THẦY CÔ</a:t>
            </a:r>
          </a:p>
          <a:p>
            <a:pPr algn="ctr"/>
            <a:r>
              <a:rPr lang="vi-VN" sz="3600" b="1" kern="10">
                <a:ln w="9525">
                  <a:solidFill>
                    <a:srgbClr val="0000CC"/>
                  </a:solidFill>
                  <a:round/>
                  <a:headEnd/>
                  <a:tailEnd/>
                </a:ln>
                <a:solidFill>
                  <a:srgbClr val="FF0000"/>
                </a:solidFill>
                <a:effectLst>
                  <a:outerShdw dist="45791" dir="2021404" algn="ctr" rotWithShape="0">
                    <a:srgbClr val="B2B2B2">
                      <a:alpha val="80000"/>
                    </a:srgbClr>
                  </a:outerShdw>
                </a:effectLst>
                <a:latin typeface="Times New Roman"/>
                <a:cs typeface="Times New Roman"/>
              </a:rPr>
              <a:t>MẠNH KHỎE - HẠNH PHÚC- CHÚC CÁC EM HỌC GIỎI</a:t>
            </a:r>
          </a:p>
        </p:txBody>
      </p:sp>
    </p:spTree>
    <p:extLst>
      <p:ext uri="{BB962C8B-B14F-4D97-AF65-F5344CB8AC3E}">
        <p14:creationId xmlns:p14="http://schemas.microsoft.com/office/powerpoint/2010/main" val="3538842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457200" y="519113"/>
            <a:ext cx="7543800" cy="1016000"/>
          </a:xfrm>
          <a:prstGeom prst="rect">
            <a:avLst/>
          </a:prstGeom>
          <a:noFill/>
          <a:ln w="9525">
            <a:noFill/>
            <a:miter lim="800000"/>
            <a:headEnd/>
            <a:tailEnd/>
          </a:ln>
        </p:spPr>
        <p:txBody>
          <a:bodyPr>
            <a:spAutoFit/>
          </a:bodyPr>
          <a:lstStyle/>
          <a:p>
            <a:pPr>
              <a:spcBef>
                <a:spcPct val="50000"/>
              </a:spcBef>
            </a:pPr>
            <a:r>
              <a:rPr lang="en-US" sz="2400" b="1" i="1">
                <a:solidFill>
                  <a:srgbClr val="0000FF"/>
                </a:solidFill>
              </a:rPr>
              <a:t>                    </a:t>
            </a:r>
          </a:p>
          <a:p>
            <a:pPr>
              <a:spcBef>
                <a:spcPct val="50000"/>
              </a:spcBef>
            </a:pPr>
            <a:r>
              <a:rPr lang="en-US" sz="2400" b="1" i="1">
                <a:solidFill>
                  <a:srgbClr val="0000FF"/>
                </a:solidFill>
              </a:rPr>
              <a:t>                                          </a:t>
            </a:r>
            <a:r>
              <a:rPr lang="en-US" sz="2400" b="1" i="1" u="sng">
                <a:solidFill>
                  <a:srgbClr val="0000FF"/>
                </a:solidFill>
              </a:rPr>
              <a:t>Tập đọc</a:t>
            </a:r>
            <a:r>
              <a:rPr lang="en-US" sz="2400" b="1" i="1">
                <a:solidFill>
                  <a:srgbClr val="0000FF"/>
                </a:solidFill>
              </a:rPr>
              <a:t>:</a:t>
            </a:r>
          </a:p>
        </p:txBody>
      </p:sp>
      <p:sp>
        <p:nvSpPr>
          <p:cNvPr id="75779" name="Text Box 3"/>
          <p:cNvSpPr txBox="1">
            <a:spLocks noChangeArrowheads="1"/>
          </p:cNvSpPr>
          <p:nvPr/>
        </p:nvSpPr>
        <p:spPr bwMode="auto">
          <a:xfrm>
            <a:off x="2286000" y="1524000"/>
            <a:ext cx="4495800" cy="579438"/>
          </a:xfrm>
          <a:prstGeom prst="rect">
            <a:avLst/>
          </a:prstGeom>
          <a:noFill/>
          <a:ln w="9525">
            <a:noFill/>
            <a:miter lim="800000"/>
            <a:headEnd/>
            <a:tailEnd/>
          </a:ln>
        </p:spPr>
        <p:txBody>
          <a:bodyPr>
            <a:spAutoFit/>
          </a:bodyPr>
          <a:lstStyle/>
          <a:p>
            <a:pPr>
              <a:spcBef>
                <a:spcPct val="50000"/>
              </a:spcBef>
            </a:pPr>
            <a:r>
              <a:rPr lang="en-US" sz="3200" b="1">
                <a:solidFill>
                  <a:srgbClr val="FF0000"/>
                </a:solidFill>
              </a:rPr>
              <a:t>Trồng rừng ngập mặn</a:t>
            </a:r>
          </a:p>
        </p:txBody>
      </p:sp>
      <p:sp>
        <p:nvSpPr>
          <p:cNvPr id="75780" name="Text Box 4"/>
          <p:cNvSpPr txBox="1">
            <a:spLocks noChangeArrowheads="1"/>
          </p:cNvSpPr>
          <p:nvPr/>
        </p:nvSpPr>
        <p:spPr bwMode="auto">
          <a:xfrm>
            <a:off x="4495800" y="2057400"/>
            <a:ext cx="3886200" cy="457200"/>
          </a:xfrm>
          <a:prstGeom prst="rect">
            <a:avLst/>
          </a:prstGeom>
          <a:noFill/>
          <a:ln w="9525">
            <a:noFill/>
            <a:miter lim="800000"/>
            <a:headEnd/>
            <a:tailEnd/>
          </a:ln>
        </p:spPr>
        <p:txBody>
          <a:bodyPr>
            <a:spAutoFit/>
          </a:bodyPr>
          <a:lstStyle/>
          <a:p>
            <a:pPr>
              <a:spcBef>
                <a:spcPct val="50000"/>
              </a:spcBef>
            </a:pPr>
            <a:r>
              <a:rPr lang="en-US" sz="2400" b="1" i="1">
                <a:solidFill>
                  <a:srgbClr val="0000FF"/>
                </a:solidFill>
              </a:rPr>
              <a:t>Theo Phan Nguyên Hồng</a:t>
            </a:r>
          </a:p>
        </p:txBody>
      </p:sp>
      <p:sp>
        <p:nvSpPr>
          <p:cNvPr id="75781" name="Text Box 5"/>
          <p:cNvSpPr txBox="1">
            <a:spLocks noChangeArrowheads="1"/>
          </p:cNvSpPr>
          <p:nvPr/>
        </p:nvSpPr>
        <p:spPr bwMode="auto">
          <a:xfrm>
            <a:off x="1066800" y="2590800"/>
            <a:ext cx="7239000" cy="519113"/>
          </a:xfrm>
          <a:prstGeom prst="rect">
            <a:avLst/>
          </a:prstGeom>
          <a:noFill/>
          <a:ln w="9525">
            <a:noFill/>
            <a:miter lim="800000"/>
            <a:headEnd/>
            <a:tailEnd/>
          </a:ln>
        </p:spPr>
        <p:txBody>
          <a:bodyPr>
            <a:spAutoFit/>
          </a:bodyPr>
          <a:lstStyle/>
          <a:p>
            <a:pPr>
              <a:spcBef>
                <a:spcPct val="50000"/>
              </a:spcBef>
            </a:pPr>
            <a:r>
              <a:rPr lang="en-US" b="1">
                <a:solidFill>
                  <a:srgbClr val="990000"/>
                </a:solidFill>
              </a:rPr>
              <a:t>   Luyện đọc                   Tìm hiểu bài</a:t>
            </a:r>
          </a:p>
        </p:txBody>
      </p:sp>
      <p:sp>
        <p:nvSpPr>
          <p:cNvPr id="75782" name="Text Box 6"/>
          <p:cNvSpPr txBox="1">
            <a:spLocks noChangeArrowheads="1"/>
          </p:cNvSpPr>
          <p:nvPr/>
        </p:nvSpPr>
        <p:spPr bwMode="auto">
          <a:xfrm>
            <a:off x="1371600" y="3352800"/>
            <a:ext cx="2971800" cy="2443163"/>
          </a:xfrm>
          <a:prstGeom prst="rect">
            <a:avLst/>
          </a:prstGeom>
          <a:noFill/>
          <a:ln w="9525">
            <a:noFill/>
            <a:miter lim="800000"/>
            <a:headEnd/>
            <a:tailEnd/>
          </a:ln>
        </p:spPr>
        <p:txBody>
          <a:bodyPr>
            <a:spAutoFit/>
          </a:bodyPr>
          <a:lstStyle/>
          <a:p>
            <a:pPr>
              <a:spcBef>
                <a:spcPct val="50000"/>
              </a:spcBef>
            </a:pPr>
            <a:r>
              <a:rPr lang="en-US" b="1" i="1">
                <a:solidFill>
                  <a:srgbClr val="0000FF"/>
                </a:solidFill>
              </a:rPr>
              <a:t>ngập mặn</a:t>
            </a:r>
          </a:p>
          <a:p>
            <a:pPr>
              <a:spcBef>
                <a:spcPct val="50000"/>
              </a:spcBef>
            </a:pPr>
            <a:r>
              <a:rPr lang="en-US" b="1" i="1">
                <a:solidFill>
                  <a:srgbClr val="0000FF"/>
                </a:solidFill>
              </a:rPr>
              <a:t>xói lở</a:t>
            </a:r>
          </a:p>
          <a:p>
            <a:pPr>
              <a:spcBef>
                <a:spcPct val="50000"/>
              </a:spcBef>
            </a:pPr>
            <a:r>
              <a:rPr lang="en-US" b="1" i="1">
                <a:solidFill>
                  <a:srgbClr val="0000FF"/>
                </a:solidFill>
              </a:rPr>
              <a:t>tuyên truyền</a:t>
            </a:r>
          </a:p>
          <a:p>
            <a:pPr>
              <a:spcBef>
                <a:spcPct val="50000"/>
              </a:spcBef>
            </a:pPr>
            <a:r>
              <a:rPr lang="en-US" b="1" i="1">
                <a:solidFill>
                  <a:srgbClr val="0000FF"/>
                </a:solidFill>
              </a:rPr>
              <a:t>vững chắc</a:t>
            </a:r>
          </a:p>
        </p:txBody>
      </p:sp>
      <p:sp>
        <p:nvSpPr>
          <p:cNvPr id="75784" name="Line 8"/>
          <p:cNvSpPr>
            <a:spLocks noChangeShapeType="1"/>
          </p:cNvSpPr>
          <p:nvPr/>
        </p:nvSpPr>
        <p:spPr bwMode="auto">
          <a:xfrm flipV="1">
            <a:off x="1219200" y="3200400"/>
            <a:ext cx="6858000" cy="0"/>
          </a:xfrm>
          <a:prstGeom prst="line">
            <a:avLst/>
          </a:prstGeom>
          <a:noFill/>
          <a:ln w="38100" cmpd="dbl">
            <a:solidFill>
              <a:srgbClr val="0000FF"/>
            </a:solidFill>
            <a:round/>
            <a:headEnd/>
            <a:tailEnd/>
          </a:ln>
        </p:spPr>
        <p:txBody>
          <a:bodyPr/>
          <a:lstStyle/>
          <a:p>
            <a:endParaRPr lang="en-US"/>
          </a:p>
        </p:txBody>
      </p:sp>
      <p:sp>
        <p:nvSpPr>
          <p:cNvPr id="75785" name="Line 9"/>
          <p:cNvSpPr>
            <a:spLocks noChangeShapeType="1"/>
          </p:cNvSpPr>
          <p:nvPr/>
        </p:nvSpPr>
        <p:spPr bwMode="auto">
          <a:xfrm>
            <a:off x="4343400" y="3200400"/>
            <a:ext cx="0" cy="2743200"/>
          </a:xfrm>
          <a:prstGeom prst="line">
            <a:avLst/>
          </a:prstGeom>
          <a:noFill/>
          <a:ln w="38100" cmpd="dbl">
            <a:solidFill>
              <a:srgbClr val="0000FF"/>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wedge">
                                      <p:cBhvr>
                                        <p:cTn id="7" dur="1000"/>
                                        <p:tgtEl>
                                          <p:spTgt spid="757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75780"/>
                                        </p:tgtEl>
                                        <p:attrNameLst>
                                          <p:attrName>style.visibility</p:attrName>
                                        </p:attrNameLst>
                                      </p:cBhvr>
                                      <p:to>
                                        <p:strVal val="visible"/>
                                      </p:to>
                                    </p:set>
                                    <p:anim calcmode="lin" valueType="num">
                                      <p:cBhvr>
                                        <p:cTn id="12" dur="500" fill="hold"/>
                                        <p:tgtEl>
                                          <p:spTgt spid="75780"/>
                                        </p:tgtEl>
                                        <p:attrNameLst>
                                          <p:attrName>ppt_w</p:attrName>
                                        </p:attrNameLst>
                                      </p:cBhvr>
                                      <p:tavLst>
                                        <p:tav tm="0">
                                          <p:val>
                                            <p:strVal val="#ppt_w*0.70"/>
                                          </p:val>
                                        </p:tav>
                                        <p:tav tm="100000">
                                          <p:val>
                                            <p:strVal val="#ppt_w"/>
                                          </p:val>
                                        </p:tav>
                                      </p:tavLst>
                                    </p:anim>
                                    <p:anim calcmode="lin" valueType="num">
                                      <p:cBhvr>
                                        <p:cTn id="13" dur="500" fill="hold"/>
                                        <p:tgtEl>
                                          <p:spTgt spid="75780"/>
                                        </p:tgtEl>
                                        <p:attrNameLst>
                                          <p:attrName>ppt_h</p:attrName>
                                        </p:attrNameLst>
                                      </p:cBhvr>
                                      <p:tavLst>
                                        <p:tav tm="0">
                                          <p:val>
                                            <p:strVal val="#ppt_h"/>
                                          </p:val>
                                        </p:tav>
                                        <p:tav tm="100000">
                                          <p:val>
                                            <p:strVal val="#ppt_h"/>
                                          </p:val>
                                        </p:tav>
                                      </p:tavLst>
                                    </p:anim>
                                    <p:animEffect transition="in" filter="fade">
                                      <p:cBhvr>
                                        <p:cTn id="14" dur="500"/>
                                        <p:tgtEl>
                                          <p:spTgt spid="7578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5781"/>
                                        </p:tgtEl>
                                        <p:attrNameLst>
                                          <p:attrName>style.visibility</p:attrName>
                                        </p:attrNameLst>
                                      </p:cBhvr>
                                      <p:to>
                                        <p:strVal val="visible"/>
                                      </p:to>
                                    </p:set>
                                    <p:anim calcmode="lin" valueType="num">
                                      <p:cBhvr additive="base">
                                        <p:cTn id="19" dur="1000" fill="hold"/>
                                        <p:tgtEl>
                                          <p:spTgt spid="75781"/>
                                        </p:tgtEl>
                                        <p:attrNameLst>
                                          <p:attrName>ppt_x</p:attrName>
                                        </p:attrNameLst>
                                      </p:cBhvr>
                                      <p:tavLst>
                                        <p:tav tm="0">
                                          <p:val>
                                            <p:strVal val="#ppt_x"/>
                                          </p:val>
                                        </p:tav>
                                        <p:tav tm="100000">
                                          <p:val>
                                            <p:strVal val="#ppt_x"/>
                                          </p:val>
                                        </p:tav>
                                      </p:tavLst>
                                    </p:anim>
                                    <p:anim calcmode="lin" valueType="num">
                                      <p:cBhvr additive="base">
                                        <p:cTn id="20" dur="1000" fill="hold"/>
                                        <p:tgtEl>
                                          <p:spTgt spid="7578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5784"/>
                                        </p:tgtEl>
                                        <p:attrNameLst>
                                          <p:attrName>style.visibility</p:attrName>
                                        </p:attrNameLst>
                                      </p:cBhvr>
                                      <p:to>
                                        <p:strVal val="visible"/>
                                      </p:to>
                                    </p:set>
                                    <p:anim calcmode="lin" valueType="num">
                                      <p:cBhvr additive="base">
                                        <p:cTn id="23" dur="1000" fill="hold"/>
                                        <p:tgtEl>
                                          <p:spTgt spid="75784"/>
                                        </p:tgtEl>
                                        <p:attrNameLst>
                                          <p:attrName>ppt_x</p:attrName>
                                        </p:attrNameLst>
                                      </p:cBhvr>
                                      <p:tavLst>
                                        <p:tav tm="0">
                                          <p:val>
                                            <p:strVal val="#ppt_x"/>
                                          </p:val>
                                        </p:tav>
                                        <p:tav tm="100000">
                                          <p:val>
                                            <p:strVal val="#ppt_x"/>
                                          </p:val>
                                        </p:tav>
                                      </p:tavLst>
                                    </p:anim>
                                    <p:anim calcmode="lin" valueType="num">
                                      <p:cBhvr additive="base">
                                        <p:cTn id="24" dur="1000" fill="hold"/>
                                        <p:tgtEl>
                                          <p:spTgt spid="7578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5785"/>
                                        </p:tgtEl>
                                        <p:attrNameLst>
                                          <p:attrName>style.visibility</p:attrName>
                                        </p:attrNameLst>
                                      </p:cBhvr>
                                      <p:to>
                                        <p:strVal val="visible"/>
                                      </p:to>
                                    </p:set>
                                    <p:anim calcmode="lin" valueType="num">
                                      <p:cBhvr additive="base">
                                        <p:cTn id="27" dur="1000" fill="hold"/>
                                        <p:tgtEl>
                                          <p:spTgt spid="75785"/>
                                        </p:tgtEl>
                                        <p:attrNameLst>
                                          <p:attrName>ppt_x</p:attrName>
                                        </p:attrNameLst>
                                      </p:cBhvr>
                                      <p:tavLst>
                                        <p:tav tm="0">
                                          <p:val>
                                            <p:strVal val="#ppt_x"/>
                                          </p:val>
                                        </p:tav>
                                        <p:tav tm="100000">
                                          <p:val>
                                            <p:strVal val="#ppt_x"/>
                                          </p:val>
                                        </p:tav>
                                      </p:tavLst>
                                    </p:anim>
                                    <p:anim calcmode="lin" valueType="num">
                                      <p:cBhvr additive="base">
                                        <p:cTn id="28" dur="1000" fill="hold"/>
                                        <p:tgtEl>
                                          <p:spTgt spid="75785"/>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75782"/>
                                        </p:tgtEl>
                                        <p:attrNameLst>
                                          <p:attrName>style.visibility</p:attrName>
                                        </p:attrNameLst>
                                      </p:cBhvr>
                                      <p:to>
                                        <p:strVal val="visible"/>
                                      </p:to>
                                    </p:set>
                                    <p:animEffect transition="in" filter="fade">
                                      <p:cBhvr>
                                        <p:cTn id="33" dur="1000"/>
                                        <p:tgtEl>
                                          <p:spTgt spid="75782"/>
                                        </p:tgtEl>
                                      </p:cBhvr>
                                    </p:animEffect>
                                    <p:anim calcmode="lin" valueType="num">
                                      <p:cBhvr>
                                        <p:cTn id="34" dur="1000" fill="hold"/>
                                        <p:tgtEl>
                                          <p:spTgt spid="75782"/>
                                        </p:tgtEl>
                                        <p:attrNameLst>
                                          <p:attrName>ppt_x</p:attrName>
                                        </p:attrNameLst>
                                      </p:cBhvr>
                                      <p:tavLst>
                                        <p:tav tm="0">
                                          <p:val>
                                            <p:strVal val="#ppt_x"/>
                                          </p:val>
                                        </p:tav>
                                        <p:tav tm="100000">
                                          <p:val>
                                            <p:strVal val="#ppt_x"/>
                                          </p:val>
                                        </p:tav>
                                      </p:tavLst>
                                    </p:anim>
                                    <p:anim calcmode="lin" valueType="num">
                                      <p:cBhvr>
                                        <p:cTn id="35" dur="1000" fill="hold"/>
                                        <p:tgtEl>
                                          <p:spTgt spid="757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p:bldP spid="75780" grpId="0"/>
      <p:bldP spid="75781" grpId="0"/>
      <p:bldP spid="75782" grpId="0"/>
      <p:bldP spid="75784" grpId="0" animBg="1"/>
      <p:bldP spid="757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57200" y="519113"/>
            <a:ext cx="7543800" cy="1016000"/>
          </a:xfrm>
          <a:prstGeom prst="rect">
            <a:avLst/>
          </a:prstGeom>
          <a:noFill/>
          <a:ln w="9525">
            <a:noFill/>
            <a:miter lim="800000"/>
            <a:headEnd/>
            <a:tailEnd/>
          </a:ln>
        </p:spPr>
        <p:txBody>
          <a:bodyPr>
            <a:spAutoFit/>
          </a:bodyPr>
          <a:lstStyle/>
          <a:p>
            <a:pPr>
              <a:spcBef>
                <a:spcPct val="50000"/>
              </a:spcBef>
            </a:pPr>
            <a:r>
              <a:rPr lang="en-US" sz="2400" b="1" i="1">
                <a:solidFill>
                  <a:srgbClr val="0000FF"/>
                </a:solidFill>
              </a:rPr>
              <a:t>                    </a:t>
            </a:r>
          </a:p>
          <a:p>
            <a:pPr>
              <a:spcBef>
                <a:spcPct val="50000"/>
              </a:spcBef>
            </a:pPr>
            <a:r>
              <a:rPr lang="en-US" sz="2400" b="1" i="1">
                <a:solidFill>
                  <a:srgbClr val="0000FF"/>
                </a:solidFill>
              </a:rPr>
              <a:t>                                          </a:t>
            </a:r>
            <a:r>
              <a:rPr lang="en-US" sz="2400" b="1" i="1" u="sng">
                <a:solidFill>
                  <a:srgbClr val="0000FF"/>
                </a:solidFill>
              </a:rPr>
              <a:t>Tập đọc</a:t>
            </a:r>
            <a:r>
              <a:rPr lang="en-US" sz="2400" b="1" i="1">
                <a:solidFill>
                  <a:srgbClr val="0000FF"/>
                </a:solidFill>
              </a:rPr>
              <a:t>:</a:t>
            </a:r>
          </a:p>
        </p:txBody>
      </p:sp>
      <p:sp>
        <p:nvSpPr>
          <p:cNvPr id="6147" name="Text Box 3"/>
          <p:cNvSpPr txBox="1">
            <a:spLocks noChangeArrowheads="1"/>
          </p:cNvSpPr>
          <p:nvPr/>
        </p:nvSpPr>
        <p:spPr bwMode="auto">
          <a:xfrm>
            <a:off x="2286000" y="1524000"/>
            <a:ext cx="4495800" cy="579438"/>
          </a:xfrm>
          <a:prstGeom prst="rect">
            <a:avLst/>
          </a:prstGeom>
          <a:noFill/>
          <a:ln w="9525">
            <a:noFill/>
            <a:miter lim="800000"/>
            <a:headEnd/>
            <a:tailEnd/>
          </a:ln>
        </p:spPr>
        <p:txBody>
          <a:bodyPr>
            <a:spAutoFit/>
          </a:bodyPr>
          <a:lstStyle/>
          <a:p>
            <a:pPr>
              <a:spcBef>
                <a:spcPct val="50000"/>
              </a:spcBef>
            </a:pPr>
            <a:r>
              <a:rPr lang="en-US" sz="3200" b="1">
                <a:solidFill>
                  <a:srgbClr val="FF0000"/>
                </a:solidFill>
              </a:rPr>
              <a:t>Trồng rừng ngập mặn</a:t>
            </a:r>
          </a:p>
        </p:txBody>
      </p:sp>
      <p:sp>
        <p:nvSpPr>
          <p:cNvPr id="6148" name="Text Box 4"/>
          <p:cNvSpPr txBox="1">
            <a:spLocks noChangeArrowheads="1"/>
          </p:cNvSpPr>
          <p:nvPr/>
        </p:nvSpPr>
        <p:spPr bwMode="auto">
          <a:xfrm>
            <a:off x="4495800" y="2057400"/>
            <a:ext cx="3886200" cy="457200"/>
          </a:xfrm>
          <a:prstGeom prst="rect">
            <a:avLst/>
          </a:prstGeom>
          <a:noFill/>
          <a:ln w="9525">
            <a:noFill/>
            <a:miter lim="800000"/>
            <a:headEnd/>
            <a:tailEnd/>
          </a:ln>
        </p:spPr>
        <p:txBody>
          <a:bodyPr>
            <a:spAutoFit/>
          </a:bodyPr>
          <a:lstStyle/>
          <a:p>
            <a:pPr>
              <a:spcBef>
                <a:spcPct val="50000"/>
              </a:spcBef>
            </a:pPr>
            <a:r>
              <a:rPr lang="en-US" sz="2400" b="1" i="1">
                <a:solidFill>
                  <a:srgbClr val="0000FF"/>
                </a:solidFill>
              </a:rPr>
              <a:t>Theo Phan Nguyên Hồng</a:t>
            </a:r>
          </a:p>
        </p:txBody>
      </p:sp>
      <p:sp>
        <p:nvSpPr>
          <p:cNvPr id="6149" name="Text Box 5"/>
          <p:cNvSpPr txBox="1">
            <a:spLocks noChangeArrowheads="1"/>
          </p:cNvSpPr>
          <p:nvPr/>
        </p:nvSpPr>
        <p:spPr bwMode="auto">
          <a:xfrm>
            <a:off x="1066800" y="2590800"/>
            <a:ext cx="3429000" cy="519113"/>
          </a:xfrm>
          <a:prstGeom prst="rect">
            <a:avLst/>
          </a:prstGeom>
          <a:noFill/>
          <a:ln w="9525">
            <a:noFill/>
            <a:miter lim="800000"/>
            <a:headEnd/>
            <a:tailEnd/>
          </a:ln>
        </p:spPr>
        <p:txBody>
          <a:bodyPr>
            <a:spAutoFit/>
          </a:bodyPr>
          <a:lstStyle/>
          <a:p>
            <a:pPr>
              <a:spcBef>
                <a:spcPct val="50000"/>
              </a:spcBef>
            </a:pPr>
            <a:r>
              <a:rPr lang="en-US" b="1">
                <a:solidFill>
                  <a:srgbClr val="990000"/>
                </a:solidFill>
              </a:rPr>
              <a:t> </a:t>
            </a:r>
            <a:r>
              <a:rPr lang="en-US" b="1" u="sng">
                <a:solidFill>
                  <a:srgbClr val="990000"/>
                </a:solidFill>
              </a:rPr>
              <a:t>Luyện đọc</a:t>
            </a:r>
            <a:r>
              <a:rPr lang="en-US" b="1">
                <a:solidFill>
                  <a:srgbClr val="990000"/>
                </a:solidFill>
              </a:rPr>
              <a:t>:</a:t>
            </a:r>
          </a:p>
        </p:txBody>
      </p:sp>
      <p:sp>
        <p:nvSpPr>
          <p:cNvPr id="45063" name="Text Box 7"/>
          <p:cNvSpPr txBox="1">
            <a:spLocks noChangeArrowheads="1"/>
          </p:cNvSpPr>
          <p:nvPr/>
        </p:nvSpPr>
        <p:spPr bwMode="auto">
          <a:xfrm>
            <a:off x="914400" y="3189288"/>
            <a:ext cx="7391400" cy="2862262"/>
          </a:xfrm>
          <a:prstGeom prst="rect">
            <a:avLst/>
          </a:prstGeom>
          <a:noFill/>
          <a:ln w="9525">
            <a:noFill/>
            <a:miter lim="800000"/>
            <a:headEnd/>
            <a:tailEnd/>
          </a:ln>
        </p:spPr>
        <p:txBody>
          <a:bodyPr>
            <a:spAutoFit/>
          </a:bodyPr>
          <a:lstStyle/>
          <a:p>
            <a:pPr algn="just">
              <a:spcBef>
                <a:spcPct val="50000"/>
              </a:spcBef>
            </a:pPr>
            <a:r>
              <a:rPr lang="en-US" sz="2400" b="1" i="1">
                <a:solidFill>
                  <a:srgbClr val="0000FF"/>
                </a:solidFill>
              </a:rPr>
              <a:t>   Lượng cua con trong vùng rừng ngập mặn phát triển, cung cấp đủ giống không chỉ cho hàng nghìn đầm cua ở địa phương  mà còn cho hàng trăm đầm cua ở các vùng lân cận .</a:t>
            </a:r>
          </a:p>
          <a:p>
            <a:pPr algn="just">
              <a:spcBef>
                <a:spcPct val="50000"/>
              </a:spcBef>
            </a:pPr>
            <a:r>
              <a:rPr lang="en-US" sz="2400" b="1" i="1">
                <a:solidFill>
                  <a:srgbClr val="0000FF"/>
                </a:solidFill>
              </a:rPr>
              <a:t>   Nhân dân các địa phương đều phấn khởi vì rừng ngập mặn phục hồi đã góp phần đáng kể tăng thêm thu nhập và bảo vệ vững chắc đê điều.</a:t>
            </a:r>
          </a:p>
        </p:txBody>
      </p:sp>
      <p:sp>
        <p:nvSpPr>
          <p:cNvPr id="45064" name="Text Box 8"/>
          <p:cNvSpPr txBox="1">
            <a:spLocks noChangeArrowheads="1"/>
          </p:cNvSpPr>
          <p:nvPr/>
        </p:nvSpPr>
        <p:spPr bwMode="auto">
          <a:xfrm>
            <a:off x="4876800" y="3470275"/>
            <a:ext cx="296863" cy="579438"/>
          </a:xfrm>
          <a:prstGeom prst="rect">
            <a:avLst/>
          </a:prstGeom>
          <a:noFill/>
          <a:ln w="9525">
            <a:noFill/>
            <a:miter lim="800000"/>
            <a:headEnd/>
            <a:tailEnd/>
          </a:ln>
        </p:spPr>
        <p:txBody>
          <a:bodyPr wrap="none">
            <a:spAutoFit/>
          </a:bodyPr>
          <a:lstStyle/>
          <a:p>
            <a:r>
              <a:rPr lang="en-US" sz="3200" b="1">
                <a:solidFill>
                  <a:srgbClr val="FF0000"/>
                </a:solidFill>
              </a:rPr>
              <a:t>/</a:t>
            </a:r>
          </a:p>
        </p:txBody>
      </p:sp>
      <p:sp>
        <p:nvSpPr>
          <p:cNvPr id="45065" name="Text Box 9"/>
          <p:cNvSpPr txBox="1">
            <a:spLocks noChangeArrowheads="1"/>
          </p:cNvSpPr>
          <p:nvPr/>
        </p:nvSpPr>
        <p:spPr bwMode="auto">
          <a:xfrm>
            <a:off x="5410200" y="3879850"/>
            <a:ext cx="296863" cy="579438"/>
          </a:xfrm>
          <a:prstGeom prst="rect">
            <a:avLst/>
          </a:prstGeom>
          <a:noFill/>
          <a:ln w="9525">
            <a:noFill/>
            <a:miter lim="800000"/>
            <a:headEnd/>
            <a:tailEnd/>
          </a:ln>
        </p:spPr>
        <p:txBody>
          <a:bodyPr wrap="none">
            <a:spAutoFit/>
          </a:bodyPr>
          <a:lstStyle/>
          <a:p>
            <a:r>
              <a:rPr lang="en-US" sz="3200" b="1">
                <a:solidFill>
                  <a:srgbClr val="FF0000"/>
                </a:solidFill>
              </a:rPr>
              <a:t>/</a:t>
            </a:r>
          </a:p>
        </p:txBody>
      </p:sp>
      <p:sp>
        <p:nvSpPr>
          <p:cNvPr id="45066" name="Text Box 10"/>
          <p:cNvSpPr txBox="1">
            <a:spLocks noChangeArrowheads="1"/>
          </p:cNvSpPr>
          <p:nvPr/>
        </p:nvSpPr>
        <p:spPr bwMode="auto">
          <a:xfrm>
            <a:off x="7753350" y="4794250"/>
            <a:ext cx="296863" cy="579438"/>
          </a:xfrm>
          <a:prstGeom prst="rect">
            <a:avLst/>
          </a:prstGeom>
          <a:noFill/>
          <a:ln w="9525">
            <a:noFill/>
            <a:miter lim="800000"/>
            <a:headEnd/>
            <a:tailEnd/>
          </a:ln>
        </p:spPr>
        <p:txBody>
          <a:bodyPr wrap="none">
            <a:spAutoFit/>
          </a:bodyPr>
          <a:lstStyle/>
          <a:p>
            <a:r>
              <a:rPr lang="en-US" sz="3200" b="1">
                <a:solidFill>
                  <a:srgbClr val="FF0000"/>
                </a:solidFill>
              </a:rPr>
              <a:t>/</a:t>
            </a:r>
          </a:p>
        </p:txBody>
      </p:sp>
      <p:sp>
        <p:nvSpPr>
          <p:cNvPr id="45067" name="Text Box 11"/>
          <p:cNvSpPr txBox="1">
            <a:spLocks noChangeArrowheads="1"/>
          </p:cNvSpPr>
          <p:nvPr/>
        </p:nvSpPr>
        <p:spPr bwMode="auto">
          <a:xfrm>
            <a:off x="4724400" y="5105400"/>
            <a:ext cx="296863" cy="579438"/>
          </a:xfrm>
          <a:prstGeom prst="rect">
            <a:avLst/>
          </a:prstGeom>
          <a:noFill/>
          <a:ln w="9525">
            <a:noFill/>
            <a:miter lim="800000"/>
            <a:headEnd/>
            <a:tailEnd/>
          </a:ln>
        </p:spPr>
        <p:txBody>
          <a:bodyPr wrap="none">
            <a:spAutoFit/>
          </a:bodyPr>
          <a:lstStyle/>
          <a:p>
            <a:r>
              <a:rPr lang="en-US" sz="3200" b="1">
                <a:solidFill>
                  <a:srgbClr val="FF0000"/>
                </a:solidFill>
              </a:rPr>
              <a:t>/</a:t>
            </a:r>
          </a:p>
        </p:txBody>
      </p:sp>
      <p:sp>
        <p:nvSpPr>
          <p:cNvPr id="45068" name="Text Box 12"/>
          <p:cNvSpPr txBox="1">
            <a:spLocks noChangeArrowheads="1"/>
          </p:cNvSpPr>
          <p:nvPr/>
        </p:nvSpPr>
        <p:spPr bwMode="auto">
          <a:xfrm>
            <a:off x="3733800" y="5541963"/>
            <a:ext cx="296863" cy="579437"/>
          </a:xfrm>
          <a:prstGeom prst="rect">
            <a:avLst/>
          </a:prstGeom>
          <a:noFill/>
          <a:ln w="9525">
            <a:noFill/>
            <a:miter lim="800000"/>
            <a:headEnd/>
            <a:tailEnd/>
          </a:ln>
        </p:spPr>
        <p:txBody>
          <a:bodyPr wrap="none">
            <a:spAutoFit/>
          </a:bodyPr>
          <a:lstStyle/>
          <a:p>
            <a:r>
              <a:rPr lang="en-US" sz="3200" b="1">
                <a:solidFill>
                  <a:srgbClr val="FF0000"/>
                </a:solidFill>
              </a:rPr>
              <a:t>/</a:t>
            </a:r>
          </a:p>
        </p:txBody>
      </p:sp>
      <p:sp>
        <p:nvSpPr>
          <p:cNvPr id="45069" name="Text Box 13"/>
          <p:cNvSpPr txBox="1">
            <a:spLocks noChangeArrowheads="1"/>
          </p:cNvSpPr>
          <p:nvPr/>
        </p:nvSpPr>
        <p:spPr bwMode="auto">
          <a:xfrm>
            <a:off x="1676400" y="3532188"/>
            <a:ext cx="296862" cy="579437"/>
          </a:xfrm>
          <a:prstGeom prst="rect">
            <a:avLst/>
          </a:prstGeom>
          <a:noFill/>
          <a:ln w="9525">
            <a:noFill/>
            <a:miter lim="800000"/>
            <a:headEnd/>
            <a:tailEnd/>
          </a:ln>
        </p:spPr>
        <p:txBody>
          <a:bodyPr wrap="none">
            <a:spAutoFit/>
          </a:bodyPr>
          <a:lstStyle/>
          <a:p>
            <a:r>
              <a:rPr lang="en-US" sz="3200" b="1">
                <a:solidFill>
                  <a:srgbClr val="FF0000"/>
                </a:solidFill>
              </a:rPr>
              <a:t>/</a:t>
            </a:r>
          </a:p>
        </p:txBody>
      </p:sp>
      <p:sp>
        <p:nvSpPr>
          <p:cNvPr id="45070" name="Text Box 14"/>
          <p:cNvSpPr txBox="1">
            <a:spLocks noChangeArrowheads="1"/>
          </p:cNvSpPr>
          <p:nvPr/>
        </p:nvSpPr>
        <p:spPr bwMode="auto">
          <a:xfrm>
            <a:off x="3375025" y="3089275"/>
            <a:ext cx="296863" cy="579438"/>
          </a:xfrm>
          <a:prstGeom prst="rect">
            <a:avLst/>
          </a:prstGeom>
          <a:noFill/>
          <a:ln w="9525">
            <a:noFill/>
            <a:miter lim="800000"/>
            <a:headEnd/>
            <a:tailEnd/>
          </a:ln>
        </p:spPr>
        <p:txBody>
          <a:bodyPr wrap="none">
            <a:spAutoFit/>
          </a:bodyPr>
          <a:lstStyle/>
          <a:p>
            <a:r>
              <a:rPr lang="en-US" sz="3200" b="1">
                <a:solidFill>
                  <a:srgbClr val="FF0000"/>
                </a:solidFill>
              </a:rPr>
              <a:t>/</a:t>
            </a:r>
          </a:p>
        </p:txBody>
      </p:sp>
      <p:sp>
        <p:nvSpPr>
          <p:cNvPr id="45071" name="Text Box 15"/>
          <p:cNvSpPr txBox="1">
            <a:spLocks noChangeArrowheads="1"/>
          </p:cNvSpPr>
          <p:nvPr/>
        </p:nvSpPr>
        <p:spPr bwMode="auto">
          <a:xfrm>
            <a:off x="2895600" y="4232275"/>
            <a:ext cx="296863" cy="579438"/>
          </a:xfrm>
          <a:prstGeom prst="rect">
            <a:avLst/>
          </a:prstGeom>
          <a:noFill/>
          <a:ln w="9525">
            <a:noFill/>
            <a:miter lim="800000"/>
            <a:headEnd/>
            <a:tailEnd/>
          </a:ln>
        </p:spPr>
        <p:txBody>
          <a:bodyPr wrap="none">
            <a:spAutoFit/>
          </a:bodyPr>
          <a:lstStyle/>
          <a:p>
            <a:r>
              <a:rPr lang="en-US" sz="3200" b="1">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45063"/>
                                        </p:tgtEl>
                                        <p:attrNameLst>
                                          <p:attrName>style.visibility</p:attrName>
                                        </p:attrNameLst>
                                      </p:cBhvr>
                                      <p:to>
                                        <p:strVal val="visible"/>
                                      </p:to>
                                    </p:set>
                                    <p:animEffect transition="in" filter="plus(in)">
                                      <p:cBhvr>
                                        <p:cTn id="7" dur="2000"/>
                                        <p:tgtEl>
                                          <p:spTgt spid="450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45070"/>
                                        </p:tgtEl>
                                        <p:attrNameLst>
                                          <p:attrName>style.visibility</p:attrName>
                                        </p:attrNameLst>
                                      </p:cBhvr>
                                      <p:to>
                                        <p:strVal val="visible"/>
                                      </p:to>
                                    </p:set>
                                    <p:animEffect transition="in" filter="wheel(4)">
                                      <p:cBhvr>
                                        <p:cTn id="12" dur="2000"/>
                                        <p:tgtEl>
                                          <p:spTgt spid="45070"/>
                                        </p:tgtEl>
                                      </p:cBhvr>
                                    </p:animEffect>
                                  </p:childTnLst>
                                </p:cTn>
                              </p:par>
                              <p:par>
                                <p:cTn id="13" presetID="21" presetClass="entr" presetSubtype="4" fill="hold" grpId="0" nodeType="withEffect">
                                  <p:stCondLst>
                                    <p:cond delay="0"/>
                                  </p:stCondLst>
                                  <p:childTnLst>
                                    <p:set>
                                      <p:cBhvr>
                                        <p:cTn id="14" dur="1" fill="hold">
                                          <p:stCondLst>
                                            <p:cond delay="0"/>
                                          </p:stCondLst>
                                        </p:cTn>
                                        <p:tgtEl>
                                          <p:spTgt spid="45069"/>
                                        </p:tgtEl>
                                        <p:attrNameLst>
                                          <p:attrName>style.visibility</p:attrName>
                                        </p:attrNameLst>
                                      </p:cBhvr>
                                      <p:to>
                                        <p:strVal val="visible"/>
                                      </p:to>
                                    </p:set>
                                    <p:animEffect transition="in" filter="wheel(4)">
                                      <p:cBhvr>
                                        <p:cTn id="15" dur="2000"/>
                                        <p:tgtEl>
                                          <p:spTgt spid="45069"/>
                                        </p:tgtEl>
                                      </p:cBhvr>
                                    </p:animEffect>
                                  </p:childTnLst>
                                </p:cTn>
                              </p:par>
                              <p:par>
                                <p:cTn id="16" presetID="21" presetClass="entr" presetSubtype="4" fill="hold" grpId="0" nodeType="withEffect">
                                  <p:stCondLst>
                                    <p:cond delay="0"/>
                                  </p:stCondLst>
                                  <p:childTnLst>
                                    <p:set>
                                      <p:cBhvr>
                                        <p:cTn id="17" dur="1" fill="hold">
                                          <p:stCondLst>
                                            <p:cond delay="0"/>
                                          </p:stCondLst>
                                        </p:cTn>
                                        <p:tgtEl>
                                          <p:spTgt spid="45064"/>
                                        </p:tgtEl>
                                        <p:attrNameLst>
                                          <p:attrName>style.visibility</p:attrName>
                                        </p:attrNameLst>
                                      </p:cBhvr>
                                      <p:to>
                                        <p:strVal val="visible"/>
                                      </p:to>
                                    </p:set>
                                    <p:animEffect transition="in" filter="wheel(4)">
                                      <p:cBhvr>
                                        <p:cTn id="18" dur="2000"/>
                                        <p:tgtEl>
                                          <p:spTgt spid="45064"/>
                                        </p:tgtEl>
                                      </p:cBhvr>
                                    </p:animEffect>
                                  </p:childTnLst>
                                </p:cTn>
                              </p:par>
                              <p:par>
                                <p:cTn id="19" presetID="21" presetClass="entr" presetSubtype="4" fill="hold" grpId="0" nodeType="withEffect">
                                  <p:stCondLst>
                                    <p:cond delay="0"/>
                                  </p:stCondLst>
                                  <p:childTnLst>
                                    <p:set>
                                      <p:cBhvr>
                                        <p:cTn id="20" dur="1" fill="hold">
                                          <p:stCondLst>
                                            <p:cond delay="0"/>
                                          </p:stCondLst>
                                        </p:cTn>
                                        <p:tgtEl>
                                          <p:spTgt spid="45065"/>
                                        </p:tgtEl>
                                        <p:attrNameLst>
                                          <p:attrName>style.visibility</p:attrName>
                                        </p:attrNameLst>
                                      </p:cBhvr>
                                      <p:to>
                                        <p:strVal val="visible"/>
                                      </p:to>
                                    </p:set>
                                    <p:animEffect transition="in" filter="wheel(4)">
                                      <p:cBhvr>
                                        <p:cTn id="21" dur="2000"/>
                                        <p:tgtEl>
                                          <p:spTgt spid="45065"/>
                                        </p:tgtEl>
                                      </p:cBhvr>
                                    </p:animEffect>
                                  </p:childTnLst>
                                </p:cTn>
                              </p:par>
                              <p:par>
                                <p:cTn id="22" presetID="21" presetClass="entr" presetSubtype="4" fill="hold" grpId="0" nodeType="withEffect">
                                  <p:stCondLst>
                                    <p:cond delay="0"/>
                                  </p:stCondLst>
                                  <p:childTnLst>
                                    <p:set>
                                      <p:cBhvr>
                                        <p:cTn id="23" dur="1" fill="hold">
                                          <p:stCondLst>
                                            <p:cond delay="0"/>
                                          </p:stCondLst>
                                        </p:cTn>
                                        <p:tgtEl>
                                          <p:spTgt spid="45071"/>
                                        </p:tgtEl>
                                        <p:attrNameLst>
                                          <p:attrName>style.visibility</p:attrName>
                                        </p:attrNameLst>
                                      </p:cBhvr>
                                      <p:to>
                                        <p:strVal val="visible"/>
                                      </p:to>
                                    </p:set>
                                    <p:animEffect transition="in" filter="wheel(4)">
                                      <p:cBhvr>
                                        <p:cTn id="24" dur="2000"/>
                                        <p:tgtEl>
                                          <p:spTgt spid="45071"/>
                                        </p:tgtEl>
                                      </p:cBhvr>
                                    </p:animEffect>
                                  </p:childTnLst>
                                </p:cTn>
                              </p:par>
                              <p:par>
                                <p:cTn id="25" presetID="21" presetClass="entr" presetSubtype="4" fill="hold" grpId="0" nodeType="withEffect">
                                  <p:stCondLst>
                                    <p:cond delay="0"/>
                                  </p:stCondLst>
                                  <p:childTnLst>
                                    <p:set>
                                      <p:cBhvr>
                                        <p:cTn id="26" dur="1" fill="hold">
                                          <p:stCondLst>
                                            <p:cond delay="0"/>
                                          </p:stCondLst>
                                        </p:cTn>
                                        <p:tgtEl>
                                          <p:spTgt spid="45066"/>
                                        </p:tgtEl>
                                        <p:attrNameLst>
                                          <p:attrName>style.visibility</p:attrName>
                                        </p:attrNameLst>
                                      </p:cBhvr>
                                      <p:to>
                                        <p:strVal val="visible"/>
                                      </p:to>
                                    </p:set>
                                    <p:animEffect transition="in" filter="wheel(4)">
                                      <p:cBhvr>
                                        <p:cTn id="27" dur="2000"/>
                                        <p:tgtEl>
                                          <p:spTgt spid="45066"/>
                                        </p:tgtEl>
                                      </p:cBhvr>
                                    </p:animEffect>
                                  </p:childTnLst>
                                </p:cTn>
                              </p:par>
                              <p:par>
                                <p:cTn id="28" presetID="21" presetClass="entr" presetSubtype="4" fill="hold" grpId="0" nodeType="withEffect">
                                  <p:stCondLst>
                                    <p:cond delay="0"/>
                                  </p:stCondLst>
                                  <p:childTnLst>
                                    <p:set>
                                      <p:cBhvr>
                                        <p:cTn id="29" dur="1" fill="hold">
                                          <p:stCondLst>
                                            <p:cond delay="0"/>
                                          </p:stCondLst>
                                        </p:cTn>
                                        <p:tgtEl>
                                          <p:spTgt spid="45067"/>
                                        </p:tgtEl>
                                        <p:attrNameLst>
                                          <p:attrName>style.visibility</p:attrName>
                                        </p:attrNameLst>
                                      </p:cBhvr>
                                      <p:to>
                                        <p:strVal val="visible"/>
                                      </p:to>
                                    </p:set>
                                    <p:animEffect transition="in" filter="wheel(4)">
                                      <p:cBhvr>
                                        <p:cTn id="30" dur="2000"/>
                                        <p:tgtEl>
                                          <p:spTgt spid="45067"/>
                                        </p:tgtEl>
                                      </p:cBhvr>
                                    </p:animEffect>
                                  </p:childTnLst>
                                </p:cTn>
                              </p:par>
                              <p:par>
                                <p:cTn id="31" presetID="21" presetClass="entr" presetSubtype="4" fill="hold" grpId="0" nodeType="withEffect">
                                  <p:stCondLst>
                                    <p:cond delay="0"/>
                                  </p:stCondLst>
                                  <p:childTnLst>
                                    <p:set>
                                      <p:cBhvr>
                                        <p:cTn id="32" dur="1" fill="hold">
                                          <p:stCondLst>
                                            <p:cond delay="0"/>
                                          </p:stCondLst>
                                        </p:cTn>
                                        <p:tgtEl>
                                          <p:spTgt spid="45068"/>
                                        </p:tgtEl>
                                        <p:attrNameLst>
                                          <p:attrName>style.visibility</p:attrName>
                                        </p:attrNameLst>
                                      </p:cBhvr>
                                      <p:to>
                                        <p:strVal val="visible"/>
                                      </p:to>
                                    </p:set>
                                    <p:animEffect transition="in" filter="wheel(4)">
                                      <p:cBhvr>
                                        <p:cTn id="33" dur="2000"/>
                                        <p:tgtEl>
                                          <p:spTgt spid="45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3" grpId="0"/>
      <p:bldP spid="45064" grpId="0"/>
      <p:bldP spid="45065" grpId="0"/>
      <p:bldP spid="45066" grpId="0"/>
      <p:bldP spid="45067" grpId="0"/>
      <p:bldP spid="45068" grpId="0"/>
      <p:bldP spid="45069" grpId="0"/>
      <p:bldP spid="45070" grpId="0"/>
      <p:bldP spid="4507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13"/>
          <p:cNvSpPr>
            <a:spLocks noChangeArrowheads="1"/>
          </p:cNvSpPr>
          <p:nvPr/>
        </p:nvSpPr>
        <p:spPr bwMode="auto">
          <a:xfrm>
            <a:off x="4343400" y="2819400"/>
            <a:ext cx="3048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vi-VN" sz="2600" b="1">
                <a:solidFill>
                  <a:srgbClr val="0070C0"/>
                </a:solidFill>
                <a:latin typeface="Times New Roman" pitchFamily="18" charset="0"/>
              </a:rPr>
              <a:t> - Rừng ngập mặn</a:t>
            </a:r>
          </a:p>
        </p:txBody>
      </p:sp>
      <p:sp>
        <p:nvSpPr>
          <p:cNvPr id="5123" name="Text Box 14"/>
          <p:cNvSpPr txBox="1">
            <a:spLocks noChangeArrowheads="1"/>
          </p:cNvSpPr>
          <p:nvPr/>
        </p:nvSpPr>
        <p:spPr bwMode="auto">
          <a:xfrm>
            <a:off x="660400" y="2190750"/>
            <a:ext cx="243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vi-VN" sz="2800" b="1">
                <a:solidFill>
                  <a:srgbClr val="FF0000"/>
                </a:solidFill>
                <a:latin typeface="Times New Roman" pitchFamily="18" charset="0"/>
              </a:rPr>
              <a:t>Luyện đọc</a:t>
            </a:r>
          </a:p>
        </p:txBody>
      </p:sp>
      <p:sp>
        <p:nvSpPr>
          <p:cNvPr id="5124" name="Rectangle 15"/>
          <p:cNvSpPr>
            <a:spLocks noChangeArrowheads="1"/>
          </p:cNvSpPr>
          <p:nvPr/>
        </p:nvSpPr>
        <p:spPr bwMode="auto">
          <a:xfrm>
            <a:off x="5638800" y="2209800"/>
            <a:ext cx="297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vi-VN" sz="2800" b="1">
                <a:solidFill>
                  <a:srgbClr val="FF0000"/>
                </a:solidFill>
                <a:latin typeface="Times New Roman" pitchFamily="18" charset="0"/>
              </a:rPr>
              <a:t>Tìm hiểu bài</a:t>
            </a:r>
          </a:p>
        </p:txBody>
      </p:sp>
      <p:sp>
        <p:nvSpPr>
          <p:cNvPr id="5125" name="Line 16"/>
          <p:cNvSpPr>
            <a:spLocks noChangeShapeType="1"/>
          </p:cNvSpPr>
          <p:nvPr/>
        </p:nvSpPr>
        <p:spPr bwMode="auto">
          <a:xfrm>
            <a:off x="4191000" y="2654300"/>
            <a:ext cx="0" cy="3657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26" name="Line 17"/>
          <p:cNvSpPr>
            <a:spLocks noChangeShapeType="1"/>
          </p:cNvSpPr>
          <p:nvPr/>
        </p:nvSpPr>
        <p:spPr bwMode="auto">
          <a:xfrm>
            <a:off x="2819400" y="2670175"/>
            <a:ext cx="27432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0194" name="Rectangle 18"/>
          <p:cNvSpPr>
            <a:spLocks noChangeArrowheads="1"/>
          </p:cNvSpPr>
          <p:nvPr/>
        </p:nvSpPr>
        <p:spPr bwMode="auto">
          <a:xfrm>
            <a:off x="990600" y="2819400"/>
            <a:ext cx="3048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vi-VN" sz="2800" b="1">
                <a:solidFill>
                  <a:srgbClr val="0070C0"/>
                </a:solidFill>
                <a:latin typeface="Times New Roman" pitchFamily="18" charset="0"/>
              </a:rPr>
              <a:t>-  quai đê </a:t>
            </a:r>
          </a:p>
        </p:txBody>
      </p:sp>
      <p:sp>
        <p:nvSpPr>
          <p:cNvPr id="50195" name="Rectangle 19"/>
          <p:cNvSpPr>
            <a:spLocks noChangeArrowheads="1"/>
          </p:cNvSpPr>
          <p:nvPr/>
        </p:nvSpPr>
        <p:spPr bwMode="auto">
          <a:xfrm>
            <a:off x="762000" y="3429000"/>
            <a:ext cx="426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vi-VN" sz="2800">
                <a:solidFill>
                  <a:srgbClr val="0070C0"/>
                </a:solidFill>
                <a:latin typeface="Times New Roman" pitchFamily="18" charset="0"/>
              </a:rPr>
              <a:t>  </a:t>
            </a:r>
            <a:r>
              <a:rPr lang="en-US" altLang="vi-VN" sz="2800" b="1">
                <a:solidFill>
                  <a:srgbClr val="0070C0"/>
                </a:solidFill>
                <a:latin typeface="Times New Roman" pitchFamily="18" charset="0"/>
              </a:rPr>
              <a:t>-  đê điều</a:t>
            </a:r>
          </a:p>
        </p:txBody>
      </p:sp>
      <p:sp>
        <p:nvSpPr>
          <p:cNvPr id="50196" name="Rectangle 20"/>
          <p:cNvSpPr>
            <a:spLocks noChangeArrowheads="1"/>
          </p:cNvSpPr>
          <p:nvPr/>
        </p:nvSpPr>
        <p:spPr bwMode="auto">
          <a:xfrm>
            <a:off x="885825" y="4038600"/>
            <a:ext cx="3200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vi-VN" sz="2800">
                <a:solidFill>
                  <a:srgbClr val="0070C0"/>
                </a:solidFill>
                <a:latin typeface="Times New Roman" pitchFamily="18" charset="0"/>
              </a:rPr>
              <a:t> </a:t>
            </a:r>
            <a:r>
              <a:rPr lang="en-US" altLang="vi-VN" sz="2800" b="1">
                <a:solidFill>
                  <a:srgbClr val="0070C0"/>
                </a:solidFill>
                <a:latin typeface="Times New Roman" pitchFamily="18" charset="0"/>
              </a:rPr>
              <a:t>-  xói lở</a:t>
            </a:r>
          </a:p>
        </p:txBody>
      </p:sp>
      <p:sp>
        <p:nvSpPr>
          <p:cNvPr id="50197" name="Rectangle 21"/>
          <p:cNvSpPr>
            <a:spLocks noChangeArrowheads="1"/>
          </p:cNvSpPr>
          <p:nvPr/>
        </p:nvSpPr>
        <p:spPr bwMode="auto">
          <a:xfrm>
            <a:off x="838200" y="4648200"/>
            <a:ext cx="3200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vi-VN" sz="2800" b="1">
                <a:solidFill>
                  <a:srgbClr val="0070C0"/>
                </a:solidFill>
                <a:latin typeface="Times New Roman" pitchFamily="18" charset="0"/>
              </a:rPr>
              <a:t> -  phục hồi</a:t>
            </a:r>
          </a:p>
        </p:txBody>
      </p:sp>
      <p:sp>
        <p:nvSpPr>
          <p:cNvPr id="5137" name="Text Box 21"/>
          <p:cNvSpPr txBox="1">
            <a:spLocks noChangeArrowheads="1"/>
          </p:cNvSpPr>
          <p:nvPr/>
        </p:nvSpPr>
        <p:spPr bwMode="auto">
          <a:xfrm>
            <a:off x="1676400" y="457200"/>
            <a:ext cx="594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r>
              <a:rPr lang="en-US" altLang="vi-VN" sz="4400" b="1" i="1">
                <a:solidFill>
                  <a:srgbClr val="FF0000"/>
                </a:solidFill>
              </a:rPr>
              <a:t> </a:t>
            </a:r>
            <a:r>
              <a:rPr lang="en-US" altLang="vi-VN" sz="3200" b="1">
                <a:solidFill>
                  <a:srgbClr val="FF0000"/>
                </a:solidFill>
                <a:latin typeface="Times New Roman" pitchFamily="18" charset="0"/>
                <a:cs typeface="Times New Roman" pitchFamily="18" charset="0"/>
              </a:rPr>
              <a:t>Trồng rừng ngập mặn</a:t>
            </a:r>
            <a:endParaRPr lang="vi-VN" altLang="vi-VN" sz="3200" b="1">
              <a:solidFill>
                <a:srgbClr val="FF0000"/>
              </a:solidFill>
              <a:latin typeface="Times New Roman" pitchFamily="18" charset="0"/>
              <a:cs typeface="Times New Roman" pitchFamily="18" charset="0"/>
            </a:endParaRPr>
          </a:p>
        </p:txBody>
      </p:sp>
      <p:sp>
        <p:nvSpPr>
          <p:cNvPr id="5138" name="Text Box 21"/>
          <p:cNvSpPr txBox="1">
            <a:spLocks noChangeArrowheads="1"/>
          </p:cNvSpPr>
          <p:nvPr/>
        </p:nvSpPr>
        <p:spPr bwMode="auto">
          <a:xfrm>
            <a:off x="5105400" y="12954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vi-VN" sz="2400" b="1" i="1">
                <a:solidFill>
                  <a:srgbClr val="0070C0"/>
                </a:solidFill>
                <a:latin typeface="Times New Roman" pitchFamily="18" charset="0"/>
                <a:cs typeface="Times New Roman" pitchFamily="18" charset="0"/>
              </a:rPr>
              <a:t>Theo Phan Nguyên Hồng</a:t>
            </a:r>
            <a:endParaRPr lang="vi-VN" altLang="vi-VN" sz="2400" b="1" i="1">
              <a:solidFill>
                <a:srgbClr val="0070C0"/>
              </a:solidFill>
              <a:latin typeface="Times New Roman" pitchFamily="18" charset="0"/>
              <a:cs typeface="Times New Roman" pitchFamily="18" charset="0"/>
            </a:endParaRPr>
          </a:p>
        </p:txBody>
      </p:sp>
      <p:sp>
        <p:nvSpPr>
          <p:cNvPr id="5139" name="Text Box 10"/>
          <p:cNvSpPr txBox="1">
            <a:spLocks noChangeArrowheads="1"/>
          </p:cNvSpPr>
          <p:nvPr/>
        </p:nvSpPr>
        <p:spPr bwMode="auto">
          <a:xfrm>
            <a:off x="3733800" y="30163"/>
            <a:ext cx="1905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vi-VN" sz="3200" b="1" u="sng">
                <a:solidFill>
                  <a:srgbClr val="0070C0"/>
                </a:solidFill>
                <a:latin typeface="Times New Roman" pitchFamily="18" charset="0"/>
                <a:cs typeface="Times New Roman" pitchFamily="18" charset="0"/>
              </a:rPr>
              <a:t>Tập đọc:</a:t>
            </a:r>
          </a:p>
        </p:txBody>
      </p:sp>
    </p:spTree>
    <p:extLst>
      <p:ext uri="{BB962C8B-B14F-4D97-AF65-F5344CB8AC3E}">
        <p14:creationId xmlns:p14="http://schemas.microsoft.com/office/powerpoint/2010/main" val="739953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9"/>
                                        </p:tgtEl>
                                        <p:attrNameLst>
                                          <p:attrName>style.visibility</p:attrName>
                                        </p:attrNameLst>
                                      </p:cBhvr>
                                      <p:to>
                                        <p:strVal val="visible"/>
                                      </p:to>
                                    </p:set>
                                    <p:anim calcmode="lin" valueType="num">
                                      <p:cBhvr additive="base">
                                        <p:cTn id="7" dur="500" fill="hold"/>
                                        <p:tgtEl>
                                          <p:spTgt spid="3079"/>
                                        </p:tgtEl>
                                        <p:attrNameLst>
                                          <p:attrName>ppt_x</p:attrName>
                                        </p:attrNameLst>
                                      </p:cBhvr>
                                      <p:tavLst>
                                        <p:tav tm="0">
                                          <p:val>
                                            <p:strVal val="#ppt_x"/>
                                          </p:val>
                                        </p:tav>
                                        <p:tav tm="100000">
                                          <p:val>
                                            <p:strVal val="#ppt_x"/>
                                          </p:val>
                                        </p:tav>
                                      </p:tavLst>
                                    </p:anim>
                                    <p:anim calcmode="lin" valueType="num">
                                      <p:cBhvr additive="base">
                                        <p:cTn id="8" dur="500" fill="hold"/>
                                        <p:tgtEl>
                                          <p:spTgt spid="30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3970" name="Picture 2" descr="RUNGNGAPMAN2"/>
          <p:cNvPicPr>
            <a:picLocks noChangeAspect="1" noChangeArrowheads="1"/>
          </p:cNvPicPr>
          <p:nvPr/>
        </p:nvPicPr>
        <p:blipFill>
          <a:blip r:embed="rId2"/>
          <a:srcRect/>
          <a:stretch>
            <a:fillRect/>
          </a:stretch>
        </p:blipFill>
        <p:spPr bwMode="auto">
          <a:xfrm>
            <a:off x="0" y="-381000"/>
            <a:ext cx="9144000" cy="7543800"/>
          </a:xfrm>
          <a:prstGeom prst="rect">
            <a:avLst/>
          </a:prstGeom>
          <a:noFill/>
          <a:ln w="9525">
            <a:noFill/>
            <a:miter lim="800000"/>
            <a:headEnd/>
            <a:tailEnd/>
          </a:ln>
        </p:spPr>
      </p:pic>
      <p:sp>
        <p:nvSpPr>
          <p:cNvPr id="8195" name="Text Box 3"/>
          <p:cNvSpPr txBox="1">
            <a:spLocks noChangeArrowheads="1"/>
          </p:cNvSpPr>
          <p:nvPr/>
        </p:nvSpPr>
        <p:spPr bwMode="auto">
          <a:xfrm>
            <a:off x="914400" y="6019800"/>
            <a:ext cx="4267200" cy="641350"/>
          </a:xfrm>
          <a:prstGeom prst="rect">
            <a:avLst/>
          </a:prstGeom>
          <a:noFill/>
          <a:ln w="9525">
            <a:noFill/>
            <a:miter lim="800000"/>
            <a:headEnd/>
            <a:tailEnd/>
          </a:ln>
        </p:spPr>
        <p:txBody>
          <a:bodyPr>
            <a:spAutoFit/>
          </a:bodyPr>
          <a:lstStyle/>
          <a:p>
            <a:pPr>
              <a:spcBef>
                <a:spcPct val="50000"/>
              </a:spcBef>
            </a:pPr>
            <a:r>
              <a:rPr lang="en-US" sz="3600" b="1">
                <a:solidFill>
                  <a:srgbClr val="0000FF"/>
                </a:solidFill>
              </a:rPr>
              <a:t>RỪNG NGẬP MẶN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83970"/>
                                        </p:tgtEl>
                                        <p:attrNameLst>
                                          <p:attrName>style.visibility</p:attrName>
                                        </p:attrNameLst>
                                      </p:cBhvr>
                                      <p:to>
                                        <p:strVal val="visible"/>
                                      </p:to>
                                    </p:set>
                                    <p:animEffect transition="in" filter="wipe(down)">
                                      <p:cBhvr>
                                        <p:cTn id="7" dur="1000"/>
                                        <p:tgtEl>
                                          <p:spTgt spid="83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HINH\RNG_SC~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0009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p:txBody>
          <a:bodyPr/>
          <a:lstStyle/>
          <a:p>
            <a:endParaRPr lang="vi-VN" altLang="vi-VN"/>
          </a:p>
        </p:txBody>
      </p:sp>
      <p:sp>
        <p:nvSpPr>
          <p:cNvPr id="7171" name="Rectangle 3"/>
          <p:cNvSpPr>
            <a:spLocks noGrp="1" noChangeArrowheads="1"/>
          </p:cNvSpPr>
          <p:nvPr>
            <p:ph type="subTitle" idx="1"/>
          </p:nvPr>
        </p:nvSpPr>
        <p:spPr/>
        <p:txBody>
          <a:bodyPr/>
          <a:lstStyle/>
          <a:p>
            <a:endParaRPr lang="vi-VN" altLang="vi-VN"/>
          </a:p>
        </p:txBody>
      </p:sp>
      <p:pic>
        <p:nvPicPr>
          <p:cNvPr id="7172" name="Picture 4" descr="rung%20ngap%20man%2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429000"/>
            <a:ext cx="4800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rung_ngap_ma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0"/>
            <a:ext cx="46482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descr="pan01-06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67100"/>
            <a:ext cx="44196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descr="cangio_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495800" cy="348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155183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990</TotalTime>
  <Words>977</Words>
  <Application>Microsoft Office PowerPoint</Application>
  <PresentationFormat>Trình chiếu Trên màn hình (4:3)</PresentationFormat>
  <Paragraphs>130</Paragraphs>
  <Slides>37</Slides>
  <Notes>3</Notes>
  <HiddenSlides>0</HiddenSlides>
  <MMClips>0</MMClips>
  <ScaleCrop>false</ScaleCrop>
  <HeadingPairs>
    <vt:vector size="6" baseType="variant">
      <vt:variant>
        <vt:lpstr>Phông được Dùng</vt:lpstr>
      </vt:variant>
      <vt:variant>
        <vt:i4>3</vt:i4>
      </vt:variant>
      <vt:variant>
        <vt:lpstr>Chủ đề</vt:lpstr>
      </vt:variant>
      <vt:variant>
        <vt:i4>1</vt:i4>
      </vt:variant>
      <vt:variant>
        <vt:lpstr>Tiêu đề Bản chiếu</vt:lpstr>
      </vt:variant>
      <vt:variant>
        <vt:i4>37</vt:i4>
      </vt:variant>
    </vt:vector>
  </HeadingPairs>
  <TitlesOfParts>
    <vt:vector size="41" baseType="lpstr">
      <vt:lpstr>Arial</vt:lpstr>
      <vt:lpstr>Calibri</vt:lpstr>
      <vt:lpstr>Times New Roman</vt:lpstr>
      <vt:lpstr>Default Design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Thu Hồng Đào</cp:lastModifiedBy>
  <cp:revision>34</cp:revision>
  <dcterms:created xsi:type="dcterms:W3CDTF">2008-10-30T13:24:35Z</dcterms:created>
  <dcterms:modified xsi:type="dcterms:W3CDTF">2023-12-03T07:47:39Z</dcterms:modified>
</cp:coreProperties>
</file>