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41" r:id="rId4"/>
    <p:sldId id="344" r:id="rId5"/>
    <p:sldId id="360" r:id="rId6"/>
    <p:sldId id="345" r:id="rId7"/>
    <p:sldId id="346" r:id="rId8"/>
    <p:sldId id="348" r:id="rId9"/>
    <p:sldId id="349" r:id="rId10"/>
    <p:sldId id="350" r:id="rId11"/>
    <p:sldId id="328" r:id="rId12"/>
    <p:sldId id="351" r:id="rId13"/>
    <p:sldId id="352" r:id="rId14"/>
    <p:sldId id="271" r:id="rId15"/>
    <p:sldId id="329" r:id="rId16"/>
    <p:sldId id="330" r:id="rId17"/>
    <p:sldId id="331" r:id="rId18"/>
    <p:sldId id="317" r:id="rId19"/>
  </p:sldIdLst>
  <p:sldSz cx="18288000" cy="10287000"/>
  <p:notesSz cx="6858000" cy="9144000"/>
  <p:embeddedFontLst>
    <p:embeddedFont>
      <p:font typeface="#9Slide03 AmpleSoft Bold" panose="020B0604020202020204" charset="0"/>
      <p:regular r:id="rId21"/>
    </p:embeddedFont>
    <p:embeddedFont>
      <p:font typeface="Open Sans SemiBold" panose="020B0604020202020204" charset="0"/>
      <p:bold r:id="rId22"/>
      <p:boldItalic r:id="rId23"/>
    </p:embeddedFont>
    <p:embeddedFont>
      <p:font typeface="Sigmar One" panose="020B0604020202020204" charset="0"/>
      <p:regular r:id="rId24"/>
    </p:embeddedFont>
    <p:embeddedFont>
      <p:font typeface="Nunito Black" panose="00000A0000000000000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Open Sans ExtraBold" panose="020B0604020202020204" charset="0"/>
      <p:bold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296C"/>
    <a:srgbClr val="D4E270"/>
    <a:srgbClr val="F33493"/>
    <a:srgbClr val="4A2020"/>
    <a:srgbClr val="F66495"/>
    <a:srgbClr val="FF99CC"/>
    <a:srgbClr val="F77BA5"/>
    <a:srgbClr val="008000"/>
    <a:srgbClr val="F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microsoft.com/office/2007/relationships/hdphoto" Target="../media/hdphoto5.wdp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customXml" Target="../ink/ink2.xml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3.png"/><Relationship Id="rId19" Type="http://schemas.microsoft.com/office/2007/relationships/hdphoto" Target="../media/hdphoto6.wdp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318399" y="1999123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4724400" y="952235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800" b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 06 tháng 11 </a:t>
            </a:r>
            <a:r>
              <a:rPr lang="en-US" sz="4800" b="1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5098538" y="3291109"/>
            <a:ext cx="9670643" cy="1236661"/>
          </a:xfrm>
          <a:prstGeom prst="flowChartDisplay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#9Slide03 AmpleSoft Bold" panose="020B0604020202020204" charset="0"/>
              </a:rPr>
              <a:t>CỘNG ĐỒNG ĐỊA </a:t>
            </a:r>
            <a:r>
              <a:rPr lang="en-US" sz="4400" b="1" dirty="0" smtClean="0">
                <a:solidFill>
                  <a:schemeClr val="bg1"/>
                </a:solidFill>
                <a:latin typeface="#9Slide03 AmpleSoft Bold" panose="020B0604020202020204" charset="0"/>
              </a:rPr>
              <a:t>PHƯƠNG</a:t>
            </a:r>
            <a:endParaRPr lang="vi-VN" sz="44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5" name="Lưu đồ: Hiển thị 14">
            <a:extLst>
              <a:ext uri="{FF2B5EF4-FFF2-40B4-BE49-F238E27FC236}">
                <a16:creationId xmlns:a16="http://schemas.microsoft.com/office/drawing/2014/main" id="{0D7FCBF5-E6EB-097F-B81B-3CC32797C240}"/>
              </a:ext>
            </a:extLst>
          </p:cNvPr>
          <p:cNvSpPr/>
          <p:nvPr/>
        </p:nvSpPr>
        <p:spPr>
          <a:xfrm>
            <a:off x="3871912" y="3106894"/>
            <a:ext cx="2892975" cy="153598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CHỦ ĐỀ 3</a:t>
            </a:r>
            <a:endParaRPr lang="vi-VN" sz="3200" b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53F89-59A4-4600-0A97-9921073B73B2}"/>
              </a:ext>
            </a:extLst>
          </p:cNvPr>
          <p:cNvSpPr txBox="1"/>
          <p:nvPr/>
        </p:nvSpPr>
        <p:spPr>
          <a:xfrm>
            <a:off x="2819400" y="4603982"/>
            <a:ext cx="13182602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nghiệp</a:t>
            </a:r>
            <a:endParaRPr lang="en-US" sz="54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0638" y="4710532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192" y="5557135"/>
            <a:ext cx="4085914" cy="4085914"/>
          </a:xfrm>
          <a:prstGeom prst="rect">
            <a:avLst/>
          </a:prstGeom>
        </p:spPr>
      </p:pic>
      <p:pic>
        <p:nvPicPr>
          <p:cNvPr id="18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5B592C0-CA22-FEDE-E6E6-24F15608BA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7111" y="5341089"/>
            <a:ext cx="5647974" cy="509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4192" y="2441267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089" y="5094588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61" y="75786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88" y="1804380"/>
            <a:ext cx="2138526" cy="213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7</a:t>
            </a: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sóc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rừng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Gỗ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8: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bắt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biển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lvl="0">
              <a:defRPr/>
            </a:pP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   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Hải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cá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tôm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65202082-1DED-0FC5-47E7-D909281E0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5" b="4477"/>
          <a:stretch/>
        </p:blipFill>
        <p:spPr>
          <a:xfrm>
            <a:off x="2133600" y="709071"/>
            <a:ext cx="7086600" cy="6187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4326ED0B-07BF-5211-8195-419FD13D3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2649">
            <a:off x="10128244" y="577153"/>
            <a:ext cx="6915812" cy="6046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66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FB0633D-0BAB-8E5F-9C7A-F3ACCF2E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1645768" y="247829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2</a:t>
            </a:r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b="1" dirty="0">
                <a:solidFill>
                  <a:srgbClr val="00B0F0"/>
                </a:solidFill>
                <a:latin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Kể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một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số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nghiệp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khác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mà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biết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cuả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.</a:t>
            </a:r>
            <a:endParaRPr lang="vi-VN" sz="4000" b="1" dirty="0">
              <a:solidFill>
                <a:srgbClr val="00B0F0"/>
              </a:solidFill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0" y="201019"/>
            <a:ext cx="1392203" cy="139658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219E50-7B5C-137B-8D22-6E1DA3E5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99815"/>
            <a:ext cx="16816246" cy="7740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FF1DAD-C46D-0922-3B38-71E4C3D279DE}"/>
              </a:ext>
            </a:extLst>
          </p:cNvPr>
          <p:cNvSpPr txBox="1"/>
          <p:nvPr/>
        </p:nvSpPr>
        <p:spPr>
          <a:xfrm>
            <a:off x="6324600" y="2933700"/>
            <a:ext cx="10872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số hoạt động sản xuất nông nghiệp khác mà em biết:</a:t>
            </a:r>
            <a:endParaRPr lang="en-US" sz="36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Hộp Văn bản 13">
            <a:extLst>
              <a:ext uri="{FF2B5EF4-FFF2-40B4-BE49-F238E27FC236}">
                <a16:creationId xmlns:a16="http://schemas.microsoft.com/office/drawing/2014/main" id="{1D527ED8-BFF4-C35F-2F62-EA529470D0CE}"/>
              </a:ext>
            </a:extLst>
          </p:cNvPr>
          <p:cNvSpPr txBox="1"/>
          <p:nvPr/>
        </p:nvSpPr>
        <p:spPr>
          <a:xfrm>
            <a:off x="8025067" y="4318541"/>
            <a:ext cx="1005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Chăn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nuôi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bò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thịt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hạt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rau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rừng</a:t>
            </a:r>
            <a:r>
              <a:rPr lang="en-US" sz="4000" b="1" dirty="0">
                <a:solidFill>
                  <a:srgbClr val="4A202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2" name="Picture 2" descr="Hình ảnh Cặp Vợ Chồng Nông Dân Thu Hoạch Vụ Thu PNG , Rau Xanh, Giỏ Thức  ăn, Cái Giỏ Thức ăn PNG miễn phí tải tập tin PSDComment và Vector">
            <a:extLst>
              <a:ext uri="{FF2B5EF4-FFF2-40B4-BE49-F238E27FC236}">
                <a16:creationId xmlns:a16="http://schemas.microsoft.com/office/drawing/2014/main" id="{A2C2DA0E-287F-9292-9622-9775DDB9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3" b="94688" l="4375" r="99063">
                        <a14:foregroundMark x1="63750" y1="5313" x2="73125" y2="10000"/>
                        <a14:foregroundMark x1="73125" y1="10000" x2="73438" y2="10000"/>
                        <a14:foregroundMark x1="8594" y1="82813" x2="74219" y2="91250"/>
                        <a14:foregroundMark x1="4375" y1="89531" x2="29531" y2="91875"/>
                        <a14:foregroundMark x1="31719" y1="92500" x2="80625" y2="94688"/>
                        <a14:foregroundMark x1="80625" y1="94688" x2="81719" y2="94375"/>
                        <a14:foregroundMark x1="75625" y1="80000" x2="99063" y2="8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499" y="6329402"/>
            <a:ext cx="2916270" cy="2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 con bò sữa ngộ nghĩnh 05">
            <a:extLst>
              <a:ext uri="{FF2B5EF4-FFF2-40B4-BE49-F238E27FC236}">
                <a16:creationId xmlns:a16="http://schemas.microsoft.com/office/drawing/2014/main" id="{E4E50F64-8E31-A408-2CD1-B1142B6F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18" y="7401712"/>
            <a:ext cx="2916270" cy="19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ông Dân Cà Phê Minh Họa PNG , Cà Phê, Nông Dân Trồng Cà Phê, Cà  Phê Kinh Doanh PNG và Vector với nền trong suốt để tải xuống miễn">
            <a:extLst>
              <a:ext uri="{FF2B5EF4-FFF2-40B4-BE49-F238E27FC236}">
                <a16:creationId xmlns:a16="http://schemas.microsoft.com/office/drawing/2014/main" id="{CA15E766-A025-A92A-47B2-34BBC6B4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250" y1="54531" x2="66250" y2="86719"/>
                        <a14:foregroundMark x1="66250" y1="86719" x2="6953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19" y="6325383"/>
            <a:ext cx="37621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2514600" y="1152086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#9Slide03 AmpleSoft Bold" panose="020B0604020202020204" charset="0"/>
              </a:rPr>
              <a:t>Giới thiệu một số hoạt động sản xuất và sản phẩm nông nghiệp địa phương em: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#9Slide03 AmpleSoft Bold" panose="020B0604020202020204" charset="0"/>
            </a:endParaRP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Tên hoạt động sản xuất và nơi diễn ra hoạt động đó.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Tên các sản phẩm nông nghiệp.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Open Sans" panose="020B0606030504020204" pitchFamily="34" charset="0"/>
              </a:rPr>
              <a:t>- Đặc sản của địa phương em.</a:t>
            </a:r>
            <a:endParaRPr lang="vi-VN" sz="3600" b="1" dirty="0">
              <a:solidFill>
                <a:srgbClr val="00B0F0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0" y="266700"/>
            <a:ext cx="1405018" cy="1409436"/>
          </a:xfrm>
          <a:prstGeom prst="rect">
            <a:avLst/>
          </a:prstGeom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id="{44991EC3-8FEA-DC40-A3A9-5E9A930C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62" y="419100"/>
            <a:ext cx="2146768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D870BBB-2AEF-DF64-7815-9C3428873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43300"/>
            <a:ext cx="9677400" cy="6743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5FA361-1337-A978-7762-2EB95749C427}"/>
              </a:ext>
            </a:extLst>
          </p:cNvPr>
          <p:cNvSpPr txBox="1"/>
          <p:nvPr/>
        </p:nvSpPr>
        <p:spPr>
          <a:xfrm>
            <a:off x="9982200" y="4845426"/>
            <a:ext cx="556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 trao đổi với bạn để trả lời câu hỏi nhé!</a:t>
            </a:r>
            <a:endParaRPr lang="vi-VN" sz="4000" i="1" dirty="0">
              <a:solidFill>
                <a:srgbClr val="FF0000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C06D2-56CB-875C-6ACE-6C5C600A2C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ông Dân Trồng Lúa Hình ảnh | Định dạng hình ảnh PSD 401136356|  vn.lovepik.com">
            <a:extLst>
              <a:ext uri="{FF2B5EF4-FFF2-40B4-BE49-F238E27FC236}">
                <a16:creationId xmlns:a16="http://schemas.microsoft.com/office/drawing/2014/main" id="{0B3DD127-2FCA-CA43-0C92-4B9EED23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63" l="4535" r="93023">
                        <a14:foregroundMark x1="12674" y1="16512" x2="61860" y2="14535"/>
                        <a14:foregroundMark x1="61860" y1="14535" x2="73953" y2="16047"/>
                        <a14:foregroundMark x1="73953" y1="16047" x2="77326" y2="18721"/>
                        <a14:foregroundMark x1="22326" y1="18023" x2="68953" y2="24651"/>
                        <a14:foregroundMark x1="68953" y1="24651" x2="69070" y2="24767"/>
                        <a14:foregroundMark x1="8837" y1="20000" x2="57442" y2="31628"/>
                        <a14:foregroundMark x1="26512" y1="21628" x2="61047" y2="34070"/>
                        <a14:foregroundMark x1="61047" y1="34070" x2="61163" y2="34070"/>
                        <a14:foregroundMark x1="7907" y1="48488" x2="14186" y2="48953"/>
                        <a14:foregroundMark x1="58372" y1="28953" x2="73256" y2="51628"/>
                        <a14:foregroundMark x1="59767" y1="31628" x2="79070" y2="42442"/>
                        <a14:foregroundMark x1="67093" y1="39070" x2="61279" y2="49302"/>
                        <a14:foregroundMark x1="13953" y1="23023" x2="18953" y2="48372"/>
                        <a14:foregroundMark x1="12674" y1="28256" x2="12674" y2="47093"/>
                        <a14:foregroundMark x1="12907" y1="32093" x2="10814" y2="49419"/>
                        <a14:foregroundMark x1="14186" y1="42791" x2="24651" y2="43837"/>
                        <a14:foregroundMark x1="5581" y1="66977" x2="13488" y2="68140"/>
                        <a14:foregroundMark x1="4884" y1="72791" x2="46744" y2="84419"/>
                        <a14:foregroundMark x1="46744" y1="84419" x2="66628" y2="86628"/>
                        <a14:foregroundMark x1="12674" y1="72558" x2="49884" y2="74767"/>
                        <a14:foregroundMark x1="4535" y1="80116" x2="42326" y2="83256"/>
                        <a14:foregroundMark x1="12093" y1="86977" x2="28140" y2="86977"/>
                        <a14:foregroundMark x1="28140" y1="86977" x2="65000" y2="84651"/>
                        <a14:foregroundMark x1="19535" y1="91279" x2="73023" y2="86977"/>
                        <a14:foregroundMark x1="54535" y1="76512" x2="86163" y2="81279"/>
                        <a14:foregroundMark x1="86163" y1="81279" x2="85465" y2="81512"/>
                        <a14:foregroundMark x1="10000" y1="68140" x2="83837" y2="74070"/>
                        <a14:foregroundMark x1="75349" y1="44070" x2="89767" y2="75116"/>
                        <a14:foregroundMark x1="89767" y1="75116" x2="90000" y2="75349"/>
                        <a14:foregroundMark x1="60000" y1="46047" x2="75581" y2="77907"/>
                        <a14:foregroundMark x1="58256" y1="44535" x2="64070" y2="69535"/>
                        <a14:foregroundMark x1="26744" y1="43140" x2="38721" y2="71744"/>
                        <a14:foregroundMark x1="38721" y1="71744" x2="38721" y2="71744"/>
                        <a14:foregroundMark x1="13721" y1="42674" x2="18605" y2="73953"/>
                        <a14:foregroundMark x1="19419" y1="51395" x2="30233" y2="64651"/>
                        <a14:foregroundMark x1="11860" y1="51395" x2="15465" y2="67326"/>
                        <a14:foregroundMark x1="63372" y1="50930" x2="86163" y2="62907"/>
                        <a14:foregroundMark x1="80581" y1="50581" x2="93023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72675"/>
            <a:ext cx="6470810" cy="647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6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2D0A0-0031-0F1E-86DB-AF43B8187488}"/>
              </a:ext>
            </a:extLst>
          </p:cNvPr>
          <p:cNvSpPr txBox="1"/>
          <p:nvPr/>
        </p:nvSpPr>
        <p:spPr>
          <a:xfrm>
            <a:off x="685800" y="419100"/>
            <a:ext cx="3581400" cy="919401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800" dirty="0" err="1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3 AmpleSoft Bold" panose="020B0604020202020204" charset="0"/>
                <a:cs typeface="Baloo 2 SemiBold" pitchFamily="2" charset="0"/>
              </a:rPr>
              <a:t>luận</a:t>
            </a:r>
            <a:endParaRPr lang="en-US" sz="4800" dirty="0">
              <a:solidFill>
                <a:prstClr val="black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4EB268-E5EC-34DD-4F53-04B29CEF75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FAE341AA-38F0-3940-A864-E3A5E1DB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26"/>
            <a:ext cx="120396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C775E-F59C-21DE-D90D-BDEDBE576B13}"/>
              </a:ext>
            </a:extLst>
          </p:cNvPr>
          <p:cNvSpPr txBox="1"/>
          <p:nvPr/>
        </p:nvSpPr>
        <p:spPr>
          <a:xfrm>
            <a:off x="2286000" y="4457700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Nunito Black" panose="00000A00000000000000" pitchFamily="2" charset="0"/>
              </a:rPr>
              <a:t>Sản xuất nông nghiệp gồm các hoạt động trồng trọt; chăn nuôi; trồng, bảo vệ, khai thác rừng; nuôi và đánh bắt thuỷ hải sản. </a:t>
            </a:r>
          </a:p>
        </p:txBody>
      </p:sp>
      <p:pic>
        <p:nvPicPr>
          <p:cNvPr id="5122" name="Picture 2" descr="Nông Dân Trồng Lúa Hình ảnh | Định dạng hình ảnh PSD 401136312|  vn.lovepik.com">
            <a:extLst>
              <a:ext uri="{FF2B5EF4-FFF2-40B4-BE49-F238E27FC236}">
                <a16:creationId xmlns:a16="http://schemas.microsoft.com/office/drawing/2014/main" id="{76630538-080D-31C5-1FFE-27048070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0" b="90000" l="9767" r="90000">
                        <a14:foregroundMark x1="32442" y1="8256" x2="39651" y2="19884"/>
                        <a14:foregroundMark x1="70698" y1="8140" x2="80465" y2="23023"/>
                        <a14:foregroundMark x1="9767" y1="58953" x2="18372" y2="72093"/>
                        <a14:foregroundMark x1="19767" y1="45000" x2="20349" y2="64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284849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Màu Sắc Trang Trại Nhân Vật Chăn Nuôi Ngày PNG , Đồng Cỏ, Lợn, Cho  ăn PNG và Vector với nền trong suốt để tải xuống miễn phí">
            <a:extLst>
              <a:ext uri="{FF2B5EF4-FFF2-40B4-BE49-F238E27FC236}">
                <a16:creationId xmlns:a16="http://schemas.microsoft.com/office/drawing/2014/main" id="{4AFA15BD-FB99-E6A7-CA1C-398E0F07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3831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 loại điều kiện khai thác thủy sản là gì?| Luật Thái An™">
            <a:extLst>
              <a:ext uri="{FF2B5EF4-FFF2-40B4-BE49-F238E27FC236}">
                <a16:creationId xmlns:a16="http://schemas.microsoft.com/office/drawing/2014/main" id="{071A5B4B-BD65-10F7-0A18-E2BD1D31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2" b="89688" l="7827" r="93610">
                        <a14:foregroundMark x1="7987" y1="61151" x2="9744" y2="78177"/>
                        <a14:foregroundMark x1="79712" y1="62590" x2="93610" y2="77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50" y="6115952"/>
            <a:ext cx="5962650" cy="45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363555A-4283-C9FF-04FF-491C824647D6}"/>
              </a:ext>
            </a:extLst>
          </p:cNvPr>
          <p:cNvSpPr/>
          <p:nvPr/>
        </p:nvSpPr>
        <p:spPr>
          <a:xfrm>
            <a:off x="2819400" y="327181"/>
            <a:ext cx="13792200" cy="1428811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1. Quan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nông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B8B3875-D313-1203-3513-5482CCC1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14827"/>
            <a:ext cx="14630400" cy="835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loud 5">
            <a:extLst>
              <a:ext uri="{FF2B5EF4-FFF2-40B4-BE49-F238E27FC236}">
                <a16:creationId xmlns:a16="http://schemas.microsoft.com/office/drawing/2014/main" id="{8B201CB7-881C-60CA-D558-523911150E0A}"/>
              </a:ext>
            </a:extLst>
          </p:cNvPr>
          <p:cNvSpPr/>
          <p:nvPr/>
        </p:nvSpPr>
        <p:spPr>
          <a:xfrm rot="21221114">
            <a:off x="-315643" y="4950832"/>
            <a:ext cx="3577372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5985BE0-F454-9CA3-1059-2CDB2947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14455"/>
            <a:ext cx="2639797" cy="142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9889A0-E24D-D205-2609-184A751A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52500"/>
            <a:ext cx="15087600" cy="6172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47F0197-A587-2EEE-EC67-C3F849F0D41C}"/>
              </a:ext>
            </a:extLst>
          </p:cNvPr>
          <p:cNvSpPr/>
          <p:nvPr/>
        </p:nvSpPr>
        <p:spPr>
          <a:xfrm>
            <a:off x="2667000" y="7608144"/>
            <a:ext cx="6400800" cy="1726356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Hình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9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Cung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cấp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lương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cho con </a:t>
            </a:r>
            <a:r>
              <a:rPr lang="vi-VN" sz="3200" b="1" dirty="0" err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3200" b="1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A8695A2-118F-2172-EB58-DEB07263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1094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id="{B470EFE8-0D15-C396-4438-7ADE7E63FFF7}"/>
              </a:ext>
            </a:extLst>
          </p:cNvPr>
          <p:cNvSpPr/>
          <p:nvPr/>
        </p:nvSpPr>
        <p:spPr>
          <a:xfrm>
            <a:off x="10058400" y="7584792"/>
            <a:ext cx="6400800" cy="1673508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Hình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en-US" sz="3600">
                <a:solidFill>
                  <a:srgbClr val="000000"/>
                </a:solidFill>
                <a:latin typeface="#9Slide03 AmpleSoft Bold" panose="020B0604020202020204" charset="0"/>
              </a:rPr>
              <a:t>10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Trao đổi, buôn bán các sản phẩm nông nghiệp để tăng thêm thu nhập.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982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C243C97-0DD9-B77C-9D63-6A1AA373A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0" r="2265" b="4494"/>
          <a:stretch/>
        </p:blipFill>
        <p:spPr>
          <a:xfrm>
            <a:off x="1762557" y="1386817"/>
            <a:ext cx="15118198" cy="624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47F0197-A587-2EEE-EC67-C3F849F0D41C}"/>
              </a:ext>
            </a:extLst>
          </p:cNvPr>
          <p:cNvSpPr/>
          <p:nvPr/>
        </p:nvSpPr>
        <p:spPr>
          <a:xfrm>
            <a:off x="2279189" y="8104239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Hình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11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B0604020202020204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cảnh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36976F6-B468-CBF9-C001-ADA2055B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167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id="{66BEC210-044E-CF62-56C8-704BBD08EC0B}"/>
              </a:ext>
            </a:extLst>
          </p:cNvPr>
          <p:cNvSpPr/>
          <p:nvPr/>
        </p:nvSpPr>
        <p:spPr>
          <a:xfrm>
            <a:off x="9753600" y="8112842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  <a:p>
            <a:pPr lvl="0" algn="ctr">
              <a:defRPr/>
            </a:pPr>
            <a:r>
              <a:rPr lang="vi-VN" sz="4000" b="1">
                <a:solidFill>
                  <a:prstClr val="black"/>
                </a:solidFill>
                <a:latin typeface="#9Slide03 AmpleSoft Bold" panose="020B0604020202020204" charset="0"/>
              </a:rPr>
              <a:t>Hình </a:t>
            </a:r>
            <a:r>
              <a:rPr lang="en-US" sz="4000" b="1">
                <a:solidFill>
                  <a:prstClr val="black"/>
                </a:solidFill>
                <a:latin typeface="#9Slide03 AmpleSoft Bold" panose="020B0604020202020204" charset="0"/>
              </a:rPr>
              <a:t>12 </a:t>
            </a:r>
            <a:r>
              <a:rPr lang="vi-VN" sz="4000" b="1">
                <a:solidFill>
                  <a:prstClr val="black"/>
                </a:solidFill>
                <a:latin typeface="#9Slide03 AmpleSoft Bold" panose="020B0604020202020204" charset="0"/>
              </a:rPr>
              <a:t>:</a:t>
            </a:r>
            <a:r>
              <a:rPr lang="en-US" sz="4000" b="1">
                <a:solidFill>
                  <a:prstClr val="black"/>
                </a:solidFill>
                <a:latin typeface="#9Slide03 AmpleSoft Bold" panose="020B0604020202020204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Sử dụng để làm đồ dung gia đình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1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13" y="0"/>
            <a:ext cx="1666729" cy="132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478517" y="5181600"/>
            <a:ext cx="2849223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Kết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luận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Baloo 2 SemiBold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CA7F6CB-E44E-C661-43F2-191797011F09}"/>
              </a:ext>
            </a:extLst>
          </p:cNvPr>
          <p:cNvSpPr/>
          <p:nvPr/>
        </p:nvSpPr>
        <p:spPr>
          <a:xfrm>
            <a:off x="6477000" y="4686300"/>
            <a:ext cx="10210800" cy="3615152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Hoạt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động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ra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phẩm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phục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vụ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cuộc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sống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con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người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thức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ăn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đồ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uống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trang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trí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nhà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cửa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thuốc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,…;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nguyên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liệu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cho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ngành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khác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thủ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),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bán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hoặc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khẩu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lại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lợi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ích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kinh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#9Slide03 AmpleSoft Bold" panose="020B0604020202020204" charset="0"/>
              </a:rPr>
              <a:t>tế</a:t>
            </a:r>
            <a:r>
              <a:rPr lang="en-US" sz="4400" b="1" dirty="0">
                <a:solidFill>
                  <a:srgbClr val="4A2020"/>
                </a:solidFill>
                <a:latin typeface="#9Slide03 AmpleSoft Bold" panose="020B0604020202020204" charset="0"/>
              </a:rPr>
              <a:t>,…</a:t>
            </a:r>
            <a:endParaRPr lang="vi-VN" sz="4400" b="1" dirty="0">
              <a:solidFill>
                <a:srgbClr val="4A2020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98F1A2-6741-98D4-3C25-D12583DD4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7023"/>
          <a:stretch/>
        </p:blipFill>
        <p:spPr>
          <a:xfrm>
            <a:off x="4038600" y="-1181100"/>
            <a:ext cx="14058900" cy="124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CC1E6AC9-91DC-0994-CF05-75F0A44F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gặp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lại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31BC472-1621-C986-73D7-65D6B57E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-38100"/>
            <a:ext cx="19188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58912-F833-5449-E63B-039A730D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23" r="8088"/>
          <a:stretch/>
        </p:blipFill>
        <p:spPr>
          <a:xfrm>
            <a:off x="152400" y="933450"/>
            <a:ext cx="7484524" cy="8420100"/>
          </a:xfrm>
          <a:prstGeom prst="rect">
            <a:avLst/>
          </a:prstGeom>
        </p:spPr>
      </p:pic>
      <p:pic>
        <p:nvPicPr>
          <p:cNvPr id="103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F8860D02-928A-B8A7-78A3-5AA1D5A9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4131-7267-430D-82C8-95838D17E38F}"/>
              </a:ext>
            </a:extLst>
          </p:cNvPr>
          <p:cNvSpPr txBox="1"/>
          <p:nvPr/>
        </p:nvSpPr>
        <p:spPr>
          <a:xfrm>
            <a:off x="6430287" y="4142331"/>
            <a:ext cx="5427426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err="1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9600" kern="1200" dirty="0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 1</a:t>
            </a:r>
          </a:p>
        </p:txBody>
      </p:sp>
      <p:sp>
        <p:nvSpPr>
          <p:cNvPr id="1046" name="Frame 104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1F9A95-94D2-5AF9-2845-A3B725A06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981200" y="539163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57B78469-A1A8-8280-E5A4-67A3C95FD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2125"/>
            <a:ext cx="16154400" cy="39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DE2BB-0CEA-11A1-D548-FA91D9CDAB45}"/>
              </a:ext>
            </a:extLst>
          </p:cNvPr>
          <p:cNvSpPr txBox="1"/>
          <p:nvPr/>
        </p:nvSpPr>
        <p:spPr>
          <a:xfrm>
            <a:off x="2971800" y="647700"/>
            <a:ext cx="1257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Hãy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kể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tên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các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loại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lương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phẩm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mà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gia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đình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em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thường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sử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Nunito Black" panose="00000A00000000000000" pitchFamily="2" charset="0"/>
              </a:rPr>
              <a:t>dụng</a:t>
            </a:r>
            <a:r>
              <a:rPr lang="en-US" sz="4400" dirty="0">
                <a:solidFill>
                  <a:srgbClr val="F3296C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73DFDF-1266-EC9B-AD7C-1B05C526E251}"/>
              </a:ext>
            </a:extLst>
          </p:cNvPr>
          <p:cNvSpPr txBox="1"/>
          <p:nvPr/>
        </p:nvSpPr>
        <p:spPr>
          <a:xfrm>
            <a:off x="5029200" y="3543300"/>
            <a:ext cx="9144000" cy="30469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Nunito Black" panose="00000A00000000000000" pitchFamily="2" charset="0"/>
              </a:rPr>
              <a:t>Lương thực, thực phẩm mà gia đình em thường sử dụng: </a:t>
            </a:r>
            <a:endParaRPr lang="en-US" sz="4800" b="1" i="0" dirty="0" smtClean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800" b="1" i="1" dirty="0" smtClean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gạo</a:t>
            </a:r>
            <a:r>
              <a:rPr lang="vi-VN" sz="4800" b="1" i="1" dirty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, thịt, cá, rau, hoa quả, trứng, sữa, ngô, khoai,…</a:t>
            </a:r>
            <a:endParaRPr lang="vi-VN" sz="4800" b="1" i="1" dirty="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7632170-2821-5E3D-B9C7-F47C4EF5E412}"/>
              </a:ext>
            </a:extLst>
          </p:cNvPr>
          <p:cNvSpPr/>
          <p:nvPr/>
        </p:nvSpPr>
        <p:spPr>
          <a:xfrm>
            <a:off x="8382000" y="3028206"/>
            <a:ext cx="2057400" cy="6096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E9DFAD84-C316-936C-14B8-894554D0E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11125200" y="5771525"/>
            <a:ext cx="6629400" cy="48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832" y="4365078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303" y="4764845"/>
            <a:ext cx="4085914" cy="408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9349" y="2034431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788" y="4475241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00" y="61718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430" y="1799187"/>
            <a:ext cx="2138526" cy="2138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A24131-7267-430D-82C8-95838D17E38F}"/>
              </a:ext>
            </a:extLst>
          </p:cNvPr>
          <p:cNvSpPr txBox="1"/>
          <p:nvPr/>
        </p:nvSpPr>
        <p:spPr>
          <a:xfrm>
            <a:off x="4842579" y="2282059"/>
            <a:ext cx="9002809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9600" kern="12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12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-2266" y="45587"/>
            <a:ext cx="18287980" cy="10285077"/>
          </a:xfrm>
          <a:prstGeom prst="rect">
            <a:avLst/>
          </a:prstGeom>
        </p:spPr>
      </p:pic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A43378E3-9886-E0D6-7A4D-BF8E65858734}"/>
              </a:ext>
            </a:extLst>
          </p:cNvPr>
          <p:cNvSpPr/>
          <p:nvPr/>
        </p:nvSpPr>
        <p:spPr>
          <a:xfrm>
            <a:off x="2768842" y="204678"/>
            <a:ext cx="15012158" cy="2415507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1. Quan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thực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hiện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: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Chỉ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nói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Kể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số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phẩm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9" name="Hình ảnh 4">
            <a:extLst>
              <a:ext uri="{FF2B5EF4-FFF2-40B4-BE49-F238E27FC236}">
                <a16:creationId xmlns:a16="http://schemas.microsoft.com/office/drawing/2014/main" id="{6F1CC7B3-5B61-073C-7124-C586F8CD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5" y="110665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17">
            <a:extLst>
              <a:ext uri="{FF2B5EF4-FFF2-40B4-BE49-F238E27FC236}">
                <a16:creationId xmlns:a16="http://schemas.microsoft.com/office/drawing/2014/main" id="{F51813A5-050F-92A9-F0AE-DD15A50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02" y="3009900"/>
            <a:ext cx="6974401" cy="610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5">
            <a:extLst>
              <a:ext uri="{FF2B5EF4-FFF2-40B4-BE49-F238E27FC236}">
                <a16:creationId xmlns:a16="http://schemas.microsoft.com/office/drawing/2014/main" id="{C857ACB3-92EA-1AA8-BF18-F07225C90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803" y="2851401"/>
            <a:ext cx="7962779" cy="629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id="{E17B0352-D743-A3E7-6371-93703084345A}"/>
              </a:ext>
            </a:extLst>
          </p:cNvPr>
          <p:cNvSpPr/>
          <p:nvPr/>
        </p:nvSpPr>
        <p:spPr>
          <a:xfrm rot="21221114">
            <a:off x="-50744" y="4311383"/>
            <a:ext cx="2999372" cy="2132104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id="{C9994BD1-7291-5E1E-6424-C6D84B69F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5" b="-1"/>
          <a:stretch/>
        </p:blipFill>
        <p:spPr>
          <a:xfrm>
            <a:off x="1905000" y="723900"/>
            <a:ext cx="6896319" cy="6223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3331546B-0DED-A90F-E35D-7AF5E0D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6" r="4112"/>
          <a:stretch/>
        </p:blipFill>
        <p:spPr>
          <a:xfrm rot="636958">
            <a:off x="10414929" y="593042"/>
            <a:ext cx="7186104" cy="647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1: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Trồng</a:t>
            </a:r>
            <a:r>
              <a:rPr lang="vi-VN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lúa</a:t>
            </a:r>
            <a:r>
              <a:rPr lang="vi-VN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nước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Lúa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gạo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2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Chăn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nuôi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lợn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F3296C"/>
                </a:solidFill>
                <a:latin typeface="#9Slide03 AmpleSoft Bold" panose="020B0604020202020204" charset="0"/>
              </a:rPr>
              <a:t>Thịt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3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vi-VN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Trồng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chăm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sóc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hoa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cây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cảnh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Hoa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cây</a:t>
            </a:r>
            <a:r>
              <a:rPr lang="en-US" sz="3600" dirty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cảnh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676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4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Nuôi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cá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lồng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trên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sông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Cá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F0BFA7BC-169C-E702-D9DF-31A8CC70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71500"/>
            <a:ext cx="6776562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id="{8A16DE20-6AA6-68D5-3B3E-099F3832A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0164">
            <a:off x="10332538" y="657041"/>
            <a:ext cx="7112837" cy="6523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0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5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quả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thanh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long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 Bold" panose="020B0604020202020204" charset="0"/>
              </a:rPr>
              <a:t>Quả</a:t>
            </a:r>
            <a:endParaRPr lang="vi-VN" sz="3600" dirty="0">
              <a:solidFill>
                <a:srgbClr val="FF0000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6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trứng</a:t>
            </a:r>
            <a:r>
              <a:rPr lang="en-US" sz="3600" i="1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#9Slide03 AmpleSoft Bold" panose="020B0604020202020204" charset="0"/>
              </a:rPr>
              <a:t>gà</a:t>
            </a:r>
            <a:endParaRPr lang="en-US" sz="3600" b="0" i="0" dirty="0">
              <a:solidFill>
                <a:srgbClr val="0070C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 dirty="0" smtClean="0">
                <a:solidFill>
                  <a:srgbClr val="00B0F0"/>
                </a:solidFill>
                <a:latin typeface="#9Slide03 AmpleSoft Bold" panose="020B0604020202020204" charset="0"/>
              </a:rPr>
              <a:t>:</a:t>
            </a:r>
            <a:r>
              <a:rPr lang="en-US" sz="3600" dirty="0" smtClean="0">
                <a:solidFill>
                  <a:srgbClr val="F3296C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#9Slide03 AmpleSoft Bold" panose="020B0604020202020204" charset="0"/>
              </a:rPr>
              <a:t>Trứng</a:t>
            </a:r>
            <a:endParaRPr lang="vi-VN" sz="3600" dirty="0">
              <a:solidFill>
                <a:srgbClr val="F3296C"/>
              </a:solidFill>
              <a:latin typeface="#9Slide03 AmpleSoft Bold" panose="020B0604020202020204" charset="0"/>
            </a:endParaRPr>
          </a:p>
        </p:txBody>
      </p:sp>
      <p:pic>
        <p:nvPicPr>
          <p:cNvPr id="13" name="Hình ảnh 3">
            <a:extLst>
              <a:ext uri="{FF2B5EF4-FFF2-40B4-BE49-F238E27FC236}">
                <a16:creationId xmlns:a16="http://schemas.microsoft.com/office/drawing/2014/main" id="{053B5A14-741D-79A7-08E2-D2D5CF2E5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756825"/>
            <a:ext cx="7239000" cy="598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Hình ảnh 6">
            <a:extLst>
              <a:ext uri="{FF2B5EF4-FFF2-40B4-BE49-F238E27FC236}">
                <a16:creationId xmlns:a16="http://schemas.microsoft.com/office/drawing/2014/main" id="{C0DB3782-3CF2-4A76-2342-5EE80FDD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7885">
            <a:off x="10537827" y="731700"/>
            <a:ext cx="6870749" cy="601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98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4338</TotalTime>
  <Words>522</Words>
  <Application>Microsoft Office PowerPoint</Application>
  <PresentationFormat>Custom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#9Slide03 AmpleSoft Bold</vt:lpstr>
      <vt:lpstr>Baloo 2 SemiBold</vt:lpstr>
      <vt:lpstr>Open Sans SemiBold</vt:lpstr>
      <vt:lpstr>Arial</vt:lpstr>
      <vt:lpstr>Sigmar One</vt:lpstr>
      <vt:lpstr>Nunito Black</vt:lpstr>
      <vt:lpstr>Calibri</vt:lpstr>
      <vt:lpstr>Tahoma</vt:lpstr>
      <vt:lpstr>Open Sans ExtraBold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53</cp:revision>
  <dcterms:created xsi:type="dcterms:W3CDTF">2006-08-16T00:00:00Z</dcterms:created>
  <dcterms:modified xsi:type="dcterms:W3CDTF">2023-11-05T01:33:25Z</dcterms:modified>
  <dc:identifier>DAE8oUmvRAc</dc:identifier>
</cp:coreProperties>
</file>