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</p:sldMasterIdLst>
  <p:notesMasterIdLst>
    <p:notesMasterId r:id="rId20"/>
  </p:notesMasterIdLst>
  <p:sldIdLst>
    <p:sldId id="355" r:id="rId2"/>
    <p:sldId id="359" r:id="rId3"/>
    <p:sldId id="360" r:id="rId4"/>
    <p:sldId id="361" r:id="rId5"/>
    <p:sldId id="380" r:id="rId6"/>
    <p:sldId id="362" r:id="rId7"/>
    <p:sldId id="381" r:id="rId8"/>
    <p:sldId id="363" r:id="rId9"/>
    <p:sldId id="364" r:id="rId10"/>
    <p:sldId id="371" r:id="rId11"/>
    <p:sldId id="372" r:id="rId12"/>
    <p:sldId id="373" r:id="rId13"/>
    <p:sldId id="375" r:id="rId14"/>
    <p:sldId id="377" r:id="rId15"/>
    <p:sldId id="378" r:id="rId16"/>
    <p:sldId id="382" r:id="rId17"/>
    <p:sldId id="383" r:id="rId18"/>
    <p:sldId id="384" r:id="rId19"/>
  </p:sldIdLst>
  <p:sldSz cx="6858000" cy="5143500"/>
  <p:notesSz cx="6858000" cy="9144000"/>
  <p:embeddedFontLst>
    <p:embeddedFont>
      <p:font typeface="Montserrat" panose="020B0604020202020204" charset="0"/>
      <p:regular r:id="rId21"/>
      <p:bold r:id="rId22"/>
      <p:italic r:id="rId23"/>
      <p:boldItalic r:id="rId24"/>
    </p:embeddedFont>
    <p:embeddedFont>
      <p:font typeface="HP001 4 hàng" panose="020B0603050302020204" pitchFamily="34" charset="0"/>
      <p:regular r:id="rId25"/>
      <p:bold r:id="rId26"/>
    </p:embeddedFont>
    <p:embeddedFont>
      <p:font typeface="HP001 5 hàng" panose="020B0603050302020204" pitchFamily="34" charset="0"/>
      <p:regular r:id="rId27"/>
      <p:bold r:id="rId28"/>
    </p:embeddedFont>
    <p:embeddedFont>
      <p:font typeface="Kalam" panose="020B0604020202020204" charset="0"/>
      <p:regular r:id="rId29"/>
      <p:bold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EA131"/>
    <a:srgbClr val="000000"/>
    <a:srgbClr val="CC7500"/>
    <a:srgbClr val="1E5CC1"/>
    <a:srgbClr val="FB5B53"/>
    <a:srgbClr val="FB4C43"/>
    <a:srgbClr val="6FC9C7"/>
    <a:srgbClr val="FFCC00"/>
    <a:srgbClr val="B7D574"/>
    <a:srgbClr val="8AB0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A10E9E-05DE-497A-B104-E80DA98F5660}">
  <a:tblStyle styleId="{98A10E9E-05DE-497A-B104-E80DA98F56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818" autoAdjust="0"/>
  </p:normalViewPr>
  <p:slideViewPr>
    <p:cSldViewPr snapToGrid="0">
      <p:cViewPr varScale="1">
        <p:scale>
          <a:sx n="92" d="100"/>
          <a:sy n="92" d="100"/>
        </p:scale>
        <p:origin x="546" y="84"/>
      </p:cViewPr>
      <p:guideLst>
        <p:guide orient="horz" pos="16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3042175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FeistyForwarders_0968120672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653321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2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FeistyForwarders_0968120672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134347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FeistyForwarders_0968120672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4013556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40720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639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76365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959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96480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025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4000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" name="TextBox 3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FeistyForwarders_0968120672</a:t>
            </a:r>
            <a:endParaRPr lang="en-US" sz="800"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0" r:id="rId1"/>
    <p:sldLayoutId id="2147483695" r:id="rId2"/>
    <p:sldLayoutId id="2147483685" r:id="rId3"/>
    <p:sldLayoutId id="2147483691" r:id="rId4"/>
    <p:sldLayoutId id="2147483687" r:id="rId5"/>
    <p:sldLayoutId id="2147483692" r:id="rId6"/>
    <p:sldLayoutId id="2147483686" r:id="rId7"/>
    <p:sldLayoutId id="2147483693" r:id="rId8"/>
    <p:sldLayoutId id="2147483688" r:id="rId9"/>
    <p:sldLayoutId id="2147483694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g"/><Relationship Id="rId5" Type="http://schemas.microsoft.com/office/2007/relationships/hdphoto" Target="../media/hdphoto6.wdp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3.tm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="" xmlns:a16="http://schemas.microsoft.com/office/drawing/2014/main" id="{D1A59C5F-5E2A-465C-A839-19558C4E4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81" y="372137"/>
            <a:ext cx="1286541" cy="128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14690" y="1658678"/>
            <a:ext cx="182572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B5B53"/>
                </a:solidFill>
                <a:latin typeface="UTM Cookies" panose="02040603050506020204" pitchFamily="18" charset="0"/>
              </a:rPr>
              <a:t>HÀNH TINH XANH CỦA EM</a:t>
            </a:r>
            <a:endParaRPr lang="en-US" sz="4000" dirty="0">
              <a:solidFill>
                <a:srgbClr val="FB5B53"/>
              </a:solidFill>
              <a:latin typeface="UTM Cookies" panose="02040603050506020204" pitchFamily="18" charset="0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472" r="3102" b="788"/>
          <a:stretch/>
        </p:blipFill>
        <p:spPr>
          <a:xfrm>
            <a:off x="2022374" y="471948"/>
            <a:ext cx="4350836" cy="4260536"/>
          </a:xfrm>
          <a:prstGeom prst="ellipse">
            <a:avLst/>
          </a:prstGeom>
          <a:effectLst>
            <a:glow rad="101600">
              <a:srgbClr val="92D050">
                <a:alpha val="6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1785047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="" xmlns:a16="http://schemas.microsoft.com/office/drawing/2014/main" id="{CD95E369-22E3-47BF-A4B6-6F6C7AEDEE5A}"/>
              </a:ext>
            </a:extLst>
          </p:cNvPr>
          <p:cNvGrpSpPr/>
          <p:nvPr/>
        </p:nvGrpSpPr>
        <p:grpSpPr>
          <a:xfrm>
            <a:off x="1144267" y="1390819"/>
            <a:ext cx="4405927" cy="3318271"/>
            <a:chOff x="1417547" y="1264224"/>
            <a:chExt cx="4405927" cy="3318271"/>
          </a:xfrm>
        </p:grpSpPr>
        <p:pic>
          <p:nvPicPr>
            <p:cNvPr id="26" name="Picture 25">
              <a:extLst>
                <a:ext uri="{FF2B5EF4-FFF2-40B4-BE49-F238E27FC236}">
                  <a16:creationId xmlns="" xmlns:a16="http://schemas.microsoft.com/office/drawing/2014/main" id="{BDC5CE40-1276-45C8-A43B-95F4B8826CB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="" xmlns:a16="http://schemas.microsoft.com/office/drawing/2014/main" id="{790A94BE-1705-46B6-A274-580473BF97B9}"/>
                </a:ext>
              </a:extLst>
            </p:cNvPr>
            <p:cNvSpPr txBox="1"/>
            <p:nvPr/>
          </p:nvSpPr>
          <p:spPr>
            <a:xfrm>
              <a:off x="3064386" y="2987782"/>
              <a:ext cx="2009748" cy="976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4400" b="1" dirty="0" smtClean="0">
                  <a:solidFill>
                    <a:srgbClr val="17479D"/>
                  </a:solidFill>
                  <a:latin typeface="UTM Avo" panose="02040603050506020204" pitchFamily="18" charset="0"/>
                </a:rPr>
                <a:t>VIẾT</a:t>
              </a:r>
              <a:endParaRPr lang="en-US" sz="44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="" xmlns:a16="http://schemas.microsoft.com/office/drawing/2014/main" id="{D0BBE2AD-294A-48DF-B8A0-D8D32093CB5F}"/>
                </a:ext>
              </a:extLst>
            </p:cNvPr>
            <p:cNvSpPr txBox="1"/>
            <p:nvPr/>
          </p:nvSpPr>
          <p:spPr>
            <a:xfrm>
              <a:off x="2447589" y="2552809"/>
              <a:ext cx="3041009" cy="659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</a:t>
              </a:r>
              <a:r>
                <a:rPr lang="en-US" sz="2800" b="1" dirty="0" smtClean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3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29" name="Picture 2">
            <a:extLst>
              <a:ext uri="{FF2B5EF4-FFF2-40B4-BE49-F238E27FC236}">
                <a16:creationId xmlns="" xmlns:a16="http://schemas.microsoft.com/office/drawing/2014/main" id="{C142A06D-6A13-4C98-BDFE-1220BF5C38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177" y="3197640"/>
            <a:ext cx="1557223" cy="1557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317816FD-9AC0-4D9F-95CF-E65FBC4086FF}"/>
              </a:ext>
            </a:extLst>
          </p:cNvPr>
          <p:cNvGrpSpPr/>
          <p:nvPr/>
        </p:nvGrpSpPr>
        <p:grpSpPr>
          <a:xfrm>
            <a:off x="326410" y="623829"/>
            <a:ext cx="1963303" cy="584775"/>
            <a:chOff x="337445" y="617893"/>
            <a:chExt cx="1963303" cy="584775"/>
          </a:xfrm>
        </p:grpSpPr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6A553182-F3C1-4121-8FDA-73CEE8D72B23}"/>
                </a:ext>
              </a:extLst>
            </p:cNvPr>
            <p:cNvSpPr txBox="1"/>
            <p:nvPr/>
          </p:nvSpPr>
          <p:spPr>
            <a:xfrm>
              <a:off x="369343" y="617893"/>
              <a:ext cx="19314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BÀI </a:t>
              </a:r>
              <a:r>
                <a:rPr lang="en-US" sz="3200" dirty="0" smtClean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11 </a:t>
              </a:r>
              <a:endParaRPr lang="en-US" sz="3200" dirty="0">
                <a:solidFill>
                  <a:schemeClr val="bg1">
                    <a:lumMod val="25000"/>
                  </a:schemeClr>
                </a:solidFill>
                <a:latin typeface="UTM Cookies" panose="02040603050506020204" pitchFamily="18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31A601FE-6892-4EC6-ACDD-75D395FCC956}"/>
                </a:ext>
              </a:extLst>
            </p:cNvPr>
            <p:cNvSpPr txBox="1"/>
            <p:nvPr/>
          </p:nvSpPr>
          <p:spPr>
            <a:xfrm>
              <a:off x="337445" y="617893"/>
              <a:ext cx="168920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7EA131"/>
                  </a:solidFill>
                  <a:latin typeface="UTM Cookies" panose="02040603050506020204" pitchFamily="18" charset="0"/>
                </a:rPr>
                <a:t>BÀI </a:t>
              </a:r>
              <a:r>
                <a:rPr lang="en-US" sz="3200" dirty="0" smtClean="0">
                  <a:solidFill>
                    <a:srgbClr val="7EA131"/>
                  </a:solidFill>
                  <a:latin typeface="UTM Cookies" panose="02040603050506020204" pitchFamily="18" charset="0"/>
                </a:rPr>
                <a:t>11</a:t>
              </a:r>
              <a:endParaRPr lang="en-US" sz="3200" dirty="0">
                <a:solidFill>
                  <a:srgbClr val="7EA131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674447" y="508897"/>
            <a:ext cx="45862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/>
                </a:solidFill>
                <a:latin typeface="UTM Cookies" panose="02040603050506020204" pitchFamily="18" charset="0"/>
              </a:rPr>
              <a:t>SỰ TÍCH CÂY </a:t>
            </a:r>
            <a:r>
              <a:rPr lang="en-US" sz="2800" dirty="0" smtClean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/>
                </a:solidFill>
                <a:latin typeface="UTM Cookies" panose="02040603050506020204" pitchFamily="18" charset="0"/>
              </a:rPr>
              <a:t>THÌ </a:t>
            </a:r>
            <a:r>
              <a:rPr lang="en-US" sz="2800" dirty="0" smtClean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/>
                </a:solidFill>
                <a:latin typeface="UTM Cookies" panose="02040603050506020204" pitchFamily="18" charset="0"/>
              </a:rPr>
              <a:t>LÀ</a:t>
            </a:r>
            <a:endParaRPr lang="en-US" sz="2800" dirty="0">
              <a:ln>
                <a:solidFill>
                  <a:schemeClr val="bg1">
                    <a:lumMod val="25000"/>
                  </a:schemeClr>
                </a:solidFill>
              </a:ln>
              <a:solidFill>
                <a:schemeClr val="accent1"/>
              </a:solidFill>
              <a:latin typeface="UTM Cookies" panose="02040603050506020204" pitchFamily="18" charset="0"/>
            </a:endParaRPr>
          </a:p>
        </p:txBody>
      </p:sp>
      <p:sp>
        <p:nvSpPr>
          <p:cNvPr id="13" name="Google Shape;1714;p64"/>
          <p:cNvSpPr/>
          <p:nvPr/>
        </p:nvSpPr>
        <p:spPr>
          <a:xfrm rot="-2019064">
            <a:off x="1364812" y="1148138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715;p64"/>
          <p:cNvSpPr/>
          <p:nvPr/>
        </p:nvSpPr>
        <p:spPr>
          <a:xfrm rot="-2019064">
            <a:off x="540995" y="1189492"/>
            <a:ext cx="105947" cy="97740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716;p64"/>
          <p:cNvSpPr/>
          <p:nvPr/>
        </p:nvSpPr>
        <p:spPr>
          <a:xfrm rot="-2019064">
            <a:off x="740918" y="1318136"/>
            <a:ext cx="277738" cy="274989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" name="Google Shape;1725;p64"/>
          <p:cNvGrpSpPr/>
          <p:nvPr/>
        </p:nvGrpSpPr>
        <p:grpSpPr>
          <a:xfrm rot="-1723955">
            <a:off x="1087919" y="406428"/>
            <a:ext cx="222757" cy="246344"/>
            <a:chOff x="5414907" y="2017485"/>
            <a:chExt cx="220338" cy="243702"/>
          </a:xfrm>
        </p:grpSpPr>
        <p:sp>
          <p:nvSpPr>
            <p:cNvPr id="17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727;p64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" name="Google Shape;1714;p64"/>
          <p:cNvSpPr/>
          <p:nvPr/>
        </p:nvSpPr>
        <p:spPr>
          <a:xfrm rot="-2019064">
            <a:off x="668473" y="508187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" name="Google Shape;1725;p64"/>
          <p:cNvGrpSpPr/>
          <p:nvPr/>
        </p:nvGrpSpPr>
        <p:grpSpPr>
          <a:xfrm rot="6447076">
            <a:off x="1019839" y="1209110"/>
            <a:ext cx="272654" cy="312812"/>
            <a:chOff x="5365548" y="2017485"/>
            <a:chExt cx="269696" cy="309455"/>
          </a:xfrm>
        </p:grpSpPr>
        <p:sp>
          <p:nvSpPr>
            <p:cNvPr id="22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727;p64"/>
            <p:cNvSpPr/>
            <p:nvPr/>
          </p:nvSpPr>
          <p:spPr>
            <a:xfrm>
              <a:off x="5365548" y="2266682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42557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33413" y="399022"/>
            <a:ext cx="46069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>
                    <a:lumMod val="20000"/>
                    <a:lumOff val="80000"/>
                  </a:schemeClr>
                </a:solidFill>
                <a:latin typeface="UTM Cookies" panose="02040603050506020204" pitchFamily="18" charset="0"/>
              </a:rPr>
              <a:t>CHỮ HOA </a:t>
            </a:r>
            <a:r>
              <a:rPr lang="en-US" sz="54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HP001 5 hàng" panose="020B0603050302020204" pitchFamily="34" charset="0"/>
              </a:rPr>
              <a:t>V</a:t>
            </a:r>
            <a:r>
              <a:rPr lang="en-US" sz="4000" dirty="0" smtClean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>
                    <a:lumMod val="20000"/>
                    <a:lumOff val="80000"/>
                  </a:schemeClr>
                </a:solidFill>
                <a:latin typeface="UTM Cookies" panose="02040603050506020204" pitchFamily="18" charset="0"/>
              </a:rPr>
              <a:t> </a:t>
            </a:r>
            <a:endParaRPr lang="en-US" sz="4000" dirty="0">
              <a:ln>
                <a:solidFill>
                  <a:schemeClr val="bg1">
                    <a:lumMod val="25000"/>
                  </a:schemeClr>
                </a:solidFill>
              </a:ln>
              <a:solidFill>
                <a:schemeClr val="accent1">
                  <a:lumMod val="20000"/>
                  <a:lumOff val="80000"/>
                </a:schemeClr>
              </a:solidFill>
              <a:latin typeface="UTM Cookies" panose="0204060305050602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90495074-CD09-4CB2-8F23-DB3380F67003}"/>
              </a:ext>
            </a:extLst>
          </p:cNvPr>
          <p:cNvSpPr txBox="1"/>
          <p:nvPr/>
        </p:nvSpPr>
        <p:spPr>
          <a:xfrm>
            <a:off x="2695608" y="1657368"/>
            <a:ext cx="53658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Viết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chữ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hoa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HP001 5 hàng" panose="020B0603050302020204" pitchFamily="34" charset="0"/>
              </a:rPr>
              <a:t>V</a:t>
            </a:r>
            <a:endParaRPr lang="en-US" sz="20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472" r="3102" b="788"/>
          <a:stretch/>
        </p:blipFill>
        <p:spPr>
          <a:xfrm>
            <a:off x="408718" y="389389"/>
            <a:ext cx="1198883" cy="1174001"/>
          </a:xfrm>
          <a:prstGeom prst="ellipse">
            <a:avLst/>
          </a:prstGeom>
          <a:effectLst>
            <a:glow rad="101600">
              <a:srgbClr val="92D050">
                <a:alpha val="60000"/>
              </a:srgbClr>
            </a:glo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586" r="11567" b="6918"/>
          <a:stretch/>
        </p:blipFill>
        <p:spPr>
          <a:xfrm>
            <a:off x="1535795" y="1537100"/>
            <a:ext cx="2641881" cy="31425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42" t="23444" r="11580" b="23222"/>
          <a:stretch/>
        </p:blipFill>
        <p:spPr>
          <a:xfrm>
            <a:off x="4177677" y="3062221"/>
            <a:ext cx="1676586" cy="1645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725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90495074-CD09-4CB2-8F23-DB3380F67003}"/>
              </a:ext>
            </a:extLst>
          </p:cNvPr>
          <p:cNvSpPr txBox="1"/>
          <p:nvPr/>
        </p:nvSpPr>
        <p:spPr>
          <a:xfrm>
            <a:off x="717269" y="362531"/>
            <a:ext cx="53658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Viết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chữ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hoa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HP001 5 hàng" panose="020B0603050302020204" pitchFamily="34" charset="0"/>
              </a:rPr>
              <a:t>V 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(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Cỡ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vừa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)</a:t>
            </a:r>
            <a:endParaRPr lang="en-US" sz="16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pic>
        <p:nvPicPr>
          <p:cNvPr id="4" name="videoplayback (2)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lum bright="-20000" contrast="40000"/>
          </a:blip>
          <a:stretch>
            <a:fillRect/>
          </a:stretch>
        </p:blipFill>
        <p:spPr>
          <a:xfrm>
            <a:off x="913828" y="1534510"/>
            <a:ext cx="4727212" cy="3030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914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6C3BB72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9327" t="3148" r="9588" b="15346"/>
          <a:stretch/>
        </p:blipFill>
        <p:spPr>
          <a:xfrm>
            <a:off x="1634443" y="1166648"/>
            <a:ext cx="3817805" cy="363658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90495074-CD09-4CB2-8F23-DB3380F67003}"/>
              </a:ext>
            </a:extLst>
          </p:cNvPr>
          <p:cNvSpPr txBox="1"/>
          <p:nvPr/>
        </p:nvSpPr>
        <p:spPr>
          <a:xfrm>
            <a:off x="717269" y="362531"/>
            <a:ext cx="53658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Viết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chữ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hoa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HP001 5 hàng" panose="020B0603050302020204" pitchFamily="34" charset="0"/>
              </a:rPr>
              <a:t>V 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(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Cỡ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nhỏ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)</a:t>
            </a:r>
            <a:endParaRPr lang="en-US" sz="16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21683" y="1066800"/>
            <a:ext cx="1996190" cy="219062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039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8"/>
            </p:par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14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90495074-CD09-4CB2-8F23-DB3380F67003}"/>
              </a:ext>
            </a:extLst>
          </p:cNvPr>
          <p:cNvSpPr txBox="1"/>
          <p:nvPr/>
        </p:nvSpPr>
        <p:spPr>
          <a:xfrm>
            <a:off x="821396" y="243626"/>
            <a:ext cx="5365827" cy="574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Viết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ứng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dụng</a:t>
            </a:r>
            <a:endParaRPr lang="en-US" sz="16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23531" y="995784"/>
            <a:ext cx="6082781" cy="1408328"/>
            <a:chOff x="1984109" y="992403"/>
            <a:chExt cx="6000857" cy="134545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55" r="41020" b="32972"/>
            <a:stretch/>
          </p:blipFill>
          <p:spPr>
            <a:xfrm>
              <a:off x="2069497" y="992403"/>
              <a:ext cx="5915469" cy="1289184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1984109" y="1308732"/>
              <a:ext cx="5929879" cy="10291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vi-VN" sz="3200" dirty="0">
                  <a:solidFill>
                    <a:srgbClr val="C00000"/>
                  </a:solidFill>
                  <a:latin typeface="HP001 4 hàng" panose="020B0603050302020204" pitchFamily="34" charset="0"/>
                </a:rPr>
                <a:t> VưŊ cây Ǖ</a:t>
              </a:r>
              <a:r>
                <a:rPr lang="el-GR" sz="3200" dirty="0">
                  <a:solidFill>
                    <a:srgbClr val="C00000"/>
                  </a:solidFill>
                  <a:latin typeface="HP001 4 hàng" panose="020B0603050302020204" pitchFamily="34" charset="0"/>
                </a:rPr>
                <a:t>ί</a:t>
              </a:r>
              <a:r>
                <a:rPr lang="vi-VN" sz="3200" dirty="0">
                  <a:solidFill>
                    <a:srgbClr val="C00000"/>
                  </a:solidFill>
                  <a:latin typeface="HP001 4 hàng" panose="020B0603050302020204" pitchFamily="34" charset="0"/>
                </a:rPr>
                <a:t>a</a:t>
              </a:r>
              <a:r>
                <a:rPr lang="el-GR" sz="3200" dirty="0">
                  <a:solidFill>
                    <a:srgbClr val="C00000"/>
                  </a:solidFill>
                  <a:latin typeface="HP001 4 hàng" panose="020B0603050302020204" pitchFamily="34" charset="0"/>
                </a:rPr>
                <a:t>ζ </a:t>
              </a:r>
              <a:r>
                <a:rPr lang="vi-VN" sz="3200" dirty="0">
                  <a:solidFill>
                    <a:srgbClr val="C00000"/>
                  </a:solidFill>
                  <a:latin typeface="HP001 4 hàng" panose="020B0603050302020204" pitchFamily="34" charset="0"/>
                </a:rPr>
                <a:t>wăm xa</a:t>
              </a:r>
              <a:r>
                <a:rPr lang="el-GR" sz="3200" dirty="0">
                  <a:solidFill>
                    <a:srgbClr val="C00000"/>
                  </a:solidFill>
                  <a:latin typeface="HP001 4 hàng" panose="020B0603050302020204" pitchFamily="34" charset="0"/>
                </a:rPr>
                <a:t>ζ </a:t>
              </a:r>
              <a:r>
                <a:rPr lang="vi-VN" sz="3200" dirty="0">
                  <a:solidFill>
                    <a:srgbClr val="C00000"/>
                  </a:solidFill>
                  <a:latin typeface="HP001 4 hàng" panose="020B0603050302020204" pitchFamily="34" charset="0"/>
                </a:rPr>
                <a:t>Ǉō . </a:t>
              </a:r>
              <a:endParaRPr lang="en-US" sz="3200" dirty="0">
                <a:solidFill>
                  <a:srgbClr val="C00000"/>
                </a:solidFill>
                <a:latin typeface="HP001 4 hàng" panose="020B0603050302020204" pitchFamily="34" charset="0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D5A14ACB-BA2A-42D1-98F7-CA57672DDE68}"/>
              </a:ext>
            </a:extLst>
          </p:cNvPr>
          <p:cNvSpPr txBox="1"/>
          <p:nvPr/>
        </p:nvSpPr>
        <p:spPr>
          <a:xfrm>
            <a:off x="821396" y="2404112"/>
            <a:ext cx="611982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a. </a:t>
            </a:r>
            <a:r>
              <a:rPr lang="en-US" sz="1800" dirty="0" err="1">
                <a:latin typeface="UTM Avo" panose="02040603050506020204" pitchFamily="18" charset="0"/>
              </a:rPr>
              <a:t>Chữ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cái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nào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được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viết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hoa</a:t>
            </a:r>
            <a:r>
              <a:rPr lang="en-US" sz="1800" dirty="0">
                <a:latin typeface="UTM Avo" panose="02040603050506020204" pitchFamily="18" charset="0"/>
              </a:rPr>
              <a:t>? </a:t>
            </a:r>
          </a:p>
          <a:p>
            <a:pPr algn="just">
              <a:lnSpc>
                <a:spcPct val="150000"/>
              </a:lnSpc>
            </a:pPr>
            <a:r>
              <a:rPr lang="en-US" sz="1800" dirty="0" smtClean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 </a:t>
            </a:r>
            <a:r>
              <a:rPr lang="en-US" sz="1800" dirty="0" err="1" smtClean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Chữ</a:t>
            </a:r>
            <a:r>
              <a:rPr lang="en-US" sz="1800" dirty="0" smtClean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smtClean="0">
                <a:solidFill>
                  <a:srgbClr val="C00000"/>
                </a:solidFill>
                <a:latin typeface="HP001 4 hàng" panose="020B0603050302020204" pitchFamily="34" charset="0"/>
                <a:sym typeface="Wingdings" panose="05000000000000000000" pitchFamily="2" charset="2"/>
              </a:rPr>
              <a:t> V</a:t>
            </a:r>
            <a:endParaRPr lang="vi-VN" sz="2000" dirty="0">
              <a:solidFill>
                <a:srgbClr val="C00000"/>
              </a:solidFill>
              <a:latin typeface="HP001 4 hàng" panose="020B06030503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1800" dirty="0">
                <a:latin typeface="UTM Avo" panose="02040603050506020204" pitchFamily="18" charset="0"/>
              </a:rPr>
              <a:t>b</a:t>
            </a:r>
            <a:r>
              <a:rPr lang="en-US" sz="1800" dirty="0" smtClean="0">
                <a:latin typeface="UTM Avo" panose="02040603050506020204" pitchFamily="18" charset="0"/>
              </a:rPr>
              <a:t>. </a:t>
            </a:r>
            <a:r>
              <a:rPr lang="en-US" sz="1800" dirty="0" err="1">
                <a:latin typeface="UTM Avo" panose="02040603050506020204" pitchFamily="18" charset="0"/>
              </a:rPr>
              <a:t>Những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chữ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cái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nào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cao</a:t>
            </a:r>
            <a:r>
              <a:rPr lang="en-US" sz="1800" dirty="0">
                <a:latin typeface="UTM Avo" panose="02040603050506020204" pitchFamily="18" charset="0"/>
              </a:rPr>
              <a:t> 2.5 li </a:t>
            </a:r>
            <a:r>
              <a:rPr lang="en-US" sz="1800" dirty="0" smtClean="0">
                <a:latin typeface="UTM Avo" panose="02040603050506020204" pitchFamily="18" charset="0"/>
              </a:rPr>
              <a:t>?</a:t>
            </a:r>
          </a:p>
          <a:p>
            <a:pPr algn="just">
              <a:lnSpc>
                <a:spcPct val="150000"/>
              </a:lnSpc>
            </a:pPr>
            <a:r>
              <a:rPr lang="en-US" sz="1800" dirty="0" smtClean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1800" dirty="0" err="1" smtClean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Chữ</a:t>
            </a:r>
            <a:r>
              <a:rPr lang="en-US" sz="1800" dirty="0" smtClean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smtClean="0">
                <a:solidFill>
                  <a:srgbClr val="C00000"/>
                </a:solidFill>
                <a:latin typeface="HP001 4 hàng" panose="020B0603050302020204" pitchFamily="34" charset="0"/>
                <a:sym typeface="Wingdings" panose="05000000000000000000" pitchFamily="2" charset="2"/>
              </a:rPr>
              <a:t>V, y, h</a:t>
            </a:r>
            <a:endParaRPr lang="vi-VN" sz="2400" dirty="0">
              <a:solidFill>
                <a:srgbClr val="C00000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6388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CD95E369-22E3-47BF-A4B6-6F6C7AEDEE5A}"/>
              </a:ext>
            </a:extLst>
          </p:cNvPr>
          <p:cNvGrpSpPr/>
          <p:nvPr/>
        </p:nvGrpSpPr>
        <p:grpSpPr>
          <a:xfrm>
            <a:off x="825296" y="1401452"/>
            <a:ext cx="4405927" cy="3318271"/>
            <a:chOff x="1417547" y="1264224"/>
            <a:chExt cx="4405927" cy="3318271"/>
          </a:xfrm>
        </p:grpSpPr>
        <p:pic>
          <p:nvPicPr>
            <p:cNvPr id="3" name="Picture 2">
              <a:extLst>
                <a:ext uri="{FF2B5EF4-FFF2-40B4-BE49-F238E27FC236}">
                  <a16:creationId xmlns="" xmlns:a16="http://schemas.microsoft.com/office/drawing/2014/main" id="{BDC5CE40-1276-45C8-A43B-95F4B8826CB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790A94BE-1705-46B6-A274-580473BF97B9}"/>
                </a:ext>
              </a:extLst>
            </p:cNvPr>
            <p:cNvSpPr txBox="1"/>
            <p:nvPr/>
          </p:nvSpPr>
          <p:spPr>
            <a:xfrm>
              <a:off x="1829745" y="3179483"/>
              <a:ext cx="3745069" cy="815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3600" b="1">
                  <a:solidFill>
                    <a:srgbClr val="17479D"/>
                  </a:solidFill>
                  <a:latin typeface="UTM Avo" panose="02040603050506020204" pitchFamily="18" charset="0"/>
                </a:rPr>
                <a:t>NÓI VÀ NGHE</a:t>
              </a:r>
              <a:endParaRPr lang="en-US" sz="36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="" xmlns:a16="http://schemas.microsoft.com/office/drawing/2014/main" id="{D0BBE2AD-294A-48DF-B8A0-D8D32093CB5F}"/>
                </a:ext>
              </a:extLst>
            </p:cNvPr>
            <p:cNvSpPr txBox="1"/>
            <p:nvPr/>
          </p:nvSpPr>
          <p:spPr>
            <a:xfrm>
              <a:off x="2333588" y="2690349"/>
              <a:ext cx="3041009" cy="659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</a:t>
              </a:r>
              <a:r>
                <a:rPr lang="vi-VN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4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6" name="Picture 4">
            <a:extLst>
              <a:ext uri="{FF2B5EF4-FFF2-40B4-BE49-F238E27FC236}">
                <a16:creationId xmlns="" xmlns:a16="http://schemas.microsoft.com/office/drawing/2014/main" id="{7A146967-3A9E-4CF5-970E-3317318D5A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822" y="3391782"/>
            <a:ext cx="1872878" cy="1348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317816FD-9AC0-4D9F-95CF-E65FBC4086FF}"/>
              </a:ext>
            </a:extLst>
          </p:cNvPr>
          <p:cNvGrpSpPr/>
          <p:nvPr/>
        </p:nvGrpSpPr>
        <p:grpSpPr>
          <a:xfrm>
            <a:off x="326410" y="623829"/>
            <a:ext cx="1963303" cy="584775"/>
            <a:chOff x="337445" y="617893"/>
            <a:chExt cx="1963303" cy="584775"/>
          </a:xfrm>
        </p:grpSpPr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6A553182-F3C1-4121-8FDA-73CEE8D72B23}"/>
                </a:ext>
              </a:extLst>
            </p:cNvPr>
            <p:cNvSpPr txBox="1"/>
            <p:nvPr/>
          </p:nvSpPr>
          <p:spPr>
            <a:xfrm>
              <a:off x="369343" y="617893"/>
              <a:ext cx="19314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BÀI </a:t>
              </a:r>
              <a:r>
                <a:rPr lang="en-US" sz="3200" dirty="0" smtClean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11 </a:t>
              </a:r>
              <a:endParaRPr lang="en-US" sz="3200" dirty="0">
                <a:solidFill>
                  <a:schemeClr val="bg1">
                    <a:lumMod val="25000"/>
                  </a:schemeClr>
                </a:solidFill>
                <a:latin typeface="UTM Cookies" panose="02040603050506020204" pitchFamily="18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31A601FE-6892-4EC6-ACDD-75D395FCC956}"/>
                </a:ext>
              </a:extLst>
            </p:cNvPr>
            <p:cNvSpPr txBox="1"/>
            <p:nvPr/>
          </p:nvSpPr>
          <p:spPr>
            <a:xfrm>
              <a:off x="337445" y="617893"/>
              <a:ext cx="168920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7EA131"/>
                  </a:solidFill>
                  <a:latin typeface="UTM Cookies" panose="02040603050506020204" pitchFamily="18" charset="0"/>
                </a:rPr>
                <a:t>BÀI </a:t>
              </a:r>
              <a:r>
                <a:rPr lang="en-US" sz="3200" dirty="0" smtClean="0">
                  <a:solidFill>
                    <a:srgbClr val="7EA131"/>
                  </a:solidFill>
                  <a:latin typeface="UTM Cookies" panose="02040603050506020204" pitchFamily="18" charset="0"/>
                </a:rPr>
                <a:t>11</a:t>
              </a:r>
              <a:endParaRPr lang="en-US" sz="3200" dirty="0">
                <a:solidFill>
                  <a:srgbClr val="7EA131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674447" y="508897"/>
            <a:ext cx="45862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/>
                </a:solidFill>
                <a:latin typeface="UTM Cookies" panose="02040603050506020204" pitchFamily="18" charset="0"/>
              </a:rPr>
              <a:t>SỰ TÍCH CÂY THÌA LÀ</a:t>
            </a:r>
            <a:endParaRPr lang="en-US" sz="3600" dirty="0">
              <a:ln>
                <a:solidFill>
                  <a:schemeClr val="bg1">
                    <a:lumMod val="25000"/>
                  </a:schemeClr>
                </a:solidFill>
              </a:ln>
              <a:solidFill>
                <a:schemeClr val="accent1"/>
              </a:solidFill>
              <a:latin typeface="UTM Cookies" panose="02040603050506020204" pitchFamily="18" charset="0"/>
            </a:endParaRPr>
          </a:p>
        </p:txBody>
      </p:sp>
      <p:sp>
        <p:nvSpPr>
          <p:cNvPr id="14" name="Google Shape;1714;p64"/>
          <p:cNvSpPr/>
          <p:nvPr/>
        </p:nvSpPr>
        <p:spPr>
          <a:xfrm rot="-2019064">
            <a:off x="1364812" y="1148138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715;p64"/>
          <p:cNvSpPr/>
          <p:nvPr/>
        </p:nvSpPr>
        <p:spPr>
          <a:xfrm rot="-2019064">
            <a:off x="540995" y="1189492"/>
            <a:ext cx="105947" cy="97740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716;p64"/>
          <p:cNvSpPr/>
          <p:nvPr/>
        </p:nvSpPr>
        <p:spPr>
          <a:xfrm rot="-2019064">
            <a:off x="740918" y="1318136"/>
            <a:ext cx="277738" cy="274989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" name="Google Shape;1725;p64"/>
          <p:cNvGrpSpPr/>
          <p:nvPr/>
        </p:nvGrpSpPr>
        <p:grpSpPr>
          <a:xfrm rot="-1723955">
            <a:off x="1087919" y="406428"/>
            <a:ext cx="222757" cy="246344"/>
            <a:chOff x="5414907" y="2017485"/>
            <a:chExt cx="220338" cy="243702"/>
          </a:xfrm>
        </p:grpSpPr>
        <p:sp>
          <p:nvSpPr>
            <p:cNvPr id="18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727;p64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" name="Google Shape;1714;p64"/>
          <p:cNvSpPr/>
          <p:nvPr/>
        </p:nvSpPr>
        <p:spPr>
          <a:xfrm rot="-2019064">
            <a:off x="668473" y="508187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" name="Google Shape;1725;p64"/>
          <p:cNvGrpSpPr/>
          <p:nvPr/>
        </p:nvGrpSpPr>
        <p:grpSpPr>
          <a:xfrm rot="6447076">
            <a:off x="1019839" y="1209110"/>
            <a:ext cx="272654" cy="312812"/>
            <a:chOff x="5365548" y="2017485"/>
            <a:chExt cx="269696" cy="309455"/>
          </a:xfrm>
        </p:grpSpPr>
        <p:sp>
          <p:nvSpPr>
            <p:cNvPr id="23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727;p64"/>
            <p:cNvSpPr/>
            <p:nvPr/>
          </p:nvSpPr>
          <p:spPr>
            <a:xfrm>
              <a:off x="5365548" y="2266682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918648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943" y="907728"/>
            <a:ext cx="6005211" cy="22453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1943" y="3153104"/>
            <a:ext cx="27908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C00000"/>
                </a:solidFill>
              </a:rPr>
              <a:t>Cây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cối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lên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trời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xin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tên</a:t>
            </a:r>
            <a:r>
              <a:rPr lang="en-US" sz="2000" dirty="0" smtClean="0">
                <a:solidFill>
                  <a:srgbClr val="C00000"/>
                </a:solidFill>
              </a:rPr>
              <a:t>.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66329" y="3153104"/>
            <a:ext cx="27908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C00000"/>
                </a:solidFill>
              </a:rPr>
              <a:t>Trời</a:t>
            </a:r>
            <a:r>
              <a:rPr lang="en-US" sz="2000" dirty="0" smtClean="0">
                <a:solidFill>
                  <a:srgbClr val="C00000"/>
                </a:solidFill>
              </a:rPr>
              <a:t> ban </a:t>
            </a:r>
            <a:r>
              <a:rPr lang="en-US" sz="2000" dirty="0" err="1" smtClean="0">
                <a:solidFill>
                  <a:srgbClr val="C00000"/>
                </a:solidFill>
              </a:rPr>
              <a:t>tên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cho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các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loài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cây</a:t>
            </a:r>
            <a:r>
              <a:rPr lang="en-US" sz="2000" dirty="0" smtClean="0">
                <a:solidFill>
                  <a:srgbClr val="C00000"/>
                </a:solidFill>
              </a:rPr>
              <a:t>: </a:t>
            </a:r>
            <a:r>
              <a:rPr lang="en-US" sz="2000" dirty="0" err="1">
                <a:solidFill>
                  <a:srgbClr val="C00000"/>
                </a:solidFill>
              </a:rPr>
              <a:t>d</a:t>
            </a:r>
            <a:r>
              <a:rPr lang="en-US" sz="2000" dirty="0" err="1" smtClean="0">
                <a:solidFill>
                  <a:srgbClr val="C00000"/>
                </a:solidFill>
              </a:rPr>
              <a:t>ừa</a:t>
            </a:r>
            <a:r>
              <a:rPr lang="en-US" sz="2000" dirty="0" smtClean="0">
                <a:solidFill>
                  <a:srgbClr val="C00000"/>
                </a:solidFill>
              </a:rPr>
              <a:t>, </a:t>
            </a:r>
            <a:r>
              <a:rPr lang="en-US" sz="2000" dirty="0" err="1" smtClean="0">
                <a:solidFill>
                  <a:srgbClr val="C00000"/>
                </a:solidFill>
              </a:rPr>
              <a:t>cau</a:t>
            </a:r>
            <a:r>
              <a:rPr lang="en-US" sz="2000" dirty="0" smtClean="0">
                <a:solidFill>
                  <a:srgbClr val="C00000"/>
                </a:solidFill>
              </a:rPr>
              <a:t>, </a:t>
            </a:r>
            <a:r>
              <a:rPr lang="en-US" sz="2000" dirty="0" err="1" smtClean="0">
                <a:solidFill>
                  <a:srgbClr val="C00000"/>
                </a:solidFill>
              </a:rPr>
              <a:t>mít</a:t>
            </a:r>
            <a:r>
              <a:rPr lang="en-US" sz="2000" dirty="0" smtClean="0">
                <a:solidFill>
                  <a:srgbClr val="C00000"/>
                </a:solidFill>
              </a:rPr>
              <a:t>, </a:t>
            </a:r>
            <a:r>
              <a:rPr lang="en-US" sz="2000" dirty="0" err="1" smtClean="0">
                <a:solidFill>
                  <a:srgbClr val="C00000"/>
                </a:solidFill>
              </a:rPr>
              <a:t>vải</a:t>
            </a:r>
            <a:r>
              <a:rPr lang="en-US" sz="2000" dirty="0" smtClean="0">
                <a:solidFill>
                  <a:srgbClr val="C00000"/>
                </a:solidFill>
              </a:rPr>
              <a:t>, </a:t>
            </a:r>
            <a:r>
              <a:rPr lang="en-US" sz="2000" dirty="0" err="1" smtClean="0">
                <a:solidFill>
                  <a:srgbClr val="C00000"/>
                </a:solidFill>
              </a:rPr>
              <a:t>ớt</a:t>
            </a:r>
            <a:r>
              <a:rPr lang="en-US" sz="2000" dirty="0" smtClean="0">
                <a:solidFill>
                  <a:srgbClr val="C00000"/>
                </a:solidFill>
              </a:rPr>
              <a:t>, </a:t>
            </a:r>
            <a:r>
              <a:rPr lang="en-US" sz="2000" dirty="0" err="1" smtClean="0">
                <a:solidFill>
                  <a:srgbClr val="C00000"/>
                </a:solidFill>
              </a:rPr>
              <a:t>tỏi</a:t>
            </a:r>
            <a:r>
              <a:rPr lang="en-US" sz="2000" dirty="0" smtClean="0">
                <a:solidFill>
                  <a:srgbClr val="C00000"/>
                </a:solidFill>
              </a:rPr>
              <a:t>.</a:t>
            </a:r>
            <a:endParaRPr lang="en-US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1010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6"/>
          <a:stretch/>
        </p:blipFill>
        <p:spPr>
          <a:xfrm>
            <a:off x="304801" y="916930"/>
            <a:ext cx="6201104" cy="2372672"/>
          </a:xfrm>
          <a:prstGeom prst="roundRect">
            <a:avLst>
              <a:gd name="adj" fmla="val 12237"/>
            </a:avLst>
          </a:prstGeom>
        </p:spPr>
      </p:pic>
      <p:sp>
        <p:nvSpPr>
          <p:cNvPr id="4" name="TextBox 3"/>
          <p:cNvSpPr txBox="1"/>
          <p:nvPr/>
        </p:nvSpPr>
        <p:spPr>
          <a:xfrm>
            <a:off x="439653" y="3205655"/>
            <a:ext cx="27908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C00000"/>
                </a:solidFill>
              </a:rPr>
              <a:t>Cây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nhỏ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xin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trời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bạn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tên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và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tự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giới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thiệu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về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mình</a:t>
            </a:r>
            <a:r>
              <a:rPr lang="en-US" sz="2000" dirty="0" smtClean="0">
                <a:solidFill>
                  <a:srgbClr val="C00000"/>
                </a:solidFill>
              </a:rPr>
              <a:t>.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15080" y="3205655"/>
            <a:ext cx="27908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C00000"/>
                </a:solidFill>
              </a:rPr>
              <a:t>Vì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cây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nhỏ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vội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vàng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nên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đã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nghe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nhầm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lời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lẩm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nhẩm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của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trời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là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tên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mình</a:t>
            </a:r>
            <a:r>
              <a:rPr lang="en-US" sz="2000" dirty="0" smtClean="0">
                <a:solidFill>
                  <a:srgbClr val="C00000"/>
                </a:solidFill>
              </a:rPr>
              <a:t>.</a:t>
            </a:r>
            <a:endParaRPr lang="en-US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021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665" y="1002767"/>
            <a:ext cx="5042314" cy="1885344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6"/>
          <a:stretch/>
        </p:blipFill>
        <p:spPr>
          <a:xfrm>
            <a:off x="1061543" y="2965818"/>
            <a:ext cx="4911687" cy="1879314"/>
          </a:xfrm>
          <a:prstGeom prst="roundRect">
            <a:avLst>
              <a:gd name="adj" fmla="val 12237"/>
            </a:avLst>
          </a:prstGeom>
        </p:spPr>
      </p:pic>
      <p:sp>
        <p:nvSpPr>
          <p:cNvPr id="4" name="TextBox 3"/>
          <p:cNvSpPr txBox="1"/>
          <p:nvPr/>
        </p:nvSpPr>
        <p:spPr>
          <a:xfrm>
            <a:off x="2158409" y="463395"/>
            <a:ext cx="27908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C00000"/>
                </a:solidFill>
              </a:rPr>
              <a:t>Sự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tích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cây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thì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là</a:t>
            </a:r>
            <a:endParaRPr lang="en-US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846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317816FD-9AC0-4D9F-95CF-E65FBC4086FF}"/>
              </a:ext>
            </a:extLst>
          </p:cNvPr>
          <p:cNvGrpSpPr/>
          <p:nvPr/>
        </p:nvGrpSpPr>
        <p:grpSpPr>
          <a:xfrm>
            <a:off x="326410" y="623829"/>
            <a:ext cx="1963303" cy="584775"/>
            <a:chOff x="337445" y="617893"/>
            <a:chExt cx="1963303" cy="584775"/>
          </a:xfrm>
        </p:grpSpPr>
        <p:sp>
          <p:nvSpPr>
            <p:cNvPr id="3" name="TextBox 2">
              <a:extLst>
                <a:ext uri="{FF2B5EF4-FFF2-40B4-BE49-F238E27FC236}">
                  <a16:creationId xmlns="" xmlns:a16="http://schemas.microsoft.com/office/drawing/2014/main" id="{6A553182-F3C1-4121-8FDA-73CEE8D72B23}"/>
                </a:ext>
              </a:extLst>
            </p:cNvPr>
            <p:cNvSpPr txBox="1"/>
            <p:nvPr/>
          </p:nvSpPr>
          <p:spPr>
            <a:xfrm>
              <a:off x="369343" y="617893"/>
              <a:ext cx="19314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BÀI </a:t>
              </a:r>
              <a:r>
                <a:rPr lang="en-US" sz="3200" dirty="0" smtClean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11 </a:t>
              </a:r>
              <a:endParaRPr lang="en-US" sz="3200" dirty="0">
                <a:solidFill>
                  <a:schemeClr val="bg1">
                    <a:lumMod val="25000"/>
                  </a:schemeClr>
                </a:solidFill>
                <a:latin typeface="UTM Cookies" panose="02040603050506020204" pitchFamily="18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31A601FE-6892-4EC6-ACDD-75D395FCC956}"/>
                </a:ext>
              </a:extLst>
            </p:cNvPr>
            <p:cNvSpPr txBox="1"/>
            <p:nvPr/>
          </p:nvSpPr>
          <p:spPr>
            <a:xfrm>
              <a:off x="337445" y="617893"/>
              <a:ext cx="168920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7EA131"/>
                  </a:solidFill>
                  <a:latin typeface="UTM Cookies" panose="02040603050506020204" pitchFamily="18" charset="0"/>
                </a:rPr>
                <a:t>BÀI </a:t>
              </a:r>
              <a:r>
                <a:rPr lang="en-US" sz="3200" dirty="0" smtClean="0">
                  <a:solidFill>
                    <a:srgbClr val="7EA131"/>
                  </a:solidFill>
                  <a:latin typeface="UTM Cookies" panose="02040603050506020204" pitchFamily="18" charset="0"/>
                </a:rPr>
                <a:t>11</a:t>
              </a:r>
              <a:endParaRPr lang="en-US" sz="3200" dirty="0">
                <a:solidFill>
                  <a:srgbClr val="7EA131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674447" y="508897"/>
            <a:ext cx="45862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/>
                </a:solidFill>
                <a:latin typeface="UTM Cookies" panose="02040603050506020204" pitchFamily="18" charset="0"/>
              </a:rPr>
              <a:t>SỰ TÍCH CÂY </a:t>
            </a:r>
            <a:r>
              <a:rPr lang="en-US" sz="2800" dirty="0" smtClean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/>
                </a:solidFill>
                <a:latin typeface="UTM Cookies" panose="02040603050506020204" pitchFamily="18" charset="0"/>
              </a:rPr>
              <a:t>THÌ </a:t>
            </a:r>
            <a:r>
              <a:rPr lang="en-US" sz="2800" dirty="0" smtClean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/>
                </a:solidFill>
                <a:latin typeface="UTM Cookies" panose="02040603050506020204" pitchFamily="18" charset="0"/>
              </a:rPr>
              <a:t>LÀ</a:t>
            </a:r>
            <a:endParaRPr lang="en-US" sz="2800" dirty="0">
              <a:ln>
                <a:solidFill>
                  <a:schemeClr val="bg1">
                    <a:lumMod val="25000"/>
                  </a:schemeClr>
                </a:solidFill>
              </a:ln>
              <a:solidFill>
                <a:schemeClr val="accent1"/>
              </a:solidFill>
              <a:latin typeface="UTM Cookies" panose="02040603050506020204" pitchFamily="18" charset="0"/>
            </a:endParaRPr>
          </a:p>
        </p:txBody>
      </p:sp>
      <p:sp>
        <p:nvSpPr>
          <p:cNvPr id="6" name="Google Shape;1714;p64"/>
          <p:cNvSpPr/>
          <p:nvPr/>
        </p:nvSpPr>
        <p:spPr>
          <a:xfrm rot="-2019064">
            <a:off x="1364812" y="1148138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1715;p64"/>
          <p:cNvSpPr/>
          <p:nvPr/>
        </p:nvSpPr>
        <p:spPr>
          <a:xfrm rot="-2019064">
            <a:off x="540995" y="1189492"/>
            <a:ext cx="105947" cy="97740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1716;p64"/>
          <p:cNvSpPr/>
          <p:nvPr/>
        </p:nvSpPr>
        <p:spPr>
          <a:xfrm rot="-2019064">
            <a:off x="740918" y="1318136"/>
            <a:ext cx="277738" cy="274989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" name="Google Shape;1725;p64"/>
          <p:cNvGrpSpPr/>
          <p:nvPr/>
        </p:nvGrpSpPr>
        <p:grpSpPr>
          <a:xfrm rot="-1723955">
            <a:off x="1087919" y="406428"/>
            <a:ext cx="222757" cy="246344"/>
            <a:chOff x="5414907" y="2017485"/>
            <a:chExt cx="220338" cy="243702"/>
          </a:xfrm>
        </p:grpSpPr>
        <p:sp>
          <p:nvSpPr>
            <p:cNvPr id="10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727;p64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" name="Google Shape;1714;p64"/>
          <p:cNvSpPr/>
          <p:nvPr/>
        </p:nvSpPr>
        <p:spPr>
          <a:xfrm rot="-2019064">
            <a:off x="668473" y="508187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" name="Google Shape;1725;p64"/>
          <p:cNvGrpSpPr/>
          <p:nvPr/>
        </p:nvGrpSpPr>
        <p:grpSpPr>
          <a:xfrm rot="6447076">
            <a:off x="1019839" y="1209110"/>
            <a:ext cx="272654" cy="312812"/>
            <a:chOff x="5365548" y="2017485"/>
            <a:chExt cx="269696" cy="309455"/>
          </a:xfrm>
        </p:grpSpPr>
        <p:sp>
          <p:nvSpPr>
            <p:cNvPr id="15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727;p64"/>
            <p:cNvSpPr/>
            <p:nvPr/>
          </p:nvSpPr>
          <p:spPr>
            <a:xfrm>
              <a:off x="5365548" y="2266682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1527863" y="1581225"/>
            <a:ext cx="4732817" cy="374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200"/>
              </a:lnSpc>
            </a:pPr>
            <a:r>
              <a:rPr lang="en-US" sz="1600" dirty="0" err="1" smtClean="0">
                <a:latin typeface="UTM Avo" panose="02040603050506020204" pitchFamily="18" charset="0"/>
              </a:rPr>
              <a:t>Hãy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kể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tên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một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số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cây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rau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mà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em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biết</a:t>
            </a:r>
            <a:r>
              <a:rPr lang="en-US" sz="1600" dirty="0" smtClean="0">
                <a:latin typeface="UTM Avo" panose="02040603050506020204" pitchFamily="18" charset="0"/>
              </a:rPr>
              <a:t>.</a:t>
            </a:r>
            <a:endParaRPr lang="vi-VN" sz="1600" dirty="0">
              <a:latin typeface="UTM Avo" panose="02040603050506020204" pitchFamily="18" charset="0"/>
            </a:endParaRPr>
          </a:p>
        </p:txBody>
      </p:sp>
      <p:pic>
        <p:nvPicPr>
          <p:cNvPr id="20" name="Picture 19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11" t="36850"/>
          <a:stretch/>
        </p:blipFill>
        <p:spPr>
          <a:xfrm>
            <a:off x="326410" y="2173410"/>
            <a:ext cx="6194324" cy="18714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Top 9 tác dụng của cây rau thì là - Tác Dụng Của Câ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701" y="1955686"/>
            <a:ext cx="4762500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8329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="" xmlns:a16="http://schemas.microsoft.com/office/drawing/2014/main" id="{CD95E369-22E3-47BF-A4B6-6F6C7AEDEE5A}"/>
              </a:ext>
            </a:extLst>
          </p:cNvPr>
          <p:cNvGrpSpPr/>
          <p:nvPr/>
        </p:nvGrpSpPr>
        <p:grpSpPr>
          <a:xfrm>
            <a:off x="1144267" y="1390819"/>
            <a:ext cx="4405927" cy="3318271"/>
            <a:chOff x="1417547" y="1264224"/>
            <a:chExt cx="4405927" cy="3318271"/>
          </a:xfrm>
        </p:grpSpPr>
        <p:pic>
          <p:nvPicPr>
            <p:cNvPr id="21" name="Picture 20">
              <a:extLst>
                <a:ext uri="{FF2B5EF4-FFF2-40B4-BE49-F238E27FC236}">
                  <a16:creationId xmlns="" xmlns:a16="http://schemas.microsoft.com/office/drawing/2014/main" id="{BDC5CE40-1276-45C8-A43B-95F4B8826CB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="" xmlns:a16="http://schemas.microsoft.com/office/drawing/2014/main" id="{790A94BE-1705-46B6-A274-580473BF97B9}"/>
                </a:ext>
              </a:extLst>
            </p:cNvPr>
            <p:cNvSpPr txBox="1"/>
            <p:nvPr/>
          </p:nvSpPr>
          <p:spPr>
            <a:xfrm>
              <a:off x="3064386" y="2987782"/>
              <a:ext cx="2009748" cy="976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44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44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D0BBE2AD-294A-48DF-B8A0-D8D32093CB5F}"/>
                </a:ext>
              </a:extLst>
            </p:cNvPr>
            <p:cNvSpPr txBox="1"/>
            <p:nvPr/>
          </p:nvSpPr>
          <p:spPr>
            <a:xfrm>
              <a:off x="2447589" y="2552809"/>
              <a:ext cx="3041009" cy="659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1 – 2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24" name="Picture 4">
            <a:extLst>
              <a:ext uri="{FF2B5EF4-FFF2-40B4-BE49-F238E27FC236}">
                <a16:creationId xmlns="" xmlns:a16="http://schemas.microsoft.com/office/drawing/2014/main" id="{52354FA0-88C8-4F5C-A6E1-0274A536B6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5294" y="3268600"/>
            <a:ext cx="1563093" cy="1563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="" xmlns:a16="http://schemas.microsoft.com/office/drawing/2014/main" id="{317816FD-9AC0-4D9F-95CF-E65FBC4086FF}"/>
              </a:ext>
            </a:extLst>
          </p:cNvPr>
          <p:cNvGrpSpPr/>
          <p:nvPr/>
        </p:nvGrpSpPr>
        <p:grpSpPr>
          <a:xfrm>
            <a:off x="326410" y="623829"/>
            <a:ext cx="1963303" cy="584775"/>
            <a:chOff x="337445" y="617893"/>
            <a:chExt cx="1963303" cy="584775"/>
          </a:xfrm>
        </p:grpSpPr>
        <p:sp>
          <p:nvSpPr>
            <p:cNvPr id="26" name="TextBox 25">
              <a:extLst>
                <a:ext uri="{FF2B5EF4-FFF2-40B4-BE49-F238E27FC236}">
                  <a16:creationId xmlns="" xmlns:a16="http://schemas.microsoft.com/office/drawing/2014/main" id="{6A553182-F3C1-4121-8FDA-73CEE8D72B23}"/>
                </a:ext>
              </a:extLst>
            </p:cNvPr>
            <p:cNvSpPr txBox="1"/>
            <p:nvPr/>
          </p:nvSpPr>
          <p:spPr>
            <a:xfrm>
              <a:off x="369343" y="617893"/>
              <a:ext cx="19314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BÀI </a:t>
              </a:r>
              <a:r>
                <a:rPr lang="en-US" sz="3200" dirty="0" smtClean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11 </a:t>
              </a:r>
              <a:endParaRPr lang="en-US" sz="3200" dirty="0">
                <a:solidFill>
                  <a:schemeClr val="bg1">
                    <a:lumMod val="25000"/>
                  </a:schemeClr>
                </a:solidFill>
                <a:latin typeface="UTM Cookies" panose="02040603050506020204" pitchFamily="18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="" xmlns:a16="http://schemas.microsoft.com/office/drawing/2014/main" id="{31A601FE-6892-4EC6-ACDD-75D395FCC956}"/>
                </a:ext>
              </a:extLst>
            </p:cNvPr>
            <p:cNvSpPr txBox="1"/>
            <p:nvPr/>
          </p:nvSpPr>
          <p:spPr>
            <a:xfrm>
              <a:off x="337445" y="617893"/>
              <a:ext cx="168920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7EA131"/>
                  </a:solidFill>
                  <a:latin typeface="UTM Cookies" panose="02040603050506020204" pitchFamily="18" charset="0"/>
                </a:rPr>
                <a:t>BÀI </a:t>
              </a:r>
              <a:r>
                <a:rPr lang="en-US" sz="3200" dirty="0" smtClean="0">
                  <a:solidFill>
                    <a:srgbClr val="7EA131"/>
                  </a:solidFill>
                  <a:latin typeface="UTM Cookies" panose="02040603050506020204" pitchFamily="18" charset="0"/>
                </a:rPr>
                <a:t>11</a:t>
              </a:r>
              <a:endParaRPr lang="en-US" sz="3200" dirty="0">
                <a:solidFill>
                  <a:srgbClr val="7EA131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1674447" y="508897"/>
            <a:ext cx="45862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/>
                </a:solidFill>
                <a:latin typeface="UTM Cookies" panose="02040603050506020204" pitchFamily="18" charset="0"/>
              </a:rPr>
              <a:t>SỰ TÍCH CÂY </a:t>
            </a:r>
            <a:r>
              <a:rPr lang="en-US" sz="3200" dirty="0" smtClean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/>
                </a:solidFill>
                <a:latin typeface="UTM Cookies" panose="02040603050506020204" pitchFamily="18" charset="0"/>
              </a:rPr>
              <a:t>THÌ </a:t>
            </a:r>
            <a:r>
              <a:rPr lang="en-US" sz="3200" dirty="0" smtClean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/>
                </a:solidFill>
                <a:latin typeface="UTM Cookies" panose="02040603050506020204" pitchFamily="18" charset="0"/>
              </a:rPr>
              <a:t>LÀ</a:t>
            </a:r>
            <a:endParaRPr lang="en-US" sz="3200" dirty="0">
              <a:ln>
                <a:solidFill>
                  <a:schemeClr val="bg1">
                    <a:lumMod val="25000"/>
                  </a:schemeClr>
                </a:solidFill>
              </a:ln>
              <a:solidFill>
                <a:schemeClr val="accent1"/>
              </a:solidFill>
              <a:latin typeface="UTM Cookies" panose="02040603050506020204" pitchFamily="18" charset="0"/>
            </a:endParaRPr>
          </a:p>
        </p:txBody>
      </p:sp>
      <p:sp>
        <p:nvSpPr>
          <p:cNvPr id="29" name="Google Shape;1714;p64"/>
          <p:cNvSpPr/>
          <p:nvPr/>
        </p:nvSpPr>
        <p:spPr>
          <a:xfrm rot="-2019064">
            <a:off x="1364812" y="1148138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1715;p64"/>
          <p:cNvSpPr/>
          <p:nvPr/>
        </p:nvSpPr>
        <p:spPr>
          <a:xfrm rot="-2019064">
            <a:off x="540995" y="1189492"/>
            <a:ext cx="105947" cy="97740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1716;p64"/>
          <p:cNvSpPr/>
          <p:nvPr/>
        </p:nvSpPr>
        <p:spPr>
          <a:xfrm rot="-2019064">
            <a:off x="740918" y="1318136"/>
            <a:ext cx="277738" cy="274989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" name="Google Shape;1725;p64"/>
          <p:cNvGrpSpPr/>
          <p:nvPr/>
        </p:nvGrpSpPr>
        <p:grpSpPr>
          <a:xfrm rot="-1723955">
            <a:off x="1087919" y="406428"/>
            <a:ext cx="222757" cy="246344"/>
            <a:chOff x="5414907" y="2017485"/>
            <a:chExt cx="220338" cy="243702"/>
          </a:xfrm>
        </p:grpSpPr>
        <p:sp>
          <p:nvSpPr>
            <p:cNvPr id="33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727;p64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" name="Google Shape;1714;p64"/>
          <p:cNvSpPr/>
          <p:nvPr/>
        </p:nvSpPr>
        <p:spPr>
          <a:xfrm rot="-2019064">
            <a:off x="668473" y="508187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" name="Google Shape;1725;p64"/>
          <p:cNvGrpSpPr/>
          <p:nvPr/>
        </p:nvGrpSpPr>
        <p:grpSpPr>
          <a:xfrm rot="6447076">
            <a:off x="1019839" y="1209110"/>
            <a:ext cx="272654" cy="312812"/>
            <a:chOff x="5365548" y="2017485"/>
            <a:chExt cx="269696" cy="309455"/>
          </a:xfrm>
        </p:grpSpPr>
        <p:sp>
          <p:nvSpPr>
            <p:cNvPr id="38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727;p64"/>
            <p:cNvSpPr/>
            <p:nvPr/>
          </p:nvSpPr>
          <p:spPr>
            <a:xfrm>
              <a:off x="5365548" y="2266682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401576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635794" y="366713"/>
            <a:ext cx="582308" cy="52517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2412898" y="430220"/>
            <a:ext cx="22719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b="1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Sự</a:t>
            </a:r>
            <a:r>
              <a:rPr lang="en-US" sz="1800" b="1" dirty="0" smtClean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tích</a:t>
            </a:r>
            <a:r>
              <a:rPr lang="en-US" sz="1800" b="1" dirty="0" smtClean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cây</a:t>
            </a:r>
            <a:r>
              <a:rPr lang="en-US" sz="1800" b="1" dirty="0" smtClean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thì</a:t>
            </a:r>
            <a:r>
              <a:rPr lang="en-US" sz="1800" b="1" dirty="0" smtClean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là</a:t>
            </a:r>
            <a:endParaRPr lang="en-US" sz="1800" b="1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413447" y="891885"/>
            <a:ext cx="610534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dirty="0" smtClean="0">
                <a:latin typeface="UTM Avo" panose="02040603050506020204" pitchFamily="18" charset="0"/>
              </a:rPr>
              <a:t>   </a:t>
            </a:r>
            <a:r>
              <a:rPr lang="en-US" sz="1600" dirty="0" err="1" smtClean="0">
                <a:latin typeface="UTM Avo" panose="02040603050506020204" pitchFamily="18" charset="0"/>
              </a:rPr>
              <a:t>Ngày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xưa</a:t>
            </a:r>
            <a:r>
              <a:rPr lang="en-US" sz="1600" dirty="0" smtClean="0">
                <a:latin typeface="UTM Avo" panose="02040603050506020204" pitchFamily="18" charset="0"/>
              </a:rPr>
              <a:t>, </a:t>
            </a:r>
            <a:r>
              <a:rPr lang="en-US" sz="1600" dirty="0" err="1" smtClean="0">
                <a:latin typeface="UTM Avo" panose="02040603050506020204" pitchFamily="18" charset="0"/>
              </a:rPr>
              <a:t>cây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cối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trên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trái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đất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chưa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có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tên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gọi</a:t>
            </a:r>
            <a:r>
              <a:rPr lang="en-US" sz="1600" dirty="0" smtClean="0">
                <a:latin typeface="UTM Avo" panose="02040603050506020204" pitchFamily="18" charset="0"/>
              </a:rPr>
              <a:t>. </a:t>
            </a:r>
            <a:r>
              <a:rPr lang="en-US" sz="1600" dirty="0" err="1" smtClean="0">
                <a:latin typeface="UTM Avo" panose="02040603050506020204" pitchFamily="18" charset="0"/>
              </a:rPr>
              <a:t>Trời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bèn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gọi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chúng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lên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để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đặt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tên</a:t>
            </a:r>
            <a:r>
              <a:rPr lang="en-US" sz="1600" dirty="0" smtClean="0">
                <a:latin typeface="UTM Avo" panose="02040603050506020204" pitchFamily="18" charset="0"/>
              </a:rPr>
              <a:t>. </a:t>
            </a:r>
            <a:r>
              <a:rPr lang="en-US" sz="1600" dirty="0" err="1" smtClean="0">
                <a:latin typeface="UTM Avo" panose="02040603050506020204" pitchFamily="18" charset="0"/>
              </a:rPr>
              <a:t>Cây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cối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mừng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rỡ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kéo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nhau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lên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trời</a:t>
            </a:r>
            <a:r>
              <a:rPr lang="en-US" sz="1600" dirty="0" smtClean="0">
                <a:latin typeface="UTM Avo" panose="02040603050506020204" pitchFamily="18" charset="0"/>
              </a:rPr>
              <a:t>. </a:t>
            </a:r>
            <a:r>
              <a:rPr lang="en-US" sz="1600" dirty="0" err="1" smtClean="0">
                <a:latin typeface="UTM Avo" panose="02040603050506020204" pitchFamily="18" charset="0"/>
              </a:rPr>
              <a:t>Trời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chỉ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tay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vào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từng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cây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và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đặt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tên</a:t>
            </a:r>
            <a:r>
              <a:rPr lang="en-US" sz="1600" dirty="0" smtClean="0">
                <a:latin typeface="UTM Avo" panose="02040603050506020204" pitchFamily="18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sz="1600" dirty="0" smtClean="0">
                <a:latin typeface="UTM Avo" panose="02040603050506020204" pitchFamily="18" charset="0"/>
              </a:rPr>
              <a:t>- </a:t>
            </a:r>
            <a:r>
              <a:rPr lang="en-US" sz="1600" dirty="0" err="1" smtClean="0">
                <a:latin typeface="UTM Avo" panose="02040603050506020204" pitchFamily="18" charset="0"/>
              </a:rPr>
              <a:t>Chú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thì</a:t>
            </a:r>
            <a:r>
              <a:rPr lang="en-US" sz="1600" dirty="0" smtClean="0">
                <a:latin typeface="UTM Avo" panose="02040603050506020204" pitchFamily="18" charset="0"/>
              </a:rPr>
              <a:t> ta </a:t>
            </a:r>
            <a:r>
              <a:rPr lang="en-US" sz="1600" dirty="0" err="1" smtClean="0">
                <a:latin typeface="UTM Avo" panose="02040603050506020204" pitchFamily="18" charset="0"/>
              </a:rPr>
              <a:t>đặt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tên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cho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là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cây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dừa</a:t>
            </a:r>
            <a:r>
              <a:rPr lang="en-US" sz="1600" dirty="0" smtClean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600" dirty="0" smtClean="0">
                <a:latin typeface="UTM Avo" panose="02040603050506020204" pitchFamily="18" charset="0"/>
              </a:rPr>
              <a:t>- </a:t>
            </a:r>
            <a:r>
              <a:rPr lang="en-US" sz="1600" dirty="0" err="1" smtClean="0">
                <a:latin typeface="UTM Avo" panose="02040603050506020204" pitchFamily="18" charset="0"/>
              </a:rPr>
              <a:t>Chú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thì</a:t>
            </a:r>
            <a:r>
              <a:rPr lang="en-US" sz="1600" dirty="0" smtClean="0">
                <a:latin typeface="UTM Avo" panose="02040603050506020204" pitchFamily="18" charset="0"/>
              </a:rPr>
              <a:t> ta </a:t>
            </a:r>
            <a:r>
              <a:rPr lang="en-US" sz="1600" dirty="0" err="1" smtClean="0">
                <a:latin typeface="UTM Avo" panose="02040603050506020204" pitchFamily="18" charset="0"/>
              </a:rPr>
              <a:t>đặt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tên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cho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là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cây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cau</a:t>
            </a:r>
            <a:r>
              <a:rPr lang="en-US" sz="1600" dirty="0" smtClean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600" dirty="0" smtClean="0">
                <a:latin typeface="UTM Avo" panose="02040603050506020204" pitchFamily="18" charset="0"/>
              </a:rPr>
              <a:t>- </a:t>
            </a:r>
            <a:r>
              <a:rPr lang="en-US" sz="1600" dirty="0" err="1" smtClean="0">
                <a:latin typeface="UTM Avo" panose="02040603050506020204" pitchFamily="18" charset="0"/>
              </a:rPr>
              <a:t>Chú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thì</a:t>
            </a:r>
            <a:r>
              <a:rPr lang="en-US" sz="1600" dirty="0" smtClean="0">
                <a:latin typeface="UTM Avo" panose="02040603050506020204" pitchFamily="18" charset="0"/>
              </a:rPr>
              <a:t> ta </a:t>
            </a:r>
            <a:r>
              <a:rPr lang="en-US" sz="1600" dirty="0" err="1" smtClean="0">
                <a:latin typeface="UTM Avo" panose="02040603050506020204" pitchFamily="18" charset="0"/>
              </a:rPr>
              <a:t>đặt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tên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cho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là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cây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mít</a:t>
            </a:r>
            <a:r>
              <a:rPr lang="en-US" sz="1600" dirty="0" smtClean="0">
                <a:latin typeface="UTM Avo" panose="02040603050506020204" pitchFamily="18" charset="0"/>
              </a:rPr>
              <a:t>…</a:t>
            </a:r>
          </a:p>
          <a:p>
            <a:pPr algn="just">
              <a:lnSpc>
                <a:spcPct val="150000"/>
              </a:lnSpc>
            </a:pPr>
            <a:r>
              <a:rPr lang="en-US" sz="1600" dirty="0" err="1" smtClean="0">
                <a:latin typeface="UTM Avo" panose="02040603050506020204" pitchFamily="18" charset="0"/>
              </a:rPr>
              <a:t>Trời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đặt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tên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mãi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vẫn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chưa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hết</a:t>
            </a:r>
            <a:r>
              <a:rPr lang="en-US" sz="1600" dirty="0" smtClean="0">
                <a:latin typeface="UTM Avo" panose="02040603050506020204" pitchFamily="18" charset="0"/>
              </a:rPr>
              <a:t>. </a:t>
            </a:r>
            <a:r>
              <a:rPr lang="en-US" sz="1600" dirty="0" err="1" smtClean="0">
                <a:latin typeface="UTM Avo" panose="02040603050506020204" pitchFamily="18" charset="0"/>
              </a:rPr>
              <a:t>Về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sau</a:t>
            </a:r>
            <a:r>
              <a:rPr lang="en-US" sz="1600" dirty="0" smtClean="0">
                <a:latin typeface="UTM Avo" panose="02040603050506020204" pitchFamily="18" charset="0"/>
              </a:rPr>
              <a:t>, </a:t>
            </a:r>
            <a:r>
              <a:rPr lang="en-US" sz="1600" dirty="0" err="1" smtClean="0">
                <a:latin typeface="UTM Avo" panose="02040603050506020204" pitchFamily="18" charset="0"/>
              </a:rPr>
              <a:t>trời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chỉ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nói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vắn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tắt</a:t>
            </a:r>
            <a:r>
              <a:rPr lang="en-US" sz="1600" dirty="0" smtClean="0">
                <a:latin typeface="UTM Avo" panose="02040603050506020204" pitchFamily="18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sz="1600" dirty="0" smtClean="0">
                <a:latin typeface="UTM Avo" panose="02040603050506020204" pitchFamily="18" charset="0"/>
              </a:rPr>
              <a:t>- </a:t>
            </a:r>
            <a:r>
              <a:rPr lang="en-US" sz="1600" dirty="0" err="1" smtClean="0">
                <a:latin typeface="UTM Avo" panose="02040603050506020204" pitchFamily="18" charset="0"/>
              </a:rPr>
              <a:t>Chú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thì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là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cây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cải</a:t>
            </a:r>
            <a:r>
              <a:rPr lang="en-US" sz="1600" dirty="0" smtClean="0">
                <a:latin typeface="UTM Avo" panose="02040603050506020204" pitchFamily="18" charset="0"/>
              </a:rPr>
              <a:t>.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sz="1600" dirty="0" err="1" smtClean="0">
                <a:latin typeface="UTM Avo" panose="02040603050506020204" pitchFamily="18" charset="0"/>
              </a:rPr>
              <a:t>Chú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là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cây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ớt</a:t>
            </a:r>
            <a:r>
              <a:rPr lang="en-US" sz="1600" dirty="0" smtClean="0">
                <a:latin typeface="UTM Avo" panose="02040603050506020204" pitchFamily="18" charset="0"/>
              </a:rPr>
              <a:t>.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sz="1600" dirty="0" err="1" smtClean="0">
                <a:latin typeface="UTM Avo" panose="02040603050506020204" pitchFamily="18" charset="0"/>
              </a:rPr>
              <a:t>Chú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là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cây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tỏi</a:t>
            </a:r>
            <a:r>
              <a:rPr lang="en-US" sz="1600" dirty="0" smtClean="0">
                <a:latin typeface="UTM Avo" panose="02040603050506020204" pitchFamily="18" charset="0"/>
              </a:rPr>
              <a:t>…</a:t>
            </a:r>
          </a:p>
          <a:p>
            <a:pPr algn="just">
              <a:lnSpc>
                <a:spcPct val="150000"/>
              </a:lnSpc>
            </a:pPr>
            <a:endParaRPr lang="vi-VN" sz="1600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0791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0490" y="439600"/>
            <a:ext cx="608947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dirty="0" smtClean="0">
                <a:latin typeface="UTM Avo" panose="02040603050506020204" pitchFamily="18" charset="0"/>
              </a:rPr>
              <a:t>        </a:t>
            </a:r>
            <a:r>
              <a:rPr lang="en-US" sz="1600" dirty="0" err="1" smtClean="0">
                <a:latin typeface="UTM Avo" panose="02040603050506020204" pitchFamily="18" charset="0"/>
              </a:rPr>
              <a:t>Khi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các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loài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cây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đều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có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tên</a:t>
            </a:r>
            <a:r>
              <a:rPr lang="en-US" sz="1600" dirty="0">
                <a:latin typeface="UTM Avo" panose="02040603050506020204" pitchFamily="18" charset="0"/>
              </a:rPr>
              <a:t>, </a:t>
            </a:r>
            <a:r>
              <a:rPr lang="en-US" sz="1600" dirty="0" err="1">
                <a:latin typeface="UTM Avo" panose="02040603050506020204" pitchFamily="18" charset="0"/>
              </a:rPr>
              <a:t>bỗng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một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cái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cây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dáng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mảnh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khảnh</a:t>
            </a:r>
            <a:r>
              <a:rPr lang="en-US" sz="1600" dirty="0">
                <a:latin typeface="UTM Avo" panose="02040603050506020204" pitchFamily="18" charset="0"/>
              </a:rPr>
              <a:t>, </a:t>
            </a:r>
            <a:r>
              <a:rPr lang="en-US" sz="1600" dirty="0" err="1">
                <a:latin typeface="UTM Avo" panose="02040603050506020204" pitchFamily="18" charset="0"/>
              </a:rPr>
              <a:t>lá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nhỏ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xíu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đến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xin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đặt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tên</a:t>
            </a:r>
            <a:r>
              <a:rPr lang="en-US" sz="1600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600" dirty="0">
                <a:latin typeface="UTM Avo" panose="02040603050506020204" pitchFamily="18" charset="0"/>
              </a:rPr>
              <a:t>- </a:t>
            </a:r>
            <a:r>
              <a:rPr lang="en-US" sz="1600" dirty="0" err="1">
                <a:latin typeface="UTM Avo" panose="02040603050506020204" pitchFamily="18" charset="0"/>
              </a:rPr>
              <a:t>Chú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bé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tí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xíu</a:t>
            </a:r>
            <a:r>
              <a:rPr lang="en-US" sz="1600" dirty="0">
                <a:latin typeface="UTM Avo" panose="02040603050506020204" pitchFamily="18" charset="0"/>
              </a:rPr>
              <a:t>, </a:t>
            </a:r>
            <a:r>
              <a:rPr lang="en-US" sz="1600" dirty="0" err="1">
                <a:latin typeface="UTM Avo" panose="02040603050506020204" pitchFamily="18" charset="0"/>
              </a:rPr>
              <a:t>chú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có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ích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gì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để</a:t>
            </a:r>
            <a:r>
              <a:rPr lang="en-US" sz="1600" dirty="0">
                <a:latin typeface="UTM Avo" panose="02040603050506020204" pitchFamily="18" charset="0"/>
              </a:rPr>
              <a:t> ta </a:t>
            </a:r>
            <a:r>
              <a:rPr lang="en-US" sz="1600" dirty="0" err="1">
                <a:latin typeface="UTM Avo" panose="02040603050506020204" pitchFamily="18" charset="0"/>
              </a:rPr>
              <a:t>đặt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tên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nào</a:t>
            </a:r>
            <a:r>
              <a:rPr lang="en-US" sz="1600" dirty="0">
                <a:latin typeface="UTM Avo" panose="02040603050506020204" pitchFamily="18" charset="0"/>
              </a:rPr>
              <a:t>? – </a:t>
            </a:r>
            <a:r>
              <a:rPr lang="en-US" sz="1600" dirty="0" err="1">
                <a:latin typeface="UTM Avo" panose="02040603050506020204" pitchFamily="18" charset="0"/>
              </a:rPr>
              <a:t>trời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hỏi</a:t>
            </a:r>
            <a:r>
              <a:rPr lang="en-US" sz="1600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Cây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nhỏ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liền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thưa</a:t>
            </a:r>
            <a:r>
              <a:rPr lang="en-US" sz="1600" dirty="0">
                <a:latin typeface="UTM Avo" panose="02040603050506020204" pitchFamily="18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sz="1600" dirty="0">
                <a:latin typeface="UTM Avo" panose="02040603050506020204" pitchFamily="18" charset="0"/>
              </a:rPr>
              <a:t>- </a:t>
            </a:r>
            <a:r>
              <a:rPr lang="en-US" sz="1600" dirty="0" err="1">
                <a:latin typeface="UTM Avo" panose="02040603050506020204" pitchFamily="18" charset="0"/>
              </a:rPr>
              <a:t>Thưa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trời</a:t>
            </a:r>
            <a:r>
              <a:rPr lang="en-US" sz="1600" dirty="0">
                <a:latin typeface="UTM Avo" panose="02040603050506020204" pitchFamily="18" charset="0"/>
              </a:rPr>
              <a:t>, </a:t>
            </a:r>
            <a:r>
              <a:rPr lang="en-US" sz="1600" dirty="0" err="1">
                <a:latin typeface="UTM Avo" panose="02040603050506020204" pitchFamily="18" charset="0"/>
              </a:rPr>
              <a:t>khi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nấu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canh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riêu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cá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hoặc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làm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chả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cá</a:t>
            </a:r>
            <a:r>
              <a:rPr lang="en-US" sz="1600" dirty="0" smtClean="0">
                <a:latin typeface="UTM Avo" panose="02040603050506020204" pitchFamily="18" charset="0"/>
              </a:rPr>
              <a:t>, </a:t>
            </a:r>
            <a:r>
              <a:rPr lang="en-US" sz="1600" dirty="0" err="1">
                <a:latin typeface="UTM Avo" panose="02040603050506020204" pitchFamily="18" charset="0"/>
              </a:rPr>
              <a:t>chả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mực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mà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không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có</a:t>
            </a:r>
            <a:r>
              <a:rPr lang="en-US" sz="1600" dirty="0">
                <a:latin typeface="UTM Avo" panose="02040603050506020204" pitchFamily="18" charset="0"/>
              </a:rPr>
              <a:t> con </a:t>
            </a:r>
            <a:r>
              <a:rPr lang="en-US" sz="1600" dirty="0" err="1">
                <a:latin typeface="UTM Avo" panose="02040603050506020204" pitchFamily="18" charset="0"/>
              </a:rPr>
              <a:t>thì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mất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cả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ngon</a:t>
            </a:r>
            <a:r>
              <a:rPr lang="en-US" sz="1600" dirty="0">
                <a:latin typeface="UTM Avo" panose="02040603050506020204" pitchFamily="18" charset="0"/>
              </a:rPr>
              <a:t> ạ.</a:t>
            </a:r>
          </a:p>
          <a:p>
            <a:pPr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Trời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liền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bảo</a:t>
            </a:r>
            <a:r>
              <a:rPr lang="en-US" sz="1600" dirty="0">
                <a:latin typeface="UTM Avo" panose="02040603050506020204" pitchFamily="18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sz="1600" dirty="0">
                <a:latin typeface="UTM Avo" panose="02040603050506020204" pitchFamily="18" charset="0"/>
              </a:rPr>
              <a:t>- Ừ, </a:t>
            </a:r>
            <a:r>
              <a:rPr lang="en-US" sz="1600" dirty="0" err="1">
                <a:latin typeface="UTM Avo" panose="02040603050506020204" pitchFamily="18" charset="0"/>
              </a:rPr>
              <a:t>để</a:t>
            </a:r>
            <a:r>
              <a:rPr lang="en-US" sz="1600" dirty="0">
                <a:latin typeface="UTM Avo" panose="02040603050506020204" pitchFamily="18" charset="0"/>
              </a:rPr>
              <a:t> ta </a:t>
            </a:r>
            <a:r>
              <a:rPr lang="en-US" sz="1600" dirty="0" err="1">
                <a:latin typeface="UTM Avo" panose="02040603050506020204" pitchFamily="18" charset="0"/>
              </a:rPr>
              <a:t>nghĩ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cho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một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cái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tên</a:t>
            </a:r>
            <a:r>
              <a:rPr lang="en-US" sz="1600" dirty="0">
                <a:latin typeface="UTM Avo" panose="02040603050506020204" pitchFamily="18" charset="0"/>
              </a:rPr>
              <a:t>. </a:t>
            </a:r>
            <a:r>
              <a:rPr lang="en-US" sz="1600" dirty="0" err="1">
                <a:latin typeface="UTM Avo" panose="02040603050506020204" pitchFamily="18" charset="0"/>
              </a:rPr>
              <a:t>Tên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chú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thì</a:t>
            </a:r>
            <a:r>
              <a:rPr lang="en-US" sz="1600" dirty="0">
                <a:latin typeface="UTM Avo" panose="02040603050506020204" pitchFamily="18" charset="0"/>
              </a:rPr>
              <a:t>… </a:t>
            </a:r>
            <a:r>
              <a:rPr lang="en-US" sz="1600" dirty="0" err="1">
                <a:latin typeface="UTM Avo" panose="02040603050506020204" pitchFamily="18" charset="0"/>
              </a:rPr>
              <a:t>là</a:t>
            </a:r>
            <a:r>
              <a:rPr lang="en-US" sz="1600" dirty="0">
                <a:latin typeface="UTM Avo" panose="02040603050506020204" pitchFamily="18" charset="0"/>
              </a:rPr>
              <a:t>… </a:t>
            </a:r>
            <a:r>
              <a:rPr lang="en-US" sz="1600" dirty="0" err="1">
                <a:latin typeface="UTM Avo" panose="02040603050506020204" pitchFamily="18" charset="0"/>
              </a:rPr>
              <a:t>thì</a:t>
            </a:r>
            <a:r>
              <a:rPr lang="en-US" sz="1600" dirty="0">
                <a:latin typeface="UTM Avo" panose="02040603050506020204" pitchFamily="18" charset="0"/>
              </a:rPr>
              <a:t>… </a:t>
            </a:r>
            <a:r>
              <a:rPr lang="en-US" sz="1600" dirty="0" err="1">
                <a:latin typeface="UTM Avo" panose="02040603050506020204" pitchFamily="18" charset="0"/>
              </a:rPr>
              <a:t>là</a:t>
            </a:r>
            <a:r>
              <a:rPr lang="en-US" sz="1600" dirty="0">
                <a:latin typeface="UTM Avo" panose="02040603050506020204" pitchFamily="18" charset="0"/>
              </a:rPr>
              <a:t>…</a:t>
            </a:r>
          </a:p>
          <a:p>
            <a:pPr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Trời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còn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đang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suy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nghĩ</a:t>
            </a:r>
            <a:r>
              <a:rPr lang="en-US" sz="1600" dirty="0">
                <a:latin typeface="UTM Avo" panose="02040603050506020204" pitchFamily="18" charset="0"/>
              </a:rPr>
              <a:t>, </a:t>
            </a:r>
            <a:r>
              <a:rPr lang="en-US" sz="1600" dirty="0" err="1">
                <a:latin typeface="UTM Avo" panose="02040603050506020204" pitchFamily="18" charset="0"/>
              </a:rPr>
              <a:t>cây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nhỏ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đã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chạy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xa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rồi</a:t>
            </a:r>
            <a:r>
              <a:rPr lang="en-US" sz="1600" dirty="0">
                <a:latin typeface="UTM Avo" panose="02040603050506020204" pitchFamily="18" charset="0"/>
              </a:rPr>
              <a:t>. </a:t>
            </a:r>
            <a:r>
              <a:rPr lang="en-US" sz="1600" dirty="0" err="1">
                <a:latin typeface="UTM Avo" panose="02040603050506020204" pitchFamily="18" charset="0"/>
              </a:rPr>
              <a:t>Nó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mừng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rỡ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khoe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với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bạn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bè</a:t>
            </a:r>
            <a:r>
              <a:rPr lang="en-US" sz="1600" dirty="0">
                <a:latin typeface="UTM Avo" panose="02040603050506020204" pitchFamily="18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sz="1600" dirty="0">
                <a:latin typeface="UTM Avo" panose="02040603050506020204" pitchFamily="18" charset="0"/>
              </a:rPr>
              <a:t>- </a:t>
            </a:r>
            <a:r>
              <a:rPr lang="en-US" sz="1600" dirty="0" err="1" smtClean="0">
                <a:latin typeface="UTM Avo" panose="02040603050506020204" pitchFamily="18" charset="0"/>
              </a:rPr>
              <a:t>Trời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đặt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tên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cho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tôi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là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cây</a:t>
            </a:r>
            <a:r>
              <a:rPr lang="en-US" sz="1600" dirty="0">
                <a:latin typeface="UTM Avo" panose="02040603050506020204" pitchFamily="18" charset="0"/>
              </a:rPr>
              <a:t> “</a:t>
            </a:r>
            <a:r>
              <a:rPr lang="en-US" sz="1600" dirty="0" err="1">
                <a:latin typeface="UTM Avo" panose="02040603050506020204" pitchFamily="18" charset="0"/>
              </a:rPr>
              <a:t>thì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là</a:t>
            </a:r>
            <a:r>
              <a:rPr lang="en-US" sz="1600" dirty="0">
                <a:latin typeface="UTM Avo" panose="02040603050506020204" pitchFamily="18" charset="0"/>
              </a:rPr>
              <a:t>” </a:t>
            </a:r>
            <a:r>
              <a:rPr lang="en-US" sz="1600" dirty="0" err="1">
                <a:latin typeface="UTM Avo" panose="02040603050506020204" pitchFamily="18" charset="0"/>
              </a:rPr>
              <a:t>đấy</a:t>
            </a:r>
            <a:r>
              <a:rPr lang="en-US" sz="1600" dirty="0">
                <a:latin typeface="UTM Avo" panose="02040603050506020204" pitchFamily="18" charset="0"/>
              </a:rPr>
              <a:t>!</a:t>
            </a:r>
          </a:p>
          <a:p>
            <a:pPr algn="r">
              <a:lnSpc>
                <a:spcPct val="150000"/>
              </a:lnSpc>
            </a:pPr>
            <a:r>
              <a:rPr lang="en-US" sz="1200" i="1" dirty="0">
                <a:latin typeface="UTM Avo" panose="02040603050506020204" pitchFamily="18" charset="0"/>
              </a:rPr>
              <a:t> (</a:t>
            </a:r>
            <a:r>
              <a:rPr lang="en-US" sz="1200" i="1" dirty="0" err="1">
                <a:latin typeface="UTM Avo" panose="02040603050506020204" pitchFamily="18" charset="0"/>
              </a:rPr>
              <a:t>Sự</a:t>
            </a:r>
            <a:r>
              <a:rPr lang="en-US" sz="1200" i="1" dirty="0">
                <a:latin typeface="UTM Avo" panose="02040603050506020204" pitchFamily="18" charset="0"/>
              </a:rPr>
              <a:t> </a:t>
            </a:r>
            <a:r>
              <a:rPr lang="en-US" sz="1200" i="1" dirty="0" err="1">
                <a:latin typeface="UTM Avo" panose="02040603050506020204" pitchFamily="18" charset="0"/>
              </a:rPr>
              <a:t>tích</a:t>
            </a:r>
            <a:r>
              <a:rPr lang="en-US" sz="1200" i="1" dirty="0">
                <a:latin typeface="UTM Avo" panose="02040603050506020204" pitchFamily="18" charset="0"/>
              </a:rPr>
              <a:t> </a:t>
            </a:r>
            <a:r>
              <a:rPr lang="en-US" sz="1200" i="1" dirty="0" err="1">
                <a:latin typeface="UTM Avo" panose="02040603050506020204" pitchFamily="18" charset="0"/>
              </a:rPr>
              <a:t>cây</a:t>
            </a:r>
            <a:r>
              <a:rPr lang="en-US" sz="1200" i="1" dirty="0">
                <a:latin typeface="UTM Avo" panose="02040603050506020204" pitchFamily="18" charset="0"/>
              </a:rPr>
              <a:t> </a:t>
            </a:r>
            <a:r>
              <a:rPr lang="en-US" sz="1200" i="1" dirty="0" err="1">
                <a:latin typeface="UTM Avo" panose="02040603050506020204" pitchFamily="18" charset="0"/>
              </a:rPr>
              <a:t>thì</a:t>
            </a:r>
            <a:r>
              <a:rPr lang="en-US" sz="1200" i="1" dirty="0">
                <a:latin typeface="UTM Avo" panose="02040603050506020204" pitchFamily="18" charset="0"/>
              </a:rPr>
              <a:t> </a:t>
            </a:r>
            <a:r>
              <a:rPr lang="en-US" sz="1200" i="1" dirty="0" err="1">
                <a:latin typeface="UTM Avo" panose="02040603050506020204" pitchFamily="18" charset="0"/>
              </a:rPr>
              <a:t>là</a:t>
            </a:r>
            <a:r>
              <a:rPr lang="en-US" sz="1200" i="1" dirty="0">
                <a:latin typeface="UTM Avo" panose="02040603050506020204" pitchFamily="18" charset="0"/>
              </a:rPr>
              <a:t> – </a:t>
            </a:r>
            <a:r>
              <a:rPr lang="en-US" sz="1200" i="1" dirty="0" err="1">
                <a:latin typeface="UTM Avo" panose="02040603050506020204" pitchFamily="18" charset="0"/>
              </a:rPr>
              <a:t>Trịnh</a:t>
            </a:r>
            <a:r>
              <a:rPr lang="en-US" sz="1200" i="1" dirty="0">
                <a:latin typeface="UTM Avo" panose="02040603050506020204" pitchFamily="18" charset="0"/>
              </a:rPr>
              <a:t> </a:t>
            </a:r>
            <a:r>
              <a:rPr lang="en-US" sz="1200" i="1" dirty="0" err="1">
                <a:latin typeface="UTM Avo" panose="02040603050506020204" pitchFamily="18" charset="0"/>
              </a:rPr>
              <a:t>Mạnh</a:t>
            </a:r>
            <a:r>
              <a:rPr lang="en-US" sz="1200" i="1" dirty="0">
                <a:latin typeface="UTM Avo" panose="02040603050506020204" pitchFamily="18" charset="0"/>
              </a:rPr>
              <a:t> </a:t>
            </a:r>
            <a:r>
              <a:rPr lang="en-US" sz="1200" i="1" dirty="0" err="1">
                <a:latin typeface="UTM Avo" panose="02040603050506020204" pitchFamily="18" charset="0"/>
              </a:rPr>
              <a:t>kể</a:t>
            </a:r>
            <a:r>
              <a:rPr lang="en-US" sz="1200" i="1" dirty="0" smtClean="0">
                <a:latin typeface="UTM Avo" panose="02040603050506020204" pitchFamily="18" charset="0"/>
              </a:rPr>
              <a:t>)) 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3686371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939379E3-F72F-364A-B033-9BD22226F102}"/>
              </a:ext>
            </a:extLst>
          </p:cNvPr>
          <p:cNvSpPr txBox="1"/>
          <p:nvPr/>
        </p:nvSpPr>
        <p:spPr>
          <a:xfrm>
            <a:off x="1767486" y="618785"/>
            <a:ext cx="5365827" cy="574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Các từ </a:t>
            </a: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khó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phát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âm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04B2AE07-AE20-3040-9F7E-25ABBA398403}"/>
              </a:ext>
            </a:extLst>
          </p:cNvPr>
          <p:cNvSpPr/>
          <p:nvPr/>
        </p:nvSpPr>
        <p:spPr>
          <a:xfrm>
            <a:off x="1136551" y="1314054"/>
            <a:ext cx="5996762" cy="575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smtClean="0">
                <a:latin typeface="UTM Avo" panose="02040603050506020204" pitchFamily="18" charset="0"/>
              </a:rPr>
              <a:t>    </a:t>
            </a:r>
            <a:r>
              <a:rPr lang="en-US" sz="2400" dirty="0" err="1" smtClean="0">
                <a:latin typeface="UTM Avo" panose="02040603050506020204" pitchFamily="18" charset="0"/>
              </a:rPr>
              <a:t>vắn</a:t>
            </a:r>
            <a:r>
              <a:rPr lang="en-US" sz="2400" dirty="0" smtClean="0">
                <a:latin typeface="UTM Avo" panose="02040603050506020204" pitchFamily="18" charset="0"/>
              </a:rPr>
              <a:t> </a:t>
            </a:r>
            <a:r>
              <a:rPr lang="en-US" sz="2400" dirty="0" err="1" smtClean="0">
                <a:latin typeface="UTM Avo" panose="02040603050506020204" pitchFamily="18" charset="0"/>
              </a:rPr>
              <a:t>tắt</a:t>
            </a:r>
            <a:endParaRPr lang="vi-VN" sz="2400" dirty="0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89984686-D9C8-1541-B1BE-DF75E6CE61B6}"/>
              </a:ext>
            </a:extLst>
          </p:cNvPr>
          <p:cNvSpPr/>
          <p:nvPr/>
        </p:nvSpPr>
        <p:spPr>
          <a:xfrm>
            <a:off x="1136551" y="1902498"/>
            <a:ext cx="5996762" cy="575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     </a:t>
            </a:r>
            <a:r>
              <a:rPr lang="en-US" sz="2400" dirty="0" err="1" smtClean="0">
                <a:latin typeface="UTM Avo" panose="02040603050506020204" pitchFamily="18" charset="0"/>
              </a:rPr>
              <a:t>mảnh</a:t>
            </a:r>
            <a:r>
              <a:rPr lang="en-US" sz="2400" dirty="0" smtClean="0">
                <a:latin typeface="UTM Avo" panose="02040603050506020204" pitchFamily="18" charset="0"/>
              </a:rPr>
              <a:t> </a:t>
            </a:r>
            <a:r>
              <a:rPr lang="en-US" sz="2400" dirty="0" err="1" smtClean="0">
                <a:latin typeface="UTM Avo" panose="02040603050506020204" pitchFamily="18" charset="0"/>
              </a:rPr>
              <a:t>khảnh</a:t>
            </a:r>
            <a:endParaRPr lang="vi-VN" sz="2400" dirty="0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050DC3C9-D8FE-8343-84BC-BA7E05AFEB0D}"/>
              </a:ext>
            </a:extLst>
          </p:cNvPr>
          <p:cNvSpPr/>
          <p:nvPr/>
        </p:nvSpPr>
        <p:spPr>
          <a:xfrm>
            <a:off x="1136551" y="2490942"/>
            <a:ext cx="5996762" cy="575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     </a:t>
            </a:r>
            <a:r>
              <a:rPr lang="en-US" sz="2400" dirty="0" err="1" smtClean="0">
                <a:latin typeface="UTM Avo" panose="02040603050506020204" pitchFamily="18" charset="0"/>
              </a:rPr>
              <a:t>canh</a:t>
            </a:r>
            <a:r>
              <a:rPr lang="en-US" sz="2400" dirty="0" smtClean="0">
                <a:latin typeface="UTM Avo" panose="02040603050506020204" pitchFamily="18" charset="0"/>
              </a:rPr>
              <a:t> </a:t>
            </a:r>
            <a:r>
              <a:rPr lang="en-US" sz="2400" dirty="0" err="1" smtClean="0">
                <a:latin typeface="UTM Avo" panose="02040603050506020204" pitchFamily="18" charset="0"/>
              </a:rPr>
              <a:t>riêu</a:t>
            </a:r>
            <a:endParaRPr lang="vi-VN" sz="2400" dirty="0"/>
          </a:p>
        </p:txBody>
      </p:sp>
      <p:sp>
        <p:nvSpPr>
          <p:cNvPr id="6" name="Oval 5">
            <a:extLst>
              <a:ext uri="{FF2B5EF4-FFF2-40B4-BE49-F238E27FC236}">
                <a16:creationId xmlns="" xmlns:a16="http://schemas.microsoft.com/office/drawing/2014/main" id="{E1DFA7C5-42F0-644F-A449-37BAD5B856D4}"/>
              </a:ext>
            </a:extLst>
          </p:cNvPr>
          <p:cNvSpPr/>
          <p:nvPr/>
        </p:nvSpPr>
        <p:spPr>
          <a:xfrm>
            <a:off x="1306227" y="1557746"/>
            <a:ext cx="233916" cy="23391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Oval 6">
            <a:extLst>
              <a:ext uri="{FF2B5EF4-FFF2-40B4-BE49-F238E27FC236}">
                <a16:creationId xmlns="" xmlns:a16="http://schemas.microsoft.com/office/drawing/2014/main" id="{F72DEC70-6CE3-A84E-B133-9B8831666FB9}"/>
              </a:ext>
            </a:extLst>
          </p:cNvPr>
          <p:cNvSpPr/>
          <p:nvPr/>
        </p:nvSpPr>
        <p:spPr>
          <a:xfrm>
            <a:off x="1306227" y="2146190"/>
            <a:ext cx="233916" cy="23391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Oval 7">
            <a:extLst>
              <a:ext uri="{FF2B5EF4-FFF2-40B4-BE49-F238E27FC236}">
                <a16:creationId xmlns="" xmlns:a16="http://schemas.microsoft.com/office/drawing/2014/main" id="{48FA0106-3394-A74C-9895-B3A17E410635}"/>
              </a:ext>
            </a:extLst>
          </p:cNvPr>
          <p:cNvSpPr/>
          <p:nvPr/>
        </p:nvSpPr>
        <p:spPr>
          <a:xfrm>
            <a:off x="1306227" y="2734634"/>
            <a:ext cx="233916" cy="23391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050DC3C9-D8FE-8343-84BC-BA7E05AFEB0D}"/>
              </a:ext>
            </a:extLst>
          </p:cNvPr>
          <p:cNvSpPr/>
          <p:nvPr/>
        </p:nvSpPr>
        <p:spPr>
          <a:xfrm>
            <a:off x="1136551" y="3040819"/>
            <a:ext cx="5996762" cy="575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     </a:t>
            </a:r>
            <a:r>
              <a:rPr lang="en-US" sz="2400" dirty="0" err="1" smtClean="0">
                <a:latin typeface="UTM Avo" panose="02040603050506020204" pitchFamily="18" charset="0"/>
              </a:rPr>
              <a:t>suy</a:t>
            </a:r>
            <a:r>
              <a:rPr lang="en-US" sz="2400" dirty="0" smtClean="0">
                <a:latin typeface="UTM Avo" panose="02040603050506020204" pitchFamily="18" charset="0"/>
              </a:rPr>
              <a:t> </a:t>
            </a:r>
            <a:r>
              <a:rPr lang="en-US" sz="2400" dirty="0" err="1" smtClean="0">
                <a:latin typeface="UTM Avo" panose="02040603050506020204" pitchFamily="18" charset="0"/>
              </a:rPr>
              <a:t>nghĩ</a:t>
            </a:r>
            <a:endParaRPr lang="vi-VN" sz="2400" dirty="0"/>
          </a:p>
        </p:txBody>
      </p:sp>
      <p:sp>
        <p:nvSpPr>
          <p:cNvPr id="11" name="Oval 10">
            <a:extLst>
              <a:ext uri="{FF2B5EF4-FFF2-40B4-BE49-F238E27FC236}">
                <a16:creationId xmlns="" xmlns:a16="http://schemas.microsoft.com/office/drawing/2014/main" id="{F72DEC70-6CE3-A84E-B133-9B8831666FB9}"/>
              </a:ext>
            </a:extLst>
          </p:cNvPr>
          <p:cNvSpPr/>
          <p:nvPr/>
        </p:nvSpPr>
        <p:spPr>
          <a:xfrm>
            <a:off x="1306227" y="3287370"/>
            <a:ext cx="233916" cy="23391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52845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 animBg="1"/>
      <p:bldP spid="7" grpId="0" animBg="1"/>
      <p:bldP spid="8" grpId="0" animBg="1"/>
      <p:bldP spid="9" grpId="0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939379E3-F72F-364A-B033-9BD22226F102}"/>
              </a:ext>
            </a:extLst>
          </p:cNvPr>
          <p:cNvSpPr txBox="1"/>
          <p:nvPr/>
        </p:nvSpPr>
        <p:spPr>
          <a:xfrm>
            <a:off x="2589639" y="579456"/>
            <a:ext cx="16934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Ngắt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câu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04B2AE07-AE20-3040-9F7E-25ABBA398403}"/>
              </a:ext>
            </a:extLst>
          </p:cNvPr>
          <p:cNvSpPr/>
          <p:nvPr/>
        </p:nvSpPr>
        <p:spPr>
          <a:xfrm>
            <a:off x="353961" y="1668015"/>
            <a:ext cx="61648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dirty="0">
                <a:latin typeface="UTM Avo" panose="02040603050506020204" pitchFamily="18" charset="0"/>
              </a:rPr>
              <a:t>- </a:t>
            </a:r>
            <a:r>
              <a:rPr lang="en-US" sz="1800" dirty="0" err="1">
                <a:latin typeface="UTM Avo" panose="02040603050506020204" pitchFamily="18" charset="0"/>
              </a:rPr>
              <a:t>Thưa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trời</a:t>
            </a:r>
            <a:r>
              <a:rPr lang="en-US" sz="1800" dirty="0">
                <a:latin typeface="UTM Avo" panose="02040603050506020204" pitchFamily="18" charset="0"/>
              </a:rPr>
              <a:t>, </a:t>
            </a:r>
            <a:r>
              <a:rPr lang="en-US" sz="1800" dirty="0" err="1">
                <a:latin typeface="UTM Avo" panose="02040603050506020204" pitchFamily="18" charset="0"/>
              </a:rPr>
              <a:t>khi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nấu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canh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riêu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cá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hoặc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làm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chả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cá</a:t>
            </a:r>
            <a:r>
              <a:rPr lang="en-US" sz="1800" dirty="0" smtClean="0">
                <a:latin typeface="UTM Avo" panose="02040603050506020204" pitchFamily="18" charset="0"/>
              </a:rPr>
              <a:t>, </a:t>
            </a:r>
            <a:r>
              <a:rPr lang="en-US" sz="1800" dirty="0" err="1">
                <a:latin typeface="UTM Avo" panose="02040603050506020204" pitchFamily="18" charset="0"/>
              </a:rPr>
              <a:t>chả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mực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mà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không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có</a:t>
            </a:r>
            <a:r>
              <a:rPr lang="en-US" sz="1800" dirty="0">
                <a:latin typeface="UTM Avo" panose="02040603050506020204" pitchFamily="18" charset="0"/>
              </a:rPr>
              <a:t> con </a:t>
            </a:r>
            <a:r>
              <a:rPr lang="en-US" sz="1800" dirty="0" err="1">
                <a:latin typeface="UTM Avo" panose="02040603050506020204" pitchFamily="18" charset="0"/>
              </a:rPr>
              <a:t>thì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mất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cả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ngon</a:t>
            </a:r>
            <a:r>
              <a:rPr lang="en-US" sz="1800" dirty="0">
                <a:latin typeface="UTM Avo" panose="02040603050506020204" pitchFamily="18" charset="0"/>
              </a:rPr>
              <a:t> ạ.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1524000" y="1722680"/>
            <a:ext cx="108155" cy="43226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3577933" y="1695518"/>
            <a:ext cx="95124" cy="43416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5177128" y="1731211"/>
            <a:ext cx="108155" cy="43226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1689615" y="2159079"/>
            <a:ext cx="108155" cy="43226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3433371" y="2168163"/>
            <a:ext cx="108155" cy="43226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3512199" y="2168163"/>
            <a:ext cx="108155" cy="43226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1002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939379E3-F72F-364A-B033-9BD22226F102}"/>
              </a:ext>
            </a:extLst>
          </p:cNvPr>
          <p:cNvSpPr txBox="1"/>
          <p:nvPr/>
        </p:nvSpPr>
        <p:spPr>
          <a:xfrm>
            <a:off x="1767486" y="618785"/>
            <a:ext cx="53658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Các từ </a:t>
            </a: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cần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giải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nghĩa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04B2AE07-AE20-3040-9F7E-25ABBA398403}"/>
              </a:ext>
            </a:extLst>
          </p:cNvPr>
          <p:cNvSpPr/>
          <p:nvPr/>
        </p:nvSpPr>
        <p:spPr>
          <a:xfrm>
            <a:off x="438459" y="1371073"/>
            <a:ext cx="213759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smtClean="0">
                <a:latin typeface="UTM Avo" panose="02040603050506020204" pitchFamily="18" charset="0"/>
              </a:rPr>
              <a:t>    </a:t>
            </a:r>
            <a:r>
              <a:rPr lang="en-US" sz="2000" dirty="0" err="1" smtClean="0">
                <a:latin typeface="UTM Avo" panose="02040603050506020204" pitchFamily="18" charset="0"/>
              </a:rPr>
              <a:t>vắn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tắt</a:t>
            </a:r>
            <a:r>
              <a:rPr lang="en-US" sz="2000" dirty="0" smtClean="0">
                <a:latin typeface="UTM Avo" panose="02040603050506020204" pitchFamily="18" charset="0"/>
              </a:rPr>
              <a:t> (</a:t>
            </a:r>
            <a:r>
              <a:rPr lang="en-US" sz="2000" dirty="0" err="1" smtClean="0">
                <a:latin typeface="UTM Avo" panose="02040603050506020204" pitchFamily="18" charset="0"/>
              </a:rPr>
              <a:t>nói</a:t>
            </a:r>
            <a:r>
              <a:rPr lang="en-US" sz="2000" dirty="0" smtClean="0">
                <a:latin typeface="UTM Avo" panose="02040603050506020204" pitchFamily="18" charset="0"/>
              </a:rPr>
              <a:t>)</a:t>
            </a:r>
            <a:endParaRPr lang="vi-VN" sz="2000" dirty="0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89984686-D9C8-1541-B1BE-DF75E6CE61B6}"/>
              </a:ext>
            </a:extLst>
          </p:cNvPr>
          <p:cNvSpPr/>
          <p:nvPr/>
        </p:nvSpPr>
        <p:spPr>
          <a:xfrm>
            <a:off x="438459" y="1866530"/>
            <a:ext cx="2627375" cy="4954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dirty="0">
                <a:latin typeface="UTM Avo" panose="02040603050506020204" pitchFamily="18" charset="0"/>
              </a:rPr>
              <a:t>     </a:t>
            </a:r>
            <a:r>
              <a:rPr lang="en-US" sz="2000" dirty="0" err="1" smtClean="0">
                <a:latin typeface="UTM Avo" panose="02040603050506020204" pitchFamily="18" charset="0"/>
              </a:rPr>
              <a:t>mảnh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khảnh</a:t>
            </a:r>
            <a:endParaRPr lang="vi-VN" sz="2000" dirty="0"/>
          </a:p>
        </p:txBody>
      </p:sp>
      <p:sp>
        <p:nvSpPr>
          <p:cNvPr id="6" name="Oval 5">
            <a:extLst>
              <a:ext uri="{FF2B5EF4-FFF2-40B4-BE49-F238E27FC236}">
                <a16:creationId xmlns="" xmlns:a16="http://schemas.microsoft.com/office/drawing/2014/main" id="{E1DFA7C5-42F0-644F-A449-37BAD5B856D4}"/>
              </a:ext>
            </a:extLst>
          </p:cNvPr>
          <p:cNvSpPr/>
          <p:nvPr/>
        </p:nvSpPr>
        <p:spPr>
          <a:xfrm>
            <a:off x="608135" y="1557746"/>
            <a:ext cx="233916" cy="23391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200"/>
          </a:p>
        </p:txBody>
      </p:sp>
      <p:sp>
        <p:nvSpPr>
          <p:cNvPr id="7" name="Oval 6">
            <a:extLst>
              <a:ext uri="{FF2B5EF4-FFF2-40B4-BE49-F238E27FC236}">
                <a16:creationId xmlns="" xmlns:a16="http://schemas.microsoft.com/office/drawing/2014/main" id="{F72DEC70-6CE3-A84E-B133-9B8831666FB9}"/>
              </a:ext>
            </a:extLst>
          </p:cNvPr>
          <p:cNvSpPr/>
          <p:nvPr/>
        </p:nvSpPr>
        <p:spPr>
          <a:xfrm>
            <a:off x="608135" y="2042351"/>
            <a:ext cx="233916" cy="23391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200"/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04B2AE07-AE20-3040-9F7E-25ABBA398403}"/>
              </a:ext>
            </a:extLst>
          </p:cNvPr>
          <p:cNvSpPr/>
          <p:nvPr/>
        </p:nvSpPr>
        <p:spPr>
          <a:xfrm>
            <a:off x="2366021" y="1358103"/>
            <a:ext cx="3936455" cy="4954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smtClean="0">
                <a:solidFill>
                  <a:srgbClr val="C00000"/>
                </a:solidFill>
                <a:latin typeface="UTM Avo" panose="02040603050506020204" pitchFamily="18" charset="0"/>
              </a:rPr>
              <a:t>: </a:t>
            </a:r>
            <a:r>
              <a:rPr lang="en-US" sz="20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nói</a:t>
            </a:r>
            <a:r>
              <a:rPr lang="en-US" sz="2000" dirty="0" smtClean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một</a:t>
            </a:r>
            <a:r>
              <a:rPr lang="en-US" sz="2000" dirty="0" smtClean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cách</a:t>
            </a:r>
            <a:r>
              <a:rPr lang="en-US" sz="2000" dirty="0" smtClean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ngắn</a:t>
            </a:r>
            <a:r>
              <a:rPr lang="en-US" sz="2000" dirty="0" smtClean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gọn</a:t>
            </a:r>
            <a:r>
              <a:rPr lang="en-US" sz="2000" dirty="0" smtClean="0">
                <a:solidFill>
                  <a:srgbClr val="C00000"/>
                </a:solidFill>
                <a:latin typeface="UTM Avo" panose="02040603050506020204" pitchFamily="18" charset="0"/>
              </a:rPr>
              <a:t>.</a:t>
            </a:r>
            <a:endParaRPr lang="vi-VN" sz="2000" dirty="0">
              <a:solidFill>
                <a:srgbClr val="C00000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04B2AE07-AE20-3040-9F7E-25ABBA398403}"/>
              </a:ext>
            </a:extLst>
          </p:cNvPr>
          <p:cNvSpPr/>
          <p:nvPr/>
        </p:nvSpPr>
        <p:spPr>
          <a:xfrm>
            <a:off x="2088200" y="1866530"/>
            <a:ext cx="5531799" cy="4954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smtClean="0">
                <a:solidFill>
                  <a:srgbClr val="C00000"/>
                </a:solidFill>
                <a:latin typeface="UTM Avo" panose="02040603050506020204" pitchFamily="18" charset="0"/>
              </a:rPr>
              <a:t>   : </a:t>
            </a:r>
            <a:r>
              <a:rPr lang="en-US" sz="20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cao</a:t>
            </a:r>
            <a:r>
              <a:rPr lang="en-US" sz="2000" dirty="0" smtClean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gầy,nhỏ,trông</a:t>
            </a:r>
            <a:r>
              <a:rPr lang="en-US" sz="2000" dirty="0" smtClean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có</a:t>
            </a:r>
            <a:r>
              <a:rPr lang="en-US" sz="2000" dirty="0" smtClean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vẻ</a:t>
            </a:r>
            <a:r>
              <a:rPr lang="en-US" sz="2000" dirty="0" smtClean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yếu</a:t>
            </a:r>
            <a:r>
              <a:rPr lang="en-US" sz="2000" dirty="0" smtClean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ớt</a:t>
            </a:r>
            <a:endParaRPr lang="vi-VN" sz="2000" dirty="0">
              <a:solidFill>
                <a:srgbClr val="C00000"/>
              </a:solidFill>
            </a:endParaRPr>
          </a:p>
        </p:txBody>
      </p:sp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254" y="2676919"/>
            <a:ext cx="4444966" cy="2061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51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 animBg="1"/>
      <p:bldP spid="7" grpId="0" animBg="1"/>
      <p:bldP spid="15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95299" y="362770"/>
            <a:ext cx="3042331" cy="728662"/>
            <a:chOff x="495299" y="362770"/>
            <a:chExt cx="3042331" cy="728662"/>
          </a:xfrm>
        </p:grpSpPr>
        <p:pic>
          <p:nvPicPr>
            <p:cNvPr id="3" name="Picture 2" descr="20210409090849_wm_shs-tieng-viet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65" t="20433" r="84827" b="75049"/>
            <a:stretch/>
          </p:blipFill>
          <p:spPr bwMode="auto">
            <a:xfrm>
              <a:off x="495299" y="362770"/>
              <a:ext cx="747713" cy="728662"/>
            </a:xfrm>
            <a:prstGeom prst="roundRect">
              <a:avLst>
                <a:gd name="adj" fmla="val 33007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1112646" y="500147"/>
              <a:ext cx="2424984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800" b="1" dirty="0" smtClean="0">
                  <a:solidFill>
                    <a:srgbClr val="17479D"/>
                  </a:solidFill>
                  <a:latin typeface="UTM Avo" panose="02040603050506020204" pitchFamily="18" charset="0"/>
                </a:rPr>
                <a:t>TRẢ LỜI CÂU HỎI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495299" y="943951"/>
            <a:ext cx="5905501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dirty="0" smtClean="0">
                <a:latin typeface="UTM Avo" panose="02040603050506020204" pitchFamily="18" charset="0"/>
              </a:rPr>
              <a:t>2.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để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được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trời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đặt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tên</a:t>
            </a:r>
            <a:r>
              <a:rPr lang="en-US" sz="1800" dirty="0" smtClean="0">
                <a:latin typeface="UTM Avo" panose="02040603050506020204" pitchFamily="18" charset="0"/>
              </a:rPr>
              <a:t>, </a:t>
            </a:r>
            <a:r>
              <a:rPr lang="en-US" sz="1800" dirty="0" err="1" smtClean="0">
                <a:latin typeface="UTM Avo" panose="02040603050506020204" pitchFamily="18" charset="0"/>
              </a:rPr>
              <a:t>cái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cây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dáng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mảnh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khảnh</a:t>
            </a:r>
            <a:r>
              <a:rPr lang="en-US" sz="1800" dirty="0" smtClean="0">
                <a:latin typeface="UTM Avo" panose="02040603050506020204" pitchFamily="18" charset="0"/>
              </a:rPr>
              <a:t>, </a:t>
            </a:r>
            <a:r>
              <a:rPr lang="en-US" sz="1800" dirty="0" err="1" smtClean="0">
                <a:latin typeface="UTM Avo" panose="02040603050506020204" pitchFamily="18" charset="0"/>
              </a:rPr>
              <a:t>lá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nhỏ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xíu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đã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giới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thiệu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về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mình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như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thế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nào</a:t>
            </a:r>
            <a:r>
              <a:rPr lang="en-US" sz="1800" dirty="0" smtClean="0">
                <a:latin typeface="UTM Avo" panose="02040603050506020204" pitchFamily="18" charset="0"/>
              </a:rPr>
              <a:t>?</a:t>
            </a:r>
          </a:p>
          <a:p>
            <a:pPr algn="just">
              <a:lnSpc>
                <a:spcPct val="150000"/>
              </a:lnSpc>
            </a:pPr>
            <a:r>
              <a:rPr lang="en-US" sz="1800" dirty="0" err="1">
                <a:solidFill>
                  <a:srgbClr val="C00000"/>
                </a:solidFill>
                <a:latin typeface="UTM Avo" panose="02040603050506020204" pitchFamily="18" charset="0"/>
              </a:rPr>
              <a:t>Cây</a:t>
            </a:r>
            <a:r>
              <a:rPr lang="en-US" sz="18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UTM Avo" panose="02040603050506020204" pitchFamily="18" charset="0"/>
              </a:rPr>
              <a:t>nhỏ</a:t>
            </a:r>
            <a:r>
              <a:rPr lang="en-US" sz="18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UTM Avo" panose="02040603050506020204" pitchFamily="18" charset="0"/>
              </a:rPr>
              <a:t>liền</a:t>
            </a:r>
            <a:r>
              <a:rPr lang="en-US" sz="18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UTM Avo" panose="02040603050506020204" pitchFamily="18" charset="0"/>
              </a:rPr>
              <a:t>thưa</a:t>
            </a:r>
            <a:r>
              <a:rPr lang="en-US" sz="1800" dirty="0">
                <a:solidFill>
                  <a:srgbClr val="C00000"/>
                </a:solidFill>
                <a:latin typeface="UTM Avo" panose="02040603050506020204" pitchFamily="18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sz="1800" dirty="0">
                <a:solidFill>
                  <a:srgbClr val="C00000"/>
                </a:solidFill>
                <a:latin typeface="UTM Avo" panose="02040603050506020204" pitchFamily="18" charset="0"/>
              </a:rPr>
              <a:t>- </a:t>
            </a:r>
            <a:r>
              <a:rPr lang="en-US" sz="1800" dirty="0" err="1">
                <a:solidFill>
                  <a:srgbClr val="C00000"/>
                </a:solidFill>
                <a:latin typeface="UTM Avo" panose="02040603050506020204" pitchFamily="18" charset="0"/>
              </a:rPr>
              <a:t>Thưa</a:t>
            </a:r>
            <a:r>
              <a:rPr lang="en-US" sz="18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UTM Avo" panose="02040603050506020204" pitchFamily="18" charset="0"/>
              </a:rPr>
              <a:t>trời</a:t>
            </a:r>
            <a:r>
              <a:rPr lang="en-US" sz="1800" dirty="0">
                <a:solidFill>
                  <a:srgbClr val="C00000"/>
                </a:solidFill>
                <a:latin typeface="UTM Avo" panose="02040603050506020204" pitchFamily="18" charset="0"/>
              </a:rPr>
              <a:t>, </a:t>
            </a:r>
            <a:r>
              <a:rPr lang="en-US" sz="1800" dirty="0" err="1">
                <a:solidFill>
                  <a:srgbClr val="C00000"/>
                </a:solidFill>
                <a:latin typeface="UTM Avo" panose="02040603050506020204" pitchFamily="18" charset="0"/>
              </a:rPr>
              <a:t>khi</a:t>
            </a:r>
            <a:r>
              <a:rPr lang="en-US" sz="18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UTM Avo" panose="02040603050506020204" pitchFamily="18" charset="0"/>
              </a:rPr>
              <a:t>nấu</a:t>
            </a:r>
            <a:r>
              <a:rPr lang="en-US" sz="18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UTM Avo" panose="02040603050506020204" pitchFamily="18" charset="0"/>
              </a:rPr>
              <a:t>canh</a:t>
            </a:r>
            <a:r>
              <a:rPr lang="en-US" sz="18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UTM Avo" panose="02040603050506020204" pitchFamily="18" charset="0"/>
              </a:rPr>
              <a:t>riêu</a:t>
            </a:r>
            <a:r>
              <a:rPr lang="en-US" sz="18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UTM Avo" panose="02040603050506020204" pitchFamily="18" charset="0"/>
              </a:rPr>
              <a:t>cá</a:t>
            </a:r>
            <a:r>
              <a:rPr lang="en-US" sz="18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UTM Avo" panose="02040603050506020204" pitchFamily="18" charset="0"/>
              </a:rPr>
              <a:t>hoặc</a:t>
            </a:r>
            <a:r>
              <a:rPr lang="en-US" sz="18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UTM Avo" panose="02040603050506020204" pitchFamily="18" charset="0"/>
              </a:rPr>
              <a:t>làm</a:t>
            </a:r>
            <a:r>
              <a:rPr lang="en-US" sz="18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UTM Avo" panose="02040603050506020204" pitchFamily="18" charset="0"/>
              </a:rPr>
              <a:t>chả</a:t>
            </a:r>
            <a:r>
              <a:rPr lang="en-US" sz="18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UTM Avo" panose="02040603050506020204" pitchFamily="18" charset="0"/>
              </a:rPr>
              <a:t>cá</a:t>
            </a:r>
            <a:r>
              <a:rPr lang="en-US" sz="1800" dirty="0">
                <a:solidFill>
                  <a:srgbClr val="C00000"/>
                </a:solidFill>
                <a:latin typeface="UTM Avo" panose="02040603050506020204" pitchFamily="18" charset="0"/>
              </a:rPr>
              <a:t>, </a:t>
            </a:r>
            <a:r>
              <a:rPr lang="en-US" sz="1800" dirty="0" err="1">
                <a:solidFill>
                  <a:srgbClr val="C00000"/>
                </a:solidFill>
                <a:latin typeface="UTM Avo" panose="02040603050506020204" pitchFamily="18" charset="0"/>
              </a:rPr>
              <a:t>chả</a:t>
            </a:r>
            <a:r>
              <a:rPr lang="en-US" sz="18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UTM Avo" panose="02040603050506020204" pitchFamily="18" charset="0"/>
              </a:rPr>
              <a:t>mực</a:t>
            </a:r>
            <a:r>
              <a:rPr lang="en-US" sz="18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UTM Avo" panose="02040603050506020204" pitchFamily="18" charset="0"/>
              </a:rPr>
              <a:t>mà</a:t>
            </a:r>
            <a:r>
              <a:rPr lang="en-US" sz="18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UTM Avo" panose="02040603050506020204" pitchFamily="18" charset="0"/>
              </a:rPr>
              <a:t>không</a:t>
            </a:r>
            <a:r>
              <a:rPr lang="en-US" sz="18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UTM Avo" panose="02040603050506020204" pitchFamily="18" charset="0"/>
              </a:rPr>
              <a:t>có</a:t>
            </a:r>
            <a:r>
              <a:rPr lang="en-US" sz="1800" dirty="0">
                <a:solidFill>
                  <a:srgbClr val="C00000"/>
                </a:solidFill>
                <a:latin typeface="UTM Avo" panose="02040603050506020204" pitchFamily="18" charset="0"/>
              </a:rPr>
              <a:t> con </a:t>
            </a:r>
            <a:r>
              <a:rPr lang="en-US" sz="1800" dirty="0" err="1">
                <a:solidFill>
                  <a:srgbClr val="C00000"/>
                </a:solidFill>
                <a:latin typeface="UTM Avo" panose="02040603050506020204" pitchFamily="18" charset="0"/>
              </a:rPr>
              <a:t>thì</a:t>
            </a:r>
            <a:r>
              <a:rPr lang="en-US" sz="18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UTM Avo" panose="02040603050506020204" pitchFamily="18" charset="0"/>
              </a:rPr>
              <a:t>mất</a:t>
            </a:r>
            <a:r>
              <a:rPr lang="en-US" sz="18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UTM Avo" panose="02040603050506020204" pitchFamily="18" charset="0"/>
              </a:rPr>
              <a:t>cả</a:t>
            </a:r>
            <a:r>
              <a:rPr lang="en-US" sz="18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UTM Avo" panose="02040603050506020204" pitchFamily="18" charset="0"/>
              </a:rPr>
              <a:t>ngon</a:t>
            </a:r>
            <a:r>
              <a:rPr lang="en-US" sz="1800" dirty="0">
                <a:solidFill>
                  <a:srgbClr val="C00000"/>
                </a:solidFill>
                <a:latin typeface="UTM Avo" panose="02040603050506020204" pitchFamily="18" charset="0"/>
              </a:rPr>
              <a:t> ạ.</a:t>
            </a:r>
            <a:endParaRPr lang="en-US" sz="1800" dirty="0" smtClean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607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theme/theme1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784</TotalTime>
  <Words>593</Words>
  <Application>Microsoft Office PowerPoint</Application>
  <PresentationFormat>Custom</PresentationFormat>
  <Paragraphs>69</Paragraphs>
  <Slides>18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UTM Cookies</vt:lpstr>
      <vt:lpstr>Montserrat</vt:lpstr>
      <vt:lpstr>UTM Avo</vt:lpstr>
      <vt:lpstr>Wingdings</vt:lpstr>
      <vt:lpstr>HP001 4 hàng</vt:lpstr>
      <vt:lpstr>HP001 5 hàng</vt:lpstr>
      <vt:lpstr>Arial</vt:lpstr>
      <vt:lpstr>Kalam</vt:lpstr>
      <vt:lpstr>Doodle Sketchbook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L.U</dc:creator>
  <cp:lastModifiedBy>Techsi.vn</cp:lastModifiedBy>
  <cp:revision>85</cp:revision>
  <dcterms:modified xsi:type="dcterms:W3CDTF">2023-02-27T02:18:51Z</dcterms:modified>
</cp:coreProperties>
</file>