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708" r:id="rId2"/>
  </p:sldMasterIdLst>
  <p:notesMasterIdLst>
    <p:notesMasterId r:id="rId19"/>
  </p:notesMasterIdLst>
  <p:sldIdLst>
    <p:sldId id="341" r:id="rId3"/>
    <p:sldId id="333" r:id="rId4"/>
    <p:sldId id="334" r:id="rId5"/>
    <p:sldId id="335" r:id="rId6"/>
    <p:sldId id="336" r:id="rId7"/>
    <p:sldId id="337" r:id="rId8"/>
    <p:sldId id="338" r:id="rId9"/>
    <p:sldId id="353" r:id="rId10"/>
    <p:sldId id="342" r:id="rId11"/>
    <p:sldId id="344" r:id="rId12"/>
    <p:sldId id="354" r:id="rId13"/>
    <p:sldId id="316" r:id="rId14"/>
    <p:sldId id="343" r:id="rId15"/>
    <p:sldId id="317" r:id="rId16"/>
    <p:sldId id="355" r:id="rId17"/>
    <p:sldId id="332" r:id="rId18"/>
  </p:sldIdLst>
  <p:sldSz cx="6858000" cy="5143500"/>
  <p:notesSz cx="6858000" cy="9144000"/>
  <p:embeddedFontLst>
    <p:embeddedFont>
      <p:font typeface="Kalam" panose="020B0604020202020204" charset="0"/>
      <p:regular r:id="rId20"/>
      <p:bold r:id="rId21"/>
    </p:embeddedFont>
    <p:embeddedFont>
      <p:font typeface="Montserrat" panose="02000505000000020004" pitchFamily="2" charset="0"/>
      <p:regular r:id="rId22"/>
      <p:bold r:id="rId23"/>
      <p:italic r:id="rId24"/>
      <p:boldItalic r:id="rId25"/>
    </p:embeddedFont>
    <p:embeddedFont>
      <p:font typeface="UTM Avo" panose="02040603050506020204" pitchFamily="18" charset="0"/>
      <p:regular r:id="rId26"/>
      <p:bold r:id="rId27"/>
      <p:italic r:id="rId28"/>
      <p:boldItalic r:id="rId29"/>
    </p:embeddedFont>
    <p:embeddedFont>
      <p:font typeface="UTM Cookies" panose="02040603050506020204" pitchFamily="18"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EA131"/>
    <a:srgbClr val="B7D574"/>
    <a:srgbClr val="BEE7FB"/>
    <a:srgbClr val="8AB036"/>
    <a:srgbClr val="F95D51"/>
    <a:srgbClr val="FB4C43"/>
    <a:srgbClr val="96C2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60"/>
    <p:restoredTop sz="94615"/>
  </p:normalViewPr>
  <p:slideViewPr>
    <p:cSldViewPr snapToGrid="0">
      <p:cViewPr varScale="1">
        <p:scale>
          <a:sx n="90" d="100"/>
          <a:sy n="90" d="100"/>
        </p:scale>
        <p:origin x="600" y="72"/>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980261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4168401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22052618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367847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915036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46896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95228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022811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id="{81E8044B-5A9F-3B47-AF82-354549520988}"/>
              </a:ext>
            </a:extLst>
          </p:cNvPr>
          <p:cNvSpPr>
            <a:spLocks/>
          </p:cNvSpPr>
          <p:nvPr userDrawn="1"/>
        </p:nvSpPr>
        <p:spPr bwMode="auto">
          <a:xfrm rot="10800000">
            <a:off x="61544" y="-61546"/>
            <a:ext cx="6734909" cy="5205044"/>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solidFill>
            <a:schemeClr val="accent2"/>
          </a:solid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97839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4018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38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009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233932" y="194193"/>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20782" y="1331119"/>
            <a:ext cx="6436810"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userDrawn="1"/>
        </p:nvGrpSpPr>
        <p:grpSpPr>
          <a:xfrm>
            <a:off x="282786" y="255821"/>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89816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83476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04172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631680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226558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45B48A23-F086-E848-93F2-BE7280BF92FE}"/>
              </a:ext>
            </a:extLst>
          </p:cNvPr>
          <p:cNvSpPr/>
          <p:nvPr userDrawn="1"/>
        </p:nvSpPr>
        <p:spPr>
          <a:xfrm>
            <a:off x="4859677" y="4928056"/>
            <a:ext cx="1612942" cy="215444"/>
          </a:xfrm>
          <a:prstGeom prst="rect">
            <a:avLst/>
          </a:prstGeom>
        </p:spPr>
        <p:txBody>
          <a:bodyPr wrap="none">
            <a:spAutoFit/>
          </a:bodyPr>
          <a:lstStyle/>
          <a:p>
            <a:r>
              <a:rPr lang="en-US" sz="800" b="0" i="0" dirty="0">
                <a:solidFill>
                  <a:srgbClr val="000000"/>
                </a:solidFill>
                <a:effectLst/>
                <a:latin typeface="+mn-lt"/>
              </a:rPr>
              <a:t>FeistyForwarders_0968120672</a:t>
            </a:r>
            <a:endParaRPr lang="x-none"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706" r:id="rId1"/>
    <p:sldLayoutId id="2147483707" r:id="rId2"/>
    <p:sldLayoutId id="2147483690" r:id="rId3"/>
    <p:sldLayoutId id="214748369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C05AA50F-DFE7-6C4B-92C5-EBE8E2BC7899}"/>
              </a:ext>
            </a:extLst>
          </p:cNvPr>
          <p:cNvSpPr/>
          <p:nvPr userDrawn="1"/>
        </p:nvSpPr>
        <p:spPr>
          <a:xfrm>
            <a:off x="4859677" y="4928056"/>
            <a:ext cx="1612942" cy="215444"/>
          </a:xfrm>
          <a:prstGeom prst="rect">
            <a:avLst/>
          </a:prstGeom>
        </p:spPr>
        <p:txBody>
          <a:bodyPr wrap="none">
            <a:spAutoFit/>
          </a:bodyPr>
          <a:lstStyle/>
          <a:p>
            <a:r>
              <a:rPr lang="en-US" sz="800" b="0" i="0" dirty="0">
                <a:solidFill>
                  <a:srgbClr val="000000"/>
                </a:solidFill>
                <a:effectLst/>
                <a:latin typeface="+mn-lt"/>
              </a:rPr>
              <a:t>FeistyForwarders_0968120672</a:t>
            </a:r>
            <a:endParaRPr lang="x-none" sz="800" dirty="0">
              <a:solidFill>
                <a:srgbClr val="000000"/>
              </a:solidFill>
              <a:latin typeface="+mn-lt"/>
            </a:endParaRPr>
          </a:p>
        </p:txBody>
      </p:sp>
    </p:spTree>
    <p:extLst>
      <p:ext uri="{BB962C8B-B14F-4D97-AF65-F5344CB8AC3E}">
        <p14:creationId xmlns:p14="http://schemas.microsoft.com/office/powerpoint/2010/main" val="1334049421"/>
      </p:ext>
    </p:extLst>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microsoft.com/office/2007/relationships/hdphoto" Target="../media/hdphoto7.wdp"/><Relationship Id="rId5" Type="http://schemas.openxmlformats.org/officeDocument/2006/relationships/image" Target="../media/image18.png"/><Relationship Id="rId10" Type="http://schemas.microsoft.com/office/2007/relationships/hdphoto" Target="../media/hdphoto9.wdp"/><Relationship Id="rId4" Type="http://schemas.microsoft.com/office/2007/relationships/hdphoto" Target="../media/hdphoto6.wdp"/><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microsoft.com/office/2007/relationships/hdphoto" Target="../media/hdphoto11.wdp"/><Relationship Id="rId5" Type="http://schemas.openxmlformats.org/officeDocument/2006/relationships/image" Target="../media/image22.png"/><Relationship Id="rId4" Type="http://schemas.microsoft.com/office/2007/relationships/hdphoto" Target="../media/hdphoto10.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12.wdp"/><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hdphoto" Target="../media/hdphoto1.wdp"/><Relationship Id="rId7"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4.png"/><Relationship Id="rId5" Type="http://schemas.microsoft.com/office/2007/relationships/hdphoto" Target="../media/hdphoto3.wdp"/><Relationship Id="rId4" Type="http://schemas.openxmlformats.org/officeDocument/2006/relationships/image" Target="../media/image13.png"/><Relationship Id="rId9" Type="http://schemas.microsoft.com/office/2007/relationships/hdphoto" Target="../media/hdphoto5.wdp"/></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5E2A01A-37E7-4E49-A4B0-0BE4C4D94941}"/>
              </a:ext>
            </a:extLst>
          </p:cNvPr>
          <p:cNvGrpSpPr/>
          <p:nvPr/>
        </p:nvGrpSpPr>
        <p:grpSpPr>
          <a:xfrm>
            <a:off x="1144267" y="1390819"/>
            <a:ext cx="4405927" cy="3318271"/>
            <a:chOff x="1417547" y="1264224"/>
            <a:chExt cx="4405927" cy="3318271"/>
          </a:xfrm>
        </p:grpSpPr>
        <p:pic>
          <p:nvPicPr>
            <p:cNvPr id="12" name="Picture 11">
              <a:extLst>
                <a:ext uri="{FF2B5EF4-FFF2-40B4-BE49-F238E27FC236}">
                  <a16:creationId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a16="http://schemas.microsoft.com/office/drawing/2014/main" id="{FF041EC8-55B2-4FCF-BB45-E1C5B0EA5B49}"/>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VIẾT</a:t>
              </a:r>
              <a:endParaRPr lang="en-US" sz="44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id="{1572C51F-CECB-48A7-8A70-7BA2BE8A7350}"/>
                </a:ext>
              </a:extLst>
            </p:cNvPr>
            <p:cNvSpPr txBox="1"/>
            <p:nvPr/>
          </p:nvSpPr>
          <p:spPr>
            <a:xfrm>
              <a:off x="1961448" y="2608611"/>
              <a:ext cx="3041009" cy="659989"/>
            </a:xfrm>
            <a:prstGeom prst="rect">
              <a:avLst/>
            </a:prstGeom>
            <a:noFill/>
          </p:spPr>
          <p:txBody>
            <a:bodyPr wrap="square" rtlCol="0">
              <a:spAutoFit/>
            </a:bodyPr>
            <a:lstStyle/>
            <a:p>
              <a:pPr algn="ctr">
                <a:lnSpc>
                  <a:spcPct val="150000"/>
                </a:lnSpc>
              </a:pPr>
              <a:r>
                <a:rPr lang="vi-VN" sz="2800" b="1">
                  <a:solidFill>
                    <a:schemeClr val="accent1">
                      <a:lumMod val="50000"/>
                    </a:schemeClr>
                  </a:solidFill>
                  <a:latin typeface="UTM Avo" panose="02040603050506020204" pitchFamily="18" charset="0"/>
                </a:rPr>
                <a:t>TIẾT 3</a:t>
              </a:r>
              <a:endParaRPr lang="en-US" sz="2800" b="1" dirty="0">
                <a:solidFill>
                  <a:schemeClr val="accent1">
                    <a:lumMod val="50000"/>
                  </a:schemeClr>
                </a:solidFill>
                <a:latin typeface="UTM Avo" panose="02040603050506020204" pitchFamily="18" charset="0"/>
              </a:endParaRPr>
            </a:p>
          </p:txBody>
        </p:sp>
      </p:grpSp>
      <p:pic>
        <p:nvPicPr>
          <p:cNvPr id="15" name="Picture 2">
            <a:extLst>
              <a:ext uri="{FF2B5EF4-FFF2-40B4-BE49-F238E27FC236}">
                <a16:creationId xmlns:a16="http://schemas.microsoft.com/office/drawing/2014/main" id="{DB42BD70-9A17-4FEB-8463-55E3911EA577}"/>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29177" y="3197640"/>
            <a:ext cx="1557223" cy="15572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F09FE986-86F1-7144-8B34-DF7C9BF4A1A5}"/>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MÙA NƯỚC NỔI</a:t>
            </a:r>
            <a:endParaRPr lang="en-US" sz="4400" dirty="0">
              <a:solidFill>
                <a:schemeClr val="accent2"/>
              </a:solidFill>
              <a:latin typeface="UTM Cookies" panose="02040603050506020204" pitchFamily="18" charset="0"/>
            </a:endParaRPr>
          </a:p>
        </p:txBody>
      </p:sp>
      <p:grpSp>
        <p:nvGrpSpPr>
          <p:cNvPr id="21" name="Group 20">
            <a:extLst>
              <a:ext uri="{FF2B5EF4-FFF2-40B4-BE49-F238E27FC236}">
                <a16:creationId xmlns:a16="http://schemas.microsoft.com/office/drawing/2014/main" id="{01215EE0-FCB5-6B41-92B1-3F8B03EB099A}"/>
              </a:ext>
            </a:extLst>
          </p:cNvPr>
          <p:cNvGrpSpPr/>
          <p:nvPr/>
        </p:nvGrpSpPr>
        <p:grpSpPr>
          <a:xfrm>
            <a:off x="395070" y="578414"/>
            <a:ext cx="1613648" cy="751495"/>
            <a:chOff x="369342" y="617893"/>
            <a:chExt cx="1613648" cy="751495"/>
          </a:xfrm>
        </p:grpSpPr>
        <p:sp>
          <p:nvSpPr>
            <p:cNvPr id="22" name="TextBox 21">
              <a:extLst>
                <a:ext uri="{FF2B5EF4-FFF2-40B4-BE49-F238E27FC236}">
                  <a16:creationId xmlns:a16="http://schemas.microsoft.com/office/drawing/2014/main" id="{30927A0E-958A-9E42-926D-6D66C20B4782}"/>
                </a:ext>
              </a:extLst>
            </p:cNvPr>
            <p:cNvSpPr txBox="1"/>
            <p:nvPr/>
          </p:nvSpPr>
          <p:spPr>
            <a:xfrm>
              <a:off x="369343" y="617893"/>
              <a:ext cx="1613647" cy="707886"/>
            </a:xfrm>
            <a:prstGeom prst="rect">
              <a:avLst/>
            </a:prstGeom>
            <a:noFill/>
          </p:spPr>
          <p:txBody>
            <a:bodyPr wrap="square" rtlCol="0">
              <a:spAutoFit/>
            </a:bodyPr>
            <a:lstStyle/>
            <a:p>
              <a:r>
                <a:rPr lang="en-US" sz="4000" dirty="0">
                  <a:solidFill>
                    <a:schemeClr val="accent1">
                      <a:lumMod val="50000"/>
                    </a:schemeClr>
                  </a:solidFill>
                  <a:latin typeface="UTM Cookies" panose="02040603050506020204" pitchFamily="18" charset="0"/>
                </a:rPr>
                <a:t>BÀI</a:t>
              </a:r>
              <a:r>
                <a:rPr lang="en-US" sz="1800" dirty="0">
                  <a:solidFill>
                    <a:schemeClr val="accent1">
                      <a:lumMod val="50000"/>
                    </a:schemeClr>
                  </a:solidFill>
                  <a:latin typeface="UTM Cookies" panose="02040603050506020204" pitchFamily="18" charset="0"/>
                </a:rPr>
                <a:t> </a:t>
              </a:r>
              <a:r>
                <a:rPr lang="en-US" sz="4000" dirty="0">
                  <a:solidFill>
                    <a:schemeClr val="accent1">
                      <a:lumMod val="50000"/>
                    </a:schemeClr>
                  </a:solidFill>
                  <a:latin typeface="UTM Cookies" panose="02040603050506020204" pitchFamily="18" charset="0"/>
                </a:rPr>
                <a:t>2</a:t>
              </a:r>
            </a:p>
          </p:txBody>
        </p:sp>
        <p:sp>
          <p:nvSpPr>
            <p:cNvPr id="23" name="TextBox 22">
              <a:extLst>
                <a:ext uri="{FF2B5EF4-FFF2-40B4-BE49-F238E27FC236}">
                  <a16:creationId xmlns:a16="http://schemas.microsoft.com/office/drawing/2014/main" id="{12FEDA2B-AA4C-624F-BC07-90F547F452F4}"/>
                </a:ext>
              </a:extLst>
            </p:cNvPr>
            <p:cNvSpPr txBox="1"/>
            <p:nvPr/>
          </p:nvSpPr>
          <p:spPr>
            <a:xfrm>
              <a:off x="369342" y="661502"/>
              <a:ext cx="1613647" cy="707886"/>
            </a:xfrm>
            <a:prstGeom prst="rect">
              <a:avLst/>
            </a:prstGeom>
            <a:noFill/>
          </p:spPr>
          <p:txBody>
            <a:bodyPr wrap="square" rtlCol="0">
              <a:spAutoFit/>
            </a:bodyPr>
            <a:lstStyle/>
            <a:p>
              <a:r>
                <a:rPr lang="en-US" sz="4000" dirty="0">
                  <a:solidFill>
                    <a:schemeClr val="accent1"/>
                  </a:solidFill>
                  <a:latin typeface="UTM Cookies" panose="02040603050506020204" pitchFamily="18" charset="0"/>
                </a:rPr>
                <a:t>BÀI</a:t>
              </a:r>
              <a:r>
                <a:rPr lang="en-US" sz="1800" dirty="0">
                  <a:solidFill>
                    <a:schemeClr val="accent1"/>
                  </a:solidFill>
                  <a:latin typeface="UTM Cookies" panose="02040603050506020204" pitchFamily="18" charset="0"/>
                </a:rPr>
                <a:t> </a:t>
              </a:r>
              <a:r>
                <a:rPr lang="en-US" sz="4000" dirty="0">
                  <a:solidFill>
                    <a:schemeClr val="accent1"/>
                  </a:solidFill>
                  <a:latin typeface="UTM Cookies" panose="02040603050506020204" pitchFamily="18" charset="0"/>
                </a:rPr>
                <a:t>2</a:t>
              </a:r>
            </a:p>
          </p:txBody>
        </p:sp>
      </p:grpSp>
    </p:spTree>
    <p:extLst>
      <p:ext uri="{BB962C8B-B14F-4D97-AF65-F5344CB8AC3E}">
        <p14:creationId xmlns:p14="http://schemas.microsoft.com/office/powerpoint/2010/main" val="3839322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950C902B-43A1-4FFF-8147-8E8C5CEBAFB1}"/>
              </a:ext>
            </a:extLst>
          </p:cNvPr>
          <p:cNvSpPr txBox="1"/>
          <p:nvPr/>
        </p:nvSpPr>
        <p:spPr>
          <a:xfrm>
            <a:off x="125497" y="89242"/>
            <a:ext cx="6796725" cy="453907"/>
          </a:xfrm>
          <a:prstGeom prst="rect">
            <a:avLst/>
          </a:prstGeom>
          <a:noFill/>
        </p:spPr>
        <p:txBody>
          <a:bodyPr wrap="square" rtlCol="0">
            <a:spAutoFit/>
          </a:bodyPr>
          <a:lstStyle/>
          <a:p>
            <a:pPr>
              <a:lnSpc>
                <a:spcPct val="150000"/>
              </a:lnSpc>
            </a:pPr>
            <a:r>
              <a:rPr lang="en-US" sz="1800" b="1" dirty="0">
                <a:solidFill>
                  <a:schemeClr val="accent4">
                    <a:lumMod val="50000"/>
                  </a:schemeClr>
                </a:solidFill>
                <a:latin typeface="UTM Avo" panose="02040603050506020204" pitchFamily="18" charset="0"/>
              </a:rPr>
              <a:t>1. </a:t>
            </a:r>
            <a:r>
              <a:rPr lang="en-US" sz="1800" b="1" dirty="0" err="1">
                <a:solidFill>
                  <a:schemeClr val="accent4">
                    <a:lumMod val="50000"/>
                  </a:schemeClr>
                </a:solidFill>
                <a:latin typeface="UTM Avo" panose="02040603050506020204" pitchFamily="18" charset="0"/>
              </a:rPr>
              <a:t>Nói</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tên</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mùa</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và</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đặc</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điểm</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của</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các</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mùa</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ở</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miền</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Bắc</a:t>
            </a:r>
            <a:r>
              <a:rPr lang="en-US" sz="1800" b="1" dirty="0">
                <a:solidFill>
                  <a:schemeClr val="accent4">
                    <a:lumMod val="50000"/>
                  </a:schemeClr>
                </a:solidFill>
                <a:latin typeface="UTM Avo" panose="02040603050506020204" pitchFamily="18" charset="0"/>
              </a:rPr>
              <a:t>.</a:t>
            </a:r>
          </a:p>
        </p:txBody>
      </p:sp>
      <p:pic>
        <p:nvPicPr>
          <p:cNvPr id="4" name="Picture 3">
            <a:extLst>
              <a:ext uri="{FF2B5EF4-FFF2-40B4-BE49-F238E27FC236}">
                <a16:creationId xmlns:a16="http://schemas.microsoft.com/office/drawing/2014/main" id="{7BB1AA12-E3E9-7F4E-BD3C-99372F05B88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40000"/>
                    </a14:imgEffect>
                    <a14:imgEffect>
                      <a14:colorTemperature colorTemp="7200"/>
                    </a14:imgEffect>
                    <a14:imgEffect>
                      <a14:saturation sat="200000"/>
                    </a14:imgEffect>
                  </a14:imgLayer>
                </a14:imgProps>
              </a:ext>
            </a:extLst>
          </a:blip>
          <a:stretch>
            <a:fillRect/>
          </a:stretch>
        </p:blipFill>
        <p:spPr>
          <a:xfrm>
            <a:off x="618551" y="547016"/>
            <a:ext cx="2323673" cy="1668278"/>
          </a:xfrm>
          <a:prstGeom prst="rect">
            <a:avLst/>
          </a:prstGeom>
        </p:spPr>
      </p:pic>
      <p:pic>
        <p:nvPicPr>
          <p:cNvPr id="6" name="Picture 5">
            <a:extLst>
              <a:ext uri="{FF2B5EF4-FFF2-40B4-BE49-F238E27FC236}">
                <a16:creationId xmlns:a16="http://schemas.microsoft.com/office/drawing/2014/main" id="{7A2EC212-1756-B244-B03C-44E36AD88E01}"/>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1000"/>
                    </a14:imgEffect>
                    <a14:imgEffect>
                      <a14:colorTemperature colorTemp="7200"/>
                    </a14:imgEffect>
                    <a14:imgEffect>
                      <a14:saturation sat="200000"/>
                    </a14:imgEffect>
                  </a14:imgLayer>
                </a14:imgProps>
              </a:ext>
            </a:extLst>
          </a:blip>
          <a:stretch>
            <a:fillRect/>
          </a:stretch>
        </p:blipFill>
        <p:spPr>
          <a:xfrm>
            <a:off x="3844194" y="547016"/>
            <a:ext cx="2346254" cy="1668278"/>
          </a:xfrm>
          <a:prstGeom prst="rect">
            <a:avLst/>
          </a:prstGeom>
        </p:spPr>
      </p:pic>
      <p:pic>
        <p:nvPicPr>
          <p:cNvPr id="8" name="Picture 7">
            <a:extLst>
              <a:ext uri="{FF2B5EF4-FFF2-40B4-BE49-F238E27FC236}">
                <a16:creationId xmlns:a16="http://schemas.microsoft.com/office/drawing/2014/main" id="{5FC7E2B8-3F0D-4349-BBE5-0C72316D7909}"/>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34000"/>
                    </a14:imgEffect>
                    <a14:imgEffect>
                      <a14:colorTemperature colorTemp="7200"/>
                    </a14:imgEffect>
                    <a14:imgEffect>
                      <a14:saturation sat="200000"/>
                    </a14:imgEffect>
                  </a14:imgLayer>
                </a14:imgProps>
              </a:ext>
            </a:extLst>
          </a:blip>
          <a:stretch>
            <a:fillRect/>
          </a:stretch>
        </p:blipFill>
        <p:spPr>
          <a:xfrm>
            <a:off x="618551" y="2923350"/>
            <a:ext cx="2371117" cy="1668278"/>
          </a:xfrm>
          <a:prstGeom prst="rect">
            <a:avLst/>
          </a:prstGeom>
        </p:spPr>
      </p:pic>
      <p:pic>
        <p:nvPicPr>
          <p:cNvPr id="10" name="Picture 9">
            <a:extLst>
              <a:ext uri="{FF2B5EF4-FFF2-40B4-BE49-F238E27FC236}">
                <a16:creationId xmlns:a16="http://schemas.microsoft.com/office/drawing/2014/main" id="{8B0E8847-5359-7843-996A-77FAB5255F75}"/>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35000"/>
                    </a14:imgEffect>
                    <a14:imgEffect>
                      <a14:colorTemperature colorTemp="7200"/>
                    </a14:imgEffect>
                    <a14:imgEffect>
                      <a14:saturation sat="200000"/>
                    </a14:imgEffect>
                  </a14:imgLayer>
                </a14:imgProps>
              </a:ext>
            </a:extLst>
          </a:blip>
          <a:stretch>
            <a:fillRect/>
          </a:stretch>
        </p:blipFill>
        <p:spPr>
          <a:xfrm>
            <a:off x="3848735" y="2923350"/>
            <a:ext cx="2341713" cy="1668279"/>
          </a:xfrm>
          <a:prstGeom prst="rect">
            <a:avLst/>
          </a:prstGeom>
        </p:spPr>
      </p:pic>
      <p:sp>
        <p:nvSpPr>
          <p:cNvPr id="16" name="Rounded Rectangle 15">
            <a:extLst>
              <a:ext uri="{FF2B5EF4-FFF2-40B4-BE49-F238E27FC236}">
                <a16:creationId xmlns:a16="http://schemas.microsoft.com/office/drawing/2014/main" id="{1BDA1860-23D8-864E-AE80-1C0D69869488}"/>
              </a:ext>
            </a:extLst>
          </p:cNvPr>
          <p:cNvSpPr/>
          <p:nvPr/>
        </p:nvSpPr>
        <p:spPr>
          <a:xfrm>
            <a:off x="116869" y="2330388"/>
            <a:ext cx="1003364" cy="460292"/>
          </a:xfrm>
          <a:prstGeom prst="roundRect">
            <a:avLst/>
          </a:prstGeom>
          <a:solidFill>
            <a:schemeClr val="accent2"/>
          </a:solidFill>
          <a:ln w="28575">
            <a:solidFill>
              <a:schemeClr val="accent6"/>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200" b="1" dirty="0">
                <a:solidFill>
                  <a:schemeClr val="accent6"/>
                </a:solidFill>
                <a:latin typeface="UTM Avo" panose="02040603050506020204" pitchFamily="18" charset="0"/>
              </a:rPr>
              <a:t>Mùa xuân</a:t>
            </a:r>
          </a:p>
        </p:txBody>
      </p:sp>
      <p:sp>
        <p:nvSpPr>
          <p:cNvPr id="17" name="Rounded Rectangle 16">
            <a:extLst>
              <a:ext uri="{FF2B5EF4-FFF2-40B4-BE49-F238E27FC236}">
                <a16:creationId xmlns:a16="http://schemas.microsoft.com/office/drawing/2014/main" id="{8577D46F-1A73-CD43-816A-445466CEF3DE}"/>
              </a:ext>
            </a:extLst>
          </p:cNvPr>
          <p:cNvSpPr/>
          <p:nvPr/>
        </p:nvSpPr>
        <p:spPr>
          <a:xfrm>
            <a:off x="3367445" y="4640232"/>
            <a:ext cx="1003364" cy="460292"/>
          </a:xfrm>
          <a:prstGeom prst="roundRect">
            <a:avLst/>
          </a:prstGeom>
          <a:solidFill>
            <a:schemeClr val="accent2"/>
          </a:solidFill>
          <a:ln w="38100">
            <a:solidFill>
              <a:schemeClr val="accent4">
                <a:lumMod val="75000"/>
              </a:schemeClr>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200" b="1" dirty="0">
                <a:solidFill>
                  <a:schemeClr val="accent4">
                    <a:lumMod val="75000"/>
                  </a:schemeClr>
                </a:solidFill>
                <a:latin typeface="UTM Avo" panose="02040603050506020204" pitchFamily="18" charset="0"/>
              </a:rPr>
              <a:t>Mùa đông</a:t>
            </a:r>
          </a:p>
        </p:txBody>
      </p:sp>
      <p:sp>
        <p:nvSpPr>
          <p:cNvPr id="18" name="Rounded Rectangle 17">
            <a:extLst>
              <a:ext uri="{FF2B5EF4-FFF2-40B4-BE49-F238E27FC236}">
                <a16:creationId xmlns:a16="http://schemas.microsoft.com/office/drawing/2014/main" id="{727B46FA-AC1F-204F-850A-A79EC50C2158}"/>
              </a:ext>
            </a:extLst>
          </p:cNvPr>
          <p:cNvSpPr/>
          <p:nvPr/>
        </p:nvSpPr>
        <p:spPr>
          <a:xfrm>
            <a:off x="3367445" y="2339533"/>
            <a:ext cx="1003364" cy="460292"/>
          </a:xfrm>
          <a:prstGeom prst="roundRect">
            <a:avLst/>
          </a:prstGeom>
          <a:solidFill>
            <a:schemeClr val="accent2"/>
          </a:solidFill>
          <a:ln w="28575">
            <a:solidFill>
              <a:srgbClr val="92D050"/>
            </a:solidFill>
          </a:ln>
          <a:effectLst>
            <a:glow rad="63500">
              <a:srgbClr val="92D05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200" b="1" dirty="0">
                <a:solidFill>
                  <a:srgbClr val="92D050"/>
                </a:solidFill>
                <a:latin typeface="UTM Avo" panose="02040603050506020204" pitchFamily="18" charset="0"/>
              </a:rPr>
              <a:t>Mùa hè</a:t>
            </a:r>
          </a:p>
        </p:txBody>
      </p:sp>
      <p:sp>
        <p:nvSpPr>
          <p:cNvPr id="19" name="Rounded Rectangle 18">
            <a:extLst>
              <a:ext uri="{FF2B5EF4-FFF2-40B4-BE49-F238E27FC236}">
                <a16:creationId xmlns:a16="http://schemas.microsoft.com/office/drawing/2014/main" id="{D01A0DE8-8ADC-C14E-BBD4-BA4F7B416A19}"/>
              </a:ext>
            </a:extLst>
          </p:cNvPr>
          <p:cNvSpPr/>
          <p:nvPr/>
        </p:nvSpPr>
        <p:spPr>
          <a:xfrm>
            <a:off x="116869" y="4633203"/>
            <a:ext cx="1003364" cy="460292"/>
          </a:xfrm>
          <a:prstGeom prst="roundRect">
            <a:avLst/>
          </a:prstGeom>
          <a:solidFill>
            <a:schemeClr val="accent2"/>
          </a:solidFill>
          <a:ln w="28575">
            <a:solidFill>
              <a:schemeClr val="accent1">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200" b="1" dirty="0">
                <a:solidFill>
                  <a:srgbClr val="FFC000"/>
                </a:solidFill>
                <a:latin typeface="UTM Avo" panose="02040603050506020204" pitchFamily="18" charset="0"/>
              </a:rPr>
              <a:t>Mùa thu</a:t>
            </a:r>
          </a:p>
        </p:txBody>
      </p:sp>
      <p:sp>
        <p:nvSpPr>
          <p:cNvPr id="11" name="TextBox 10">
            <a:extLst>
              <a:ext uri="{FF2B5EF4-FFF2-40B4-BE49-F238E27FC236}">
                <a16:creationId xmlns:a16="http://schemas.microsoft.com/office/drawing/2014/main" id="{2B8A6C91-5C48-504F-9727-0CFB0F86B912}"/>
              </a:ext>
            </a:extLst>
          </p:cNvPr>
          <p:cNvSpPr txBox="1"/>
          <p:nvPr/>
        </p:nvSpPr>
        <p:spPr>
          <a:xfrm>
            <a:off x="1244338" y="2147671"/>
            <a:ext cx="1335622" cy="307777"/>
          </a:xfrm>
          <a:prstGeom prst="rect">
            <a:avLst/>
          </a:prstGeom>
          <a:noFill/>
        </p:spPr>
        <p:txBody>
          <a:bodyPr wrap="none" rtlCol="0">
            <a:spAutoFit/>
          </a:bodyPr>
          <a:lstStyle/>
          <a:p>
            <a:r>
              <a:rPr lang="x-none" dirty="0"/>
              <a:t>Hoa đào nở rộ</a:t>
            </a:r>
          </a:p>
        </p:txBody>
      </p:sp>
      <p:sp>
        <p:nvSpPr>
          <p:cNvPr id="21" name="TextBox 20">
            <a:extLst>
              <a:ext uri="{FF2B5EF4-FFF2-40B4-BE49-F238E27FC236}">
                <a16:creationId xmlns:a16="http://schemas.microsoft.com/office/drawing/2014/main" id="{DF190FB2-3AAF-7F4D-BC84-1BD15EAE14A1}"/>
              </a:ext>
            </a:extLst>
          </p:cNvPr>
          <p:cNvSpPr txBox="1"/>
          <p:nvPr/>
        </p:nvSpPr>
        <p:spPr>
          <a:xfrm>
            <a:off x="1239907" y="2407896"/>
            <a:ext cx="1717137" cy="307777"/>
          </a:xfrm>
          <a:prstGeom prst="rect">
            <a:avLst/>
          </a:prstGeom>
          <a:noFill/>
        </p:spPr>
        <p:txBody>
          <a:bodyPr wrap="none" rtlCol="0">
            <a:spAutoFit/>
          </a:bodyPr>
          <a:lstStyle/>
          <a:p>
            <a:r>
              <a:rPr lang="x-none" dirty="0"/>
              <a:t>Chồi non xanh biếc</a:t>
            </a:r>
          </a:p>
        </p:txBody>
      </p:sp>
      <p:sp>
        <p:nvSpPr>
          <p:cNvPr id="23" name="TextBox 22">
            <a:extLst>
              <a:ext uri="{FF2B5EF4-FFF2-40B4-BE49-F238E27FC236}">
                <a16:creationId xmlns:a16="http://schemas.microsoft.com/office/drawing/2014/main" id="{805DA5BF-011C-BF48-A603-54104A81342C}"/>
              </a:ext>
            </a:extLst>
          </p:cNvPr>
          <p:cNvSpPr txBox="1"/>
          <p:nvPr/>
        </p:nvSpPr>
        <p:spPr>
          <a:xfrm>
            <a:off x="1225087" y="2665419"/>
            <a:ext cx="1646605" cy="307777"/>
          </a:xfrm>
          <a:prstGeom prst="rect">
            <a:avLst/>
          </a:prstGeom>
          <a:noFill/>
        </p:spPr>
        <p:txBody>
          <a:bodyPr wrap="none" rtlCol="0">
            <a:spAutoFit/>
          </a:bodyPr>
          <a:lstStyle/>
          <a:p>
            <a:r>
              <a:rPr lang="x-none" dirty="0"/>
              <a:t>Ấm áp, nhẹ nhàng</a:t>
            </a:r>
          </a:p>
        </p:txBody>
      </p:sp>
      <p:sp>
        <p:nvSpPr>
          <p:cNvPr id="24" name="TextBox 23">
            <a:extLst>
              <a:ext uri="{FF2B5EF4-FFF2-40B4-BE49-F238E27FC236}">
                <a16:creationId xmlns:a16="http://schemas.microsoft.com/office/drawing/2014/main" id="{E796C838-5C90-124C-8845-6CB06E8B4CD8}"/>
              </a:ext>
            </a:extLst>
          </p:cNvPr>
          <p:cNvSpPr txBox="1"/>
          <p:nvPr/>
        </p:nvSpPr>
        <p:spPr>
          <a:xfrm>
            <a:off x="4490483" y="2141048"/>
            <a:ext cx="1725152" cy="307777"/>
          </a:xfrm>
          <a:prstGeom prst="rect">
            <a:avLst/>
          </a:prstGeom>
          <a:noFill/>
        </p:spPr>
        <p:txBody>
          <a:bodyPr wrap="none" rtlCol="0">
            <a:spAutoFit/>
          </a:bodyPr>
          <a:lstStyle/>
          <a:p>
            <a:r>
              <a:rPr lang="x-none" dirty="0"/>
              <a:t>Phượng vĩ đỏ thắm</a:t>
            </a:r>
          </a:p>
        </p:txBody>
      </p:sp>
      <p:sp>
        <p:nvSpPr>
          <p:cNvPr id="25" name="TextBox 24">
            <a:extLst>
              <a:ext uri="{FF2B5EF4-FFF2-40B4-BE49-F238E27FC236}">
                <a16:creationId xmlns:a16="http://schemas.microsoft.com/office/drawing/2014/main" id="{D04CB565-C5EE-334E-B9BA-5FD26BBF90AD}"/>
              </a:ext>
            </a:extLst>
          </p:cNvPr>
          <p:cNvSpPr txBox="1"/>
          <p:nvPr/>
        </p:nvSpPr>
        <p:spPr>
          <a:xfrm>
            <a:off x="4486052" y="2401273"/>
            <a:ext cx="1359668" cy="307777"/>
          </a:xfrm>
          <a:prstGeom prst="rect">
            <a:avLst/>
          </a:prstGeom>
          <a:noFill/>
        </p:spPr>
        <p:txBody>
          <a:bodyPr wrap="none" rtlCol="0">
            <a:spAutoFit/>
          </a:bodyPr>
          <a:lstStyle/>
          <a:p>
            <a:r>
              <a:rPr lang="x-none" dirty="0"/>
              <a:t>Nóng bức, oi ả</a:t>
            </a:r>
          </a:p>
        </p:txBody>
      </p:sp>
      <p:sp>
        <p:nvSpPr>
          <p:cNvPr id="26" name="TextBox 25">
            <a:extLst>
              <a:ext uri="{FF2B5EF4-FFF2-40B4-BE49-F238E27FC236}">
                <a16:creationId xmlns:a16="http://schemas.microsoft.com/office/drawing/2014/main" id="{B502F415-8D31-CD46-A467-FE4D337E23F3}"/>
              </a:ext>
            </a:extLst>
          </p:cNvPr>
          <p:cNvSpPr txBox="1"/>
          <p:nvPr/>
        </p:nvSpPr>
        <p:spPr>
          <a:xfrm>
            <a:off x="4471232" y="2658796"/>
            <a:ext cx="1507144" cy="307777"/>
          </a:xfrm>
          <a:prstGeom prst="rect">
            <a:avLst/>
          </a:prstGeom>
          <a:noFill/>
        </p:spPr>
        <p:txBody>
          <a:bodyPr wrap="none" rtlCol="0">
            <a:spAutoFit/>
          </a:bodyPr>
          <a:lstStyle/>
          <a:p>
            <a:r>
              <a:rPr lang="x-none" dirty="0"/>
              <a:t>Cây lá tươi xanh</a:t>
            </a:r>
          </a:p>
        </p:txBody>
      </p:sp>
      <p:sp>
        <p:nvSpPr>
          <p:cNvPr id="31" name="TextBox 30">
            <a:extLst>
              <a:ext uri="{FF2B5EF4-FFF2-40B4-BE49-F238E27FC236}">
                <a16:creationId xmlns:a16="http://schemas.microsoft.com/office/drawing/2014/main" id="{E26347B9-559C-3340-9A11-774BB5F62549}"/>
              </a:ext>
            </a:extLst>
          </p:cNvPr>
          <p:cNvSpPr txBox="1"/>
          <p:nvPr/>
        </p:nvSpPr>
        <p:spPr>
          <a:xfrm>
            <a:off x="1211676" y="4608681"/>
            <a:ext cx="1438214" cy="307777"/>
          </a:xfrm>
          <a:prstGeom prst="rect">
            <a:avLst/>
          </a:prstGeom>
          <a:noFill/>
        </p:spPr>
        <p:txBody>
          <a:bodyPr wrap="none" rtlCol="0">
            <a:spAutoFit/>
          </a:bodyPr>
          <a:lstStyle/>
          <a:p>
            <a:r>
              <a:rPr lang="x-none" dirty="0"/>
              <a:t>Mùa cây thay lá</a:t>
            </a:r>
          </a:p>
        </p:txBody>
      </p:sp>
      <p:sp>
        <p:nvSpPr>
          <p:cNvPr id="32" name="TextBox 31">
            <a:extLst>
              <a:ext uri="{FF2B5EF4-FFF2-40B4-BE49-F238E27FC236}">
                <a16:creationId xmlns:a16="http://schemas.microsoft.com/office/drawing/2014/main" id="{8EAF9968-47AC-F148-A7A9-C26FB7EFD610}"/>
              </a:ext>
            </a:extLst>
          </p:cNvPr>
          <p:cNvSpPr txBox="1"/>
          <p:nvPr/>
        </p:nvSpPr>
        <p:spPr>
          <a:xfrm>
            <a:off x="1196856" y="4866204"/>
            <a:ext cx="1425390" cy="307777"/>
          </a:xfrm>
          <a:prstGeom prst="rect">
            <a:avLst/>
          </a:prstGeom>
          <a:noFill/>
        </p:spPr>
        <p:txBody>
          <a:bodyPr wrap="none" rtlCol="0">
            <a:spAutoFit/>
          </a:bodyPr>
          <a:lstStyle/>
          <a:p>
            <a:r>
              <a:rPr lang="x-none" dirty="0"/>
              <a:t>Tiết trời se lạnh</a:t>
            </a:r>
          </a:p>
        </p:txBody>
      </p:sp>
      <p:sp>
        <p:nvSpPr>
          <p:cNvPr id="33" name="TextBox 32">
            <a:extLst>
              <a:ext uri="{FF2B5EF4-FFF2-40B4-BE49-F238E27FC236}">
                <a16:creationId xmlns:a16="http://schemas.microsoft.com/office/drawing/2014/main" id="{17027394-DA82-7840-BE25-7C82113C5ED0}"/>
              </a:ext>
            </a:extLst>
          </p:cNvPr>
          <p:cNvSpPr txBox="1"/>
          <p:nvPr/>
        </p:nvSpPr>
        <p:spPr>
          <a:xfrm>
            <a:off x="4471232" y="4610715"/>
            <a:ext cx="1717137" cy="307777"/>
          </a:xfrm>
          <a:prstGeom prst="rect">
            <a:avLst/>
          </a:prstGeom>
          <a:noFill/>
        </p:spPr>
        <p:txBody>
          <a:bodyPr wrap="none" rtlCol="0">
            <a:spAutoFit/>
          </a:bodyPr>
          <a:lstStyle/>
          <a:p>
            <a:r>
              <a:rPr lang="x-none" dirty="0"/>
              <a:t>Cành lá khẳng khiu</a:t>
            </a:r>
          </a:p>
        </p:txBody>
      </p:sp>
      <p:sp>
        <p:nvSpPr>
          <p:cNvPr id="38" name="TextBox 37">
            <a:extLst>
              <a:ext uri="{FF2B5EF4-FFF2-40B4-BE49-F238E27FC236}">
                <a16:creationId xmlns:a16="http://schemas.microsoft.com/office/drawing/2014/main" id="{59F322A2-5512-3649-A0DD-BB84EA2A4F5B}"/>
              </a:ext>
            </a:extLst>
          </p:cNvPr>
          <p:cNvSpPr txBox="1"/>
          <p:nvPr/>
        </p:nvSpPr>
        <p:spPr>
          <a:xfrm>
            <a:off x="4456412" y="4868238"/>
            <a:ext cx="1696298" cy="307777"/>
          </a:xfrm>
          <a:prstGeom prst="rect">
            <a:avLst/>
          </a:prstGeom>
          <a:noFill/>
        </p:spPr>
        <p:txBody>
          <a:bodyPr wrap="none" rtlCol="0">
            <a:spAutoFit/>
          </a:bodyPr>
          <a:lstStyle/>
          <a:p>
            <a:r>
              <a:rPr lang="x-none" dirty="0"/>
              <a:t>Rét buốt, hanh khô</a:t>
            </a:r>
          </a:p>
        </p:txBody>
      </p:sp>
    </p:spTree>
    <p:extLst>
      <p:ext uri="{BB962C8B-B14F-4D97-AF65-F5344CB8AC3E}">
        <p14:creationId xmlns:p14="http://schemas.microsoft.com/office/powerpoint/2010/main" val="425647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500"/>
                                        <p:tgtEl>
                                          <p:spTgt spid="3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500"/>
                                        <p:tgtEl>
                                          <p:spTgt spid="3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500"/>
                                        <p:tgtEl>
                                          <p:spTgt spid="17"/>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500"/>
                                        <p:tgtEl>
                                          <p:spTgt spid="33"/>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fade">
                                      <p:cBhvr>
                                        <p:cTn id="8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11" grpId="0"/>
      <p:bldP spid="21" grpId="0"/>
      <p:bldP spid="23" grpId="0"/>
      <p:bldP spid="24" grpId="0"/>
      <p:bldP spid="25" grpId="0"/>
      <p:bldP spid="26" grpId="0"/>
      <p:bldP spid="31" grpId="0"/>
      <p:bldP spid="32" grpId="0"/>
      <p:bldP spid="33"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950C902B-43A1-4FFF-8147-8E8C5CEBAFB1}"/>
              </a:ext>
            </a:extLst>
          </p:cNvPr>
          <p:cNvSpPr txBox="1"/>
          <p:nvPr/>
        </p:nvSpPr>
        <p:spPr>
          <a:xfrm>
            <a:off x="153642" y="282196"/>
            <a:ext cx="6796725" cy="453907"/>
          </a:xfrm>
          <a:prstGeom prst="rect">
            <a:avLst/>
          </a:prstGeom>
          <a:noFill/>
        </p:spPr>
        <p:txBody>
          <a:bodyPr wrap="square" rtlCol="0">
            <a:spAutoFit/>
          </a:bodyPr>
          <a:lstStyle/>
          <a:p>
            <a:pPr>
              <a:lnSpc>
                <a:spcPct val="150000"/>
              </a:lnSpc>
            </a:pPr>
            <a:r>
              <a:rPr lang="en-US" sz="1800" b="1" dirty="0">
                <a:solidFill>
                  <a:schemeClr val="accent4">
                    <a:lumMod val="50000"/>
                  </a:schemeClr>
                </a:solidFill>
                <a:latin typeface="UTM Avo" panose="02040603050506020204" pitchFamily="18" charset="0"/>
              </a:rPr>
              <a:t>2. </a:t>
            </a:r>
            <a:r>
              <a:rPr lang="en-US" sz="1800" b="1" dirty="0" err="1">
                <a:solidFill>
                  <a:schemeClr val="accent4">
                    <a:lumMod val="50000"/>
                  </a:schemeClr>
                </a:solidFill>
                <a:latin typeface="UTM Avo" panose="02040603050506020204" pitchFamily="18" charset="0"/>
              </a:rPr>
              <a:t>Nói</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tên</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mùa</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và</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đặc</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điểm</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của</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các</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mùa</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ở</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miền</a:t>
            </a:r>
            <a:r>
              <a:rPr lang="en-US" sz="1800" b="1" dirty="0">
                <a:solidFill>
                  <a:schemeClr val="accent4">
                    <a:lumMod val="50000"/>
                  </a:schemeClr>
                </a:solidFill>
                <a:latin typeface="UTM Avo" panose="02040603050506020204" pitchFamily="18" charset="0"/>
              </a:rPr>
              <a:t> Nam.</a:t>
            </a:r>
          </a:p>
        </p:txBody>
      </p:sp>
      <p:sp>
        <p:nvSpPr>
          <p:cNvPr id="17" name="Rounded Rectangle 16">
            <a:extLst>
              <a:ext uri="{FF2B5EF4-FFF2-40B4-BE49-F238E27FC236}">
                <a16:creationId xmlns:a16="http://schemas.microsoft.com/office/drawing/2014/main" id="{8577D46F-1A73-CD43-816A-445466CEF3DE}"/>
              </a:ext>
            </a:extLst>
          </p:cNvPr>
          <p:cNvSpPr/>
          <p:nvPr/>
        </p:nvSpPr>
        <p:spPr>
          <a:xfrm>
            <a:off x="3864609" y="1202712"/>
            <a:ext cx="1214070" cy="460292"/>
          </a:xfrm>
          <a:prstGeom prst="roundRect">
            <a:avLst/>
          </a:prstGeom>
          <a:solidFill>
            <a:schemeClr val="accent2"/>
          </a:solidFill>
          <a:ln w="38100">
            <a:solidFill>
              <a:schemeClr val="accent4">
                <a:lumMod val="75000"/>
              </a:schemeClr>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b="1" dirty="0">
                <a:solidFill>
                  <a:schemeClr val="accent4">
                    <a:lumMod val="75000"/>
                  </a:schemeClr>
                </a:solidFill>
                <a:latin typeface="UTM Avo" panose="02040603050506020204" pitchFamily="18" charset="0"/>
              </a:rPr>
              <a:t>Mùa mưa</a:t>
            </a:r>
          </a:p>
        </p:txBody>
      </p:sp>
      <p:sp>
        <p:nvSpPr>
          <p:cNvPr id="19" name="Rounded Rectangle 18">
            <a:extLst>
              <a:ext uri="{FF2B5EF4-FFF2-40B4-BE49-F238E27FC236}">
                <a16:creationId xmlns:a16="http://schemas.microsoft.com/office/drawing/2014/main" id="{D01A0DE8-8ADC-C14E-BBD4-BA4F7B416A19}"/>
              </a:ext>
            </a:extLst>
          </p:cNvPr>
          <p:cNvSpPr/>
          <p:nvPr/>
        </p:nvSpPr>
        <p:spPr>
          <a:xfrm>
            <a:off x="1838867" y="3149837"/>
            <a:ext cx="1214070" cy="460292"/>
          </a:xfrm>
          <a:prstGeom prst="roundRect">
            <a:avLst/>
          </a:prstGeom>
          <a:solidFill>
            <a:schemeClr val="accent2"/>
          </a:solidFill>
          <a:ln w="28575">
            <a:solidFill>
              <a:schemeClr val="accent1">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600" b="1" dirty="0">
                <a:solidFill>
                  <a:srgbClr val="FFC000"/>
                </a:solidFill>
                <a:latin typeface="UTM Avo" panose="02040603050506020204" pitchFamily="18" charset="0"/>
              </a:rPr>
              <a:t>Mùa khô</a:t>
            </a:r>
          </a:p>
        </p:txBody>
      </p:sp>
      <p:sp>
        <p:nvSpPr>
          <p:cNvPr id="31" name="TextBox 30">
            <a:extLst>
              <a:ext uri="{FF2B5EF4-FFF2-40B4-BE49-F238E27FC236}">
                <a16:creationId xmlns:a16="http://schemas.microsoft.com/office/drawing/2014/main" id="{E26347B9-559C-3340-9A11-774BB5F62549}"/>
              </a:ext>
            </a:extLst>
          </p:cNvPr>
          <p:cNvSpPr txBox="1"/>
          <p:nvPr/>
        </p:nvSpPr>
        <p:spPr>
          <a:xfrm>
            <a:off x="1551051" y="3682289"/>
            <a:ext cx="1494320" cy="369332"/>
          </a:xfrm>
          <a:prstGeom prst="rect">
            <a:avLst/>
          </a:prstGeom>
          <a:noFill/>
        </p:spPr>
        <p:txBody>
          <a:bodyPr wrap="none" rtlCol="0">
            <a:spAutoFit/>
          </a:bodyPr>
          <a:lstStyle/>
          <a:p>
            <a:pPr algn="r"/>
            <a:r>
              <a:rPr lang="x-none" sz="1800" dirty="0">
                <a:latin typeface="UTM Avo" panose="02040603050506020204" pitchFamily="18" charset="0"/>
              </a:rPr>
              <a:t>Nắng nhiều</a:t>
            </a:r>
          </a:p>
        </p:txBody>
      </p:sp>
      <p:sp>
        <p:nvSpPr>
          <p:cNvPr id="32" name="TextBox 31">
            <a:extLst>
              <a:ext uri="{FF2B5EF4-FFF2-40B4-BE49-F238E27FC236}">
                <a16:creationId xmlns:a16="http://schemas.microsoft.com/office/drawing/2014/main" id="{8EAF9968-47AC-F148-A7A9-C26FB7EFD610}"/>
              </a:ext>
            </a:extLst>
          </p:cNvPr>
          <p:cNvSpPr txBox="1"/>
          <p:nvPr/>
        </p:nvSpPr>
        <p:spPr>
          <a:xfrm>
            <a:off x="289249" y="3958311"/>
            <a:ext cx="2746753" cy="646331"/>
          </a:xfrm>
          <a:prstGeom prst="rect">
            <a:avLst/>
          </a:prstGeom>
          <a:noFill/>
        </p:spPr>
        <p:txBody>
          <a:bodyPr wrap="square" rtlCol="0">
            <a:spAutoFit/>
          </a:bodyPr>
          <a:lstStyle/>
          <a:p>
            <a:pPr algn="r"/>
            <a:r>
              <a:rPr lang="x-none" sz="1800" dirty="0">
                <a:latin typeface="UTM Avo" panose="02040603050506020204" pitchFamily="18" charset="0"/>
              </a:rPr>
              <a:t>Ngày trời nóng</a:t>
            </a:r>
          </a:p>
          <a:p>
            <a:pPr algn="r"/>
            <a:r>
              <a:rPr lang="en-US" sz="1800" dirty="0">
                <a:latin typeface="UTM Avo" panose="02040603050506020204" pitchFamily="18" charset="0"/>
              </a:rPr>
              <a:t>r</a:t>
            </a:r>
            <a:r>
              <a:rPr lang="x-none" sz="1800" dirty="0">
                <a:latin typeface="UTM Avo" panose="02040603050506020204" pitchFamily="18" charset="0"/>
              </a:rPr>
              <a:t>ất ít mưa</a:t>
            </a:r>
          </a:p>
        </p:txBody>
      </p:sp>
      <p:sp>
        <p:nvSpPr>
          <p:cNvPr id="33" name="TextBox 32">
            <a:extLst>
              <a:ext uri="{FF2B5EF4-FFF2-40B4-BE49-F238E27FC236}">
                <a16:creationId xmlns:a16="http://schemas.microsoft.com/office/drawing/2014/main" id="{17027394-DA82-7840-BE25-7C82113C5ED0}"/>
              </a:ext>
            </a:extLst>
          </p:cNvPr>
          <p:cNvSpPr txBox="1"/>
          <p:nvPr/>
        </p:nvSpPr>
        <p:spPr>
          <a:xfrm>
            <a:off x="3864609" y="1811248"/>
            <a:ext cx="2138727" cy="338554"/>
          </a:xfrm>
          <a:prstGeom prst="rect">
            <a:avLst/>
          </a:prstGeom>
          <a:noFill/>
        </p:spPr>
        <p:txBody>
          <a:bodyPr wrap="none" rtlCol="0">
            <a:spAutoFit/>
          </a:bodyPr>
          <a:lstStyle/>
          <a:p>
            <a:r>
              <a:rPr lang="x-none" sz="1600" dirty="0">
                <a:latin typeface="UTM Avo" panose="02040603050506020204" pitchFamily="18" charset="0"/>
              </a:rPr>
              <a:t>Mưa nhiều, mát mẻ</a:t>
            </a:r>
          </a:p>
        </p:txBody>
      </p:sp>
      <p:sp>
        <p:nvSpPr>
          <p:cNvPr id="38" name="TextBox 37">
            <a:extLst>
              <a:ext uri="{FF2B5EF4-FFF2-40B4-BE49-F238E27FC236}">
                <a16:creationId xmlns:a16="http://schemas.microsoft.com/office/drawing/2014/main" id="{59F322A2-5512-3649-A0DD-BB84EA2A4F5B}"/>
              </a:ext>
            </a:extLst>
          </p:cNvPr>
          <p:cNvSpPr txBox="1"/>
          <p:nvPr/>
        </p:nvSpPr>
        <p:spPr>
          <a:xfrm>
            <a:off x="3864609" y="2233196"/>
            <a:ext cx="2026517" cy="338554"/>
          </a:xfrm>
          <a:prstGeom prst="rect">
            <a:avLst/>
          </a:prstGeom>
          <a:noFill/>
        </p:spPr>
        <p:txBody>
          <a:bodyPr wrap="none" rtlCol="0">
            <a:spAutoFit/>
          </a:bodyPr>
          <a:lstStyle/>
          <a:p>
            <a:r>
              <a:rPr lang="x-none" sz="1600" dirty="0">
                <a:latin typeface="UTM Avo" panose="02040603050506020204" pitchFamily="18" charset="0"/>
              </a:rPr>
              <a:t>Vừa mưa đã nắng</a:t>
            </a:r>
          </a:p>
        </p:txBody>
      </p:sp>
      <p:pic>
        <p:nvPicPr>
          <p:cNvPr id="3" name="Picture 2">
            <a:extLst>
              <a:ext uri="{FF2B5EF4-FFF2-40B4-BE49-F238E27FC236}">
                <a16:creationId xmlns:a16="http://schemas.microsoft.com/office/drawing/2014/main" id="{6AB63C30-888C-014E-8E10-94BDFA89AA89}"/>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4000"/>
                    </a14:imgEffect>
                    <a14:imgEffect>
                      <a14:colorTemperature colorTemp="7200"/>
                    </a14:imgEffect>
                    <a14:imgEffect>
                      <a14:saturation sat="200000"/>
                    </a14:imgEffect>
                  </a14:imgLayer>
                </a14:imgProps>
              </a:ext>
            </a:extLst>
          </a:blip>
          <a:srcRect l="2655"/>
          <a:stretch/>
        </p:blipFill>
        <p:spPr>
          <a:xfrm>
            <a:off x="175970" y="993626"/>
            <a:ext cx="3376035" cy="2000072"/>
          </a:xfrm>
          <a:prstGeom prst="rect">
            <a:avLst/>
          </a:prstGeom>
        </p:spPr>
      </p:pic>
      <p:pic>
        <p:nvPicPr>
          <p:cNvPr id="7" name="Picture 6">
            <a:extLst>
              <a:ext uri="{FF2B5EF4-FFF2-40B4-BE49-F238E27FC236}">
                <a16:creationId xmlns:a16="http://schemas.microsoft.com/office/drawing/2014/main" id="{CFA301F3-89F9-1D4A-9D0D-F40C0AF0F988}"/>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45000"/>
                    </a14:imgEffect>
                    <a14:imgEffect>
                      <a14:colorTemperature colorTemp="7200"/>
                    </a14:imgEffect>
                    <a14:imgEffect>
                      <a14:saturation sat="200000"/>
                    </a14:imgEffect>
                  </a14:imgLayer>
                </a14:imgProps>
              </a:ext>
            </a:extLst>
          </a:blip>
          <a:stretch>
            <a:fillRect/>
          </a:stretch>
        </p:blipFill>
        <p:spPr>
          <a:xfrm>
            <a:off x="3157978" y="2993698"/>
            <a:ext cx="3294799" cy="1901570"/>
          </a:xfrm>
          <a:prstGeom prst="rect">
            <a:avLst/>
          </a:prstGeom>
        </p:spPr>
      </p:pic>
    </p:spTree>
    <p:extLst>
      <p:ext uri="{BB962C8B-B14F-4D97-AF65-F5344CB8AC3E}">
        <p14:creationId xmlns:p14="http://schemas.microsoft.com/office/powerpoint/2010/main" val="107277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31" grpId="0"/>
      <p:bldP spid="32" grpId="0"/>
      <p:bldP spid="33"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4619" y="477515"/>
            <a:ext cx="5876569" cy="821122"/>
          </a:xfrm>
          <a:prstGeom prst="rect">
            <a:avLst/>
          </a:prstGeom>
          <a:noFill/>
        </p:spPr>
        <p:txBody>
          <a:bodyPr wrap="square" rtlCol="0">
            <a:spAutoFit/>
          </a:bodyPr>
          <a:lstStyle/>
          <a:p>
            <a:pPr>
              <a:lnSpc>
                <a:spcPts val="3000"/>
              </a:lnSpc>
            </a:pPr>
            <a:r>
              <a:rPr lang="en-US" sz="1800" b="1" dirty="0">
                <a:solidFill>
                  <a:schemeClr val="accent4">
                    <a:lumMod val="50000"/>
                  </a:schemeClr>
                </a:solidFill>
                <a:latin typeface="UTM Avo" panose="02040603050506020204" pitchFamily="18" charset="0"/>
              </a:rPr>
              <a:t>3. </a:t>
            </a:r>
            <a:r>
              <a:rPr lang="en-US" sz="1800" b="1" dirty="0" err="1">
                <a:solidFill>
                  <a:schemeClr val="accent4">
                    <a:lumMod val="50000"/>
                  </a:schemeClr>
                </a:solidFill>
                <a:latin typeface="UTM Avo" panose="02040603050506020204" pitchFamily="18" charset="0"/>
              </a:rPr>
              <a:t>Chọn</a:t>
            </a:r>
            <a:r>
              <a:rPr lang="en-US" sz="1800" b="1" dirty="0">
                <a:solidFill>
                  <a:schemeClr val="accent4">
                    <a:lumMod val="50000"/>
                  </a:schemeClr>
                </a:solidFill>
                <a:latin typeface="UTM Avo" panose="02040603050506020204" pitchFamily="18" charset="0"/>
              </a:rPr>
              <a:t> </a:t>
            </a:r>
            <a:r>
              <a:rPr lang="en-US" sz="1800" b="1" i="1" dirty="0" err="1">
                <a:solidFill>
                  <a:srgbClr val="FF0000"/>
                </a:solidFill>
                <a:latin typeface="UTM Avo" panose="02040603050506020204" pitchFamily="18" charset="0"/>
              </a:rPr>
              <a:t>dấu</a:t>
            </a:r>
            <a:r>
              <a:rPr lang="en-US" sz="1800" b="1" i="1" dirty="0">
                <a:solidFill>
                  <a:srgbClr val="FF0000"/>
                </a:solidFill>
                <a:latin typeface="UTM Avo" panose="02040603050506020204" pitchFamily="18" charset="0"/>
              </a:rPr>
              <a:t> </a:t>
            </a:r>
            <a:r>
              <a:rPr lang="en-US" sz="1800" b="1" i="1" dirty="0" err="1">
                <a:solidFill>
                  <a:srgbClr val="FF0000"/>
                </a:solidFill>
                <a:latin typeface="UTM Avo" panose="02040603050506020204" pitchFamily="18" charset="0"/>
              </a:rPr>
              <a:t>chấm</a:t>
            </a:r>
            <a:r>
              <a:rPr lang="en-US" sz="1800" b="1" i="1" dirty="0">
                <a:solidFill>
                  <a:srgbClr val="FF0000"/>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hoặc</a:t>
            </a:r>
            <a:r>
              <a:rPr lang="en-US" sz="1800" b="1" dirty="0">
                <a:solidFill>
                  <a:schemeClr val="accent4">
                    <a:lumMod val="50000"/>
                  </a:schemeClr>
                </a:solidFill>
                <a:latin typeface="UTM Avo" panose="02040603050506020204" pitchFamily="18" charset="0"/>
              </a:rPr>
              <a:t> </a:t>
            </a:r>
            <a:r>
              <a:rPr lang="en-US" sz="1800" b="1" i="1" dirty="0" err="1">
                <a:solidFill>
                  <a:srgbClr val="FF0000"/>
                </a:solidFill>
                <a:latin typeface="UTM Avo" panose="02040603050506020204" pitchFamily="18" charset="0"/>
              </a:rPr>
              <a:t>dấu</a:t>
            </a:r>
            <a:r>
              <a:rPr lang="en-US" sz="1800" b="1" i="1" dirty="0">
                <a:solidFill>
                  <a:srgbClr val="FF0000"/>
                </a:solidFill>
                <a:latin typeface="UTM Avo" panose="02040603050506020204" pitchFamily="18" charset="0"/>
              </a:rPr>
              <a:t> </a:t>
            </a:r>
            <a:r>
              <a:rPr lang="en-US" sz="1800" b="1" i="1" dirty="0" err="1">
                <a:solidFill>
                  <a:srgbClr val="FF0000"/>
                </a:solidFill>
                <a:latin typeface="UTM Avo" panose="02040603050506020204" pitchFamily="18" charset="0"/>
              </a:rPr>
              <a:t>chấm</a:t>
            </a:r>
            <a:r>
              <a:rPr lang="en-US" sz="1800" b="1" i="1" dirty="0">
                <a:solidFill>
                  <a:srgbClr val="FF0000"/>
                </a:solidFill>
                <a:latin typeface="UTM Avo" panose="02040603050506020204" pitchFamily="18" charset="0"/>
              </a:rPr>
              <a:t> </a:t>
            </a:r>
            <a:r>
              <a:rPr lang="en-US" sz="1800" b="1" i="1" dirty="0" err="1">
                <a:solidFill>
                  <a:srgbClr val="FF0000"/>
                </a:solidFill>
                <a:latin typeface="UTM Avo" panose="02040603050506020204" pitchFamily="18" charset="0"/>
              </a:rPr>
              <a:t>hỏi</a:t>
            </a:r>
            <a:r>
              <a:rPr lang="en-US" sz="1800" b="1" i="1" dirty="0">
                <a:solidFill>
                  <a:srgbClr val="FF0000"/>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thay</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cho</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ô</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vuông</a:t>
            </a:r>
            <a:r>
              <a:rPr lang="en-US" sz="1800" b="1" dirty="0">
                <a:solidFill>
                  <a:schemeClr val="accent4">
                    <a:lumMod val="50000"/>
                  </a:schemeClr>
                </a:solidFill>
                <a:latin typeface="UTM Avo" panose="02040603050506020204" pitchFamily="18" charset="0"/>
              </a:rPr>
              <a:t>. </a:t>
            </a:r>
          </a:p>
        </p:txBody>
      </p:sp>
      <p:grpSp>
        <p:nvGrpSpPr>
          <p:cNvPr id="4" name="Group 3">
            <a:extLst>
              <a:ext uri="{FF2B5EF4-FFF2-40B4-BE49-F238E27FC236}">
                <a16:creationId xmlns:a16="http://schemas.microsoft.com/office/drawing/2014/main" id="{89B35525-A6FD-5F43-8EBB-0C9E307F095B}"/>
              </a:ext>
            </a:extLst>
          </p:cNvPr>
          <p:cNvGrpSpPr/>
          <p:nvPr/>
        </p:nvGrpSpPr>
        <p:grpSpPr>
          <a:xfrm>
            <a:off x="534619" y="1298637"/>
            <a:ext cx="5095175" cy="3330142"/>
            <a:chOff x="534619" y="1298637"/>
            <a:chExt cx="5095175" cy="3330142"/>
          </a:xfrm>
        </p:grpSpPr>
        <p:sp>
          <p:nvSpPr>
            <p:cNvPr id="3" name="TextBox 2">
              <a:extLst>
                <a:ext uri="{FF2B5EF4-FFF2-40B4-BE49-F238E27FC236}">
                  <a16:creationId xmlns:a16="http://schemas.microsoft.com/office/drawing/2014/main" id="{E298F79F-9788-9643-A763-1D2E4ACE1FA3}"/>
                </a:ext>
              </a:extLst>
            </p:cNvPr>
            <p:cNvSpPr txBox="1"/>
            <p:nvPr/>
          </p:nvSpPr>
          <p:spPr>
            <a:xfrm>
              <a:off x="534619" y="1298637"/>
              <a:ext cx="4817344" cy="3330142"/>
            </a:xfrm>
            <a:prstGeom prst="rect">
              <a:avLst/>
            </a:prstGeom>
            <a:noFill/>
          </p:spPr>
          <p:txBody>
            <a:bodyPr wrap="none" rtlCol="0">
              <a:spAutoFit/>
            </a:bodyPr>
            <a:lstStyle/>
            <a:p>
              <a:pPr>
                <a:lnSpc>
                  <a:spcPct val="200000"/>
                </a:lnSpc>
              </a:pPr>
              <a:r>
                <a:rPr lang="vi-VN" sz="1800" dirty="0">
                  <a:latin typeface="UTM Avo" panose="02040603050506020204" pitchFamily="18" charset="0"/>
                  <a:ea typeface="Calibri" panose="020F0502020204030204" pitchFamily="34" charset="0"/>
                </a:rPr>
                <a:t>- Ở miền Bắc, mùa nào trời lạnh </a:t>
              </a:r>
            </a:p>
            <a:p>
              <a:pPr>
                <a:lnSpc>
                  <a:spcPct val="200000"/>
                </a:lnSpc>
              </a:pPr>
              <a:r>
                <a:rPr lang="vi-VN" sz="1800" dirty="0">
                  <a:latin typeface="UTM Avo" panose="02040603050506020204" pitchFamily="18" charset="0"/>
                  <a:ea typeface="Calibri" panose="020F0502020204030204" pitchFamily="34" charset="0"/>
                </a:rPr>
                <a:t>- Ở miền Bắc, mùa đông trời lạnh </a:t>
              </a:r>
            </a:p>
            <a:p>
              <a:pPr>
                <a:lnSpc>
                  <a:spcPct val="200000"/>
                </a:lnSpc>
              </a:pPr>
              <a:r>
                <a:rPr lang="vi-VN" sz="1800" dirty="0">
                  <a:latin typeface="UTM Avo" panose="02040603050506020204" pitchFamily="18" charset="0"/>
                  <a:ea typeface="Calibri" panose="020F0502020204030204" pitchFamily="34" charset="0"/>
                </a:rPr>
                <a:t>- Ở miền Nam, nắng nhiều vào mùa nào </a:t>
              </a:r>
            </a:p>
            <a:p>
              <a:pPr>
                <a:lnSpc>
                  <a:spcPct val="200000"/>
                </a:lnSpc>
              </a:pPr>
              <a:r>
                <a:rPr lang="vi-VN" sz="1800" dirty="0">
                  <a:latin typeface="UTM Avo" panose="02040603050506020204" pitchFamily="18" charset="0"/>
                  <a:ea typeface="Calibri" panose="020F0502020204030204" pitchFamily="34" charset="0"/>
                </a:rPr>
                <a:t>- Ở miền Nam, nắng nhiều vào mùa khô </a:t>
              </a:r>
              <a:endParaRPr lang="x-none" sz="1800" dirty="0">
                <a:latin typeface="Times New Roman" panose="02020603050405020304" pitchFamily="18" charset="0"/>
                <a:ea typeface="Calibri" panose="020F0502020204030204" pitchFamily="34" charset="0"/>
              </a:endParaRPr>
            </a:p>
            <a:p>
              <a:pPr>
                <a:lnSpc>
                  <a:spcPct val="200000"/>
                </a:lnSpc>
              </a:pPr>
              <a:r>
                <a:rPr lang="vi-VN" sz="1800" dirty="0">
                  <a:latin typeface="UTM Avo" panose="02040603050506020204" pitchFamily="18" charset="0"/>
                  <a:ea typeface="Calibri" panose="020F0502020204030204" pitchFamily="34" charset="0"/>
                </a:rPr>
                <a:t>- Sau cơn mưa, cây cối như thế nào </a:t>
              </a:r>
              <a:endParaRPr lang="x-none" sz="1800" dirty="0">
                <a:latin typeface="Times New Roman" panose="02020603050405020304" pitchFamily="18" charset="0"/>
                <a:ea typeface="Calibri" panose="020F0502020204030204" pitchFamily="34" charset="0"/>
              </a:endParaRPr>
            </a:p>
            <a:p>
              <a:pPr>
                <a:lnSpc>
                  <a:spcPct val="200000"/>
                </a:lnSpc>
              </a:pPr>
              <a:r>
                <a:rPr lang="vi-VN" sz="1800" dirty="0">
                  <a:latin typeface="UTM Avo" panose="02040603050506020204" pitchFamily="18" charset="0"/>
                  <a:ea typeface="Calibri" panose="020F0502020204030204" pitchFamily="34" charset="0"/>
                </a:rPr>
                <a:t>- Sau cơn mưa, cây cối tốt tươi </a:t>
              </a:r>
              <a:endParaRPr lang="x-none" sz="1800" dirty="0">
                <a:latin typeface="Times New Roman" panose="02020603050405020304" pitchFamily="18" charset="0"/>
                <a:ea typeface="Calibri" panose="020F0502020204030204" pitchFamily="34" charset="0"/>
              </a:endParaRPr>
            </a:p>
          </p:txBody>
        </p:sp>
        <p:sp>
          <p:nvSpPr>
            <p:cNvPr id="24" name="Rectangle 23">
              <a:extLst>
                <a:ext uri="{FF2B5EF4-FFF2-40B4-BE49-F238E27FC236}">
                  <a16:creationId xmlns:a16="http://schemas.microsoft.com/office/drawing/2014/main" id="{C6C2755C-4011-6C44-9356-AB53662F9591}"/>
                </a:ext>
              </a:extLst>
            </p:cNvPr>
            <p:cNvSpPr/>
            <p:nvPr/>
          </p:nvSpPr>
          <p:spPr>
            <a:xfrm>
              <a:off x="4230673" y="1479511"/>
              <a:ext cx="411286"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x-none"/>
            </a:p>
          </p:txBody>
        </p:sp>
        <p:sp>
          <p:nvSpPr>
            <p:cNvPr id="25" name="Rectangle 24">
              <a:extLst>
                <a:ext uri="{FF2B5EF4-FFF2-40B4-BE49-F238E27FC236}">
                  <a16:creationId xmlns:a16="http://schemas.microsoft.com/office/drawing/2014/main" id="{6E48C634-76BD-FB43-B2A5-C94C5381F5F0}"/>
                </a:ext>
              </a:extLst>
            </p:cNvPr>
            <p:cNvSpPr/>
            <p:nvPr/>
          </p:nvSpPr>
          <p:spPr>
            <a:xfrm>
              <a:off x="4384973" y="2031629"/>
              <a:ext cx="411286"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x-none"/>
            </a:p>
          </p:txBody>
        </p:sp>
        <p:sp>
          <p:nvSpPr>
            <p:cNvPr id="26" name="Rectangle 25">
              <a:extLst>
                <a:ext uri="{FF2B5EF4-FFF2-40B4-BE49-F238E27FC236}">
                  <a16:creationId xmlns:a16="http://schemas.microsoft.com/office/drawing/2014/main" id="{8FA2617B-686D-0D49-AD95-2E28912AA243}"/>
                </a:ext>
              </a:extLst>
            </p:cNvPr>
            <p:cNvSpPr/>
            <p:nvPr/>
          </p:nvSpPr>
          <p:spPr>
            <a:xfrm>
              <a:off x="5218508" y="2559582"/>
              <a:ext cx="411286"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x-none"/>
            </a:p>
          </p:txBody>
        </p:sp>
        <p:sp>
          <p:nvSpPr>
            <p:cNvPr id="27" name="Rectangle 26">
              <a:extLst>
                <a:ext uri="{FF2B5EF4-FFF2-40B4-BE49-F238E27FC236}">
                  <a16:creationId xmlns:a16="http://schemas.microsoft.com/office/drawing/2014/main" id="{2A74AD2E-BBC7-164E-BAC6-8E6691D85543}"/>
                </a:ext>
              </a:extLst>
            </p:cNvPr>
            <p:cNvSpPr/>
            <p:nvPr/>
          </p:nvSpPr>
          <p:spPr>
            <a:xfrm>
              <a:off x="5199654" y="3124297"/>
              <a:ext cx="411286"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x-none"/>
            </a:p>
          </p:txBody>
        </p:sp>
        <p:sp>
          <p:nvSpPr>
            <p:cNvPr id="28" name="Rectangle 27">
              <a:extLst>
                <a:ext uri="{FF2B5EF4-FFF2-40B4-BE49-F238E27FC236}">
                  <a16:creationId xmlns:a16="http://schemas.microsoft.com/office/drawing/2014/main" id="{FFFCEC07-9E24-9E47-848E-735EF626609B}"/>
                </a:ext>
              </a:extLst>
            </p:cNvPr>
            <p:cNvSpPr/>
            <p:nvPr/>
          </p:nvSpPr>
          <p:spPr>
            <a:xfrm>
              <a:off x="4692178" y="3644342"/>
              <a:ext cx="411286"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x-none"/>
            </a:p>
          </p:txBody>
        </p:sp>
        <p:sp>
          <p:nvSpPr>
            <p:cNvPr id="29" name="Rectangle 28">
              <a:extLst>
                <a:ext uri="{FF2B5EF4-FFF2-40B4-BE49-F238E27FC236}">
                  <a16:creationId xmlns:a16="http://schemas.microsoft.com/office/drawing/2014/main" id="{622042CB-4D78-E84A-A1B3-DE56C58BE84D}"/>
                </a:ext>
              </a:extLst>
            </p:cNvPr>
            <p:cNvSpPr/>
            <p:nvPr/>
          </p:nvSpPr>
          <p:spPr>
            <a:xfrm>
              <a:off x="4152046" y="4186463"/>
              <a:ext cx="411286"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x-none"/>
            </a:p>
          </p:txBody>
        </p:sp>
      </p:grpSp>
      <p:sp>
        <p:nvSpPr>
          <p:cNvPr id="5" name="TextBox 4">
            <a:extLst>
              <a:ext uri="{FF2B5EF4-FFF2-40B4-BE49-F238E27FC236}">
                <a16:creationId xmlns:a16="http://schemas.microsoft.com/office/drawing/2014/main" id="{DD948DBE-A391-C845-812E-1216A711CC75}"/>
              </a:ext>
            </a:extLst>
          </p:cNvPr>
          <p:cNvSpPr txBox="1"/>
          <p:nvPr/>
        </p:nvSpPr>
        <p:spPr>
          <a:xfrm>
            <a:off x="4277710" y="1446170"/>
            <a:ext cx="356188" cy="461665"/>
          </a:xfrm>
          <a:prstGeom prst="rect">
            <a:avLst/>
          </a:prstGeom>
          <a:noFill/>
        </p:spPr>
        <p:txBody>
          <a:bodyPr wrap="none" rtlCol="0">
            <a:spAutoFit/>
          </a:bodyPr>
          <a:lstStyle/>
          <a:p>
            <a:r>
              <a:rPr lang="x-none" sz="2400" dirty="0">
                <a:solidFill>
                  <a:srgbClr val="FF0000"/>
                </a:solidFill>
              </a:rPr>
              <a:t>?</a:t>
            </a:r>
          </a:p>
        </p:txBody>
      </p:sp>
      <p:sp>
        <p:nvSpPr>
          <p:cNvPr id="37" name="TextBox 36">
            <a:extLst>
              <a:ext uri="{FF2B5EF4-FFF2-40B4-BE49-F238E27FC236}">
                <a16:creationId xmlns:a16="http://schemas.microsoft.com/office/drawing/2014/main" id="{0482DCA7-DF97-8040-BC63-DE61AEECBCF6}"/>
              </a:ext>
            </a:extLst>
          </p:cNvPr>
          <p:cNvSpPr txBox="1"/>
          <p:nvPr/>
        </p:nvSpPr>
        <p:spPr>
          <a:xfrm>
            <a:off x="4434163" y="1796593"/>
            <a:ext cx="312906" cy="646331"/>
          </a:xfrm>
          <a:prstGeom prst="rect">
            <a:avLst/>
          </a:prstGeom>
          <a:noFill/>
        </p:spPr>
        <p:txBody>
          <a:bodyPr wrap="none" rtlCol="0">
            <a:spAutoFit/>
          </a:bodyPr>
          <a:lstStyle/>
          <a:p>
            <a:r>
              <a:rPr lang="x-none" sz="3600" dirty="0">
                <a:solidFill>
                  <a:srgbClr val="FF0000"/>
                </a:solidFill>
              </a:rPr>
              <a:t>.</a:t>
            </a:r>
          </a:p>
        </p:txBody>
      </p:sp>
      <p:sp>
        <p:nvSpPr>
          <p:cNvPr id="38" name="TextBox 37">
            <a:extLst>
              <a:ext uri="{FF2B5EF4-FFF2-40B4-BE49-F238E27FC236}">
                <a16:creationId xmlns:a16="http://schemas.microsoft.com/office/drawing/2014/main" id="{5EDAD285-8F7F-AA41-A03C-075020F50F81}"/>
              </a:ext>
            </a:extLst>
          </p:cNvPr>
          <p:cNvSpPr txBox="1"/>
          <p:nvPr/>
        </p:nvSpPr>
        <p:spPr>
          <a:xfrm>
            <a:off x="5236552" y="2531611"/>
            <a:ext cx="356188" cy="461665"/>
          </a:xfrm>
          <a:prstGeom prst="rect">
            <a:avLst/>
          </a:prstGeom>
          <a:noFill/>
        </p:spPr>
        <p:txBody>
          <a:bodyPr wrap="none" rtlCol="0">
            <a:spAutoFit/>
          </a:bodyPr>
          <a:lstStyle/>
          <a:p>
            <a:pPr lvl="0"/>
            <a:r>
              <a:rPr lang="x-none" sz="2400" dirty="0">
                <a:solidFill>
                  <a:srgbClr val="FF0000"/>
                </a:solidFill>
              </a:rPr>
              <a:t>?</a:t>
            </a:r>
          </a:p>
        </p:txBody>
      </p:sp>
      <p:sp>
        <p:nvSpPr>
          <p:cNvPr id="39" name="TextBox 38">
            <a:extLst>
              <a:ext uri="{FF2B5EF4-FFF2-40B4-BE49-F238E27FC236}">
                <a16:creationId xmlns:a16="http://schemas.microsoft.com/office/drawing/2014/main" id="{5EBFFD19-6379-304C-B758-6CEEE2F76604}"/>
              </a:ext>
            </a:extLst>
          </p:cNvPr>
          <p:cNvSpPr txBox="1"/>
          <p:nvPr/>
        </p:nvSpPr>
        <p:spPr>
          <a:xfrm>
            <a:off x="5258193" y="2923476"/>
            <a:ext cx="312906" cy="646331"/>
          </a:xfrm>
          <a:prstGeom prst="rect">
            <a:avLst/>
          </a:prstGeom>
          <a:noFill/>
        </p:spPr>
        <p:txBody>
          <a:bodyPr wrap="none" rtlCol="0">
            <a:spAutoFit/>
          </a:bodyPr>
          <a:lstStyle/>
          <a:p>
            <a:r>
              <a:rPr lang="x-none" sz="3600" dirty="0">
                <a:solidFill>
                  <a:srgbClr val="FF0000"/>
                </a:solidFill>
              </a:rPr>
              <a:t>.</a:t>
            </a:r>
          </a:p>
        </p:txBody>
      </p:sp>
      <p:sp>
        <p:nvSpPr>
          <p:cNvPr id="40" name="TextBox 39">
            <a:extLst>
              <a:ext uri="{FF2B5EF4-FFF2-40B4-BE49-F238E27FC236}">
                <a16:creationId xmlns:a16="http://schemas.microsoft.com/office/drawing/2014/main" id="{ED18E0C2-C57B-554C-B45B-9606BDAE2EAE}"/>
              </a:ext>
            </a:extLst>
          </p:cNvPr>
          <p:cNvSpPr txBox="1"/>
          <p:nvPr/>
        </p:nvSpPr>
        <p:spPr>
          <a:xfrm>
            <a:off x="4719727" y="3595456"/>
            <a:ext cx="356188" cy="461665"/>
          </a:xfrm>
          <a:prstGeom prst="rect">
            <a:avLst/>
          </a:prstGeom>
          <a:noFill/>
        </p:spPr>
        <p:txBody>
          <a:bodyPr wrap="none" rtlCol="0">
            <a:spAutoFit/>
          </a:bodyPr>
          <a:lstStyle/>
          <a:p>
            <a:pPr lvl="0"/>
            <a:r>
              <a:rPr lang="x-none" sz="2400" dirty="0">
                <a:solidFill>
                  <a:srgbClr val="FF0000"/>
                </a:solidFill>
              </a:rPr>
              <a:t>?</a:t>
            </a:r>
          </a:p>
        </p:txBody>
      </p:sp>
      <p:sp>
        <p:nvSpPr>
          <p:cNvPr id="45" name="TextBox 44">
            <a:extLst>
              <a:ext uri="{FF2B5EF4-FFF2-40B4-BE49-F238E27FC236}">
                <a16:creationId xmlns:a16="http://schemas.microsoft.com/office/drawing/2014/main" id="{67285DDF-2C08-A84F-B517-706DEECC16BA}"/>
              </a:ext>
            </a:extLst>
          </p:cNvPr>
          <p:cNvSpPr txBox="1"/>
          <p:nvPr/>
        </p:nvSpPr>
        <p:spPr>
          <a:xfrm>
            <a:off x="4200210" y="3982448"/>
            <a:ext cx="312906" cy="646331"/>
          </a:xfrm>
          <a:prstGeom prst="rect">
            <a:avLst/>
          </a:prstGeom>
          <a:noFill/>
        </p:spPr>
        <p:txBody>
          <a:bodyPr wrap="none" rtlCol="0">
            <a:spAutoFit/>
          </a:bodyPr>
          <a:lstStyle/>
          <a:p>
            <a:r>
              <a:rPr lang="x-none" sz="3600" dirty="0">
                <a:solidFill>
                  <a:srgbClr val="FF0000"/>
                </a:solidFill>
              </a:rPr>
              <a:t>.</a:t>
            </a:r>
          </a:p>
        </p:txBody>
      </p:sp>
    </p:spTree>
    <p:extLst>
      <p:ext uri="{BB962C8B-B14F-4D97-AF65-F5344CB8AC3E}">
        <p14:creationId xmlns:p14="http://schemas.microsoft.com/office/powerpoint/2010/main" val="184671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7" grpId="0"/>
      <p:bldP spid="38" grpId="0"/>
      <p:bldP spid="39" grpId="0"/>
      <p:bldP spid="40"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5E2A01A-37E7-4E49-A4B0-0BE4C4D94941}"/>
              </a:ext>
            </a:extLst>
          </p:cNvPr>
          <p:cNvGrpSpPr/>
          <p:nvPr/>
        </p:nvGrpSpPr>
        <p:grpSpPr>
          <a:xfrm>
            <a:off x="931611" y="1390819"/>
            <a:ext cx="4405927" cy="3318271"/>
            <a:chOff x="1417547" y="1264224"/>
            <a:chExt cx="4405927" cy="3318271"/>
          </a:xfrm>
        </p:grpSpPr>
        <p:pic>
          <p:nvPicPr>
            <p:cNvPr id="12" name="Picture 11">
              <a:extLst>
                <a:ext uri="{FF2B5EF4-FFF2-40B4-BE49-F238E27FC236}">
                  <a16:creationId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a16="http://schemas.microsoft.com/office/drawing/2014/main" id="{FF041EC8-55B2-4FCF-BB45-E1C5B0EA5B49}"/>
                </a:ext>
              </a:extLst>
            </p:cNvPr>
            <p:cNvSpPr txBox="1"/>
            <p:nvPr/>
          </p:nvSpPr>
          <p:spPr>
            <a:xfrm>
              <a:off x="1997286" y="3255980"/>
              <a:ext cx="3409987" cy="654731"/>
            </a:xfrm>
            <a:prstGeom prst="rect">
              <a:avLst/>
            </a:prstGeom>
            <a:noFill/>
          </p:spPr>
          <p:txBody>
            <a:bodyPr wrap="square" rtlCol="0">
              <a:spAutoFit/>
            </a:bodyPr>
            <a:lstStyle/>
            <a:p>
              <a:pPr algn="ctr">
                <a:lnSpc>
                  <a:spcPct val="150000"/>
                </a:lnSpc>
              </a:pPr>
              <a:r>
                <a:rPr lang="vi-VN" sz="2800" b="1" dirty="0">
                  <a:solidFill>
                    <a:srgbClr val="17479D"/>
                  </a:solidFill>
                  <a:latin typeface="UTM Avo" panose="02040603050506020204" pitchFamily="18" charset="0"/>
                </a:rPr>
                <a:t>LUYỆN VIẾT ĐOẠN</a:t>
              </a:r>
              <a:endParaRPr lang="en-US" sz="28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id="{1572C51F-CECB-48A7-8A70-7BA2BE8A7350}"/>
                </a:ext>
              </a:extLst>
            </p:cNvPr>
            <p:cNvSpPr txBox="1"/>
            <p:nvPr/>
          </p:nvSpPr>
          <p:spPr>
            <a:xfrm>
              <a:off x="2366264" y="2595991"/>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5 – 6</a:t>
              </a:r>
              <a:endParaRPr lang="en-US" sz="2800" b="1" dirty="0">
                <a:solidFill>
                  <a:schemeClr val="accent1">
                    <a:lumMod val="50000"/>
                  </a:schemeClr>
                </a:solidFill>
                <a:latin typeface="UTM Avo" panose="02040603050506020204" pitchFamily="18" charset="0"/>
              </a:endParaRPr>
            </a:p>
          </p:txBody>
        </p:sp>
      </p:grpSp>
      <p:pic>
        <p:nvPicPr>
          <p:cNvPr id="3074" name="Picture 2">
            <a:extLst>
              <a:ext uri="{FF2B5EF4-FFF2-40B4-BE49-F238E27FC236}">
                <a16:creationId xmlns:a16="http://schemas.microsoft.com/office/drawing/2014/main" id="{059E8847-6DF9-49B9-A6CB-3B711B446E0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3835" y="2904210"/>
            <a:ext cx="1985630" cy="19856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0CD59D64-FEBF-744E-B9FA-610D03BC31A3}"/>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colorTemperature colorTemp="7200"/>
                    </a14:imgEffect>
                    <a14:imgEffect>
                      <a14:saturation sat="200000"/>
                    </a14:imgEffect>
                  </a14:imgLayer>
                </a14:imgProps>
              </a:ext>
            </a:extLst>
          </a:blip>
          <a:stretch>
            <a:fillRect/>
          </a:stretch>
        </p:blipFill>
        <p:spPr>
          <a:xfrm>
            <a:off x="378231" y="332451"/>
            <a:ext cx="1281656" cy="1315037"/>
          </a:xfrm>
          <a:prstGeom prst="ellipse">
            <a:avLst/>
          </a:prstGeom>
        </p:spPr>
      </p:pic>
      <p:sp>
        <p:nvSpPr>
          <p:cNvPr id="10" name="TextBox 9">
            <a:extLst>
              <a:ext uri="{FF2B5EF4-FFF2-40B4-BE49-F238E27FC236}">
                <a16:creationId xmlns:a16="http://schemas.microsoft.com/office/drawing/2014/main" id="{6B375F27-E48A-0242-A639-774A2E790DFE}"/>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MÙA NƯỚC NỔI</a:t>
            </a:r>
            <a:endParaRPr lang="en-US" sz="4400" dirty="0">
              <a:solidFill>
                <a:schemeClr val="accent2"/>
              </a:solidFill>
              <a:latin typeface="UTM Cookies" panose="02040603050506020204" pitchFamily="18" charset="0"/>
            </a:endParaRPr>
          </a:p>
        </p:txBody>
      </p:sp>
    </p:spTree>
    <p:extLst>
      <p:ext uri="{BB962C8B-B14F-4D97-AF65-F5344CB8AC3E}">
        <p14:creationId xmlns:p14="http://schemas.microsoft.com/office/powerpoint/2010/main" val="3989008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5958" t="7289" r="85745" b="87276"/>
          <a:stretch/>
        </p:blipFill>
        <p:spPr bwMode="auto">
          <a:xfrm>
            <a:off x="467590" y="371261"/>
            <a:ext cx="696191" cy="640080"/>
          </a:xfrm>
          <a:prstGeom prst="roundRect">
            <a:avLst>
              <a:gd name="adj" fmla="val 45888"/>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163781" y="452774"/>
            <a:ext cx="5278583" cy="425245"/>
          </a:xfrm>
          <a:prstGeom prst="rect">
            <a:avLst/>
          </a:prstGeom>
          <a:noFill/>
        </p:spPr>
        <p:txBody>
          <a:bodyPr wrap="square" rtlCol="0">
            <a:spAutoFit/>
          </a:bodyPr>
          <a:lstStyle/>
          <a:p>
            <a:pPr>
              <a:lnSpc>
                <a:spcPts val="3000"/>
              </a:lnSpc>
            </a:pPr>
            <a:r>
              <a:rPr lang="en-US" sz="1600" b="1" dirty="0">
                <a:solidFill>
                  <a:schemeClr val="accent4">
                    <a:lumMod val="50000"/>
                  </a:schemeClr>
                </a:solidFill>
                <a:latin typeface="UTM Avo" panose="02040603050506020204" pitchFamily="18" charset="0"/>
              </a:rPr>
              <a:t>1. Quan </a:t>
            </a:r>
            <a:r>
              <a:rPr lang="en-US" sz="1600" b="1" dirty="0" err="1">
                <a:solidFill>
                  <a:schemeClr val="accent4">
                    <a:lumMod val="50000"/>
                  </a:schemeClr>
                </a:solidFill>
                <a:latin typeface="UTM Avo" panose="02040603050506020204" pitchFamily="18" charset="0"/>
              </a:rPr>
              <a:t>sát</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và</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kể</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tên</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các</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đồ</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vật</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dưới</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đây</a:t>
            </a:r>
            <a:endParaRPr lang="en-US" sz="1600" b="1" dirty="0">
              <a:solidFill>
                <a:schemeClr val="accent4">
                  <a:lumMod val="50000"/>
                </a:schemeClr>
              </a:solidFill>
              <a:latin typeface="UTM Avo" panose="02040603050506020204" pitchFamily="18" charset="0"/>
            </a:endParaRPr>
          </a:p>
        </p:txBody>
      </p:sp>
      <p:sp>
        <p:nvSpPr>
          <p:cNvPr id="22" name="TextBox 21">
            <a:extLst>
              <a:ext uri="{FF2B5EF4-FFF2-40B4-BE49-F238E27FC236}">
                <a16:creationId xmlns:a16="http://schemas.microsoft.com/office/drawing/2014/main" id="{8A08D8F8-57A2-FE4B-809E-B8E5DDA2F30E}"/>
              </a:ext>
            </a:extLst>
          </p:cNvPr>
          <p:cNvSpPr txBox="1"/>
          <p:nvPr/>
        </p:nvSpPr>
        <p:spPr>
          <a:xfrm>
            <a:off x="338486" y="2536958"/>
            <a:ext cx="954399" cy="400110"/>
          </a:xfrm>
          <a:prstGeom prst="rect">
            <a:avLst/>
          </a:prstGeom>
          <a:noFill/>
        </p:spPr>
        <p:txBody>
          <a:bodyPr wrap="square" rtlCol="0">
            <a:spAutoFit/>
          </a:bodyPr>
          <a:lstStyle/>
          <a:p>
            <a:pPr algn="ctr"/>
            <a:r>
              <a:rPr lang="vi-VN" sz="2000" dirty="0">
                <a:solidFill>
                  <a:schemeClr val="accent6">
                    <a:lumMod val="75000"/>
                  </a:schemeClr>
                </a:solidFill>
                <a:latin typeface="UTM Avo" panose="02040603050506020204" pitchFamily="18" charset="0"/>
              </a:rPr>
              <a:t>nón</a:t>
            </a:r>
          </a:p>
        </p:txBody>
      </p:sp>
      <p:pic>
        <p:nvPicPr>
          <p:cNvPr id="3" name="Picture 2">
            <a:extLst>
              <a:ext uri="{FF2B5EF4-FFF2-40B4-BE49-F238E27FC236}">
                <a16:creationId xmlns:a16="http://schemas.microsoft.com/office/drawing/2014/main" id="{67BBA51C-7C67-6E4D-AAF4-E63CD8A2019C}"/>
              </a:ext>
            </a:extLst>
          </p:cNvPr>
          <p:cNvPicPr>
            <a:picLocks noChangeAspect="1"/>
          </p:cNvPicPr>
          <p:nvPr/>
        </p:nvPicPr>
        <p:blipFill>
          <a:blip r:embed="rId4"/>
          <a:stretch>
            <a:fillRect/>
          </a:stretch>
        </p:blipFill>
        <p:spPr>
          <a:xfrm>
            <a:off x="318154" y="1026865"/>
            <a:ext cx="6221691" cy="1368688"/>
          </a:xfrm>
          <a:prstGeom prst="roundRect">
            <a:avLst>
              <a:gd name="adj" fmla="val 31819"/>
            </a:avLst>
          </a:prstGeom>
        </p:spPr>
      </p:pic>
      <p:sp>
        <p:nvSpPr>
          <p:cNvPr id="13" name="TextBox 12">
            <a:extLst>
              <a:ext uri="{FF2B5EF4-FFF2-40B4-BE49-F238E27FC236}">
                <a16:creationId xmlns:a16="http://schemas.microsoft.com/office/drawing/2014/main" id="{2B33ED7A-9492-9A4F-9832-D24CB321ED09}"/>
              </a:ext>
            </a:extLst>
          </p:cNvPr>
          <p:cNvSpPr txBox="1"/>
          <p:nvPr/>
        </p:nvSpPr>
        <p:spPr>
          <a:xfrm>
            <a:off x="1292885" y="2577704"/>
            <a:ext cx="954399" cy="400110"/>
          </a:xfrm>
          <a:prstGeom prst="rect">
            <a:avLst/>
          </a:prstGeom>
          <a:noFill/>
        </p:spPr>
        <p:txBody>
          <a:bodyPr wrap="square" rtlCol="0">
            <a:spAutoFit/>
          </a:bodyPr>
          <a:lstStyle/>
          <a:p>
            <a:pPr algn="ctr"/>
            <a:r>
              <a:rPr lang="vi-VN" sz="2000" dirty="0">
                <a:solidFill>
                  <a:schemeClr val="accent6">
                    <a:lumMod val="75000"/>
                  </a:schemeClr>
                </a:solidFill>
                <a:latin typeface="UTM Avo" panose="02040603050506020204" pitchFamily="18" charset="0"/>
              </a:rPr>
              <a:t>ô/ dù</a:t>
            </a:r>
          </a:p>
        </p:txBody>
      </p:sp>
      <p:sp>
        <p:nvSpPr>
          <p:cNvPr id="14" name="TextBox 13">
            <a:extLst>
              <a:ext uri="{FF2B5EF4-FFF2-40B4-BE49-F238E27FC236}">
                <a16:creationId xmlns:a16="http://schemas.microsoft.com/office/drawing/2014/main" id="{9720BAC4-26A2-D943-8344-EAC8D7D0DA33}"/>
              </a:ext>
            </a:extLst>
          </p:cNvPr>
          <p:cNvSpPr txBox="1"/>
          <p:nvPr/>
        </p:nvSpPr>
        <p:spPr>
          <a:xfrm>
            <a:off x="2321977" y="2580742"/>
            <a:ext cx="954399" cy="707886"/>
          </a:xfrm>
          <a:prstGeom prst="rect">
            <a:avLst/>
          </a:prstGeom>
          <a:noFill/>
        </p:spPr>
        <p:txBody>
          <a:bodyPr wrap="square" rtlCol="0">
            <a:spAutoFit/>
          </a:bodyPr>
          <a:lstStyle/>
          <a:p>
            <a:pPr algn="ctr"/>
            <a:r>
              <a:rPr lang="vi-VN" sz="2000" dirty="0">
                <a:solidFill>
                  <a:schemeClr val="accent6">
                    <a:lumMod val="75000"/>
                  </a:schemeClr>
                </a:solidFill>
                <a:latin typeface="UTM Avo" panose="02040603050506020204" pitchFamily="18" charset="0"/>
              </a:rPr>
              <a:t>mũ, khăn</a:t>
            </a:r>
          </a:p>
        </p:txBody>
      </p:sp>
      <p:sp>
        <p:nvSpPr>
          <p:cNvPr id="15" name="TextBox 14">
            <a:extLst>
              <a:ext uri="{FF2B5EF4-FFF2-40B4-BE49-F238E27FC236}">
                <a16:creationId xmlns:a16="http://schemas.microsoft.com/office/drawing/2014/main" id="{3B534E6E-CDC3-E84F-9AAF-0D44DDF7CE2A}"/>
              </a:ext>
            </a:extLst>
          </p:cNvPr>
          <p:cNvSpPr txBox="1"/>
          <p:nvPr/>
        </p:nvSpPr>
        <p:spPr>
          <a:xfrm>
            <a:off x="3351069" y="2593207"/>
            <a:ext cx="954399" cy="707886"/>
          </a:xfrm>
          <a:prstGeom prst="rect">
            <a:avLst/>
          </a:prstGeom>
          <a:noFill/>
        </p:spPr>
        <p:txBody>
          <a:bodyPr wrap="square" rtlCol="0">
            <a:spAutoFit/>
          </a:bodyPr>
          <a:lstStyle/>
          <a:p>
            <a:pPr algn="ctr"/>
            <a:r>
              <a:rPr lang="vi-VN" sz="2000" dirty="0">
                <a:solidFill>
                  <a:schemeClr val="accent6">
                    <a:lumMod val="75000"/>
                  </a:schemeClr>
                </a:solidFill>
                <a:latin typeface="UTM Avo" panose="02040603050506020204" pitchFamily="18" charset="0"/>
              </a:rPr>
              <a:t>áo mưa</a:t>
            </a:r>
          </a:p>
        </p:txBody>
      </p:sp>
      <p:sp>
        <p:nvSpPr>
          <p:cNvPr id="16" name="TextBox 15">
            <a:extLst>
              <a:ext uri="{FF2B5EF4-FFF2-40B4-BE49-F238E27FC236}">
                <a16:creationId xmlns:a16="http://schemas.microsoft.com/office/drawing/2014/main" id="{838DB4E0-F8A1-D24B-A5E9-0CA8293D85DB}"/>
              </a:ext>
            </a:extLst>
          </p:cNvPr>
          <p:cNvSpPr txBox="1"/>
          <p:nvPr/>
        </p:nvSpPr>
        <p:spPr>
          <a:xfrm>
            <a:off x="4380161" y="2583780"/>
            <a:ext cx="954399" cy="707886"/>
          </a:xfrm>
          <a:prstGeom prst="rect">
            <a:avLst/>
          </a:prstGeom>
          <a:noFill/>
        </p:spPr>
        <p:txBody>
          <a:bodyPr wrap="square" rtlCol="0">
            <a:spAutoFit/>
          </a:bodyPr>
          <a:lstStyle/>
          <a:p>
            <a:pPr algn="ctr"/>
            <a:r>
              <a:rPr lang="vi-VN" sz="2000" dirty="0">
                <a:solidFill>
                  <a:schemeClr val="accent6">
                    <a:lumMod val="75000"/>
                  </a:schemeClr>
                </a:solidFill>
                <a:latin typeface="UTM Avo" panose="02040603050506020204" pitchFamily="18" charset="0"/>
              </a:rPr>
              <a:t>quạt điện</a:t>
            </a:r>
          </a:p>
        </p:txBody>
      </p:sp>
      <p:sp>
        <p:nvSpPr>
          <p:cNvPr id="18" name="TextBox 17">
            <a:extLst>
              <a:ext uri="{FF2B5EF4-FFF2-40B4-BE49-F238E27FC236}">
                <a16:creationId xmlns:a16="http://schemas.microsoft.com/office/drawing/2014/main" id="{E13812CE-F778-FF47-AFD5-EE2FD0933191}"/>
              </a:ext>
            </a:extLst>
          </p:cNvPr>
          <p:cNvSpPr txBox="1"/>
          <p:nvPr/>
        </p:nvSpPr>
        <p:spPr>
          <a:xfrm>
            <a:off x="5409253" y="2577704"/>
            <a:ext cx="954399" cy="707886"/>
          </a:xfrm>
          <a:prstGeom prst="rect">
            <a:avLst/>
          </a:prstGeom>
          <a:noFill/>
        </p:spPr>
        <p:txBody>
          <a:bodyPr wrap="square" rtlCol="0">
            <a:spAutoFit/>
          </a:bodyPr>
          <a:lstStyle/>
          <a:p>
            <a:pPr algn="ctr"/>
            <a:r>
              <a:rPr lang="vi-VN" sz="2000" dirty="0">
                <a:solidFill>
                  <a:schemeClr val="accent6">
                    <a:lumMod val="75000"/>
                  </a:schemeClr>
                </a:solidFill>
                <a:latin typeface="UTM Avo" panose="02040603050506020204" pitchFamily="18" charset="0"/>
              </a:rPr>
              <a:t>quạt giấy</a:t>
            </a:r>
          </a:p>
        </p:txBody>
      </p:sp>
      <p:sp>
        <p:nvSpPr>
          <p:cNvPr id="19" name="TextBox 18">
            <a:extLst>
              <a:ext uri="{FF2B5EF4-FFF2-40B4-BE49-F238E27FC236}">
                <a16:creationId xmlns:a16="http://schemas.microsoft.com/office/drawing/2014/main" id="{D8742BD9-9E95-FF4A-B38C-3B7862819919}"/>
              </a:ext>
            </a:extLst>
          </p:cNvPr>
          <p:cNvSpPr txBox="1"/>
          <p:nvPr/>
        </p:nvSpPr>
        <p:spPr>
          <a:xfrm>
            <a:off x="467590" y="3270621"/>
            <a:ext cx="6072255" cy="861774"/>
          </a:xfrm>
          <a:prstGeom prst="rect">
            <a:avLst/>
          </a:prstGeom>
          <a:noFill/>
        </p:spPr>
        <p:txBody>
          <a:bodyPr wrap="square" rtlCol="0">
            <a:spAutoFit/>
          </a:bodyPr>
          <a:lstStyle/>
          <a:p>
            <a:pPr>
              <a:lnSpc>
                <a:spcPts val="3000"/>
              </a:lnSpc>
            </a:pPr>
            <a:r>
              <a:rPr lang="en-US" sz="1600" b="1" dirty="0">
                <a:solidFill>
                  <a:schemeClr val="accent4">
                    <a:lumMod val="50000"/>
                  </a:schemeClr>
                </a:solidFill>
                <a:latin typeface="UTM Avo" panose="02040603050506020204" pitchFamily="18" charset="0"/>
              </a:rPr>
              <a:t>b. </a:t>
            </a:r>
            <a:r>
              <a:rPr lang="en-US" sz="1600" b="1" dirty="0" err="1">
                <a:solidFill>
                  <a:schemeClr val="accent4">
                    <a:lumMod val="50000"/>
                  </a:schemeClr>
                </a:solidFill>
                <a:latin typeface="UTM Avo" panose="02040603050506020204" pitchFamily="18" charset="0"/>
              </a:rPr>
              <a:t>Chọn</a:t>
            </a:r>
            <a:r>
              <a:rPr lang="en-US" sz="1600" b="1" dirty="0">
                <a:solidFill>
                  <a:schemeClr val="accent4">
                    <a:lumMod val="50000"/>
                  </a:schemeClr>
                </a:solidFill>
                <a:latin typeface="UTM Avo" panose="02040603050506020204" pitchFamily="18" charset="0"/>
              </a:rPr>
              <a:t> 1 - 2 </a:t>
            </a:r>
            <a:r>
              <a:rPr lang="en-US" sz="1600" b="1" dirty="0" err="1">
                <a:solidFill>
                  <a:schemeClr val="accent4">
                    <a:lumMod val="50000"/>
                  </a:schemeClr>
                </a:solidFill>
                <a:latin typeface="UTM Avo" panose="02040603050506020204" pitchFamily="18" charset="0"/>
              </a:rPr>
              <a:t>đồ</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vật</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yêu</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thích</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và</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nói</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về</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đặc</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điểm</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công</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dụng</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của</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chúng</a:t>
            </a:r>
            <a:r>
              <a:rPr lang="en-US" sz="1600" b="1" dirty="0">
                <a:solidFill>
                  <a:schemeClr val="accent4">
                    <a:lumMod val="50000"/>
                  </a:schemeClr>
                </a:solidFill>
                <a:latin typeface="UTM Avo" panose="02040603050506020204" pitchFamily="18" charset="0"/>
              </a:rPr>
              <a:t>.</a:t>
            </a:r>
          </a:p>
        </p:txBody>
      </p:sp>
      <p:sp>
        <p:nvSpPr>
          <p:cNvPr id="5" name="TextBox 4">
            <a:extLst>
              <a:ext uri="{FF2B5EF4-FFF2-40B4-BE49-F238E27FC236}">
                <a16:creationId xmlns:a16="http://schemas.microsoft.com/office/drawing/2014/main" id="{2F340A32-3DC5-C947-92F3-B1E21D351F0D}"/>
              </a:ext>
            </a:extLst>
          </p:cNvPr>
          <p:cNvSpPr txBox="1"/>
          <p:nvPr/>
        </p:nvSpPr>
        <p:spPr>
          <a:xfrm>
            <a:off x="474661" y="4210046"/>
            <a:ext cx="5891356" cy="338554"/>
          </a:xfrm>
          <a:prstGeom prst="rect">
            <a:avLst/>
          </a:prstGeom>
          <a:noFill/>
        </p:spPr>
        <p:txBody>
          <a:bodyPr wrap="none" rtlCol="0">
            <a:spAutoFit/>
          </a:bodyPr>
          <a:lstStyle/>
          <a:p>
            <a:r>
              <a:rPr lang="x-none" sz="1600" b="1" dirty="0">
                <a:solidFill>
                  <a:srgbClr val="FF0000"/>
                </a:solidFill>
                <a:latin typeface="UTM Avo" panose="02040603050506020204" pitchFamily="18" charset="0"/>
              </a:rPr>
              <a:t>M: </a:t>
            </a:r>
            <a:r>
              <a:rPr lang="x-none" sz="1600" dirty="0">
                <a:latin typeface="UTM Avo" panose="02040603050506020204" pitchFamily="18" charset="0"/>
              </a:rPr>
              <a:t>Nón có hình chóp, được dùng để che nắng, che mưa</a:t>
            </a:r>
          </a:p>
        </p:txBody>
      </p:sp>
    </p:spTree>
    <p:extLst>
      <p:ext uri="{BB962C8B-B14F-4D97-AF65-F5344CB8AC3E}">
        <p14:creationId xmlns:p14="http://schemas.microsoft.com/office/powerpoint/2010/main" val="386182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500" fill="hold"/>
                                        <p:tgtEl>
                                          <p:spTgt spid="22"/>
                                        </p:tgtEl>
                                        <p:attrNameLst>
                                          <p:attrName>ppt_x</p:attrName>
                                        </p:attrNameLst>
                                      </p:cBhvr>
                                      <p:tavLst>
                                        <p:tav tm="0">
                                          <p:val>
                                            <p:strVal val="#ppt_x"/>
                                          </p:val>
                                        </p:tav>
                                        <p:tav tm="100000">
                                          <p:val>
                                            <p:strVal val="#ppt_x"/>
                                          </p:val>
                                        </p:tav>
                                      </p:tavLst>
                                    </p:anim>
                                    <p:anim calcmode="lin" valueType="num">
                                      <p:cBhvr additive="base">
                                        <p:cTn id="1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ppt_x"/>
                                          </p:val>
                                        </p:tav>
                                        <p:tav tm="100000">
                                          <p:val>
                                            <p:strVal val="#ppt_x"/>
                                          </p:val>
                                        </p:tav>
                                      </p:tavLst>
                                    </p:anim>
                                    <p:anim calcmode="lin" valueType="num">
                                      <p:cBhvr additive="base">
                                        <p:cTn id="3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ipe(left)">
                                      <p:cBhvr>
                                        <p:cTn id="5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p:bldP spid="14" grpId="0"/>
      <p:bldP spid="15" grpId="0"/>
      <p:bldP spid="16" grpId="0"/>
      <p:bldP spid="18" grpId="0"/>
      <p:bldP spid="19"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643" y="0"/>
            <a:ext cx="5876569" cy="1205843"/>
          </a:xfrm>
          <a:prstGeom prst="rect">
            <a:avLst/>
          </a:prstGeom>
          <a:noFill/>
        </p:spPr>
        <p:txBody>
          <a:bodyPr wrap="square" rtlCol="0">
            <a:spAutoFit/>
          </a:bodyPr>
          <a:lstStyle/>
          <a:p>
            <a:pPr>
              <a:lnSpc>
                <a:spcPts val="3000"/>
              </a:lnSpc>
            </a:pPr>
            <a:r>
              <a:rPr lang="en-US" sz="1800" b="1" dirty="0">
                <a:solidFill>
                  <a:schemeClr val="accent4">
                    <a:lumMod val="50000"/>
                  </a:schemeClr>
                </a:solidFill>
                <a:latin typeface="UTM Avo" panose="02040603050506020204" pitchFamily="18" charset="0"/>
              </a:rPr>
              <a:t>2. </a:t>
            </a:r>
            <a:r>
              <a:rPr lang="vi-VN" sz="1800" b="1" dirty="0">
                <a:solidFill>
                  <a:schemeClr val="accent4">
                    <a:lumMod val="50000"/>
                  </a:schemeClr>
                </a:solidFill>
                <a:latin typeface="UTM Avo" panose="02040603050506020204" pitchFamily="18" charset="0"/>
              </a:rPr>
              <a:t>Viết 3 – 5 câu tả một đồ vật em cần dùng để tránh nắng hoặc tránh mưa</a:t>
            </a:r>
          </a:p>
          <a:p>
            <a:pPr>
              <a:lnSpc>
                <a:spcPts val="3000"/>
              </a:lnSpc>
            </a:pPr>
            <a:endParaRPr lang="vi-VN" sz="1800" b="1" dirty="0">
              <a:solidFill>
                <a:schemeClr val="accent4">
                  <a:lumMod val="50000"/>
                </a:schemeClr>
              </a:solidFill>
              <a:latin typeface="UTM Avo" panose="02040603050506020204" pitchFamily="18" charset="0"/>
            </a:endParaRPr>
          </a:p>
        </p:txBody>
      </p:sp>
      <p:cxnSp>
        <p:nvCxnSpPr>
          <p:cNvPr id="27" name="Straight Connector 26">
            <a:extLst>
              <a:ext uri="{FF2B5EF4-FFF2-40B4-BE49-F238E27FC236}">
                <a16:creationId xmlns:a16="http://schemas.microsoft.com/office/drawing/2014/main" id="{9645D47E-02DD-1A4A-B50B-129EF582918F}"/>
              </a:ext>
            </a:extLst>
          </p:cNvPr>
          <p:cNvCxnSpPr>
            <a:cxnSpLocks/>
            <a:stCxn id="21" idx="3"/>
          </p:cNvCxnSpPr>
          <p:nvPr/>
        </p:nvCxnSpPr>
        <p:spPr>
          <a:xfrm>
            <a:off x="2008937" y="2756632"/>
            <a:ext cx="697311" cy="0"/>
          </a:xfrm>
          <a:prstGeom prst="line">
            <a:avLst/>
          </a:prstGeom>
          <a:ln w="76200">
            <a:solidFill>
              <a:srgbClr val="3F9795"/>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C72B53C-7D74-CA4B-923E-488C91695C00}"/>
              </a:ext>
            </a:extLst>
          </p:cNvPr>
          <p:cNvCxnSpPr>
            <a:cxnSpLocks/>
            <a:endCxn id="50" idx="1"/>
          </p:cNvCxnSpPr>
          <p:nvPr/>
        </p:nvCxnSpPr>
        <p:spPr>
          <a:xfrm>
            <a:off x="4184066" y="2756632"/>
            <a:ext cx="637309" cy="0"/>
          </a:xfrm>
          <a:prstGeom prst="line">
            <a:avLst/>
          </a:prstGeom>
          <a:ln w="76200">
            <a:solidFill>
              <a:srgbClr val="3F9795"/>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F85FC76-9801-C74D-9B42-01F1E51168E8}"/>
              </a:ext>
            </a:extLst>
          </p:cNvPr>
          <p:cNvCxnSpPr>
            <a:cxnSpLocks/>
            <a:stCxn id="51" idx="0"/>
            <a:endCxn id="14" idx="4"/>
          </p:cNvCxnSpPr>
          <p:nvPr/>
        </p:nvCxnSpPr>
        <p:spPr>
          <a:xfrm flipV="1">
            <a:off x="3454393" y="3393941"/>
            <a:ext cx="0" cy="542882"/>
          </a:xfrm>
          <a:prstGeom prst="line">
            <a:avLst/>
          </a:prstGeom>
          <a:ln w="76200">
            <a:solidFill>
              <a:srgbClr val="3F9795"/>
            </a:solidFill>
          </a:ln>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id="{2BAE650C-F2D8-2A47-AF00-3891E9BDB05B}"/>
              </a:ext>
            </a:extLst>
          </p:cNvPr>
          <p:cNvGrpSpPr/>
          <p:nvPr/>
        </p:nvGrpSpPr>
        <p:grpSpPr>
          <a:xfrm>
            <a:off x="2727455" y="2119323"/>
            <a:ext cx="1450117" cy="1274618"/>
            <a:chOff x="2736690" y="2050473"/>
            <a:chExt cx="1450117" cy="1274618"/>
          </a:xfrm>
        </p:grpSpPr>
        <p:sp>
          <p:nvSpPr>
            <p:cNvPr id="14" name="Oval 13">
              <a:extLst>
                <a:ext uri="{FF2B5EF4-FFF2-40B4-BE49-F238E27FC236}">
                  <a16:creationId xmlns:a16="http://schemas.microsoft.com/office/drawing/2014/main" id="{7BCFDBBE-BC0C-F849-B687-F18A47A25E9B}"/>
                </a:ext>
              </a:extLst>
            </p:cNvPr>
            <p:cNvSpPr/>
            <p:nvPr/>
          </p:nvSpPr>
          <p:spPr>
            <a:xfrm>
              <a:off x="2826319" y="2050473"/>
              <a:ext cx="1274618" cy="127461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0" name="TextBox 59">
              <a:extLst>
                <a:ext uri="{FF2B5EF4-FFF2-40B4-BE49-F238E27FC236}">
                  <a16:creationId xmlns:a16="http://schemas.microsoft.com/office/drawing/2014/main" id="{DD589403-DC7E-3444-ACE5-360641C7BBA0}"/>
                </a:ext>
              </a:extLst>
            </p:cNvPr>
            <p:cNvSpPr txBox="1"/>
            <p:nvPr/>
          </p:nvSpPr>
          <p:spPr>
            <a:xfrm>
              <a:off x="2736690" y="2325499"/>
              <a:ext cx="1450117" cy="830997"/>
            </a:xfrm>
            <a:prstGeom prst="rect">
              <a:avLst/>
            </a:prstGeom>
            <a:noFill/>
          </p:spPr>
          <p:txBody>
            <a:bodyPr wrap="square" rtlCol="0">
              <a:spAutoFit/>
            </a:bodyPr>
            <a:lstStyle/>
            <a:p>
              <a:pPr algn="ctr"/>
              <a:r>
                <a:rPr lang="vi-VN" sz="2400" dirty="0">
                  <a:latin typeface="UTM Avo" panose="02040603050506020204" pitchFamily="18" charset="0"/>
                </a:rPr>
                <a:t>Tả đồ vật</a:t>
              </a:r>
              <a:endParaRPr lang="x-none" sz="2400" dirty="0">
                <a:latin typeface="UTM Avo" panose="02040603050506020204" pitchFamily="18" charset="0"/>
              </a:endParaRPr>
            </a:p>
          </p:txBody>
        </p:sp>
      </p:grpSp>
      <p:grpSp>
        <p:nvGrpSpPr>
          <p:cNvPr id="64" name="Group 63">
            <a:extLst>
              <a:ext uri="{FF2B5EF4-FFF2-40B4-BE49-F238E27FC236}">
                <a16:creationId xmlns:a16="http://schemas.microsoft.com/office/drawing/2014/main" id="{1AB1D100-0A6B-8346-A191-10DE76C9ACAA}"/>
              </a:ext>
            </a:extLst>
          </p:cNvPr>
          <p:cNvGrpSpPr/>
          <p:nvPr/>
        </p:nvGrpSpPr>
        <p:grpSpPr>
          <a:xfrm>
            <a:off x="4821375" y="1953068"/>
            <a:ext cx="1825265" cy="1607128"/>
            <a:chOff x="4830610" y="1884218"/>
            <a:chExt cx="1825265" cy="1607128"/>
          </a:xfrm>
        </p:grpSpPr>
        <p:sp>
          <p:nvSpPr>
            <p:cNvPr id="50" name="Rounded Rectangle 49">
              <a:extLst>
                <a:ext uri="{FF2B5EF4-FFF2-40B4-BE49-F238E27FC236}">
                  <a16:creationId xmlns:a16="http://schemas.microsoft.com/office/drawing/2014/main" id="{61861610-2101-DA4F-BCBB-61543C89D1F4}"/>
                </a:ext>
              </a:extLst>
            </p:cNvPr>
            <p:cNvSpPr/>
            <p:nvPr/>
          </p:nvSpPr>
          <p:spPr>
            <a:xfrm>
              <a:off x="4830610" y="1884218"/>
              <a:ext cx="1804473" cy="1607128"/>
            </a:xfrm>
            <a:prstGeom prst="roundRect">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1" name="TextBox 60">
              <a:extLst>
                <a:ext uri="{FF2B5EF4-FFF2-40B4-BE49-F238E27FC236}">
                  <a16:creationId xmlns:a16="http://schemas.microsoft.com/office/drawing/2014/main" id="{5D81E7B0-2CB2-6F48-AB06-58553A8A8D2D}"/>
                </a:ext>
              </a:extLst>
            </p:cNvPr>
            <p:cNvSpPr txBox="1"/>
            <p:nvPr/>
          </p:nvSpPr>
          <p:spPr>
            <a:xfrm>
              <a:off x="4851399" y="1919685"/>
              <a:ext cx="1804476" cy="1517338"/>
            </a:xfrm>
            <a:prstGeom prst="rect">
              <a:avLst/>
            </a:prstGeom>
            <a:noFill/>
          </p:spPr>
          <p:txBody>
            <a:bodyPr wrap="square" rtlCol="0">
              <a:spAutoFit/>
            </a:bodyPr>
            <a:lstStyle/>
            <a:p>
              <a:pPr>
                <a:lnSpc>
                  <a:spcPct val="150000"/>
                </a:lnSpc>
              </a:pPr>
              <a:r>
                <a:rPr lang="vi-VN" sz="1600" dirty="0">
                  <a:latin typeface="UTM Avo" panose="02040603050506020204" pitchFamily="18" charset="0"/>
                </a:rPr>
                <a:t>(2) Đồ vật đó có gì nổi bật về hình dạng, màu sắc,…? </a:t>
              </a:r>
              <a:endParaRPr lang="x-none" sz="1600" dirty="0">
                <a:latin typeface="UTM Avo" panose="02040603050506020204" pitchFamily="18" charset="0"/>
              </a:endParaRPr>
            </a:p>
          </p:txBody>
        </p:sp>
      </p:grpSp>
      <p:grpSp>
        <p:nvGrpSpPr>
          <p:cNvPr id="66" name="Group 65">
            <a:extLst>
              <a:ext uri="{FF2B5EF4-FFF2-40B4-BE49-F238E27FC236}">
                <a16:creationId xmlns:a16="http://schemas.microsoft.com/office/drawing/2014/main" id="{1659E157-9748-B046-BB97-952B0E0B43A4}"/>
              </a:ext>
            </a:extLst>
          </p:cNvPr>
          <p:cNvGrpSpPr/>
          <p:nvPr/>
        </p:nvGrpSpPr>
        <p:grpSpPr>
          <a:xfrm>
            <a:off x="1804760" y="3936823"/>
            <a:ext cx="3299265" cy="965116"/>
            <a:chOff x="1813995" y="3867973"/>
            <a:chExt cx="3299265" cy="965116"/>
          </a:xfrm>
        </p:grpSpPr>
        <p:sp>
          <p:nvSpPr>
            <p:cNvPr id="51" name="Rounded Rectangle 50">
              <a:extLst>
                <a:ext uri="{FF2B5EF4-FFF2-40B4-BE49-F238E27FC236}">
                  <a16:creationId xmlns:a16="http://schemas.microsoft.com/office/drawing/2014/main" id="{C9187E46-C963-7C49-B10B-8C6129F74ADC}"/>
                </a:ext>
              </a:extLst>
            </p:cNvPr>
            <p:cNvSpPr/>
            <p:nvPr/>
          </p:nvSpPr>
          <p:spPr>
            <a:xfrm>
              <a:off x="1813995" y="3867973"/>
              <a:ext cx="3299265" cy="965116"/>
            </a:xfrm>
            <a:prstGeom prst="roundRect">
              <a:avLst/>
            </a:prstGeom>
            <a:solidFill>
              <a:srgbClr val="D7EDA9"/>
            </a:solidFill>
            <a:ln>
              <a:solidFill>
                <a:srgbClr val="F4F6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5" name="TextBox 64">
              <a:extLst>
                <a:ext uri="{FF2B5EF4-FFF2-40B4-BE49-F238E27FC236}">
                  <a16:creationId xmlns:a16="http://schemas.microsoft.com/office/drawing/2014/main" id="{EB8D7504-2F5C-7A4E-8713-250A022B5F93}"/>
                </a:ext>
              </a:extLst>
            </p:cNvPr>
            <p:cNvSpPr txBox="1"/>
            <p:nvPr/>
          </p:nvSpPr>
          <p:spPr>
            <a:xfrm>
              <a:off x="1928825" y="3936409"/>
              <a:ext cx="3018821" cy="778675"/>
            </a:xfrm>
            <a:prstGeom prst="rect">
              <a:avLst/>
            </a:prstGeom>
            <a:noFill/>
          </p:spPr>
          <p:txBody>
            <a:bodyPr wrap="square" rtlCol="0">
              <a:spAutoFit/>
            </a:bodyPr>
            <a:lstStyle/>
            <a:p>
              <a:pPr algn="ctr">
                <a:lnSpc>
                  <a:spcPct val="150000"/>
                </a:lnSpc>
              </a:pPr>
              <a:r>
                <a:rPr lang="vi-VN" sz="1600" dirty="0">
                  <a:latin typeface="UTM Avo" panose="02040603050506020204" pitchFamily="18" charset="0"/>
                </a:rPr>
                <a:t>(3) Em thường dùng đồ vật đó vào lúc nào?</a:t>
              </a:r>
            </a:p>
          </p:txBody>
        </p:sp>
      </p:grpSp>
      <p:grpSp>
        <p:nvGrpSpPr>
          <p:cNvPr id="11" name="Group 10">
            <a:extLst>
              <a:ext uri="{FF2B5EF4-FFF2-40B4-BE49-F238E27FC236}">
                <a16:creationId xmlns:a16="http://schemas.microsoft.com/office/drawing/2014/main" id="{DD8327F1-CC3D-7F4C-B4E3-36BAA93956F4}"/>
              </a:ext>
            </a:extLst>
          </p:cNvPr>
          <p:cNvGrpSpPr/>
          <p:nvPr/>
        </p:nvGrpSpPr>
        <p:grpSpPr>
          <a:xfrm>
            <a:off x="329118" y="1953068"/>
            <a:ext cx="1679819" cy="1607128"/>
            <a:chOff x="329117" y="1792813"/>
            <a:chExt cx="1679819" cy="1607128"/>
          </a:xfrm>
        </p:grpSpPr>
        <p:sp>
          <p:nvSpPr>
            <p:cNvPr id="21" name="Rounded Rectangle 20">
              <a:extLst>
                <a:ext uri="{FF2B5EF4-FFF2-40B4-BE49-F238E27FC236}">
                  <a16:creationId xmlns:a16="http://schemas.microsoft.com/office/drawing/2014/main" id="{A432AB18-4F5A-AD4A-B798-E95F2EE29715}"/>
                </a:ext>
              </a:extLst>
            </p:cNvPr>
            <p:cNvSpPr/>
            <p:nvPr/>
          </p:nvSpPr>
          <p:spPr>
            <a:xfrm>
              <a:off x="342643" y="1792813"/>
              <a:ext cx="1666293" cy="1607128"/>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3" name="TextBox 22">
              <a:extLst>
                <a:ext uri="{FF2B5EF4-FFF2-40B4-BE49-F238E27FC236}">
                  <a16:creationId xmlns:a16="http://schemas.microsoft.com/office/drawing/2014/main" id="{23DEB8EC-B939-FB45-B6E9-657FB6AAF3DC}"/>
                </a:ext>
              </a:extLst>
            </p:cNvPr>
            <p:cNvSpPr txBox="1"/>
            <p:nvPr/>
          </p:nvSpPr>
          <p:spPr>
            <a:xfrm>
              <a:off x="329117" y="1817948"/>
              <a:ext cx="1647458" cy="1517338"/>
            </a:xfrm>
            <a:prstGeom prst="rect">
              <a:avLst/>
            </a:prstGeom>
            <a:noFill/>
          </p:spPr>
          <p:txBody>
            <a:bodyPr wrap="square" rtlCol="0">
              <a:spAutoFit/>
            </a:bodyPr>
            <a:lstStyle/>
            <a:p>
              <a:pPr algn="ctr">
                <a:lnSpc>
                  <a:spcPct val="150000"/>
                </a:lnSpc>
              </a:pPr>
              <a:r>
                <a:rPr lang="vi-VN" sz="1600" dirty="0">
                  <a:latin typeface="UTM Avo" panose="02040603050506020204" pitchFamily="18" charset="0"/>
                </a:rPr>
                <a:t>(4) Tình cảm của em đối với đồ vật đó như thế nào?</a:t>
              </a:r>
            </a:p>
          </p:txBody>
        </p:sp>
      </p:grpSp>
      <p:cxnSp>
        <p:nvCxnSpPr>
          <p:cNvPr id="28" name="Straight Connector 27">
            <a:extLst>
              <a:ext uri="{FF2B5EF4-FFF2-40B4-BE49-F238E27FC236}">
                <a16:creationId xmlns:a16="http://schemas.microsoft.com/office/drawing/2014/main" id="{91DA6C3F-E8B5-E143-9C89-2B8F7084DC75}"/>
              </a:ext>
            </a:extLst>
          </p:cNvPr>
          <p:cNvCxnSpPr>
            <a:cxnSpLocks/>
          </p:cNvCxnSpPr>
          <p:nvPr/>
        </p:nvCxnSpPr>
        <p:spPr>
          <a:xfrm flipV="1">
            <a:off x="3437110" y="1642128"/>
            <a:ext cx="0" cy="387927"/>
          </a:xfrm>
          <a:prstGeom prst="line">
            <a:avLst/>
          </a:prstGeom>
          <a:ln w="76200">
            <a:solidFill>
              <a:srgbClr val="3F9795"/>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E0C7693A-AC4C-CB4F-86CD-FB7DB53529EA}"/>
              </a:ext>
            </a:extLst>
          </p:cNvPr>
          <p:cNvGrpSpPr/>
          <p:nvPr/>
        </p:nvGrpSpPr>
        <p:grpSpPr>
          <a:xfrm>
            <a:off x="2282036" y="983891"/>
            <a:ext cx="2293928" cy="803564"/>
            <a:chOff x="2282035" y="823636"/>
            <a:chExt cx="2293928" cy="803564"/>
          </a:xfrm>
        </p:grpSpPr>
        <p:sp>
          <p:nvSpPr>
            <p:cNvPr id="26" name="Rounded Rectangle 25">
              <a:extLst>
                <a:ext uri="{FF2B5EF4-FFF2-40B4-BE49-F238E27FC236}">
                  <a16:creationId xmlns:a16="http://schemas.microsoft.com/office/drawing/2014/main" id="{58861A0B-A97D-624F-B81D-397986678B15}"/>
                </a:ext>
              </a:extLst>
            </p:cNvPr>
            <p:cNvSpPr/>
            <p:nvPr/>
          </p:nvSpPr>
          <p:spPr>
            <a:xfrm>
              <a:off x="2356700" y="823636"/>
              <a:ext cx="2219253" cy="803564"/>
            </a:xfrm>
            <a:prstGeom prst="roundRect">
              <a:avLst/>
            </a:prstGeom>
            <a:solidFill>
              <a:schemeClr val="bg2">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4" name="TextBox 23">
              <a:extLst>
                <a:ext uri="{FF2B5EF4-FFF2-40B4-BE49-F238E27FC236}">
                  <a16:creationId xmlns:a16="http://schemas.microsoft.com/office/drawing/2014/main" id="{8BA2DADD-8C30-AC47-9341-99EF0636A9BB}"/>
                </a:ext>
              </a:extLst>
            </p:cNvPr>
            <p:cNvSpPr txBox="1"/>
            <p:nvPr/>
          </p:nvSpPr>
          <p:spPr>
            <a:xfrm>
              <a:off x="2282035" y="826097"/>
              <a:ext cx="2293928" cy="778675"/>
            </a:xfrm>
            <a:prstGeom prst="rect">
              <a:avLst/>
            </a:prstGeom>
            <a:noFill/>
          </p:spPr>
          <p:txBody>
            <a:bodyPr wrap="square" rtlCol="0">
              <a:spAutoFit/>
            </a:bodyPr>
            <a:lstStyle/>
            <a:p>
              <a:pPr algn="ctr">
                <a:lnSpc>
                  <a:spcPct val="150000"/>
                </a:lnSpc>
              </a:pPr>
              <a:r>
                <a:rPr lang="vi-VN" sz="1600" dirty="0">
                  <a:latin typeface="UTM Avo" panose="02040603050506020204" pitchFamily="18" charset="0"/>
                </a:rPr>
                <a:t>(1) Em chọn tả đồ vật nào?</a:t>
              </a:r>
              <a:endParaRPr lang="x-none" sz="1600" dirty="0">
                <a:latin typeface="UTM Avo" panose="02040603050506020204" pitchFamily="18" charset="0"/>
              </a:endParaRPr>
            </a:p>
          </p:txBody>
        </p:sp>
      </p:grpSp>
      <p:sp>
        <p:nvSpPr>
          <p:cNvPr id="32" name="Oval 31">
            <a:extLst>
              <a:ext uri="{FF2B5EF4-FFF2-40B4-BE49-F238E27FC236}">
                <a16:creationId xmlns:a16="http://schemas.microsoft.com/office/drawing/2014/main" id="{C51E3AFC-E096-6342-9000-561ABAA21B0B}"/>
              </a:ext>
            </a:extLst>
          </p:cNvPr>
          <p:cNvSpPr/>
          <p:nvPr/>
        </p:nvSpPr>
        <p:spPr>
          <a:xfrm>
            <a:off x="2706248" y="2017723"/>
            <a:ext cx="1477818" cy="1477818"/>
          </a:xfrm>
          <a:prstGeom prst="ellipse">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366009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utoRev="1" fill="hold" grpId="0" nodeType="withEffect">
                                  <p:stCondLst>
                                    <p:cond delay="0"/>
                                  </p:stCondLst>
                                  <p:childTnLst>
                                    <p:animRot by="21600000">
                                      <p:cBhvr>
                                        <p:cTn id="6" dur="9500" fill="hold"/>
                                        <p:tgtEl>
                                          <p:spTgt spid="3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down)">
                                      <p:cBhvr>
                                        <p:cTn id="11" dur="500"/>
                                        <p:tgtEl>
                                          <p:spTgt spid="28"/>
                                        </p:tgtEl>
                                      </p:cBhvr>
                                    </p:animEffect>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wipe(left)">
                                      <p:cBhvr>
                                        <p:cTn id="22" dur="500"/>
                                        <p:tgtEl>
                                          <p:spTgt spid="52"/>
                                        </p:tgtEl>
                                      </p:cBhvr>
                                    </p:animEffect>
                                  </p:childTnLst>
                                </p:cTn>
                              </p:par>
                            </p:childTnLst>
                          </p:cTn>
                        </p:par>
                        <p:par>
                          <p:cTn id="23" fill="hold">
                            <p:stCondLst>
                              <p:cond delay="500"/>
                            </p:stCondLst>
                            <p:childTnLst>
                              <p:par>
                                <p:cTn id="24" presetID="55" presetClass="entr" presetSubtype="0" fill="hold"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1000" fill="hold"/>
                                        <p:tgtEl>
                                          <p:spTgt spid="64"/>
                                        </p:tgtEl>
                                        <p:attrNameLst>
                                          <p:attrName>ppt_w</p:attrName>
                                        </p:attrNameLst>
                                      </p:cBhvr>
                                      <p:tavLst>
                                        <p:tav tm="0">
                                          <p:val>
                                            <p:strVal val="#ppt_w*0.70"/>
                                          </p:val>
                                        </p:tav>
                                        <p:tav tm="100000">
                                          <p:val>
                                            <p:strVal val="#ppt_w"/>
                                          </p:val>
                                        </p:tav>
                                      </p:tavLst>
                                    </p:anim>
                                    <p:anim calcmode="lin" valueType="num">
                                      <p:cBhvr>
                                        <p:cTn id="27" dur="1000" fill="hold"/>
                                        <p:tgtEl>
                                          <p:spTgt spid="64"/>
                                        </p:tgtEl>
                                        <p:attrNameLst>
                                          <p:attrName>ppt_h</p:attrName>
                                        </p:attrNameLst>
                                      </p:cBhvr>
                                      <p:tavLst>
                                        <p:tav tm="0">
                                          <p:val>
                                            <p:strVal val="#ppt_h"/>
                                          </p:val>
                                        </p:tav>
                                        <p:tav tm="100000">
                                          <p:val>
                                            <p:strVal val="#ppt_h"/>
                                          </p:val>
                                        </p:tav>
                                      </p:tavLst>
                                    </p:anim>
                                    <p:animEffect transition="in" filter="fade">
                                      <p:cBhvr>
                                        <p:cTn id="28" dur="1000"/>
                                        <p:tgtEl>
                                          <p:spTgt spid="6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up)">
                                      <p:cBhvr>
                                        <p:cTn id="33" dur="500"/>
                                        <p:tgtEl>
                                          <p:spTgt spid="56"/>
                                        </p:tgtEl>
                                      </p:cBhvr>
                                    </p:animEffect>
                                  </p:childTnLst>
                                </p:cTn>
                              </p:par>
                            </p:childTnLst>
                          </p:cTn>
                        </p:par>
                        <p:par>
                          <p:cTn id="34" fill="hold">
                            <p:stCondLst>
                              <p:cond delay="500"/>
                            </p:stCondLst>
                            <p:childTnLst>
                              <p:par>
                                <p:cTn id="35" presetID="47"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right)">
                                      <p:cBhvr>
                                        <p:cTn id="44" dur="500"/>
                                        <p:tgtEl>
                                          <p:spTgt spid="27"/>
                                        </p:tgtEl>
                                      </p:cBhvr>
                                    </p:animEffect>
                                  </p:childTnLst>
                                </p:cTn>
                              </p:par>
                            </p:childTnLst>
                          </p:cTn>
                        </p:par>
                        <p:par>
                          <p:cTn id="45" fill="hold">
                            <p:stCondLst>
                              <p:cond delay="500"/>
                            </p:stCondLst>
                            <p:childTnLst>
                              <p:par>
                                <p:cTn id="46" presetID="31" presetClass="entr" presetSubtype="0"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1000" fill="hold"/>
                                        <p:tgtEl>
                                          <p:spTgt spid="11"/>
                                        </p:tgtEl>
                                        <p:attrNameLst>
                                          <p:attrName>ppt_w</p:attrName>
                                        </p:attrNameLst>
                                      </p:cBhvr>
                                      <p:tavLst>
                                        <p:tav tm="0">
                                          <p:val>
                                            <p:fltVal val="0"/>
                                          </p:val>
                                        </p:tav>
                                        <p:tav tm="100000">
                                          <p:val>
                                            <p:strVal val="#ppt_w"/>
                                          </p:val>
                                        </p:tav>
                                      </p:tavLst>
                                    </p:anim>
                                    <p:anim calcmode="lin" valueType="num">
                                      <p:cBhvr>
                                        <p:cTn id="49" dur="1000" fill="hold"/>
                                        <p:tgtEl>
                                          <p:spTgt spid="11"/>
                                        </p:tgtEl>
                                        <p:attrNameLst>
                                          <p:attrName>ppt_h</p:attrName>
                                        </p:attrNameLst>
                                      </p:cBhvr>
                                      <p:tavLst>
                                        <p:tav tm="0">
                                          <p:val>
                                            <p:fltVal val="0"/>
                                          </p:val>
                                        </p:tav>
                                        <p:tav tm="100000">
                                          <p:val>
                                            <p:strVal val="#ppt_h"/>
                                          </p:val>
                                        </p:tav>
                                      </p:tavLst>
                                    </p:anim>
                                    <p:anim calcmode="lin" valueType="num">
                                      <p:cBhvr>
                                        <p:cTn id="50" dur="1000" fill="hold"/>
                                        <p:tgtEl>
                                          <p:spTgt spid="11"/>
                                        </p:tgtEl>
                                        <p:attrNameLst>
                                          <p:attrName>style.rotation</p:attrName>
                                        </p:attrNameLst>
                                      </p:cBhvr>
                                      <p:tavLst>
                                        <p:tav tm="0">
                                          <p:val>
                                            <p:fltVal val="90"/>
                                          </p:val>
                                        </p:tav>
                                        <p:tav tm="100000">
                                          <p:val>
                                            <p:fltVal val="0"/>
                                          </p:val>
                                        </p:tav>
                                      </p:tavLst>
                                    </p:anim>
                                    <p:animEffect transition="in" filter="fade">
                                      <p:cBhvr>
                                        <p:cTn id="5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93AD1E2-BAA4-614B-8AA8-95EF8A805123}"/>
              </a:ext>
            </a:extLst>
          </p:cNvPr>
          <p:cNvSpPr txBox="1"/>
          <p:nvPr/>
        </p:nvSpPr>
        <p:spPr>
          <a:xfrm>
            <a:off x="361730" y="2657051"/>
            <a:ext cx="6255885" cy="553998"/>
          </a:xfrm>
          <a:prstGeom prst="rect">
            <a:avLst/>
          </a:prstGeom>
          <a:noFill/>
        </p:spPr>
        <p:txBody>
          <a:bodyPr wrap="square" rtlCol="0">
            <a:spAutoFit/>
          </a:bodyPr>
          <a:lstStyle/>
          <a:p>
            <a:pPr algn="just"/>
            <a:r>
              <a:rPr lang="vi-VN" sz="1500" b="1" dirty="0">
                <a:solidFill>
                  <a:srgbClr val="17479D"/>
                </a:solidFill>
                <a:latin typeface="UTM Avo" panose="02040603050506020204" pitchFamily="18" charset="0"/>
              </a:rPr>
              <a:t>2. </a:t>
            </a:r>
            <a:r>
              <a:rPr lang="vi-VN" sz="1500" dirty="0">
                <a:latin typeface="UTM Avo" panose="02040603050506020204" pitchFamily="18" charset="0"/>
              </a:rPr>
              <a:t>Nói về những điều em thích trong câu chuyện, bài thơ đó.</a:t>
            </a:r>
          </a:p>
          <a:p>
            <a:pPr algn="just"/>
            <a:endParaRPr lang="vi-VN" sz="1500" dirty="0">
              <a:latin typeface="UTM Avo" panose="02040603050506020204" pitchFamily="18" charset="0"/>
            </a:endParaRPr>
          </a:p>
        </p:txBody>
      </p:sp>
      <p:sp>
        <p:nvSpPr>
          <p:cNvPr id="14" name="TextBox 13">
            <a:extLst>
              <a:ext uri="{FF2B5EF4-FFF2-40B4-BE49-F238E27FC236}">
                <a16:creationId xmlns:a16="http://schemas.microsoft.com/office/drawing/2014/main" id="{2973DBAD-5BB2-7047-92C6-0362FF3C5BC3}"/>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Đọc mở rộng</a:t>
            </a:r>
            <a:endParaRPr lang="en-US" sz="4400" dirty="0">
              <a:solidFill>
                <a:schemeClr val="accent2"/>
              </a:solidFill>
              <a:latin typeface="UTM Cookies" panose="02040603050506020204" pitchFamily="18" charset="0"/>
            </a:endParaRPr>
          </a:p>
        </p:txBody>
      </p:sp>
      <p:sp>
        <p:nvSpPr>
          <p:cNvPr id="5" name="TextBox 4">
            <a:extLst>
              <a:ext uri="{FF2B5EF4-FFF2-40B4-BE49-F238E27FC236}">
                <a16:creationId xmlns:a16="http://schemas.microsoft.com/office/drawing/2014/main" id="{9A5FBF8A-C683-DC4F-8D52-7E14A6824B00}"/>
              </a:ext>
            </a:extLst>
          </p:cNvPr>
          <p:cNvSpPr txBox="1"/>
          <p:nvPr/>
        </p:nvSpPr>
        <p:spPr>
          <a:xfrm>
            <a:off x="361731" y="1784380"/>
            <a:ext cx="6134538" cy="735779"/>
          </a:xfrm>
          <a:prstGeom prst="rect">
            <a:avLst/>
          </a:prstGeom>
          <a:noFill/>
        </p:spPr>
        <p:txBody>
          <a:bodyPr wrap="square" rtlCol="0">
            <a:spAutoFit/>
          </a:bodyPr>
          <a:lstStyle/>
          <a:p>
            <a:pPr lvl="0" algn="just">
              <a:lnSpc>
                <a:spcPct val="150000"/>
              </a:lnSpc>
              <a:spcBef>
                <a:spcPts val="100"/>
              </a:spcBef>
              <a:spcAft>
                <a:spcPts val="100"/>
              </a:spcAft>
            </a:pPr>
            <a:r>
              <a:rPr lang="vi-VN" sz="1500" b="1" dirty="0">
                <a:solidFill>
                  <a:srgbClr val="17479D"/>
                </a:solidFill>
                <a:latin typeface="UTM Avo" panose="02040603050506020204" pitchFamily="18" charset="0"/>
              </a:rPr>
              <a:t>1. </a:t>
            </a:r>
            <a:r>
              <a:rPr lang="vi-VN" sz="1500" dirty="0">
                <a:latin typeface="UTM Avo" panose="02040603050506020204" pitchFamily="18" charset="0"/>
              </a:rPr>
              <a:t>Tìm đọc một câu chuyện, bài thơ viết về các mùa trong năm. </a:t>
            </a:r>
          </a:p>
        </p:txBody>
      </p:sp>
      <p:pic>
        <p:nvPicPr>
          <p:cNvPr id="7" name="Picture 6">
            <a:extLst>
              <a:ext uri="{FF2B5EF4-FFF2-40B4-BE49-F238E27FC236}">
                <a16:creationId xmlns:a16="http://schemas.microsoft.com/office/drawing/2014/main" id="{1A0DDE3B-93BB-D944-9FFE-9C1E03B529F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7200"/>
                    </a14:imgEffect>
                    <a14:imgEffect>
                      <a14:saturation sat="200000"/>
                    </a14:imgEffect>
                  </a14:imgLayer>
                </a14:imgProps>
              </a:ext>
            </a:extLst>
          </a:blip>
          <a:stretch>
            <a:fillRect/>
          </a:stretch>
        </p:blipFill>
        <p:spPr>
          <a:xfrm>
            <a:off x="378231" y="332451"/>
            <a:ext cx="1281656" cy="1315037"/>
          </a:xfrm>
          <a:prstGeom prst="ellipse">
            <a:avLst/>
          </a:prstGeom>
        </p:spPr>
      </p:pic>
      <p:sp>
        <p:nvSpPr>
          <p:cNvPr id="8" name="Rounded Rectangle 7">
            <a:extLst>
              <a:ext uri="{FF2B5EF4-FFF2-40B4-BE49-F238E27FC236}">
                <a16:creationId xmlns:a16="http://schemas.microsoft.com/office/drawing/2014/main" id="{FF0BFD38-3398-8A4F-900E-5270532BB5D8}"/>
              </a:ext>
            </a:extLst>
          </p:cNvPr>
          <p:cNvSpPr/>
          <p:nvPr/>
        </p:nvSpPr>
        <p:spPr>
          <a:xfrm>
            <a:off x="657803" y="3211049"/>
            <a:ext cx="2322576" cy="548640"/>
          </a:xfrm>
          <a:prstGeom prst="roundRect">
            <a:avLst/>
          </a:prstGeom>
          <a:solidFill>
            <a:schemeClr val="accent1">
              <a:lumMod val="60000"/>
              <a:lumOff val="4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600" dirty="0">
                <a:solidFill>
                  <a:srgbClr val="000000"/>
                </a:solidFill>
                <a:latin typeface="UTM Avo" panose="02040603050506020204" pitchFamily="18" charset="0"/>
              </a:rPr>
              <a:t>Tên câu chuyện, bài thơ.</a:t>
            </a:r>
          </a:p>
        </p:txBody>
      </p:sp>
      <p:sp>
        <p:nvSpPr>
          <p:cNvPr id="9" name="Rounded Rectangle 8">
            <a:extLst>
              <a:ext uri="{FF2B5EF4-FFF2-40B4-BE49-F238E27FC236}">
                <a16:creationId xmlns:a16="http://schemas.microsoft.com/office/drawing/2014/main" id="{E475252D-AAB4-0A40-BAC9-57BF63DB535F}"/>
              </a:ext>
            </a:extLst>
          </p:cNvPr>
          <p:cNvSpPr/>
          <p:nvPr/>
        </p:nvSpPr>
        <p:spPr>
          <a:xfrm>
            <a:off x="3562547" y="3211049"/>
            <a:ext cx="2322576" cy="548640"/>
          </a:xfrm>
          <a:prstGeom prst="roundRect">
            <a:avLst/>
          </a:prstGeom>
          <a:solidFill>
            <a:schemeClr val="accent4"/>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600" dirty="0">
                <a:solidFill>
                  <a:srgbClr val="000000"/>
                </a:solidFill>
                <a:latin typeface="UTM Avo" panose="02040603050506020204" pitchFamily="18" charset="0"/>
              </a:rPr>
              <a:t>Điều em thích ở câu chuyện, bài thơ đó.</a:t>
            </a:r>
            <a:endParaRPr lang="x-none" sz="1600" dirty="0"/>
          </a:p>
        </p:txBody>
      </p:sp>
    </p:spTree>
    <p:extLst>
      <p:ext uri="{BB962C8B-B14F-4D97-AF65-F5344CB8AC3E}">
        <p14:creationId xmlns:p14="http://schemas.microsoft.com/office/powerpoint/2010/main" val="24648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305156-7455-8F4C-AA31-731375F4FEB5}"/>
              </a:ext>
            </a:extLst>
          </p:cNvPr>
          <p:cNvSpPr txBox="1"/>
          <p:nvPr/>
        </p:nvSpPr>
        <p:spPr>
          <a:xfrm>
            <a:off x="1688168" y="491298"/>
            <a:ext cx="4520127"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NGHE- VIẾT</a:t>
            </a:r>
            <a:endParaRPr lang="en-US" sz="4000" dirty="0">
              <a:solidFill>
                <a:schemeClr val="accent2"/>
              </a:solidFill>
              <a:latin typeface="UTM Cookies" panose="02040603050506020204" pitchFamily="18" charset="0"/>
            </a:endParaRPr>
          </a:p>
        </p:txBody>
      </p:sp>
      <p:sp>
        <p:nvSpPr>
          <p:cNvPr id="4" name="TextBox 3">
            <a:extLst>
              <a:ext uri="{FF2B5EF4-FFF2-40B4-BE49-F238E27FC236}">
                <a16:creationId xmlns:a16="http://schemas.microsoft.com/office/drawing/2014/main" id="{F1BA6EFB-CB7A-094B-AC9D-B222BDD328B2}"/>
              </a:ext>
            </a:extLst>
          </p:cNvPr>
          <p:cNvSpPr txBox="1"/>
          <p:nvPr/>
        </p:nvSpPr>
        <p:spPr>
          <a:xfrm>
            <a:off x="2148040" y="1770595"/>
            <a:ext cx="3078087" cy="523220"/>
          </a:xfrm>
          <a:prstGeom prst="rect">
            <a:avLst/>
          </a:prstGeom>
          <a:noFill/>
        </p:spPr>
        <p:txBody>
          <a:bodyPr wrap="none" rtlCol="0">
            <a:spAutoFit/>
          </a:bodyPr>
          <a:lstStyle/>
          <a:p>
            <a:r>
              <a:rPr lang="x-none" sz="2800" b="1" dirty="0">
                <a:solidFill>
                  <a:srgbClr val="17479D"/>
                </a:solidFill>
                <a:latin typeface="UTM Avo" panose="02040603050506020204" pitchFamily="18" charset="0"/>
              </a:rPr>
              <a:t>MÙA NƯỚC NỔI</a:t>
            </a:r>
          </a:p>
        </p:txBody>
      </p:sp>
      <p:sp>
        <p:nvSpPr>
          <p:cNvPr id="5" name="TextBox 4">
            <a:extLst>
              <a:ext uri="{FF2B5EF4-FFF2-40B4-BE49-F238E27FC236}">
                <a16:creationId xmlns:a16="http://schemas.microsoft.com/office/drawing/2014/main" id="{9FA24853-01FC-A946-88A2-4E5CEA158308}"/>
              </a:ext>
            </a:extLst>
          </p:cNvPr>
          <p:cNvSpPr txBox="1"/>
          <p:nvPr/>
        </p:nvSpPr>
        <p:spPr>
          <a:xfrm>
            <a:off x="1217493" y="2418037"/>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Nghe - viết.</a:t>
            </a:r>
            <a:endParaRPr lang="vi-VN" sz="2000" dirty="0">
              <a:solidFill>
                <a:schemeClr val="accent1">
                  <a:lumMod val="75000"/>
                </a:schemeClr>
              </a:solidFill>
              <a:latin typeface="UTM Avo" panose="02040603050506020204" pitchFamily="18" charset="0"/>
            </a:endParaRPr>
          </a:p>
        </p:txBody>
      </p:sp>
      <p:pic>
        <p:nvPicPr>
          <p:cNvPr id="6" name="Picture 5">
            <a:extLst>
              <a:ext uri="{FF2B5EF4-FFF2-40B4-BE49-F238E27FC236}">
                <a16:creationId xmlns:a16="http://schemas.microsoft.com/office/drawing/2014/main" id="{48A59E4D-45DE-054A-857C-47437CB55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992" y="2572603"/>
            <a:ext cx="304770" cy="288000"/>
          </a:xfrm>
          <a:prstGeom prst="rect">
            <a:avLst/>
          </a:prstGeom>
        </p:spPr>
      </p:pic>
      <p:pic>
        <p:nvPicPr>
          <p:cNvPr id="7" name="Picture 6">
            <a:extLst>
              <a:ext uri="{FF2B5EF4-FFF2-40B4-BE49-F238E27FC236}">
                <a16:creationId xmlns:a16="http://schemas.microsoft.com/office/drawing/2014/main" id="{E2AA5F57-8D3B-5343-A7FB-8D8509DE1F12}"/>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824762" y="3243456"/>
            <a:ext cx="288000" cy="288000"/>
          </a:xfrm>
          <a:prstGeom prst="rect">
            <a:avLst/>
          </a:prstGeom>
        </p:spPr>
      </p:pic>
      <p:sp>
        <p:nvSpPr>
          <p:cNvPr id="8" name="TextBox 7">
            <a:extLst>
              <a:ext uri="{FF2B5EF4-FFF2-40B4-BE49-F238E27FC236}">
                <a16:creationId xmlns:a16="http://schemas.microsoft.com/office/drawing/2014/main" id="{6743BCB4-7CDF-1743-B06E-85D66E7CF6B8}"/>
              </a:ext>
            </a:extLst>
          </p:cNvPr>
          <p:cNvSpPr txBox="1"/>
          <p:nvPr/>
        </p:nvSpPr>
        <p:spPr>
          <a:xfrm>
            <a:off x="1217493" y="3084249"/>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Bài tập chính tả: c/ k.</a:t>
            </a:r>
            <a:endParaRPr lang="vi-VN" sz="2000" dirty="0">
              <a:solidFill>
                <a:schemeClr val="accent1">
                  <a:lumMod val="75000"/>
                </a:schemeClr>
              </a:solidFill>
              <a:latin typeface="UTM Avo" panose="02040603050506020204" pitchFamily="18" charset="0"/>
            </a:endParaRPr>
          </a:p>
        </p:txBody>
      </p:sp>
      <p:sp>
        <p:nvSpPr>
          <p:cNvPr id="9" name="TextBox 8">
            <a:extLst>
              <a:ext uri="{FF2B5EF4-FFF2-40B4-BE49-F238E27FC236}">
                <a16:creationId xmlns:a16="http://schemas.microsoft.com/office/drawing/2014/main" id="{704A1E3D-E4D2-8C42-B66F-F1851A550471}"/>
              </a:ext>
            </a:extLst>
          </p:cNvPr>
          <p:cNvSpPr txBox="1"/>
          <p:nvPr/>
        </p:nvSpPr>
        <p:spPr>
          <a:xfrm>
            <a:off x="1217493" y="3750461"/>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Bài tập lựa chọn.</a:t>
            </a:r>
            <a:endParaRPr lang="vi-VN" sz="2000" dirty="0">
              <a:solidFill>
                <a:schemeClr val="accent1">
                  <a:lumMod val="75000"/>
                </a:schemeClr>
              </a:solidFill>
              <a:latin typeface="UTM Avo" panose="02040603050506020204" pitchFamily="18" charset="0"/>
            </a:endParaRPr>
          </a:p>
        </p:txBody>
      </p:sp>
      <p:pic>
        <p:nvPicPr>
          <p:cNvPr id="10" name="Picture 9">
            <a:extLst>
              <a:ext uri="{FF2B5EF4-FFF2-40B4-BE49-F238E27FC236}">
                <a16:creationId xmlns:a16="http://schemas.microsoft.com/office/drawing/2014/main" id="{DF4D9C22-4E90-3C46-94B3-C5F4245B40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464" y="3905039"/>
            <a:ext cx="288000" cy="288000"/>
          </a:xfrm>
          <a:prstGeom prst="rect">
            <a:avLst/>
          </a:prstGeom>
        </p:spPr>
      </p:pic>
      <p:pic>
        <p:nvPicPr>
          <p:cNvPr id="12" name="Picture 11">
            <a:extLst>
              <a:ext uri="{FF2B5EF4-FFF2-40B4-BE49-F238E27FC236}">
                <a16:creationId xmlns:a16="http://schemas.microsoft.com/office/drawing/2014/main" id="{B9925A4E-E9A7-144D-BD44-7D022C5949FC}"/>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colorTemperature colorTemp="7200"/>
                    </a14:imgEffect>
                    <a14:imgEffect>
                      <a14:saturation sat="200000"/>
                    </a14:imgEffect>
                  </a14:imgLayer>
                </a14:imgProps>
              </a:ext>
            </a:extLst>
          </a:blip>
          <a:stretch>
            <a:fillRect/>
          </a:stretch>
        </p:blipFill>
        <p:spPr>
          <a:xfrm>
            <a:off x="378231" y="332451"/>
            <a:ext cx="1281656" cy="1315037"/>
          </a:xfrm>
          <a:prstGeom prst="ellipse">
            <a:avLst/>
          </a:prstGeom>
        </p:spPr>
      </p:pic>
    </p:spTree>
    <p:extLst>
      <p:ext uri="{BB962C8B-B14F-4D97-AF65-F5344CB8AC3E}">
        <p14:creationId xmlns:p14="http://schemas.microsoft.com/office/powerpoint/2010/main" val="138483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2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AB7E27-7FC7-4C47-811B-15050CA3E690}"/>
              </a:ext>
            </a:extLst>
          </p:cNvPr>
          <p:cNvSpPr txBox="1"/>
          <p:nvPr/>
        </p:nvSpPr>
        <p:spPr>
          <a:xfrm>
            <a:off x="743988" y="871572"/>
            <a:ext cx="5365827" cy="574388"/>
          </a:xfrm>
          <a:prstGeom prst="rect">
            <a:avLst/>
          </a:prstGeom>
          <a:noFill/>
        </p:spPr>
        <p:txBody>
          <a:bodyPr wrap="square" rtlCol="0">
            <a:spAutoFit/>
          </a:bodyPr>
          <a:lstStyle/>
          <a:p>
            <a:pPr algn="ctr">
              <a:lnSpc>
                <a:spcPct val="150000"/>
              </a:lnSpc>
            </a:pPr>
            <a:r>
              <a:rPr lang="vi-VN" sz="2400" b="1" dirty="0">
                <a:solidFill>
                  <a:schemeClr val="accent1">
                    <a:lumMod val="50000"/>
                  </a:schemeClr>
                </a:solidFill>
                <a:latin typeface="UTM Avo" panose="02040603050506020204" pitchFamily="18" charset="0"/>
              </a:rPr>
              <a:t>Mùa nước nổi</a:t>
            </a:r>
            <a:endParaRPr lang="en-US" sz="2400" b="1" dirty="0">
              <a:solidFill>
                <a:schemeClr val="accent1">
                  <a:lumMod val="50000"/>
                </a:schemeClr>
              </a:solidFill>
              <a:latin typeface="UTM Avo" panose="02040603050506020204" pitchFamily="18" charset="0"/>
            </a:endParaRPr>
          </a:p>
        </p:txBody>
      </p:sp>
      <p:sp>
        <p:nvSpPr>
          <p:cNvPr id="3" name="TextBox 2">
            <a:extLst>
              <a:ext uri="{FF2B5EF4-FFF2-40B4-BE49-F238E27FC236}">
                <a16:creationId xmlns:a16="http://schemas.microsoft.com/office/drawing/2014/main" id="{DA3D6D13-98E5-544E-A2A0-7B1710E8DFA4}"/>
              </a:ext>
            </a:extLst>
          </p:cNvPr>
          <p:cNvSpPr txBox="1"/>
          <p:nvPr/>
        </p:nvSpPr>
        <p:spPr>
          <a:xfrm>
            <a:off x="324380" y="1317393"/>
            <a:ext cx="5999771" cy="2796920"/>
          </a:xfrm>
          <a:prstGeom prst="rect">
            <a:avLst/>
          </a:prstGeom>
          <a:noFill/>
        </p:spPr>
        <p:txBody>
          <a:bodyPr wrap="square" rtlCol="0">
            <a:spAutoFit/>
          </a:bodyPr>
          <a:lstStyle/>
          <a:p>
            <a:pPr marL="7938" algn="just">
              <a:lnSpc>
                <a:spcPct val="150000"/>
              </a:lnSpc>
            </a:pPr>
            <a:r>
              <a:rPr lang="vi-VN" sz="2000" dirty="0">
                <a:latin typeface="UTM Avo" panose="02040603050506020204" pitchFamily="18" charset="0"/>
              </a:rPr>
              <a:t>     Đồng ruộng, vườn tược và cây cỏ như biết giữ lại hạt phù sa ở quanh mình, nước lại trong dần. Ngồi trong nhà, ta thấy cả những đàn cá ròng ròng, từng đàn, từng đàn theo cá mẹ xuôi theo dòng nước, vào tận đồng sâu.</a:t>
            </a:r>
          </a:p>
          <a:p>
            <a:pPr marL="266700" algn="just">
              <a:lnSpc>
                <a:spcPct val="150000"/>
              </a:lnSpc>
            </a:pPr>
            <a:r>
              <a:rPr lang="vi-VN" sz="2000" dirty="0">
                <a:latin typeface="UTM Avo" panose="02040603050506020204" pitchFamily="18" charset="0"/>
              </a:rPr>
              <a:t>			    </a:t>
            </a:r>
            <a:endParaRPr lang="en-US" sz="2000" dirty="0">
              <a:latin typeface="UTM Avo" panose="02040603050506020204" pitchFamily="18" charset="0"/>
            </a:endParaRPr>
          </a:p>
        </p:txBody>
      </p:sp>
      <p:cxnSp>
        <p:nvCxnSpPr>
          <p:cNvPr id="4" name="Straight Connector 3">
            <a:extLst>
              <a:ext uri="{FF2B5EF4-FFF2-40B4-BE49-F238E27FC236}">
                <a16:creationId xmlns:a16="http://schemas.microsoft.com/office/drawing/2014/main" id="{1F4C6444-6C93-BF45-B1C3-D4A014078C78}"/>
              </a:ext>
            </a:extLst>
          </p:cNvPr>
          <p:cNvCxnSpPr>
            <a:cxnSpLocks/>
          </p:cNvCxnSpPr>
          <p:nvPr/>
        </p:nvCxnSpPr>
        <p:spPr>
          <a:xfrm>
            <a:off x="3836434" y="1391465"/>
            <a:ext cx="692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202C3C9-A326-274C-8CA8-74D8353AD7BB}"/>
              </a:ext>
            </a:extLst>
          </p:cNvPr>
          <p:cNvCxnSpPr>
            <a:cxnSpLocks/>
          </p:cNvCxnSpPr>
          <p:nvPr/>
        </p:nvCxnSpPr>
        <p:spPr>
          <a:xfrm>
            <a:off x="1310264" y="1762889"/>
            <a:ext cx="692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2AD7F17-2368-2F46-9C9C-28D81A6AF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30" y="439175"/>
            <a:ext cx="346873" cy="327786"/>
          </a:xfrm>
          <a:prstGeom prst="rect">
            <a:avLst/>
          </a:prstGeom>
        </p:spPr>
      </p:pic>
      <p:cxnSp>
        <p:nvCxnSpPr>
          <p:cNvPr id="15" name="Straight Connector 14">
            <a:extLst>
              <a:ext uri="{FF2B5EF4-FFF2-40B4-BE49-F238E27FC236}">
                <a16:creationId xmlns:a16="http://schemas.microsoft.com/office/drawing/2014/main" id="{B778746E-20C0-B74C-8556-5A9A1ECA4885}"/>
              </a:ext>
            </a:extLst>
          </p:cNvPr>
          <p:cNvCxnSpPr>
            <a:cxnSpLocks/>
          </p:cNvCxnSpPr>
          <p:nvPr/>
        </p:nvCxnSpPr>
        <p:spPr>
          <a:xfrm>
            <a:off x="1182744" y="2765649"/>
            <a:ext cx="57250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0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9379E3-F72F-364A-B033-9BD22226F102}"/>
              </a:ext>
            </a:extLst>
          </p:cNvPr>
          <p:cNvSpPr txBox="1"/>
          <p:nvPr/>
        </p:nvSpPr>
        <p:spPr>
          <a:xfrm>
            <a:off x="733428" y="644185"/>
            <a:ext cx="5365827" cy="574388"/>
          </a:xfrm>
          <a:prstGeom prst="rect">
            <a:avLst/>
          </a:prstGeom>
          <a:noFill/>
        </p:spPr>
        <p:txBody>
          <a:bodyPr wrap="square" rtlCol="0">
            <a:spAutoFit/>
          </a:bodyPr>
          <a:lstStyle/>
          <a:p>
            <a:pPr>
              <a:lnSpc>
                <a:spcPct val="150000"/>
              </a:lnSpc>
            </a:pPr>
            <a:r>
              <a:rPr lang="vi-VN" sz="2400" b="1" dirty="0">
                <a:solidFill>
                  <a:schemeClr val="accent1">
                    <a:lumMod val="50000"/>
                  </a:schemeClr>
                </a:solidFill>
                <a:latin typeface="UTM Avo" panose="02040603050506020204" pitchFamily="18" charset="0"/>
              </a:rPr>
              <a:t>Các từ dễ viết sai</a:t>
            </a:r>
            <a:endParaRPr lang="en-US" sz="2400" b="1" dirty="0">
              <a:solidFill>
                <a:schemeClr val="accent1">
                  <a:lumMod val="50000"/>
                </a:schemeClr>
              </a:solidFill>
              <a:latin typeface="UTM Avo" panose="02040603050506020204" pitchFamily="18" charset="0"/>
            </a:endParaRPr>
          </a:p>
        </p:txBody>
      </p:sp>
      <p:sp>
        <p:nvSpPr>
          <p:cNvPr id="3" name="Rectangle 2">
            <a:extLst>
              <a:ext uri="{FF2B5EF4-FFF2-40B4-BE49-F238E27FC236}">
                <a16:creationId xmlns:a16="http://schemas.microsoft.com/office/drawing/2014/main" id="{04B2AE07-AE20-3040-9F7E-25ABBA398403}"/>
              </a:ext>
            </a:extLst>
          </p:cNvPr>
          <p:cNvSpPr/>
          <p:nvPr/>
        </p:nvSpPr>
        <p:spPr>
          <a:xfrm>
            <a:off x="733428" y="1314054"/>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phù sa</a:t>
            </a:r>
            <a:endParaRPr lang="vi-VN" sz="2400" dirty="0"/>
          </a:p>
        </p:txBody>
      </p:sp>
      <p:sp>
        <p:nvSpPr>
          <p:cNvPr id="4" name="Oval 3">
            <a:extLst>
              <a:ext uri="{FF2B5EF4-FFF2-40B4-BE49-F238E27FC236}">
                <a16:creationId xmlns:a16="http://schemas.microsoft.com/office/drawing/2014/main" id="{E1DFA7C5-42F0-644F-A449-37BAD5B856D4}"/>
              </a:ext>
            </a:extLst>
          </p:cNvPr>
          <p:cNvSpPr/>
          <p:nvPr/>
        </p:nvSpPr>
        <p:spPr>
          <a:xfrm>
            <a:off x="903104" y="155774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a:extLst>
              <a:ext uri="{FF2B5EF4-FFF2-40B4-BE49-F238E27FC236}">
                <a16:creationId xmlns:a16="http://schemas.microsoft.com/office/drawing/2014/main" id="{89984686-D9C8-1541-B1BE-DF75E6CE61B6}"/>
              </a:ext>
            </a:extLst>
          </p:cNvPr>
          <p:cNvSpPr/>
          <p:nvPr/>
        </p:nvSpPr>
        <p:spPr>
          <a:xfrm>
            <a:off x="733428" y="1902498"/>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quanh</a:t>
            </a:r>
            <a:endParaRPr lang="vi-VN" sz="2400" dirty="0"/>
          </a:p>
        </p:txBody>
      </p:sp>
      <p:sp>
        <p:nvSpPr>
          <p:cNvPr id="6" name="Oval 5">
            <a:extLst>
              <a:ext uri="{FF2B5EF4-FFF2-40B4-BE49-F238E27FC236}">
                <a16:creationId xmlns:a16="http://schemas.microsoft.com/office/drawing/2014/main" id="{F72DEC70-6CE3-A84E-B133-9B8831666FB9}"/>
              </a:ext>
            </a:extLst>
          </p:cNvPr>
          <p:cNvSpPr/>
          <p:nvPr/>
        </p:nvSpPr>
        <p:spPr>
          <a:xfrm>
            <a:off x="903104" y="2146190"/>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id="{050DC3C9-D8FE-8343-84BC-BA7E05AFEB0D}"/>
              </a:ext>
            </a:extLst>
          </p:cNvPr>
          <p:cNvSpPr/>
          <p:nvPr/>
        </p:nvSpPr>
        <p:spPr>
          <a:xfrm>
            <a:off x="3731809" y="1265889"/>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đồng sâu</a:t>
            </a:r>
            <a:endParaRPr lang="vi-VN" sz="2400" dirty="0"/>
          </a:p>
        </p:txBody>
      </p:sp>
      <p:sp>
        <p:nvSpPr>
          <p:cNvPr id="8" name="Oval 7">
            <a:extLst>
              <a:ext uri="{FF2B5EF4-FFF2-40B4-BE49-F238E27FC236}">
                <a16:creationId xmlns:a16="http://schemas.microsoft.com/office/drawing/2014/main" id="{48FA0106-3394-A74C-9895-B3A17E410635}"/>
              </a:ext>
            </a:extLst>
          </p:cNvPr>
          <p:cNvSpPr/>
          <p:nvPr/>
        </p:nvSpPr>
        <p:spPr>
          <a:xfrm>
            <a:off x="3901485" y="1509581"/>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10">
            <a:extLst>
              <a:ext uri="{FF2B5EF4-FFF2-40B4-BE49-F238E27FC236}">
                <a16:creationId xmlns:a16="http://schemas.microsoft.com/office/drawing/2014/main" id="{DE0A48E0-0785-A64C-A6C3-78946FAA0D83}"/>
              </a:ext>
            </a:extLst>
          </p:cNvPr>
          <p:cNvSpPr/>
          <p:nvPr/>
        </p:nvSpPr>
        <p:spPr>
          <a:xfrm>
            <a:off x="3731809" y="1940100"/>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ròng ròng</a:t>
            </a:r>
            <a:endParaRPr lang="vi-VN" sz="2400" dirty="0"/>
          </a:p>
        </p:txBody>
      </p:sp>
      <p:sp>
        <p:nvSpPr>
          <p:cNvPr id="12" name="Oval 11">
            <a:extLst>
              <a:ext uri="{FF2B5EF4-FFF2-40B4-BE49-F238E27FC236}">
                <a16:creationId xmlns:a16="http://schemas.microsoft.com/office/drawing/2014/main" id="{A3B84396-0B06-5C45-B092-E24B244371DA}"/>
              </a:ext>
            </a:extLst>
          </p:cNvPr>
          <p:cNvSpPr/>
          <p:nvPr/>
        </p:nvSpPr>
        <p:spPr>
          <a:xfrm>
            <a:off x="3901485" y="2183792"/>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12">
            <a:extLst>
              <a:ext uri="{FF2B5EF4-FFF2-40B4-BE49-F238E27FC236}">
                <a16:creationId xmlns:a16="http://schemas.microsoft.com/office/drawing/2014/main" id="{29207175-DBBC-5B47-9626-791F4B16E07A}"/>
              </a:ext>
            </a:extLst>
          </p:cNvPr>
          <p:cNvSpPr/>
          <p:nvPr/>
        </p:nvSpPr>
        <p:spPr>
          <a:xfrm>
            <a:off x="733428" y="2509194"/>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đồng ruộng</a:t>
            </a:r>
            <a:endParaRPr lang="vi-VN" sz="2400" dirty="0"/>
          </a:p>
        </p:txBody>
      </p:sp>
      <p:sp>
        <p:nvSpPr>
          <p:cNvPr id="14" name="Oval 13">
            <a:extLst>
              <a:ext uri="{FF2B5EF4-FFF2-40B4-BE49-F238E27FC236}">
                <a16:creationId xmlns:a16="http://schemas.microsoft.com/office/drawing/2014/main" id="{CA6FFE91-FD4E-EE41-A780-5D30A5D67AE4}"/>
              </a:ext>
            </a:extLst>
          </p:cNvPr>
          <p:cNvSpPr/>
          <p:nvPr/>
        </p:nvSpPr>
        <p:spPr>
          <a:xfrm>
            <a:off x="903104" y="275288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15992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animBg="1"/>
      <p:bldP spid="7" grpId="0"/>
      <p:bldP spid="8" grpId="0" animBg="1"/>
      <p:bldP spid="11" grpId="0"/>
      <p:bldP spid="12" grpId="0" animBg="1"/>
      <p:bldP spid="13"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 Writing (#4) | Free SVG">
            <a:extLst>
              <a:ext uri="{FF2B5EF4-FFF2-40B4-BE49-F238E27FC236}">
                <a16:creationId xmlns:a16="http://schemas.microsoft.com/office/drawing/2014/main" id="{00749D37-CE5A-4562-AAFA-58D56336B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265" y="1900846"/>
            <a:ext cx="2887461" cy="28874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017C045-E5BF-4237-86E5-69A18ABEAC01}"/>
              </a:ext>
            </a:extLst>
          </p:cNvPr>
          <p:cNvSpPr txBox="1"/>
          <p:nvPr/>
        </p:nvSpPr>
        <p:spPr>
          <a:xfrm>
            <a:off x="746083" y="1385221"/>
            <a:ext cx="5365827" cy="413703"/>
          </a:xfrm>
          <a:prstGeom prst="rect">
            <a:avLst/>
          </a:prstGeom>
          <a:noFill/>
        </p:spPr>
        <p:txBody>
          <a:bodyPr wrap="square" rtlCol="0">
            <a:spAutoFit/>
          </a:bodyPr>
          <a:lstStyle/>
          <a:p>
            <a:pPr algn="ctr">
              <a:lnSpc>
                <a:spcPct val="150000"/>
              </a:lnSpc>
            </a:pPr>
            <a:r>
              <a:rPr lang="vi-VN" sz="1600" b="1" dirty="0">
                <a:solidFill>
                  <a:srgbClr val="0070C0"/>
                </a:solidFill>
                <a:latin typeface="UTM Avo" panose="02040603050506020204" pitchFamily="18" charset="0"/>
              </a:rPr>
              <a:t>Học sinh viết bài vào vở ô li</a:t>
            </a:r>
            <a:endParaRPr lang="en-US" sz="1600" b="1" dirty="0">
              <a:solidFill>
                <a:srgbClr val="0070C0"/>
              </a:solidFill>
              <a:latin typeface="UTM Avo" panose="02040603050506020204" pitchFamily="18" charset="0"/>
            </a:endParaRPr>
          </a:p>
        </p:txBody>
      </p:sp>
      <p:sp>
        <p:nvSpPr>
          <p:cNvPr id="5" name="TextBox 4">
            <a:extLst>
              <a:ext uri="{FF2B5EF4-FFF2-40B4-BE49-F238E27FC236}">
                <a16:creationId xmlns:a16="http://schemas.microsoft.com/office/drawing/2014/main" id="{657112F9-C830-489D-A196-7AF9B49F281A}"/>
              </a:ext>
            </a:extLst>
          </p:cNvPr>
          <p:cNvSpPr txBox="1"/>
          <p:nvPr/>
        </p:nvSpPr>
        <p:spPr>
          <a:xfrm>
            <a:off x="746081" y="548161"/>
            <a:ext cx="5365827" cy="735138"/>
          </a:xfrm>
          <a:prstGeom prst="rect">
            <a:avLst/>
          </a:prstGeom>
          <a:noFill/>
        </p:spPr>
        <p:txBody>
          <a:bodyPr wrap="square" rtlCol="0">
            <a:spAutoFit/>
          </a:bodyPr>
          <a:lstStyle/>
          <a:p>
            <a:pPr algn="ctr">
              <a:lnSpc>
                <a:spcPct val="150000"/>
              </a:lnSpc>
            </a:pPr>
            <a:r>
              <a:rPr lang="vi-VN" sz="3200" b="1">
                <a:solidFill>
                  <a:schemeClr val="accent1">
                    <a:lumMod val="50000"/>
                  </a:schemeClr>
                </a:solidFill>
                <a:latin typeface="UTM Avo" panose="02040603050506020204" pitchFamily="18" charset="0"/>
              </a:rPr>
              <a:t>VIẾT BÀI</a:t>
            </a:r>
            <a:endParaRPr lang="en-US" sz="3200" b="1" dirty="0">
              <a:solidFill>
                <a:schemeClr val="accent1">
                  <a:lumMod val="50000"/>
                </a:schemeClr>
              </a:solidFill>
              <a:latin typeface="UTM Avo" panose="02040603050506020204" pitchFamily="18" charset="0"/>
            </a:endParaRPr>
          </a:p>
        </p:txBody>
      </p:sp>
    </p:spTree>
    <p:extLst>
      <p:ext uri="{BB962C8B-B14F-4D97-AF65-F5344CB8AC3E}">
        <p14:creationId xmlns:p14="http://schemas.microsoft.com/office/powerpoint/2010/main" val="2327135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40E177-70F0-4448-85FE-DA7F0F776ACE}"/>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74826" y="471053"/>
            <a:ext cx="352093" cy="352093"/>
          </a:xfrm>
          <a:prstGeom prst="rect">
            <a:avLst/>
          </a:prstGeom>
        </p:spPr>
      </p:pic>
      <p:sp>
        <p:nvSpPr>
          <p:cNvPr id="3" name="TextBox 2">
            <a:extLst>
              <a:ext uri="{FF2B5EF4-FFF2-40B4-BE49-F238E27FC236}">
                <a16:creationId xmlns:a16="http://schemas.microsoft.com/office/drawing/2014/main" id="{D5D29BEC-04F4-6A40-90D7-EEE793C9FEE0}"/>
              </a:ext>
            </a:extLst>
          </p:cNvPr>
          <p:cNvSpPr txBox="1"/>
          <p:nvPr/>
        </p:nvSpPr>
        <p:spPr>
          <a:xfrm>
            <a:off x="922978" y="329998"/>
            <a:ext cx="5311568" cy="453907"/>
          </a:xfrm>
          <a:prstGeom prst="rect">
            <a:avLst/>
          </a:prstGeom>
          <a:noFill/>
        </p:spPr>
        <p:txBody>
          <a:bodyPr wrap="square" rtlCol="0">
            <a:spAutoFit/>
          </a:bodyPr>
          <a:lstStyle/>
          <a:p>
            <a:pPr algn="just">
              <a:lnSpc>
                <a:spcPct val="150000"/>
              </a:lnSpc>
            </a:pPr>
            <a:r>
              <a:rPr lang="vi-VN" sz="1800" b="1" dirty="0">
                <a:solidFill>
                  <a:srgbClr val="17479D"/>
                </a:solidFill>
                <a:latin typeface="UTM Avo" panose="02040603050506020204" pitchFamily="18" charset="0"/>
              </a:rPr>
              <a:t>Tìm tên sự vật bắt đầu bằng c hoặc k.</a:t>
            </a:r>
          </a:p>
        </p:txBody>
      </p:sp>
      <p:sp>
        <p:nvSpPr>
          <p:cNvPr id="18" name="TextBox 17">
            <a:extLst>
              <a:ext uri="{FF2B5EF4-FFF2-40B4-BE49-F238E27FC236}">
                <a16:creationId xmlns:a16="http://schemas.microsoft.com/office/drawing/2014/main" id="{2EF07F35-8585-6E47-B00F-FEC0C06E4342}"/>
              </a:ext>
            </a:extLst>
          </p:cNvPr>
          <p:cNvSpPr txBox="1"/>
          <p:nvPr/>
        </p:nvSpPr>
        <p:spPr>
          <a:xfrm>
            <a:off x="1071055" y="2571750"/>
            <a:ext cx="1614196" cy="461665"/>
          </a:xfrm>
          <a:prstGeom prst="rect">
            <a:avLst/>
          </a:prstGeom>
          <a:noFill/>
        </p:spPr>
        <p:txBody>
          <a:bodyPr wrap="square" rtlCol="0">
            <a:spAutoFit/>
          </a:bodyPr>
          <a:lstStyle/>
          <a:p>
            <a:pPr algn="ctr"/>
            <a:r>
              <a:rPr lang="x-none" sz="2400" b="1" dirty="0">
                <a:solidFill>
                  <a:srgbClr val="FF0000"/>
                </a:solidFill>
                <a:latin typeface="UTM Avo" panose="02040603050506020204" pitchFamily="18" charset="0"/>
              </a:rPr>
              <a:t>cầu</a:t>
            </a:r>
          </a:p>
        </p:txBody>
      </p:sp>
      <p:sp>
        <p:nvSpPr>
          <p:cNvPr id="19" name="TextBox 18">
            <a:extLst>
              <a:ext uri="{FF2B5EF4-FFF2-40B4-BE49-F238E27FC236}">
                <a16:creationId xmlns:a16="http://schemas.microsoft.com/office/drawing/2014/main" id="{8C78FD36-4D9D-7C45-ACE4-76D89BB3BC51}"/>
              </a:ext>
            </a:extLst>
          </p:cNvPr>
          <p:cNvSpPr txBox="1"/>
          <p:nvPr/>
        </p:nvSpPr>
        <p:spPr>
          <a:xfrm>
            <a:off x="3925796" y="2571750"/>
            <a:ext cx="1614196" cy="461665"/>
          </a:xfrm>
          <a:prstGeom prst="rect">
            <a:avLst/>
          </a:prstGeom>
          <a:noFill/>
        </p:spPr>
        <p:txBody>
          <a:bodyPr wrap="square" rtlCol="0">
            <a:spAutoFit/>
          </a:bodyPr>
          <a:lstStyle/>
          <a:p>
            <a:pPr algn="ctr"/>
            <a:r>
              <a:rPr lang="x-none" sz="2400" b="1" dirty="0">
                <a:solidFill>
                  <a:srgbClr val="FF0000"/>
                </a:solidFill>
                <a:latin typeface="UTM Avo" panose="02040603050506020204" pitchFamily="18" charset="0"/>
              </a:rPr>
              <a:t>cá</a:t>
            </a:r>
          </a:p>
        </p:txBody>
      </p:sp>
      <p:sp>
        <p:nvSpPr>
          <p:cNvPr id="20" name="TextBox 19">
            <a:extLst>
              <a:ext uri="{FF2B5EF4-FFF2-40B4-BE49-F238E27FC236}">
                <a16:creationId xmlns:a16="http://schemas.microsoft.com/office/drawing/2014/main" id="{451221C1-5E01-1B4D-8CE5-A7EE8E90F46F}"/>
              </a:ext>
            </a:extLst>
          </p:cNvPr>
          <p:cNvSpPr txBox="1"/>
          <p:nvPr/>
        </p:nvSpPr>
        <p:spPr>
          <a:xfrm>
            <a:off x="4129921" y="4450987"/>
            <a:ext cx="1614196" cy="461665"/>
          </a:xfrm>
          <a:prstGeom prst="rect">
            <a:avLst/>
          </a:prstGeom>
          <a:noFill/>
        </p:spPr>
        <p:txBody>
          <a:bodyPr wrap="square" rtlCol="0">
            <a:spAutoFit/>
          </a:bodyPr>
          <a:lstStyle/>
          <a:p>
            <a:pPr algn="ctr"/>
            <a:r>
              <a:rPr lang="x-none" sz="2400" b="1" dirty="0">
                <a:solidFill>
                  <a:srgbClr val="FF0000"/>
                </a:solidFill>
                <a:latin typeface="UTM Avo" panose="02040603050506020204" pitchFamily="18" charset="0"/>
              </a:rPr>
              <a:t>kiến</a:t>
            </a:r>
          </a:p>
        </p:txBody>
      </p:sp>
      <p:pic>
        <p:nvPicPr>
          <p:cNvPr id="5" name="Picture 4">
            <a:extLst>
              <a:ext uri="{FF2B5EF4-FFF2-40B4-BE49-F238E27FC236}">
                <a16:creationId xmlns:a16="http://schemas.microsoft.com/office/drawing/2014/main" id="{A953DB82-BE57-0C4E-AFA7-8EBE9856E1CE}"/>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43000"/>
                    </a14:imgEffect>
                    <a14:imgEffect>
                      <a14:colorTemperature colorTemp="7200"/>
                    </a14:imgEffect>
                  </a14:imgLayer>
                </a14:imgProps>
              </a:ext>
            </a:extLst>
          </a:blip>
          <a:stretch>
            <a:fillRect/>
          </a:stretch>
        </p:blipFill>
        <p:spPr>
          <a:xfrm>
            <a:off x="826919" y="823146"/>
            <a:ext cx="2192127" cy="1769085"/>
          </a:xfrm>
          <a:prstGeom prst="rect">
            <a:avLst/>
          </a:prstGeom>
        </p:spPr>
      </p:pic>
      <p:pic>
        <p:nvPicPr>
          <p:cNvPr id="7" name="Picture 6">
            <a:extLst>
              <a:ext uri="{FF2B5EF4-FFF2-40B4-BE49-F238E27FC236}">
                <a16:creationId xmlns:a16="http://schemas.microsoft.com/office/drawing/2014/main" id="{FC7F66E4-853B-934A-BAE2-F3C33FB239B4}"/>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7000"/>
                    </a14:imgEffect>
                    <a14:imgEffect>
                      <a14:colorTemperature colorTemp="7200"/>
                    </a14:imgEffect>
                    <a14:imgEffect>
                      <a14:saturation sat="200000"/>
                    </a14:imgEffect>
                  </a14:imgLayer>
                </a14:imgProps>
              </a:ext>
            </a:extLst>
          </a:blip>
          <a:stretch>
            <a:fillRect/>
          </a:stretch>
        </p:blipFill>
        <p:spPr>
          <a:xfrm>
            <a:off x="3636831" y="836679"/>
            <a:ext cx="2192127" cy="1772764"/>
          </a:xfrm>
          <a:prstGeom prst="rect">
            <a:avLst/>
          </a:prstGeom>
        </p:spPr>
      </p:pic>
      <p:pic>
        <p:nvPicPr>
          <p:cNvPr id="9" name="Picture 8">
            <a:extLst>
              <a:ext uri="{FF2B5EF4-FFF2-40B4-BE49-F238E27FC236}">
                <a16:creationId xmlns:a16="http://schemas.microsoft.com/office/drawing/2014/main" id="{91BC0C1C-9E7D-974D-8400-C00F7D091173}"/>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30000"/>
                    </a14:imgEffect>
                  </a14:imgLayer>
                </a14:imgProps>
              </a:ext>
            </a:extLst>
          </a:blip>
          <a:stretch>
            <a:fillRect/>
          </a:stretch>
        </p:blipFill>
        <p:spPr>
          <a:xfrm>
            <a:off x="2181106" y="3087114"/>
            <a:ext cx="2156424" cy="1746131"/>
          </a:xfrm>
          <a:prstGeom prst="rect">
            <a:avLst/>
          </a:prstGeom>
        </p:spPr>
      </p:pic>
    </p:spTree>
    <p:extLst>
      <p:ext uri="{BB962C8B-B14F-4D97-AF65-F5344CB8AC3E}">
        <p14:creationId xmlns:p14="http://schemas.microsoft.com/office/powerpoint/2010/main" val="271765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7F940E-EC3B-C04B-BF84-A079CC797EAB}"/>
              </a:ext>
            </a:extLst>
          </p:cNvPr>
          <p:cNvSpPr txBox="1"/>
          <p:nvPr/>
        </p:nvSpPr>
        <p:spPr>
          <a:xfrm>
            <a:off x="922978" y="329998"/>
            <a:ext cx="5311568" cy="453907"/>
          </a:xfrm>
          <a:prstGeom prst="rect">
            <a:avLst/>
          </a:prstGeom>
          <a:noFill/>
        </p:spPr>
        <p:txBody>
          <a:bodyPr wrap="square" rtlCol="0">
            <a:spAutoFit/>
          </a:bodyPr>
          <a:lstStyle/>
          <a:p>
            <a:pPr algn="just">
              <a:lnSpc>
                <a:spcPct val="150000"/>
              </a:lnSpc>
            </a:pPr>
            <a:r>
              <a:rPr lang="vi-VN" sz="1800" b="1" dirty="0">
                <a:solidFill>
                  <a:srgbClr val="17479D"/>
                </a:solidFill>
                <a:latin typeface="UTM Avo" panose="02040603050506020204" pitchFamily="18" charset="0"/>
              </a:rPr>
              <a:t>Chọn a hoặc b </a:t>
            </a:r>
          </a:p>
        </p:txBody>
      </p:sp>
      <p:pic>
        <p:nvPicPr>
          <p:cNvPr id="3" name="Picture 2">
            <a:extLst>
              <a:ext uri="{FF2B5EF4-FFF2-40B4-BE49-F238E27FC236}">
                <a16:creationId xmlns:a16="http://schemas.microsoft.com/office/drawing/2014/main" id="{D16E4CC9-2E21-4D4E-BF68-176C6694A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321" y="391885"/>
            <a:ext cx="353714" cy="353714"/>
          </a:xfrm>
          <a:prstGeom prst="rect">
            <a:avLst/>
          </a:prstGeom>
        </p:spPr>
      </p:pic>
      <p:sp>
        <p:nvSpPr>
          <p:cNvPr id="22" name="TextBox 21">
            <a:extLst>
              <a:ext uri="{FF2B5EF4-FFF2-40B4-BE49-F238E27FC236}">
                <a16:creationId xmlns:a16="http://schemas.microsoft.com/office/drawing/2014/main" id="{8DCAE5E1-6BC4-624B-AEDB-E2FA773A81B6}"/>
              </a:ext>
            </a:extLst>
          </p:cNvPr>
          <p:cNvSpPr txBox="1"/>
          <p:nvPr/>
        </p:nvSpPr>
        <p:spPr>
          <a:xfrm>
            <a:off x="588321" y="807486"/>
            <a:ext cx="6327981" cy="392928"/>
          </a:xfrm>
          <a:prstGeom prst="rect">
            <a:avLst/>
          </a:prstGeom>
          <a:noFill/>
        </p:spPr>
        <p:txBody>
          <a:bodyPr wrap="square" rtlCol="0">
            <a:spAutoFit/>
          </a:bodyPr>
          <a:lstStyle/>
          <a:p>
            <a:pPr lvl="0" algn="just">
              <a:lnSpc>
                <a:spcPct val="150000"/>
              </a:lnSpc>
            </a:pPr>
            <a:r>
              <a:rPr lang="vi-VN" sz="1500" b="1" dirty="0">
                <a:solidFill>
                  <a:schemeClr val="accent6">
                    <a:lumMod val="75000"/>
                  </a:schemeClr>
                </a:solidFill>
                <a:latin typeface="UTM Avo" panose="02040603050506020204" pitchFamily="18" charset="0"/>
              </a:rPr>
              <a:t>a) </a:t>
            </a:r>
            <a:r>
              <a:rPr lang="vi-VN" sz="1500" dirty="0">
                <a:latin typeface="UTM Avo" panose="02040603050506020204" pitchFamily="18" charset="0"/>
              </a:rPr>
              <a:t>Chọn tiếng chứa iêu hoặc ươu thay cho dấu ba chấm.</a:t>
            </a:r>
          </a:p>
        </p:txBody>
      </p:sp>
      <p:sp>
        <p:nvSpPr>
          <p:cNvPr id="23" name="TextBox 22">
            <a:extLst>
              <a:ext uri="{FF2B5EF4-FFF2-40B4-BE49-F238E27FC236}">
                <a16:creationId xmlns:a16="http://schemas.microsoft.com/office/drawing/2014/main" id="{BAA855D0-DACB-0844-B16F-5352437F63B1}"/>
              </a:ext>
            </a:extLst>
          </p:cNvPr>
          <p:cNvSpPr txBox="1"/>
          <p:nvPr/>
        </p:nvSpPr>
        <p:spPr>
          <a:xfrm>
            <a:off x="1605153" y="1296460"/>
            <a:ext cx="906012" cy="400110"/>
          </a:xfrm>
          <a:prstGeom prst="rect">
            <a:avLst/>
          </a:prstGeom>
          <a:noFill/>
        </p:spPr>
        <p:txBody>
          <a:bodyPr wrap="square" rtlCol="0">
            <a:spAutoFit/>
          </a:bodyPr>
          <a:lstStyle/>
          <a:p>
            <a:pPr algn="ctr"/>
            <a:r>
              <a:rPr lang="en-US" sz="2000" dirty="0">
                <a:solidFill>
                  <a:srgbClr val="FF0000"/>
                </a:solidFill>
                <a:latin typeface="UTM Avo" panose="02040603050506020204" pitchFamily="18" charset="0"/>
              </a:rPr>
              <a:t>h</a:t>
            </a:r>
            <a:r>
              <a:rPr lang="x-none" sz="2000" dirty="0">
                <a:solidFill>
                  <a:srgbClr val="FF0000"/>
                </a:solidFill>
                <a:latin typeface="UTM Avo" panose="02040603050506020204" pitchFamily="18" charset="0"/>
              </a:rPr>
              <a:t>ươu</a:t>
            </a:r>
          </a:p>
        </p:txBody>
      </p:sp>
      <p:sp>
        <p:nvSpPr>
          <p:cNvPr id="25" name="Rectangle 24">
            <a:extLst>
              <a:ext uri="{FF2B5EF4-FFF2-40B4-BE49-F238E27FC236}">
                <a16:creationId xmlns:a16="http://schemas.microsoft.com/office/drawing/2014/main" id="{D1EB2083-CF2A-4148-82AD-018E87DB65B3}"/>
              </a:ext>
            </a:extLst>
          </p:cNvPr>
          <p:cNvSpPr/>
          <p:nvPr/>
        </p:nvSpPr>
        <p:spPr>
          <a:xfrm>
            <a:off x="3875044" y="1294543"/>
            <a:ext cx="949299" cy="400110"/>
          </a:xfrm>
          <a:prstGeom prst="rect">
            <a:avLst/>
          </a:prstGeom>
        </p:spPr>
        <p:txBody>
          <a:bodyPr wrap="none">
            <a:spAutoFit/>
          </a:bodyPr>
          <a:lstStyle/>
          <a:p>
            <a:r>
              <a:rPr lang="x-none" sz="2000" dirty="0">
                <a:solidFill>
                  <a:srgbClr val="FF0000"/>
                </a:solidFill>
                <a:latin typeface="UTM Avo" panose="02040603050506020204" pitchFamily="18" charset="0"/>
              </a:rPr>
              <a:t>khướu</a:t>
            </a:r>
            <a:endParaRPr lang="x-none" sz="2000" dirty="0"/>
          </a:p>
        </p:txBody>
      </p:sp>
      <p:sp>
        <p:nvSpPr>
          <p:cNvPr id="26" name="Rectangle 25">
            <a:extLst>
              <a:ext uri="{FF2B5EF4-FFF2-40B4-BE49-F238E27FC236}">
                <a16:creationId xmlns:a16="http://schemas.microsoft.com/office/drawing/2014/main" id="{5FEDB09A-94FA-6E47-AE68-428F4B362B16}"/>
              </a:ext>
            </a:extLst>
          </p:cNvPr>
          <p:cNvSpPr/>
          <p:nvPr/>
        </p:nvSpPr>
        <p:spPr>
          <a:xfrm>
            <a:off x="2773733" y="1294543"/>
            <a:ext cx="872355" cy="400110"/>
          </a:xfrm>
          <a:prstGeom prst="rect">
            <a:avLst/>
          </a:prstGeom>
        </p:spPr>
        <p:txBody>
          <a:bodyPr wrap="none">
            <a:spAutoFit/>
          </a:bodyPr>
          <a:lstStyle/>
          <a:p>
            <a:r>
              <a:rPr lang="x-none" sz="2000" dirty="0">
                <a:solidFill>
                  <a:srgbClr val="FF0000"/>
                </a:solidFill>
                <a:latin typeface="UTM Avo" panose="02040603050506020204" pitchFamily="18" charset="0"/>
              </a:rPr>
              <a:t>nhiều</a:t>
            </a:r>
            <a:endParaRPr lang="x-none" sz="2000" dirty="0"/>
          </a:p>
        </p:txBody>
      </p:sp>
      <p:sp>
        <p:nvSpPr>
          <p:cNvPr id="27" name="TextBox 26">
            <a:extLst>
              <a:ext uri="{FF2B5EF4-FFF2-40B4-BE49-F238E27FC236}">
                <a16:creationId xmlns:a16="http://schemas.microsoft.com/office/drawing/2014/main" id="{D4E8AF47-0903-6144-BF73-900083B4200D}"/>
              </a:ext>
            </a:extLst>
          </p:cNvPr>
          <p:cNvSpPr txBox="1"/>
          <p:nvPr/>
        </p:nvSpPr>
        <p:spPr>
          <a:xfrm>
            <a:off x="403529" y="2033486"/>
            <a:ext cx="6173440" cy="2335255"/>
          </a:xfrm>
          <a:prstGeom prst="rect">
            <a:avLst/>
          </a:prstGeom>
          <a:noFill/>
        </p:spPr>
        <p:txBody>
          <a:bodyPr wrap="square" rtlCol="0">
            <a:spAutoFit/>
          </a:bodyPr>
          <a:lstStyle/>
          <a:p>
            <a:pPr algn="just">
              <a:lnSpc>
                <a:spcPct val="150000"/>
              </a:lnSpc>
            </a:pPr>
            <a:r>
              <a:rPr lang="en-US" sz="2000" dirty="0">
                <a:latin typeface="UTM Avo" panose="02040603050506020204" pitchFamily="18" charset="0"/>
              </a:rPr>
              <a:t>    </a:t>
            </a:r>
            <a:r>
              <a:rPr lang="en-US" sz="2000" dirty="0" err="1">
                <a:latin typeface="UTM Avo" panose="02040603050506020204" pitchFamily="18" charset="0"/>
              </a:rPr>
              <a:t>Sóc</a:t>
            </a:r>
            <a:r>
              <a:rPr lang="en-US" sz="2000" dirty="0">
                <a:latin typeface="UTM Avo" panose="02040603050506020204" pitchFamily="18" charset="0"/>
              </a:rPr>
              <a:t> </a:t>
            </a:r>
            <a:r>
              <a:rPr lang="en-US" sz="2000" dirty="0" err="1">
                <a:latin typeface="UTM Avo" panose="02040603050506020204" pitchFamily="18" charset="0"/>
              </a:rPr>
              <a:t>hất</a:t>
            </a:r>
            <a:r>
              <a:rPr lang="en-US" sz="2000" dirty="0">
                <a:latin typeface="UTM Avo" panose="02040603050506020204" pitchFamily="18" charset="0"/>
              </a:rPr>
              <a:t> </a:t>
            </a:r>
            <a:r>
              <a:rPr lang="en-US" sz="2000" dirty="0" err="1">
                <a:latin typeface="UTM Avo" panose="02040603050506020204" pitchFamily="18" charset="0"/>
              </a:rPr>
              <a:t>rất</a:t>
            </a:r>
            <a:r>
              <a:rPr lang="en-US" sz="2000" dirty="0">
                <a:latin typeface="UTM Avo" panose="02040603050506020204" pitchFamily="18" charset="0"/>
              </a:rPr>
              <a:t>……….. </a:t>
            </a:r>
            <a:r>
              <a:rPr lang="en-US" sz="2000" dirty="0" err="1">
                <a:latin typeface="UTM Avo" panose="02040603050506020204" pitchFamily="18" charset="0"/>
              </a:rPr>
              <a:t>hoa</a:t>
            </a:r>
            <a:r>
              <a:rPr lang="en-US" sz="2000" dirty="0">
                <a:latin typeface="UTM Avo" panose="02040603050506020204" pitchFamily="18" charset="0"/>
              </a:rPr>
              <a:t> </a:t>
            </a:r>
            <a:r>
              <a:rPr lang="en-US" sz="2000" dirty="0" err="1">
                <a:latin typeface="UTM Avo" panose="02040603050506020204" pitchFamily="18" charset="0"/>
              </a:rPr>
              <a:t>để</a:t>
            </a:r>
            <a:r>
              <a:rPr lang="en-US" sz="2000" dirty="0">
                <a:latin typeface="UTM Avo" panose="02040603050506020204" pitchFamily="18" charset="0"/>
              </a:rPr>
              <a:t> </a:t>
            </a:r>
            <a:r>
              <a:rPr lang="en-US" sz="2000" dirty="0" err="1">
                <a:latin typeface="UTM Avo" panose="02040603050506020204" pitchFamily="18" charset="0"/>
              </a:rPr>
              <a:t>tặng</a:t>
            </a:r>
            <a:r>
              <a:rPr lang="en-US" sz="2000" dirty="0">
                <a:latin typeface="UTM Avo" panose="02040603050506020204" pitchFamily="18" charset="0"/>
              </a:rPr>
              <a:t> </a:t>
            </a:r>
            <a:r>
              <a:rPr lang="en-US" sz="2000" dirty="0" err="1">
                <a:latin typeface="UTM Avo" panose="02040603050506020204" pitchFamily="18" charset="0"/>
              </a:rPr>
              <a:t>bạn</a:t>
            </a:r>
            <a:r>
              <a:rPr lang="en-US" sz="2000" dirty="0">
                <a:latin typeface="UTM Avo" panose="02040603050506020204" pitchFamily="18" charset="0"/>
              </a:rPr>
              <a:t> </a:t>
            </a:r>
            <a:r>
              <a:rPr lang="en-US" sz="2000" dirty="0" err="1">
                <a:latin typeface="UTM Avo" panose="02040603050506020204" pitchFamily="18" charset="0"/>
              </a:rPr>
              <a:t>bè</a:t>
            </a:r>
            <a:r>
              <a:rPr lang="en-US" sz="2000" dirty="0">
                <a:latin typeface="UTM Avo" panose="02040603050506020204" pitchFamily="18" charset="0"/>
              </a:rPr>
              <a:t>. </a:t>
            </a:r>
            <a:r>
              <a:rPr lang="en-US" sz="2000" dirty="0" err="1">
                <a:latin typeface="UTM Avo" panose="02040603050506020204" pitchFamily="18" charset="0"/>
              </a:rPr>
              <a:t>Nó</a:t>
            </a:r>
            <a:r>
              <a:rPr lang="en-US" sz="2000" dirty="0">
                <a:latin typeface="UTM Avo" panose="02040603050506020204" pitchFamily="18" charset="0"/>
              </a:rPr>
              <a:t> </a:t>
            </a:r>
            <a:r>
              <a:rPr lang="en-US" sz="2000" dirty="0" err="1">
                <a:latin typeface="UTM Avo" panose="02040603050506020204" pitchFamily="18" charset="0"/>
              </a:rPr>
              <a:t>tặng</a:t>
            </a:r>
            <a:r>
              <a:rPr lang="en-US" sz="2000" dirty="0">
                <a:latin typeface="UTM Avo" panose="02040603050506020204" pitchFamily="18" charset="0"/>
              </a:rPr>
              <a:t> ……….. </a:t>
            </a:r>
            <a:r>
              <a:rPr lang="en-US" sz="2000" dirty="0" err="1">
                <a:latin typeface="UTM Avo" panose="02040603050506020204" pitchFamily="18" charset="0"/>
              </a:rPr>
              <a:t>cao</a:t>
            </a:r>
            <a:r>
              <a:rPr lang="en-US" sz="2000" dirty="0">
                <a:latin typeface="UTM Avo" panose="02040603050506020204" pitchFamily="18" charset="0"/>
              </a:rPr>
              <a:t> </a:t>
            </a:r>
            <a:r>
              <a:rPr lang="en-US" sz="2000" dirty="0" err="1">
                <a:latin typeface="UTM Avo" panose="02040603050506020204" pitchFamily="18" charset="0"/>
              </a:rPr>
              <a:t>cổ</a:t>
            </a:r>
            <a:r>
              <a:rPr lang="en-US" sz="2000" dirty="0">
                <a:latin typeface="UTM Avo" panose="02040603050506020204" pitchFamily="18" charset="0"/>
              </a:rPr>
              <a:t> </a:t>
            </a:r>
            <a:r>
              <a:rPr lang="en-US" sz="2000" dirty="0" err="1">
                <a:latin typeface="UTM Avo" panose="02040603050506020204" pitchFamily="18" charset="0"/>
              </a:rPr>
              <a:t>một</a:t>
            </a:r>
            <a:r>
              <a:rPr lang="en-US" sz="2000" dirty="0">
                <a:latin typeface="UTM Avo" panose="02040603050506020204" pitchFamily="18" charset="0"/>
              </a:rPr>
              <a:t> </a:t>
            </a:r>
            <a:r>
              <a:rPr lang="en-US" sz="2000" dirty="0" err="1">
                <a:latin typeface="UTM Avo" panose="02040603050506020204" pitchFamily="18" charset="0"/>
              </a:rPr>
              <a:t>bó</a:t>
            </a:r>
            <a:r>
              <a:rPr lang="en-US" sz="2000" dirty="0">
                <a:latin typeface="UTM Avo" panose="02040603050506020204" pitchFamily="18" charset="0"/>
              </a:rPr>
              <a:t> </a:t>
            </a:r>
            <a:r>
              <a:rPr lang="en-US" sz="2000" dirty="0" err="1">
                <a:latin typeface="UTM Avo" panose="02040603050506020204" pitchFamily="18" charset="0"/>
              </a:rPr>
              <a:t>hoa</a:t>
            </a:r>
            <a:r>
              <a:rPr lang="en-US" sz="2000" dirty="0">
                <a:latin typeface="UTM Avo" panose="02040603050506020204" pitchFamily="18" charset="0"/>
              </a:rPr>
              <a:t> </a:t>
            </a:r>
            <a:r>
              <a:rPr lang="en-US" sz="2000" dirty="0" err="1">
                <a:latin typeface="UTM Avo" panose="02040603050506020204" pitchFamily="18" charset="0"/>
              </a:rPr>
              <a:t>thiên</a:t>
            </a:r>
            <a:r>
              <a:rPr lang="en-US" sz="2000" dirty="0">
                <a:latin typeface="UTM Avo" panose="02040603050506020204" pitchFamily="18" charset="0"/>
              </a:rPr>
              <a:t> </a:t>
            </a:r>
            <a:r>
              <a:rPr lang="en-US" sz="2000" dirty="0" err="1">
                <a:latin typeface="UTM Avo" panose="02040603050506020204" pitchFamily="18" charset="0"/>
              </a:rPr>
              <a:t>điểu</a:t>
            </a:r>
            <a:r>
              <a:rPr lang="en-US" sz="2000" dirty="0">
                <a:latin typeface="UTM Avo" panose="02040603050506020204" pitchFamily="18" charset="0"/>
              </a:rPr>
              <a:t> </a:t>
            </a:r>
            <a:r>
              <a:rPr lang="en-US" sz="2000" dirty="0" err="1">
                <a:latin typeface="UTM Avo" panose="02040603050506020204" pitchFamily="18" charset="0"/>
              </a:rPr>
              <a:t>rực</a:t>
            </a:r>
            <a:r>
              <a:rPr lang="en-US" sz="2000" dirty="0">
                <a:latin typeface="UTM Avo" panose="02040603050506020204" pitchFamily="18" charset="0"/>
              </a:rPr>
              <a:t> </a:t>
            </a:r>
            <a:r>
              <a:rPr lang="en-US" sz="2000" dirty="0" err="1">
                <a:latin typeface="UTM Avo" panose="02040603050506020204" pitchFamily="18" charset="0"/>
              </a:rPr>
              <a:t>rỡ</a:t>
            </a:r>
            <a:r>
              <a:rPr lang="en-US" sz="2000" dirty="0">
                <a:latin typeface="UTM Avo" panose="02040603050506020204" pitchFamily="18" charset="0"/>
              </a:rPr>
              <a:t>. </a:t>
            </a:r>
            <a:r>
              <a:rPr lang="en-US" sz="2000" dirty="0" err="1">
                <a:latin typeface="UTM Avo" panose="02040603050506020204" pitchFamily="18" charset="0"/>
              </a:rPr>
              <a:t>Còn</a:t>
            </a:r>
            <a:r>
              <a:rPr lang="en-US" sz="2000" dirty="0">
                <a:latin typeface="UTM Avo" panose="02040603050506020204" pitchFamily="18" charset="0"/>
              </a:rPr>
              <a:t> </a:t>
            </a:r>
            <a:r>
              <a:rPr lang="en-US" sz="2000" dirty="0" err="1">
                <a:latin typeface="UTM Avo" panose="02040603050506020204" pitchFamily="18" charset="0"/>
              </a:rPr>
              <a:t>chim</a:t>
            </a:r>
            <a:r>
              <a:rPr lang="en-US" sz="2000" dirty="0">
                <a:latin typeface="UTM Avo" panose="02040603050506020204" pitchFamily="18" charset="0"/>
              </a:rPr>
              <a:t> ………… </a:t>
            </a:r>
            <a:r>
              <a:rPr lang="en-US" sz="2000" dirty="0" err="1">
                <a:latin typeface="UTM Avo" panose="02040603050506020204" pitchFamily="18" charset="0"/>
              </a:rPr>
              <a:t>và</a:t>
            </a:r>
            <a:r>
              <a:rPr lang="en-US" sz="2000" dirty="0">
                <a:latin typeface="UTM Avo" panose="02040603050506020204" pitchFamily="18" charset="0"/>
              </a:rPr>
              <a:t> </a:t>
            </a:r>
            <a:r>
              <a:rPr lang="en-US" sz="2000" dirty="0" err="1">
                <a:latin typeface="UTM Avo" panose="02040603050506020204" pitchFamily="18" charset="0"/>
              </a:rPr>
              <a:t>chim</a:t>
            </a:r>
            <a:r>
              <a:rPr lang="en-US" sz="2000" dirty="0">
                <a:latin typeface="UTM Avo" panose="02040603050506020204" pitchFamily="18" charset="0"/>
              </a:rPr>
              <a:t> </a:t>
            </a:r>
            <a:r>
              <a:rPr lang="en-US" sz="2000" dirty="0" err="1">
                <a:latin typeface="UTM Avo" panose="02040603050506020204" pitchFamily="18" charset="0"/>
              </a:rPr>
              <a:t>liếu</a:t>
            </a:r>
            <a:r>
              <a:rPr lang="en-US" sz="2000" dirty="0">
                <a:latin typeface="UTM Avo" panose="02040603050506020204" pitchFamily="18" charset="0"/>
              </a:rPr>
              <a:t> </a:t>
            </a:r>
            <a:r>
              <a:rPr lang="en-US" sz="2000" dirty="0" err="1">
                <a:latin typeface="UTM Avo" panose="02040603050506020204" pitchFamily="18" charset="0"/>
              </a:rPr>
              <a:t>điếu</a:t>
            </a:r>
            <a:r>
              <a:rPr lang="en-US" sz="2000" dirty="0">
                <a:latin typeface="UTM Avo" panose="02040603050506020204" pitchFamily="18" charset="0"/>
              </a:rPr>
              <a:t> </a:t>
            </a:r>
            <a:r>
              <a:rPr lang="en-US" sz="2000" dirty="0" err="1">
                <a:latin typeface="UTM Avo" panose="02040603050506020204" pitchFamily="18" charset="0"/>
              </a:rPr>
              <a:t>được</a:t>
            </a:r>
            <a:r>
              <a:rPr lang="en-US" sz="2000" dirty="0">
                <a:latin typeface="UTM Avo" panose="02040603050506020204" pitchFamily="18" charset="0"/>
              </a:rPr>
              <a:t> </a:t>
            </a:r>
            <a:r>
              <a:rPr lang="en-US" sz="2000" dirty="0" err="1">
                <a:latin typeface="UTM Avo" panose="02040603050506020204" pitchFamily="18" charset="0"/>
              </a:rPr>
              <a:t>sóc</a:t>
            </a:r>
            <a:r>
              <a:rPr lang="en-US" sz="2000" dirty="0">
                <a:latin typeface="UTM Avo" panose="02040603050506020204" pitchFamily="18" charset="0"/>
              </a:rPr>
              <a:t> </a:t>
            </a:r>
            <a:r>
              <a:rPr lang="en-US" sz="2000" dirty="0" err="1">
                <a:latin typeface="UTM Avo" panose="02040603050506020204" pitchFamily="18" charset="0"/>
              </a:rPr>
              <a:t>tặng</a:t>
            </a:r>
            <a:r>
              <a:rPr lang="en-US" sz="2000" dirty="0">
                <a:latin typeface="UTM Avo" panose="02040603050506020204" pitchFamily="18" charset="0"/>
              </a:rPr>
              <a:t> </a:t>
            </a:r>
            <a:r>
              <a:rPr lang="en-US" sz="2000" dirty="0" err="1">
                <a:latin typeface="UTM Avo" panose="02040603050506020204" pitchFamily="18" charset="0"/>
              </a:rPr>
              <a:t>một</a:t>
            </a:r>
            <a:r>
              <a:rPr lang="en-US" sz="2000" dirty="0">
                <a:latin typeface="UTM Avo" panose="02040603050506020204" pitchFamily="18" charset="0"/>
              </a:rPr>
              <a:t> </a:t>
            </a:r>
            <a:r>
              <a:rPr lang="en-US" sz="2000" dirty="0" err="1">
                <a:latin typeface="UTM Avo" panose="02040603050506020204" pitchFamily="18" charset="0"/>
              </a:rPr>
              <a:t>bó</a:t>
            </a:r>
            <a:r>
              <a:rPr lang="en-US" sz="2000" dirty="0">
                <a:latin typeface="UTM Avo" panose="02040603050506020204" pitchFamily="18" charset="0"/>
              </a:rPr>
              <a:t> </a:t>
            </a:r>
            <a:r>
              <a:rPr lang="en-US" sz="2000" dirty="0" err="1">
                <a:latin typeface="UTM Avo" panose="02040603050506020204" pitchFamily="18" charset="0"/>
              </a:rPr>
              <a:t>hoa</a:t>
            </a:r>
            <a:r>
              <a:rPr lang="en-US" sz="2000" dirty="0">
                <a:latin typeface="UTM Avo" panose="02040603050506020204" pitchFamily="18" charset="0"/>
              </a:rPr>
              <a:t> </a:t>
            </a:r>
            <a:r>
              <a:rPr lang="en-US" sz="2000" dirty="0" err="1">
                <a:latin typeface="UTM Avo" panose="02040603050506020204" pitchFamily="18" charset="0"/>
              </a:rPr>
              <a:t>bồ</a:t>
            </a:r>
            <a:r>
              <a:rPr lang="en-US" sz="2000" dirty="0">
                <a:latin typeface="UTM Avo" panose="02040603050506020204" pitchFamily="18" charset="0"/>
              </a:rPr>
              <a:t> </a:t>
            </a:r>
            <a:r>
              <a:rPr lang="en-US" sz="2000" dirty="0" err="1">
                <a:latin typeface="UTM Avo" panose="02040603050506020204" pitchFamily="18" charset="0"/>
              </a:rPr>
              <a:t>công</a:t>
            </a:r>
            <a:r>
              <a:rPr lang="en-US" sz="2000" dirty="0">
                <a:latin typeface="UTM Avo" panose="02040603050506020204" pitchFamily="18" charset="0"/>
              </a:rPr>
              <a:t> </a:t>
            </a:r>
            <a:r>
              <a:rPr lang="en-US" sz="2000" dirty="0" err="1">
                <a:latin typeface="UTM Avo" panose="02040603050506020204" pitchFamily="18" charset="0"/>
              </a:rPr>
              <a:t>anh</a:t>
            </a:r>
            <a:r>
              <a:rPr lang="en-US" sz="2000" dirty="0">
                <a:latin typeface="UTM Avo" panose="02040603050506020204" pitchFamily="18" charset="0"/>
              </a:rPr>
              <a:t> </a:t>
            </a:r>
            <a:r>
              <a:rPr lang="en-US" sz="2000" dirty="0" err="1">
                <a:latin typeface="UTM Avo" panose="02040603050506020204" pitchFamily="18" charset="0"/>
              </a:rPr>
              <a:t>nhẹ</a:t>
            </a:r>
            <a:r>
              <a:rPr lang="en-US" sz="2000" dirty="0">
                <a:latin typeface="UTM Avo" panose="02040603050506020204" pitchFamily="18" charset="0"/>
              </a:rPr>
              <a:t> </a:t>
            </a:r>
            <a:r>
              <a:rPr lang="en-US" sz="2000" dirty="0" err="1">
                <a:latin typeface="UTM Avo" panose="02040603050506020204" pitchFamily="18" charset="0"/>
              </a:rPr>
              <a:t>như</a:t>
            </a:r>
            <a:r>
              <a:rPr lang="en-US" sz="2000" dirty="0">
                <a:latin typeface="UTM Avo" panose="02040603050506020204" pitchFamily="18" charset="0"/>
              </a:rPr>
              <a:t> </a:t>
            </a:r>
            <a:r>
              <a:rPr lang="en-US" sz="2000" dirty="0" err="1">
                <a:latin typeface="UTM Avo" panose="02040603050506020204" pitchFamily="18" charset="0"/>
              </a:rPr>
              <a:t>bông</a:t>
            </a:r>
            <a:r>
              <a:rPr lang="en-US" sz="2000" dirty="0">
                <a:latin typeface="UTM Avo" panose="02040603050506020204" pitchFamily="18" charset="0"/>
              </a:rPr>
              <a:t>.</a:t>
            </a:r>
            <a:endParaRPr lang="x-none" sz="2000" dirty="0">
              <a:latin typeface="UTM Avo" panose="02040603050506020204" pitchFamily="18" charset="0"/>
            </a:endParaRPr>
          </a:p>
        </p:txBody>
      </p:sp>
    </p:spTree>
    <p:extLst>
      <p:ext uri="{BB962C8B-B14F-4D97-AF65-F5344CB8AC3E}">
        <p14:creationId xmlns:p14="http://schemas.microsoft.com/office/powerpoint/2010/main" val="55931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wipe(left)">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4.44444E-6 -2.09877E-6 L -0.06852 0.15803 " pathEditMode="relative" rAng="0" ptsTypes="AA">
                                      <p:cBhvr>
                                        <p:cTn id="26" dur="2000" fill="hold"/>
                                        <p:tgtEl>
                                          <p:spTgt spid="26"/>
                                        </p:tgtEl>
                                        <p:attrNameLst>
                                          <p:attrName>ppt_x</p:attrName>
                                          <p:attrName>ppt_y</p:attrName>
                                        </p:attrNameLst>
                                      </p:cBhvr>
                                      <p:rCtr x="-3426" y="7901"/>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5.55112E-17 6.17284E-7 L -0.06597 0.24228 " pathEditMode="relative" rAng="0" ptsTypes="AA">
                                      <p:cBhvr>
                                        <p:cTn id="30" dur="2000" fill="hold"/>
                                        <p:tgtEl>
                                          <p:spTgt spid="23"/>
                                        </p:tgtEl>
                                        <p:attrNameLst>
                                          <p:attrName>ppt_x</p:attrName>
                                          <p:attrName>ppt_y</p:attrName>
                                        </p:attrNameLst>
                                      </p:cBhvr>
                                      <p:rCtr x="-3310" y="12099"/>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7.40741E-7 -2.09877E-6 L -0.21829 0.33426 " pathEditMode="relative" rAng="0" ptsTypes="AA">
                                      <p:cBhvr>
                                        <p:cTn id="34" dur="2000" fill="hold"/>
                                        <p:tgtEl>
                                          <p:spTgt spid="25"/>
                                        </p:tgtEl>
                                        <p:attrNameLst>
                                          <p:attrName>ppt_x</p:attrName>
                                          <p:attrName>ppt_y</p:attrName>
                                        </p:attrNameLst>
                                      </p:cBhvr>
                                      <p:rCtr x="-10926" y="166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build="p"/>
      <p:bldP spid="23" grpId="0"/>
      <p:bldP spid="23" grpId="1"/>
      <p:bldP spid="25" grpId="0"/>
      <p:bldP spid="25" grpId="1"/>
      <p:bldP spid="26" grpId="0"/>
      <p:bldP spid="26" grpId="1"/>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2F0B341E-0A88-BC45-ADB1-BA895D14E010}"/>
              </a:ext>
            </a:extLst>
          </p:cNvPr>
          <p:cNvGrpSpPr/>
          <p:nvPr/>
        </p:nvGrpSpPr>
        <p:grpSpPr>
          <a:xfrm>
            <a:off x="586951" y="1305879"/>
            <a:ext cx="6647974" cy="1106841"/>
            <a:chOff x="606142" y="1305879"/>
            <a:chExt cx="6647974" cy="1106841"/>
          </a:xfrm>
        </p:grpSpPr>
        <p:sp>
          <p:nvSpPr>
            <p:cNvPr id="7" name="TextBox 6">
              <a:extLst>
                <a:ext uri="{FF2B5EF4-FFF2-40B4-BE49-F238E27FC236}">
                  <a16:creationId xmlns:a16="http://schemas.microsoft.com/office/drawing/2014/main" id="{D771B787-49B6-6147-96C7-1BC638A3CD47}"/>
                </a:ext>
              </a:extLst>
            </p:cNvPr>
            <p:cNvSpPr txBox="1"/>
            <p:nvPr/>
          </p:nvSpPr>
          <p:spPr>
            <a:xfrm>
              <a:off x="606142" y="1305879"/>
              <a:ext cx="6647974" cy="1106841"/>
            </a:xfrm>
            <a:prstGeom prst="rect">
              <a:avLst/>
            </a:prstGeom>
            <a:noFill/>
          </p:spPr>
          <p:txBody>
            <a:bodyPr wrap="none" rtlCol="0">
              <a:spAutoFit/>
            </a:bodyPr>
            <a:lstStyle/>
            <a:p>
              <a:pPr>
                <a:lnSpc>
                  <a:spcPct val="200000"/>
                </a:lnSpc>
              </a:pPr>
              <a:r>
                <a:rPr lang="en-US" sz="1800" dirty="0" err="1">
                  <a:latin typeface="UTM Avo" panose="02040603050506020204" pitchFamily="18" charset="0"/>
                </a:rPr>
                <a:t>cây</a:t>
              </a:r>
              <a:r>
                <a:rPr lang="en-US" sz="1800" dirty="0">
                  <a:latin typeface="UTM Avo" panose="02040603050506020204" pitchFamily="18" charset="0"/>
                </a:rPr>
                <a:t>           e	             </a:t>
              </a:r>
              <a:r>
                <a:rPr lang="en-US" sz="1800" dirty="0" err="1">
                  <a:latin typeface="UTM Avo" panose="02040603050506020204" pitchFamily="18" charset="0"/>
                </a:rPr>
                <a:t>ải</a:t>
              </a:r>
              <a:r>
                <a:rPr lang="en-US" sz="1800" dirty="0">
                  <a:latin typeface="UTM Avo" panose="02040603050506020204" pitchFamily="18" charset="0"/>
                </a:rPr>
                <a:t> </a:t>
              </a:r>
              <a:r>
                <a:rPr lang="en-US" sz="1800" dirty="0" err="1">
                  <a:latin typeface="UTM Avo" panose="02040603050506020204" pitchFamily="18" charset="0"/>
                </a:rPr>
                <a:t>tóc</a:t>
              </a:r>
              <a:r>
                <a:rPr lang="en-US" sz="1800" dirty="0">
                  <a:latin typeface="UTM Avo" panose="02040603050506020204" pitchFamily="18" charset="0"/>
                </a:rPr>
                <a:t>	      </a:t>
              </a:r>
              <a:r>
                <a:rPr lang="en-US" sz="1800" dirty="0" err="1">
                  <a:latin typeface="UTM Avo" panose="02040603050506020204" pitchFamily="18" charset="0"/>
                </a:rPr>
                <a:t>quả</a:t>
              </a:r>
              <a:r>
                <a:rPr lang="en-US" sz="1800" dirty="0">
                  <a:latin typeface="UTM Avo" panose="02040603050506020204" pitchFamily="18" charset="0"/>
                </a:rPr>
                <a:t>           </a:t>
              </a:r>
              <a:r>
                <a:rPr lang="en-US" sz="1800" dirty="0" err="1">
                  <a:latin typeface="UTM Avo" panose="02040603050506020204" pitchFamily="18" charset="0"/>
                </a:rPr>
                <a:t>anh</a:t>
              </a:r>
              <a:r>
                <a:rPr lang="en-US" sz="1800" dirty="0">
                  <a:latin typeface="UTM Avo" panose="02040603050506020204" pitchFamily="18" charset="0"/>
                </a:rPr>
                <a:t>	</a:t>
              </a:r>
            </a:p>
            <a:p>
              <a:pPr>
                <a:lnSpc>
                  <a:spcPct val="200000"/>
                </a:lnSpc>
              </a:pPr>
              <a:r>
                <a:rPr lang="en-US" sz="1800" dirty="0">
                  <a:latin typeface="UTM Avo" panose="02040603050506020204" pitchFamily="18" charset="0"/>
                </a:rPr>
                <a:t>         e </a:t>
              </a:r>
              <a:r>
                <a:rPr lang="en-US" sz="1800" dirty="0" err="1">
                  <a:latin typeface="UTM Avo" panose="02040603050506020204" pitchFamily="18" charset="0"/>
                </a:rPr>
                <a:t>mưa</a:t>
              </a:r>
              <a:r>
                <a:rPr lang="en-US" sz="1800" dirty="0">
                  <a:latin typeface="UTM Avo" panose="02040603050506020204" pitchFamily="18" charset="0"/>
                </a:rPr>
                <a:t>	             </a:t>
              </a:r>
              <a:r>
                <a:rPr lang="en-US" sz="1800" dirty="0" err="1">
                  <a:latin typeface="UTM Avo" panose="02040603050506020204" pitchFamily="18" charset="0"/>
                </a:rPr>
                <a:t>ải</a:t>
              </a:r>
              <a:r>
                <a:rPr lang="en-US" sz="1800" dirty="0">
                  <a:latin typeface="UTM Avo" panose="02040603050506020204" pitchFamily="18" charset="0"/>
                </a:rPr>
                <a:t> </a:t>
              </a:r>
              <a:r>
                <a:rPr lang="en-US" sz="1800" dirty="0" err="1">
                  <a:latin typeface="UTM Avo" panose="02040603050506020204" pitchFamily="18" charset="0"/>
                </a:rPr>
                <a:t>nghiệm</a:t>
              </a:r>
              <a:r>
                <a:rPr lang="en-US" sz="1800" dirty="0">
                  <a:latin typeface="UTM Avo" panose="02040603050506020204" pitchFamily="18" charset="0"/>
                </a:rPr>
                <a:t>     </a:t>
              </a:r>
              <a:r>
                <a:rPr lang="en-US" sz="1800" dirty="0" err="1">
                  <a:latin typeface="UTM Avo" panose="02040603050506020204" pitchFamily="18" charset="0"/>
                </a:rPr>
                <a:t>bức</a:t>
              </a:r>
              <a:r>
                <a:rPr lang="en-US" sz="1800" dirty="0">
                  <a:latin typeface="UTM Avo" panose="02040603050506020204" pitchFamily="18" charset="0"/>
                </a:rPr>
                <a:t>           </a:t>
              </a:r>
              <a:r>
                <a:rPr lang="en-US" sz="1800" dirty="0" err="1">
                  <a:latin typeface="UTM Avo" panose="02040603050506020204" pitchFamily="18" charset="0"/>
                </a:rPr>
                <a:t>anh</a:t>
              </a:r>
              <a:r>
                <a:rPr lang="en-US" sz="1800" dirty="0">
                  <a:latin typeface="UTM Avo" panose="02040603050506020204" pitchFamily="18" charset="0"/>
                </a:rPr>
                <a:t> </a:t>
              </a:r>
              <a:endParaRPr lang="x-none" sz="1800" dirty="0">
                <a:latin typeface="UTM Avo" panose="02040603050506020204" pitchFamily="18" charset="0"/>
              </a:endParaRPr>
            </a:p>
          </p:txBody>
        </p:sp>
        <p:sp>
          <p:nvSpPr>
            <p:cNvPr id="17" name="Rectangle 16">
              <a:extLst>
                <a:ext uri="{FF2B5EF4-FFF2-40B4-BE49-F238E27FC236}">
                  <a16:creationId xmlns:a16="http://schemas.microsoft.com/office/drawing/2014/main" id="{5128A25C-AB44-C04A-877D-8D23C69F6E2A}"/>
                </a:ext>
              </a:extLst>
            </p:cNvPr>
            <p:cNvSpPr/>
            <p:nvPr/>
          </p:nvSpPr>
          <p:spPr>
            <a:xfrm>
              <a:off x="1223418" y="1447769"/>
              <a:ext cx="302999"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x-none"/>
            </a:p>
          </p:txBody>
        </p:sp>
        <p:sp>
          <p:nvSpPr>
            <p:cNvPr id="19" name="Rectangle 18">
              <a:extLst>
                <a:ext uri="{FF2B5EF4-FFF2-40B4-BE49-F238E27FC236}">
                  <a16:creationId xmlns:a16="http://schemas.microsoft.com/office/drawing/2014/main" id="{9E63E0D8-0FB1-6F49-828C-48331046F634}"/>
                </a:ext>
              </a:extLst>
            </p:cNvPr>
            <p:cNvSpPr/>
            <p:nvPr/>
          </p:nvSpPr>
          <p:spPr>
            <a:xfrm>
              <a:off x="684737" y="2017181"/>
              <a:ext cx="416805"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x-none"/>
            </a:p>
          </p:txBody>
        </p:sp>
        <p:sp>
          <p:nvSpPr>
            <p:cNvPr id="20" name="Rectangle 19">
              <a:extLst>
                <a:ext uri="{FF2B5EF4-FFF2-40B4-BE49-F238E27FC236}">
                  <a16:creationId xmlns:a16="http://schemas.microsoft.com/office/drawing/2014/main" id="{E9BFAEAB-97A6-3246-B06C-316704370FCA}"/>
                </a:ext>
              </a:extLst>
            </p:cNvPr>
            <p:cNvSpPr/>
            <p:nvPr/>
          </p:nvSpPr>
          <p:spPr>
            <a:xfrm>
              <a:off x="2772774" y="1454798"/>
              <a:ext cx="418826"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x-none"/>
            </a:p>
          </p:txBody>
        </p:sp>
      </p:grpSp>
      <p:sp>
        <p:nvSpPr>
          <p:cNvPr id="2" name="TextBox 1">
            <a:extLst>
              <a:ext uri="{FF2B5EF4-FFF2-40B4-BE49-F238E27FC236}">
                <a16:creationId xmlns:a16="http://schemas.microsoft.com/office/drawing/2014/main" id="{8B7F940E-EC3B-C04B-BF84-A079CC797EAB}"/>
              </a:ext>
            </a:extLst>
          </p:cNvPr>
          <p:cNvSpPr txBox="1"/>
          <p:nvPr/>
        </p:nvSpPr>
        <p:spPr>
          <a:xfrm>
            <a:off x="922978" y="329998"/>
            <a:ext cx="5311568" cy="453907"/>
          </a:xfrm>
          <a:prstGeom prst="rect">
            <a:avLst/>
          </a:prstGeom>
          <a:noFill/>
        </p:spPr>
        <p:txBody>
          <a:bodyPr wrap="square" rtlCol="0">
            <a:spAutoFit/>
          </a:bodyPr>
          <a:lstStyle/>
          <a:p>
            <a:pPr algn="just">
              <a:lnSpc>
                <a:spcPct val="150000"/>
              </a:lnSpc>
            </a:pPr>
            <a:r>
              <a:rPr lang="vi-VN" sz="1800" b="1" dirty="0">
                <a:solidFill>
                  <a:srgbClr val="17479D"/>
                </a:solidFill>
                <a:latin typeface="UTM Avo" panose="02040603050506020204" pitchFamily="18" charset="0"/>
              </a:rPr>
              <a:t>Chọn a hoặc b </a:t>
            </a:r>
          </a:p>
        </p:txBody>
      </p:sp>
      <p:pic>
        <p:nvPicPr>
          <p:cNvPr id="3" name="Picture 2">
            <a:extLst>
              <a:ext uri="{FF2B5EF4-FFF2-40B4-BE49-F238E27FC236}">
                <a16:creationId xmlns:a16="http://schemas.microsoft.com/office/drawing/2014/main" id="{D16E4CC9-2E21-4D4E-BF68-176C6694A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321" y="391885"/>
            <a:ext cx="353714" cy="353714"/>
          </a:xfrm>
          <a:prstGeom prst="rect">
            <a:avLst/>
          </a:prstGeom>
        </p:spPr>
      </p:pic>
      <p:sp>
        <p:nvSpPr>
          <p:cNvPr id="22" name="TextBox 21">
            <a:extLst>
              <a:ext uri="{FF2B5EF4-FFF2-40B4-BE49-F238E27FC236}">
                <a16:creationId xmlns:a16="http://schemas.microsoft.com/office/drawing/2014/main" id="{8DCAE5E1-6BC4-624B-AEDB-E2FA773A81B6}"/>
              </a:ext>
            </a:extLst>
          </p:cNvPr>
          <p:cNvSpPr txBox="1"/>
          <p:nvPr/>
        </p:nvSpPr>
        <p:spPr>
          <a:xfrm>
            <a:off x="588321" y="807486"/>
            <a:ext cx="6327981" cy="453009"/>
          </a:xfrm>
          <a:prstGeom prst="rect">
            <a:avLst/>
          </a:prstGeom>
          <a:noFill/>
        </p:spPr>
        <p:txBody>
          <a:bodyPr wrap="square" rtlCol="0">
            <a:spAutoFit/>
          </a:bodyPr>
          <a:lstStyle/>
          <a:p>
            <a:pPr lvl="0" algn="just">
              <a:lnSpc>
                <a:spcPct val="150000"/>
              </a:lnSpc>
            </a:pPr>
            <a:r>
              <a:rPr lang="vi-VN" sz="1800" b="1" dirty="0">
                <a:solidFill>
                  <a:schemeClr val="accent6">
                    <a:lumMod val="75000"/>
                  </a:schemeClr>
                </a:solidFill>
                <a:latin typeface="UTM Avo" panose="02040603050506020204" pitchFamily="18" charset="0"/>
              </a:rPr>
              <a:t>a) </a:t>
            </a:r>
            <a:r>
              <a:rPr lang="vi-VN" sz="1800" dirty="0">
                <a:latin typeface="UTM Avo" panose="02040603050506020204" pitchFamily="18" charset="0"/>
              </a:rPr>
              <a:t>Chọn </a:t>
            </a:r>
            <a:r>
              <a:rPr lang="vi-VN" sz="1800" b="1" dirty="0">
                <a:solidFill>
                  <a:srgbClr val="FF0000"/>
                </a:solidFill>
                <a:latin typeface="UTM Avo" panose="02040603050506020204" pitchFamily="18" charset="0"/>
              </a:rPr>
              <a:t>ch</a:t>
            </a:r>
            <a:r>
              <a:rPr lang="vi-VN" sz="1800" dirty="0">
                <a:latin typeface="UTM Avo" panose="02040603050506020204" pitchFamily="18" charset="0"/>
              </a:rPr>
              <a:t> hay </a:t>
            </a:r>
            <a:r>
              <a:rPr lang="vi-VN" sz="1800" b="1" dirty="0">
                <a:solidFill>
                  <a:srgbClr val="FF0000"/>
                </a:solidFill>
                <a:latin typeface="UTM Avo" panose="02040603050506020204" pitchFamily="18" charset="0"/>
              </a:rPr>
              <a:t>tr</a:t>
            </a:r>
            <a:r>
              <a:rPr lang="vi-VN" sz="1800" dirty="0">
                <a:latin typeface="UTM Avo" panose="02040603050506020204" pitchFamily="18" charset="0"/>
              </a:rPr>
              <a:t> thay cho ô vuông</a:t>
            </a:r>
          </a:p>
        </p:txBody>
      </p:sp>
      <p:sp>
        <p:nvSpPr>
          <p:cNvPr id="9" name="TextBox 8">
            <a:extLst>
              <a:ext uri="{FF2B5EF4-FFF2-40B4-BE49-F238E27FC236}">
                <a16:creationId xmlns:a16="http://schemas.microsoft.com/office/drawing/2014/main" id="{DA5991B2-32D7-2D4C-B927-082A670A87A4}"/>
              </a:ext>
            </a:extLst>
          </p:cNvPr>
          <p:cNvSpPr txBox="1"/>
          <p:nvPr/>
        </p:nvSpPr>
        <p:spPr>
          <a:xfrm>
            <a:off x="684737" y="2571750"/>
            <a:ext cx="6327981"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b) </a:t>
            </a:r>
            <a:r>
              <a:rPr lang="vi-VN" sz="1800" dirty="0">
                <a:latin typeface="UTM Avo" panose="02040603050506020204" pitchFamily="18" charset="0"/>
              </a:rPr>
              <a:t>Tìm từ ngữ có tiếng chứa </a:t>
            </a:r>
            <a:r>
              <a:rPr lang="vi-VN" sz="1800" b="1" dirty="0">
                <a:solidFill>
                  <a:srgbClr val="FF0000"/>
                </a:solidFill>
                <a:latin typeface="UTM Avo" panose="02040603050506020204" pitchFamily="18" charset="0"/>
              </a:rPr>
              <a:t>ac</a:t>
            </a:r>
            <a:r>
              <a:rPr lang="vi-VN" sz="1800" dirty="0">
                <a:latin typeface="UTM Avo" panose="02040603050506020204" pitchFamily="18" charset="0"/>
              </a:rPr>
              <a:t> hoặc </a:t>
            </a:r>
            <a:r>
              <a:rPr lang="vi-VN" sz="1800" b="1" dirty="0">
                <a:solidFill>
                  <a:srgbClr val="FF0000"/>
                </a:solidFill>
                <a:latin typeface="UTM Avo" panose="02040603050506020204" pitchFamily="18" charset="0"/>
              </a:rPr>
              <a:t>at</a:t>
            </a:r>
          </a:p>
        </p:txBody>
      </p:sp>
      <p:sp>
        <p:nvSpPr>
          <p:cNvPr id="4" name="Rectangle 3">
            <a:extLst>
              <a:ext uri="{FF2B5EF4-FFF2-40B4-BE49-F238E27FC236}">
                <a16:creationId xmlns:a16="http://schemas.microsoft.com/office/drawing/2014/main" id="{5A2D3542-ED56-DD4D-8F50-623E43BFBFE7}"/>
              </a:ext>
            </a:extLst>
          </p:cNvPr>
          <p:cNvSpPr/>
          <p:nvPr/>
        </p:nvSpPr>
        <p:spPr>
          <a:xfrm>
            <a:off x="1130557" y="1432290"/>
            <a:ext cx="417422" cy="394852"/>
          </a:xfrm>
          <a:prstGeom prst="rect">
            <a:avLst/>
          </a:prstGeom>
        </p:spPr>
        <p:txBody>
          <a:bodyPr wrap="none">
            <a:spAutoFit/>
          </a:bodyPr>
          <a:lstStyle/>
          <a:p>
            <a:pPr marL="49213" lvl="0">
              <a:lnSpc>
                <a:spcPct val="107000"/>
              </a:lnSpc>
              <a:spcAft>
                <a:spcPts val="800"/>
              </a:spcAft>
            </a:pPr>
            <a:r>
              <a:rPr lang="en-US" sz="2000" b="1" dirty="0" err="1">
                <a:solidFill>
                  <a:srgbClr val="FF0000"/>
                </a:solidFill>
                <a:latin typeface="UTM Avo" panose="02040603050506020204" pitchFamily="18" charset="0"/>
                <a:ea typeface="Calibri" panose="020F0502020204030204" pitchFamily="34" charset="0"/>
              </a:rPr>
              <a:t>tr</a:t>
            </a:r>
            <a:endParaRPr lang="x-none"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BCD2CECA-BB08-5941-8E82-9FE09A341BAC}"/>
              </a:ext>
            </a:extLst>
          </p:cNvPr>
          <p:cNvSpPr/>
          <p:nvPr/>
        </p:nvSpPr>
        <p:spPr>
          <a:xfrm>
            <a:off x="2736425" y="1455908"/>
            <a:ext cx="563296" cy="394852"/>
          </a:xfrm>
          <a:prstGeom prst="rect">
            <a:avLst/>
          </a:prstGeom>
        </p:spPr>
        <p:txBody>
          <a:bodyPr wrap="none">
            <a:spAutoFit/>
          </a:bodyPr>
          <a:lstStyle/>
          <a:p>
            <a:pPr marL="49213" lvl="0">
              <a:lnSpc>
                <a:spcPct val="107000"/>
              </a:lnSpc>
              <a:spcAft>
                <a:spcPts val="800"/>
              </a:spcAft>
            </a:pPr>
            <a:r>
              <a:rPr lang="en-US" sz="2000" b="1" dirty="0" err="1">
                <a:solidFill>
                  <a:srgbClr val="FF0000"/>
                </a:solidFill>
                <a:latin typeface="UTM Avo" panose="02040603050506020204" pitchFamily="18" charset="0"/>
                <a:ea typeface="Calibri" panose="020F0502020204030204" pitchFamily="34" charset="0"/>
              </a:rPr>
              <a:t>ch</a:t>
            </a:r>
            <a:endParaRPr lang="x-none"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71BE843F-668E-CC49-B8C9-9751E8CDEC21}"/>
              </a:ext>
            </a:extLst>
          </p:cNvPr>
          <p:cNvSpPr/>
          <p:nvPr/>
        </p:nvSpPr>
        <p:spPr>
          <a:xfrm>
            <a:off x="5236509" y="1469532"/>
            <a:ext cx="563296" cy="394852"/>
          </a:xfrm>
          <a:prstGeom prst="rect">
            <a:avLst/>
          </a:prstGeom>
        </p:spPr>
        <p:txBody>
          <a:bodyPr wrap="none">
            <a:spAutoFit/>
          </a:bodyPr>
          <a:lstStyle/>
          <a:p>
            <a:pPr marL="49213" lvl="0">
              <a:lnSpc>
                <a:spcPct val="107000"/>
              </a:lnSpc>
              <a:spcAft>
                <a:spcPts val="800"/>
              </a:spcAft>
            </a:pPr>
            <a:r>
              <a:rPr lang="en-US" sz="2000" b="1" dirty="0" err="1">
                <a:solidFill>
                  <a:srgbClr val="FF0000"/>
                </a:solidFill>
                <a:latin typeface="UTM Avo" panose="02040603050506020204" pitchFamily="18" charset="0"/>
                <a:ea typeface="Calibri" panose="020F0502020204030204" pitchFamily="34" charset="0"/>
              </a:rPr>
              <a:t>ch</a:t>
            </a:r>
            <a:endParaRPr lang="x-none"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sp>
        <p:nvSpPr>
          <p:cNvPr id="27" name="Rectangle 26">
            <a:extLst>
              <a:ext uri="{FF2B5EF4-FFF2-40B4-BE49-F238E27FC236}">
                <a16:creationId xmlns:a16="http://schemas.microsoft.com/office/drawing/2014/main" id="{2EF4208E-142E-0E46-B958-F8EE8288882A}"/>
              </a:ext>
            </a:extLst>
          </p:cNvPr>
          <p:cNvSpPr/>
          <p:nvPr/>
        </p:nvSpPr>
        <p:spPr>
          <a:xfrm>
            <a:off x="660387" y="2012073"/>
            <a:ext cx="563296" cy="394852"/>
          </a:xfrm>
          <a:prstGeom prst="rect">
            <a:avLst/>
          </a:prstGeom>
        </p:spPr>
        <p:txBody>
          <a:bodyPr wrap="none">
            <a:spAutoFit/>
          </a:bodyPr>
          <a:lstStyle/>
          <a:p>
            <a:pPr marL="49213" lvl="0">
              <a:lnSpc>
                <a:spcPct val="107000"/>
              </a:lnSpc>
              <a:spcAft>
                <a:spcPts val="800"/>
              </a:spcAft>
            </a:pPr>
            <a:r>
              <a:rPr lang="en-US" sz="2000" b="1" dirty="0" err="1">
                <a:solidFill>
                  <a:srgbClr val="FF0000"/>
                </a:solidFill>
                <a:latin typeface="UTM Avo" panose="02040603050506020204" pitchFamily="18" charset="0"/>
                <a:ea typeface="Calibri" panose="020F0502020204030204" pitchFamily="34" charset="0"/>
              </a:rPr>
              <a:t>ch</a:t>
            </a:r>
            <a:endParaRPr lang="x-none"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sp>
        <p:nvSpPr>
          <p:cNvPr id="31" name="Rectangle 30">
            <a:extLst>
              <a:ext uri="{FF2B5EF4-FFF2-40B4-BE49-F238E27FC236}">
                <a16:creationId xmlns:a16="http://schemas.microsoft.com/office/drawing/2014/main" id="{C6A90D3C-7B45-A644-8A71-7D0D24548607}"/>
              </a:ext>
            </a:extLst>
          </p:cNvPr>
          <p:cNvSpPr/>
          <p:nvPr/>
        </p:nvSpPr>
        <p:spPr>
          <a:xfrm>
            <a:off x="2850741" y="2007720"/>
            <a:ext cx="417422" cy="394852"/>
          </a:xfrm>
          <a:prstGeom prst="rect">
            <a:avLst/>
          </a:prstGeom>
        </p:spPr>
        <p:txBody>
          <a:bodyPr wrap="none">
            <a:spAutoFit/>
          </a:bodyPr>
          <a:lstStyle/>
          <a:p>
            <a:pPr marL="49213" lvl="0">
              <a:lnSpc>
                <a:spcPct val="107000"/>
              </a:lnSpc>
              <a:spcAft>
                <a:spcPts val="800"/>
              </a:spcAft>
            </a:pPr>
            <a:r>
              <a:rPr lang="en-US" sz="2000" b="1" dirty="0">
                <a:solidFill>
                  <a:srgbClr val="FF0000"/>
                </a:solidFill>
                <a:latin typeface="UTM Avo" panose="02040603050506020204" pitchFamily="18" charset="0"/>
                <a:ea typeface="Calibri" panose="020F0502020204030204" pitchFamily="34" charset="0"/>
              </a:rPr>
              <a:t>tr</a:t>
            </a:r>
            <a:endParaRPr lang="x-none"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sp>
        <p:nvSpPr>
          <p:cNvPr id="39" name="Rectangle 38">
            <a:extLst>
              <a:ext uri="{FF2B5EF4-FFF2-40B4-BE49-F238E27FC236}">
                <a16:creationId xmlns:a16="http://schemas.microsoft.com/office/drawing/2014/main" id="{4832B86C-868A-3545-93F5-A0409C172F68}"/>
              </a:ext>
            </a:extLst>
          </p:cNvPr>
          <p:cNvSpPr/>
          <p:nvPr/>
        </p:nvSpPr>
        <p:spPr>
          <a:xfrm>
            <a:off x="5062001" y="2019864"/>
            <a:ext cx="417422" cy="394852"/>
          </a:xfrm>
          <a:prstGeom prst="rect">
            <a:avLst/>
          </a:prstGeom>
        </p:spPr>
        <p:txBody>
          <a:bodyPr wrap="none">
            <a:spAutoFit/>
          </a:bodyPr>
          <a:lstStyle/>
          <a:p>
            <a:pPr marL="49213" lvl="0">
              <a:lnSpc>
                <a:spcPct val="107000"/>
              </a:lnSpc>
              <a:spcAft>
                <a:spcPts val="800"/>
              </a:spcAft>
            </a:pPr>
            <a:r>
              <a:rPr lang="en-US" sz="2000" b="1" dirty="0">
                <a:solidFill>
                  <a:srgbClr val="FF0000"/>
                </a:solidFill>
                <a:latin typeface="UTM Avo" panose="02040603050506020204" pitchFamily="18" charset="0"/>
                <a:ea typeface="Calibri" panose="020F0502020204030204" pitchFamily="34" charset="0"/>
              </a:rPr>
              <a:t>tr</a:t>
            </a:r>
            <a:endParaRPr lang="x-none"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graphicFrame>
        <p:nvGraphicFramePr>
          <p:cNvPr id="41" name="Table 40">
            <a:extLst>
              <a:ext uri="{FF2B5EF4-FFF2-40B4-BE49-F238E27FC236}">
                <a16:creationId xmlns:a16="http://schemas.microsoft.com/office/drawing/2014/main" id="{038106F6-31C4-9840-A0A9-663273ED371D}"/>
              </a:ext>
            </a:extLst>
          </p:cNvPr>
          <p:cNvGraphicFramePr>
            <a:graphicFrameLocks noGrp="1"/>
          </p:cNvGraphicFramePr>
          <p:nvPr>
            <p:extLst>
              <p:ext uri="{D42A27DB-BD31-4B8C-83A1-F6EECF244321}">
                <p14:modId xmlns:p14="http://schemas.microsoft.com/office/powerpoint/2010/main" val="4004604931"/>
              </p:ext>
            </p:extLst>
          </p:nvPr>
        </p:nvGraphicFramePr>
        <p:xfrm>
          <a:off x="1053210" y="3125581"/>
          <a:ext cx="4602872" cy="1599703"/>
        </p:xfrm>
        <a:graphic>
          <a:graphicData uri="http://schemas.openxmlformats.org/drawingml/2006/table">
            <a:tbl>
              <a:tblPr firstRow="1" firstCol="1" bandRow="1">
                <a:tableStyleId>{98A10E9E-05DE-497A-B104-E80DA98F5660}</a:tableStyleId>
              </a:tblPr>
              <a:tblGrid>
                <a:gridCol w="897958">
                  <a:extLst>
                    <a:ext uri="{9D8B030D-6E8A-4147-A177-3AD203B41FA5}">
                      <a16:colId xmlns:a16="http://schemas.microsoft.com/office/drawing/2014/main" val="1162369807"/>
                    </a:ext>
                  </a:extLst>
                </a:gridCol>
                <a:gridCol w="3704914">
                  <a:extLst>
                    <a:ext uri="{9D8B030D-6E8A-4147-A177-3AD203B41FA5}">
                      <a16:colId xmlns:a16="http://schemas.microsoft.com/office/drawing/2014/main" val="1509586747"/>
                    </a:ext>
                  </a:extLst>
                </a:gridCol>
              </a:tblGrid>
              <a:tr h="782246">
                <a:tc>
                  <a:txBody>
                    <a:bodyPr/>
                    <a:lstStyle/>
                    <a:p>
                      <a:pPr marL="7938" indent="0" algn="ctr">
                        <a:lnSpc>
                          <a:spcPct val="107000"/>
                        </a:lnSpc>
                        <a:tabLst/>
                      </a:pPr>
                      <a:r>
                        <a:rPr lang="en-US" sz="1800" dirty="0">
                          <a:effectLst/>
                          <a:latin typeface="UTM Avo" panose="02040603050506020204" pitchFamily="18" charset="0"/>
                        </a:rPr>
                        <a:t>ac</a:t>
                      </a:r>
                      <a:endParaRPr lang="x-none"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49213" indent="0" algn="l">
                        <a:lnSpc>
                          <a:spcPct val="107000"/>
                        </a:lnSpc>
                        <a:spcAft>
                          <a:spcPts val="800"/>
                        </a:spcAft>
                        <a:tabLst/>
                      </a:pPr>
                      <a:r>
                        <a:rPr lang="en-US" sz="1800" dirty="0" err="1">
                          <a:effectLst/>
                          <a:latin typeface="UTM Avo" panose="02040603050506020204" pitchFamily="18" charset="0"/>
                        </a:rPr>
                        <a:t>củ</a:t>
                      </a:r>
                      <a:r>
                        <a:rPr lang="en-US" sz="1800" dirty="0">
                          <a:effectLst/>
                          <a:latin typeface="UTM Avo" panose="02040603050506020204" pitchFamily="18" charset="0"/>
                        </a:rPr>
                        <a:t> </a:t>
                      </a:r>
                      <a:r>
                        <a:rPr lang="en-US" sz="1800" dirty="0" err="1">
                          <a:effectLst/>
                          <a:latin typeface="UTM Avo" panose="02040603050506020204" pitchFamily="18" charset="0"/>
                        </a:rPr>
                        <a:t>lạc</a:t>
                      </a:r>
                      <a:r>
                        <a:rPr lang="en-US" sz="1800" dirty="0">
                          <a:effectLst/>
                          <a:latin typeface="UTM Avo" panose="02040603050506020204" pitchFamily="18" charset="0"/>
                        </a:rPr>
                        <a:t>, </a:t>
                      </a:r>
                      <a:endParaRPr lang="x-none"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3857809"/>
                  </a:ext>
                </a:extLst>
              </a:tr>
              <a:tr h="817457">
                <a:tc>
                  <a:txBody>
                    <a:bodyPr/>
                    <a:lstStyle/>
                    <a:p>
                      <a:pPr marL="7938" indent="0" algn="ctr">
                        <a:lnSpc>
                          <a:spcPct val="107000"/>
                        </a:lnSpc>
                        <a:tabLst/>
                      </a:pPr>
                      <a:r>
                        <a:rPr lang="en-US" sz="1800" dirty="0">
                          <a:effectLst/>
                          <a:latin typeface="UTM Avo" panose="02040603050506020204" pitchFamily="18" charset="0"/>
                        </a:rPr>
                        <a:t>at</a:t>
                      </a:r>
                      <a:endParaRPr lang="x-none"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7938" indent="0" algn="l">
                        <a:lnSpc>
                          <a:spcPct val="107000"/>
                        </a:lnSpc>
                        <a:spcAft>
                          <a:spcPts val="800"/>
                        </a:spcAft>
                        <a:tabLst/>
                      </a:pPr>
                      <a:r>
                        <a:rPr lang="en-US" sz="1800" dirty="0">
                          <a:effectLst/>
                          <a:latin typeface="UTM Avo" panose="02040603050506020204" pitchFamily="18" charset="0"/>
                        </a:rPr>
                        <a:t> </a:t>
                      </a:r>
                      <a:r>
                        <a:rPr lang="en-US" sz="1800" dirty="0" err="1">
                          <a:effectLst/>
                          <a:latin typeface="UTM Avo" panose="02040603050506020204" pitchFamily="18" charset="0"/>
                        </a:rPr>
                        <a:t>hạt</a:t>
                      </a:r>
                      <a:r>
                        <a:rPr lang="en-US" sz="1800" dirty="0">
                          <a:effectLst/>
                          <a:latin typeface="UTM Avo" panose="02040603050506020204" pitchFamily="18" charset="0"/>
                        </a:rPr>
                        <a:t> </a:t>
                      </a:r>
                      <a:r>
                        <a:rPr lang="en-US" sz="1800" dirty="0" err="1">
                          <a:effectLst/>
                          <a:latin typeface="UTM Avo" panose="02040603050506020204" pitchFamily="18" charset="0"/>
                        </a:rPr>
                        <a:t>cát</a:t>
                      </a:r>
                      <a:r>
                        <a:rPr lang="en-US" sz="1800" dirty="0">
                          <a:effectLst/>
                          <a:latin typeface="UTM Avo" panose="02040603050506020204" pitchFamily="18" charset="0"/>
                        </a:rPr>
                        <a:t>, </a:t>
                      </a:r>
                      <a:endParaRPr lang="x-none"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85440108"/>
                  </a:ext>
                </a:extLst>
              </a:tr>
            </a:tbl>
          </a:graphicData>
        </a:graphic>
      </p:graphicFrame>
      <p:sp>
        <p:nvSpPr>
          <p:cNvPr id="45" name="TextBox 44">
            <a:extLst>
              <a:ext uri="{FF2B5EF4-FFF2-40B4-BE49-F238E27FC236}">
                <a16:creationId xmlns:a16="http://schemas.microsoft.com/office/drawing/2014/main" id="{616B818E-28AC-B849-BE2A-D4C17484C953}"/>
              </a:ext>
            </a:extLst>
          </p:cNvPr>
          <p:cNvSpPr txBox="1"/>
          <p:nvPr/>
        </p:nvSpPr>
        <p:spPr>
          <a:xfrm>
            <a:off x="2829611" y="3336315"/>
            <a:ext cx="1627362" cy="369332"/>
          </a:xfrm>
          <a:prstGeom prst="rect">
            <a:avLst/>
          </a:prstGeom>
          <a:noFill/>
        </p:spPr>
        <p:txBody>
          <a:bodyPr wrap="square" rtlCol="0">
            <a:spAutoFit/>
          </a:bodyPr>
          <a:lstStyle/>
          <a:p>
            <a:r>
              <a:rPr lang="vi-VN" sz="1800" dirty="0">
                <a:solidFill>
                  <a:srgbClr val="FF0000"/>
                </a:solidFill>
                <a:latin typeface="UTM Avo" panose="02040603050506020204" pitchFamily="18" charset="0"/>
              </a:rPr>
              <a:t>con hạc</a:t>
            </a:r>
            <a:r>
              <a:rPr lang="x-none" sz="1800" dirty="0">
                <a:solidFill>
                  <a:srgbClr val="FF0000"/>
                </a:solidFill>
                <a:latin typeface="UTM Avo" panose="02040603050506020204" pitchFamily="18" charset="0"/>
              </a:rPr>
              <a:t>,</a:t>
            </a:r>
          </a:p>
        </p:txBody>
      </p:sp>
      <p:sp>
        <p:nvSpPr>
          <p:cNvPr id="46" name="TextBox 45">
            <a:extLst>
              <a:ext uri="{FF2B5EF4-FFF2-40B4-BE49-F238E27FC236}">
                <a16:creationId xmlns:a16="http://schemas.microsoft.com/office/drawing/2014/main" id="{02FFA2C4-1497-AB40-AE0F-BC317C0CB4DC}"/>
              </a:ext>
            </a:extLst>
          </p:cNvPr>
          <p:cNvSpPr txBox="1"/>
          <p:nvPr/>
        </p:nvSpPr>
        <p:spPr>
          <a:xfrm>
            <a:off x="3930129" y="3344968"/>
            <a:ext cx="1691032" cy="369332"/>
          </a:xfrm>
          <a:prstGeom prst="rect">
            <a:avLst/>
          </a:prstGeom>
          <a:noFill/>
        </p:spPr>
        <p:txBody>
          <a:bodyPr wrap="square" rtlCol="0">
            <a:spAutoFit/>
          </a:bodyPr>
          <a:lstStyle/>
          <a:p>
            <a:r>
              <a:rPr lang="vi-VN" sz="1800" dirty="0">
                <a:solidFill>
                  <a:srgbClr val="FF0000"/>
                </a:solidFill>
                <a:latin typeface="UTM Avo" panose="02040603050506020204" pitchFamily="18" charset="0"/>
              </a:rPr>
              <a:t>âm nhạc</a:t>
            </a:r>
            <a:r>
              <a:rPr lang="x-none" sz="1800" dirty="0">
                <a:solidFill>
                  <a:srgbClr val="FF0000"/>
                </a:solidFill>
                <a:latin typeface="UTM Avo" panose="02040603050506020204" pitchFamily="18" charset="0"/>
              </a:rPr>
              <a:t>,…</a:t>
            </a:r>
          </a:p>
        </p:txBody>
      </p:sp>
      <p:sp>
        <p:nvSpPr>
          <p:cNvPr id="47" name="TextBox 46">
            <a:extLst>
              <a:ext uri="{FF2B5EF4-FFF2-40B4-BE49-F238E27FC236}">
                <a16:creationId xmlns:a16="http://schemas.microsoft.com/office/drawing/2014/main" id="{9F4A5155-115B-F347-8D3B-32D46E0631AF}"/>
              </a:ext>
            </a:extLst>
          </p:cNvPr>
          <p:cNvSpPr txBox="1"/>
          <p:nvPr/>
        </p:nvSpPr>
        <p:spPr>
          <a:xfrm>
            <a:off x="2938630" y="4147332"/>
            <a:ext cx="1627362" cy="369332"/>
          </a:xfrm>
          <a:prstGeom prst="rect">
            <a:avLst/>
          </a:prstGeom>
          <a:noFill/>
        </p:spPr>
        <p:txBody>
          <a:bodyPr wrap="square" rtlCol="0">
            <a:spAutoFit/>
          </a:bodyPr>
          <a:lstStyle/>
          <a:p>
            <a:r>
              <a:rPr lang="vi-VN" sz="1800" dirty="0">
                <a:solidFill>
                  <a:srgbClr val="FF0000"/>
                </a:solidFill>
                <a:latin typeface="UTM Avo" panose="02040603050506020204" pitchFamily="18" charset="0"/>
              </a:rPr>
              <a:t>mát mẻ</a:t>
            </a:r>
            <a:r>
              <a:rPr lang="x-none" sz="1800" dirty="0">
                <a:solidFill>
                  <a:srgbClr val="FF0000"/>
                </a:solidFill>
                <a:latin typeface="UTM Avo" panose="02040603050506020204" pitchFamily="18" charset="0"/>
              </a:rPr>
              <a:t>,…</a:t>
            </a:r>
          </a:p>
        </p:txBody>
      </p:sp>
    </p:spTree>
    <p:extLst>
      <p:ext uri="{BB962C8B-B14F-4D97-AF65-F5344CB8AC3E}">
        <p14:creationId xmlns:p14="http://schemas.microsoft.com/office/powerpoint/2010/main" val="186146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wipe(left)">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41"/>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5"/>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4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build="p"/>
      <p:bldP spid="9" grpId="0"/>
      <p:bldP spid="4" grpId="0"/>
      <p:bldP spid="25" grpId="0"/>
      <p:bldP spid="26" grpId="0"/>
      <p:bldP spid="27" grpId="0"/>
      <p:bldP spid="31" grpId="0"/>
      <p:bldP spid="39" grpId="0"/>
      <p:bldP spid="45" grpId="0"/>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5E2A01A-37E7-4E49-A4B0-0BE4C4D94941}"/>
              </a:ext>
            </a:extLst>
          </p:cNvPr>
          <p:cNvGrpSpPr/>
          <p:nvPr/>
        </p:nvGrpSpPr>
        <p:grpSpPr>
          <a:xfrm>
            <a:off x="931611" y="1390819"/>
            <a:ext cx="4405927" cy="3318271"/>
            <a:chOff x="1417547" y="1264224"/>
            <a:chExt cx="4405927" cy="3318271"/>
          </a:xfrm>
        </p:grpSpPr>
        <p:pic>
          <p:nvPicPr>
            <p:cNvPr id="12" name="Picture 11">
              <a:extLst>
                <a:ext uri="{FF2B5EF4-FFF2-40B4-BE49-F238E27FC236}">
                  <a16:creationId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a16="http://schemas.microsoft.com/office/drawing/2014/main" id="{FF041EC8-55B2-4FCF-BB45-E1C5B0EA5B49}"/>
                </a:ext>
              </a:extLst>
            </p:cNvPr>
            <p:cNvSpPr txBox="1"/>
            <p:nvPr/>
          </p:nvSpPr>
          <p:spPr>
            <a:xfrm>
              <a:off x="1997286" y="3255980"/>
              <a:ext cx="3409987" cy="654731"/>
            </a:xfrm>
            <a:prstGeom prst="rect">
              <a:avLst/>
            </a:prstGeom>
            <a:noFill/>
          </p:spPr>
          <p:txBody>
            <a:bodyPr wrap="square" rtlCol="0">
              <a:spAutoFit/>
            </a:bodyPr>
            <a:lstStyle/>
            <a:p>
              <a:pPr algn="ctr">
                <a:lnSpc>
                  <a:spcPct val="150000"/>
                </a:lnSpc>
              </a:pPr>
              <a:r>
                <a:rPr lang="vi-VN" sz="2800" b="1">
                  <a:solidFill>
                    <a:srgbClr val="17479D"/>
                  </a:solidFill>
                  <a:latin typeface="UTM Avo" panose="02040603050506020204" pitchFamily="18" charset="0"/>
                </a:rPr>
                <a:t>LUYỆN TỪ VÀ CÂU</a:t>
              </a:r>
              <a:endParaRPr lang="en-US" sz="28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id="{1572C51F-CECB-48A7-8A70-7BA2BE8A7350}"/>
                </a:ext>
              </a:extLst>
            </p:cNvPr>
            <p:cNvSpPr txBox="1"/>
            <p:nvPr/>
          </p:nvSpPr>
          <p:spPr>
            <a:xfrm>
              <a:off x="2366264" y="2595991"/>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4</a:t>
              </a:r>
              <a:endParaRPr lang="en-US" sz="2800" b="1" dirty="0">
                <a:solidFill>
                  <a:schemeClr val="accent1">
                    <a:lumMod val="50000"/>
                  </a:schemeClr>
                </a:solidFill>
                <a:latin typeface="UTM Avo" panose="02040603050506020204" pitchFamily="18" charset="0"/>
              </a:endParaRPr>
            </a:p>
          </p:txBody>
        </p:sp>
      </p:grpSp>
      <p:pic>
        <p:nvPicPr>
          <p:cNvPr id="1026" name="Picture 2">
            <a:extLst>
              <a:ext uri="{FF2B5EF4-FFF2-40B4-BE49-F238E27FC236}">
                <a16:creationId xmlns:a16="http://schemas.microsoft.com/office/drawing/2014/main" id="{166231DB-40FF-4C3A-B8D2-2317012A90F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25695" y="3157026"/>
            <a:ext cx="1760560" cy="176056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87A7DF82-1FA6-6749-8571-2A5AF9AC9A3B}"/>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MÙA NƯỚC NỔI</a:t>
            </a:r>
            <a:endParaRPr lang="en-US" sz="4400" dirty="0">
              <a:solidFill>
                <a:schemeClr val="accent2"/>
              </a:solidFill>
              <a:latin typeface="UTM Cookies" panose="02040603050506020204" pitchFamily="18" charset="0"/>
            </a:endParaRPr>
          </a:p>
        </p:txBody>
      </p:sp>
      <p:grpSp>
        <p:nvGrpSpPr>
          <p:cNvPr id="20" name="Group 19">
            <a:extLst>
              <a:ext uri="{FF2B5EF4-FFF2-40B4-BE49-F238E27FC236}">
                <a16:creationId xmlns:a16="http://schemas.microsoft.com/office/drawing/2014/main" id="{394A5DF8-D594-5448-8F22-C50105EBDCB9}"/>
              </a:ext>
            </a:extLst>
          </p:cNvPr>
          <p:cNvGrpSpPr/>
          <p:nvPr/>
        </p:nvGrpSpPr>
        <p:grpSpPr>
          <a:xfrm>
            <a:off x="395070" y="578414"/>
            <a:ext cx="1613648" cy="751495"/>
            <a:chOff x="369342" y="617893"/>
            <a:chExt cx="1613648" cy="751495"/>
          </a:xfrm>
        </p:grpSpPr>
        <p:sp>
          <p:nvSpPr>
            <p:cNvPr id="21" name="TextBox 20">
              <a:extLst>
                <a:ext uri="{FF2B5EF4-FFF2-40B4-BE49-F238E27FC236}">
                  <a16:creationId xmlns:a16="http://schemas.microsoft.com/office/drawing/2014/main" id="{33073E20-5174-E640-B9A7-228A71423102}"/>
                </a:ext>
              </a:extLst>
            </p:cNvPr>
            <p:cNvSpPr txBox="1"/>
            <p:nvPr/>
          </p:nvSpPr>
          <p:spPr>
            <a:xfrm>
              <a:off x="369343" y="617893"/>
              <a:ext cx="1613647" cy="707886"/>
            </a:xfrm>
            <a:prstGeom prst="rect">
              <a:avLst/>
            </a:prstGeom>
            <a:noFill/>
          </p:spPr>
          <p:txBody>
            <a:bodyPr wrap="square" rtlCol="0">
              <a:spAutoFit/>
            </a:bodyPr>
            <a:lstStyle/>
            <a:p>
              <a:r>
                <a:rPr lang="en-US" sz="4000" dirty="0">
                  <a:solidFill>
                    <a:schemeClr val="accent1">
                      <a:lumMod val="50000"/>
                    </a:schemeClr>
                  </a:solidFill>
                  <a:latin typeface="UTM Cookies" panose="02040603050506020204" pitchFamily="18" charset="0"/>
                </a:rPr>
                <a:t>BÀI</a:t>
              </a:r>
              <a:r>
                <a:rPr lang="en-US" sz="1800" dirty="0">
                  <a:solidFill>
                    <a:schemeClr val="accent1">
                      <a:lumMod val="50000"/>
                    </a:schemeClr>
                  </a:solidFill>
                  <a:latin typeface="UTM Cookies" panose="02040603050506020204" pitchFamily="18" charset="0"/>
                </a:rPr>
                <a:t> </a:t>
              </a:r>
              <a:r>
                <a:rPr lang="en-US" sz="4000" dirty="0">
                  <a:solidFill>
                    <a:schemeClr val="accent1">
                      <a:lumMod val="50000"/>
                    </a:schemeClr>
                  </a:solidFill>
                  <a:latin typeface="UTM Cookies" panose="02040603050506020204" pitchFamily="18" charset="0"/>
                </a:rPr>
                <a:t>2</a:t>
              </a:r>
            </a:p>
          </p:txBody>
        </p:sp>
        <p:sp>
          <p:nvSpPr>
            <p:cNvPr id="22" name="TextBox 21">
              <a:extLst>
                <a:ext uri="{FF2B5EF4-FFF2-40B4-BE49-F238E27FC236}">
                  <a16:creationId xmlns:a16="http://schemas.microsoft.com/office/drawing/2014/main" id="{C77DDDC2-9F32-2C40-9A05-2CF917C41203}"/>
                </a:ext>
              </a:extLst>
            </p:cNvPr>
            <p:cNvSpPr txBox="1"/>
            <p:nvPr/>
          </p:nvSpPr>
          <p:spPr>
            <a:xfrm>
              <a:off x="369342" y="661502"/>
              <a:ext cx="1613647" cy="707886"/>
            </a:xfrm>
            <a:prstGeom prst="rect">
              <a:avLst/>
            </a:prstGeom>
            <a:noFill/>
          </p:spPr>
          <p:txBody>
            <a:bodyPr wrap="square" rtlCol="0">
              <a:spAutoFit/>
            </a:bodyPr>
            <a:lstStyle/>
            <a:p>
              <a:r>
                <a:rPr lang="en-US" sz="4000" dirty="0">
                  <a:solidFill>
                    <a:schemeClr val="accent1"/>
                  </a:solidFill>
                  <a:latin typeface="UTM Cookies" panose="02040603050506020204" pitchFamily="18" charset="0"/>
                </a:rPr>
                <a:t>BÀI</a:t>
              </a:r>
              <a:r>
                <a:rPr lang="en-US" sz="1800" dirty="0">
                  <a:solidFill>
                    <a:schemeClr val="accent1"/>
                  </a:solidFill>
                  <a:latin typeface="UTM Cookies" panose="02040603050506020204" pitchFamily="18" charset="0"/>
                </a:rPr>
                <a:t> </a:t>
              </a:r>
              <a:r>
                <a:rPr lang="en-US" sz="4000" dirty="0">
                  <a:solidFill>
                    <a:schemeClr val="accent1"/>
                  </a:solidFill>
                  <a:latin typeface="UTM Cookies" panose="02040603050506020204" pitchFamily="18" charset="0"/>
                </a:rPr>
                <a:t>2</a:t>
              </a:r>
            </a:p>
          </p:txBody>
        </p:sp>
      </p:grpSp>
    </p:spTree>
    <p:extLst>
      <p:ext uri="{BB962C8B-B14F-4D97-AF65-F5344CB8AC3E}">
        <p14:creationId xmlns:p14="http://schemas.microsoft.com/office/powerpoint/2010/main" val="1488333015"/>
      </p:ext>
    </p:extLst>
  </p:cSld>
  <p:clrMapOvr>
    <a:masterClrMapping/>
  </p:clrMapOvr>
</p:sld>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1563</TotalTime>
  <Words>671</Words>
  <Application>Microsoft Office PowerPoint</Application>
  <PresentationFormat>Custom</PresentationFormat>
  <Paragraphs>113</Paragraphs>
  <Slides>16</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Montserrat</vt:lpstr>
      <vt:lpstr>UTM Cookies</vt:lpstr>
      <vt:lpstr>Times New Roman</vt:lpstr>
      <vt:lpstr>Kalam</vt:lpstr>
      <vt:lpstr>Arial</vt:lpstr>
      <vt:lpstr>UTM Avo</vt:lpstr>
      <vt:lpstr>Doodle Sketchbook by Slidesgo</vt:lpstr>
      <vt:lpstr>1_Doodle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Windows 10</cp:lastModifiedBy>
  <cp:revision>130</cp:revision>
  <dcterms:modified xsi:type="dcterms:W3CDTF">2023-12-27T11:08:24Z</dcterms:modified>
</cp:coreProperties>
</file>