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CF"/>
    <a:srgbClr val="F8A513"/>
    <a:srgbClr val="FF6969"/>
    <a:srgbClr val="ABE1FE"/>
    <a:srgbClr val="84A8AC"/>
    <a:srgbClr val="D4EFF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jpeg"/><Relationship Id="rId3" Type="http://schemas.openxmlformats.org/officeDocument/2006/relationships/image" Target="../media/image16.jpeg"/><Relationship Id="rId7" Type="http://schemas.microsoft.com/office/2007/relationships/hdphoto" Target="../media/hdphoto10.wdp"/><Relationship Id="rId12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11" Type="http://schemas.openxmlformats.org/officeDocument/2006/relationships/image" Target="../media/image22.jpeg"/><Relationship Id="rId5" Type="http://schemas.openxmlformats.org/officeDocument/2006/relationships/image" Target="../media/image18.jpeg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microsoft.com/office/2007/relationships/hdphoto" Target="../media/hdphoto11.wdp"/><Relationship Id="rId1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81828"/>
            <a:chOff x="763088" y="2001359"/>
            <a:chExt cx="5504362" cy="4281828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028" name="Picture 4" descr="Cartoon Flower Vector Art, Icons, and Graphics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31" y="200135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28262" y="2480303"/>
            <a:ext cx="299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Muôn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đua</a:t>
            </a:r>
            <a:r>
              <a:rPr lang="en-US" sz="2400" dirty="0"/>
              <a:t> </a:t>
            </a:r>
            <a:r>
              <a:rPr lang="en-US" sz="2400" dirty="0" err="1"/>
              <a:t>nở</a:t>
            </a:r>
            <a:endParaRPr lang="en-US" sz="2400" dirty="0"/>
          </a:p>
        </p:txBody>
      </p:sp>
      <p:pic>
        <p:nvPicPr>
          <p:cNvPr id="1030" name="Picture 6" descr="Premium Vector | Cartoon funny butterfly flying on white background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" b="99042" l="3994" r="92332">
                        <a14:foregroundMark x1="83866" y1="10383" x2="69649" y2="52556"/>
                        <a14:foregroundMark x1="24601" y1="5591" x2="57827" y2="48722"/>
                        <a14:foregroundMark x1="79233" y1="17732" x2="71086" y2="23642"/>
                        <a14:foregroundMark x1="24920" y1="7987" x2="26837" y2="20607"/>
                        <a14:foregroundMark x1="31949" y1="37220" x2="38019" y2="49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288" y="3352772"/>
            <a:ext cx="1426482" cy="1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428262" y="4350612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Ong </a:t>
            </a:r>
            <a:r>
              <a:rPr lang="en-US" sz="2400" dirty="0" err="1"/>
              <a:t>bướm</a:t>
            </a:r>
            <a:r>
              <a:rPr lang="en-US" sz="2400" dirty="0"/>
              <a:t> </a:t>
            </a:r>
            <a:r>
              <a:rPr lang="en-US" sz="2400" dirty="0" err="1"/>
              <a:t>rộn</a:t>
            </a:r>
            <a:r>
              <a:rPr lang="en-US" sz="2400" dirty="0"/>
              <a:t> </a:t>
            </a:r>
            <a:r>
              <a:rPr lang="en-US" sz="2400" dirty="0" err="1"/>
              <a:t>ràng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519431" y="5695244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trời</a:t>
            </a:r>
            <a:r>
              <a:rPr lang="en-US" sz="2400" dirty="0"/>
              <a:t> </a:t>
            </a:r>
            <a:r>
              <a:rPr lang="en-US" sz="2400" dirty="0" err="1"/>
              <a:t>ấm</a:t>
            </a:r>
            <a:r>
              <a:rPr lang="en-US" sz="2400" dirty="0"/>
              <a:t> </a:t>
            </a:r>
            <a:r>
              <a:rPr lang="en-US" sz="2400" dirty="0" err="1"/>
              <a:t>áp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3829050" y="2886700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82292" y="3817439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5D5D"/>
                </a:solidFill>
              </a:rPr>
              <a:t>MÙA XUÂN</a:t>
            </a:r>
          </a:p>
        </p:txBody>
      </p:sp>
    </p:spTree>
    <p:extLst>
      <p:ext uri="{BB962C8B-B14F-4D97-AF65-F5344CB8AC3E}">
        <p14:creationId xmlns:p14="http://schemas.microsoft.com/office/powerpoint/2010/main" val="239924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t="10285" r="12650" b="46343"/>
          <a:stretch/>
        </p:blipFill>
        <p:spPr bwMode="auto">
          <a:xfrm>
            <a:off x="3735977" y="1"/>
            <a:ext cx="84560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066" y="2085168"/>
            <a:ext cx="351391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lựa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532812" y="156754"/>
            <a:ext cx="2782388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Mặc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phanh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đủ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ấm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765178" y="156754"/>
            <a:ext cx="2782388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Phù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hợp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với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mùa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thu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17030" y="5695406"/>
            <a:ext cx="2233747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Phù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hợp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với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mùa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mưa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62013" y="5695406"/>
            <a:ext cx="2460170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Bạn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nam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áo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nắng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7679" y="191053"/>
            <a:ext cx="770708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đông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quần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pic>
        <p:nvPicPr>
          <p:cNvPr id="11266" name="Picture 2" descr="Scarf free vector download (88 Free vector) for commercial use. format: ai,  eps, cdr, svg vector illustration graphic art de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2"/>
          <a:stretch/>
        </p:blipFill>
        <p:spPr bwMode="auto">
          <a:xfrm>
            <a:off x="5474230" y="5112756"/>
            <a:ext cx="1611640" cy="13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ute winter sweater icon cartoon style Royalty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11753" r="4847" b="20864"/>
          <a:stretch/>
        </p:blipFill>
        <p:spPr bwMode="auto">
          <a:xfrm flipH="1">
            <a:off x="4665044" y="1589654"/>
            <a:ext cx="2693590" cy="2293455"/>
          </a:xfrm>
          <a:prstGeom prst="snip2SameRect">
            <a:avLst>
              <a:gd name="adj1" fmla="val 47446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artoon - pink hoodie sweatshirt Royalty Free Vector Imag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t="4448" r="15517" b="10391"/>
          <a:stretch/>
        </p:blipFill>
        <p:spPr bwMode="auto">
          <a:xfrm flipH="1">
            <a:off x="2870033" y="1501655"/>
            <a:ext cx="1895742" cy="24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Jacket Cartoon HD Stock Images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t="5414" r="15496" b="11637"/>
          <a:stretch/>
        </p:blipFill>
        <p:spPr bwMode="auto">
          <a:xfrm>
            <a:off x="256618" y="1599120"/>
            <a:ext cx="2443517" cy="3332068"/>
          </a:xfrm>
          <a:prstGeom prst="snip2SameRect">
            <a:avLst>
              <a:gd name="adj1" fmla="val 29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Free Ear Warmer PSD and vectors | AI, SVG, EPS or PS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20" y="3712689"/>
            <a:ext cx="1448578" cy="144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Cartoon blue pants on clothes hanger fashion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019" b="79537" l="37700" r="6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76" t="21135" r="37359" b="19032"/>
          <a:stretch/>
        </p:blipFill>
        <p:spPr bwMode="auto">
          <a:xfrm flipH="1">
            <a:off x="3140661" y="3618708"/>
            <a:ext cx="1354485" cy="329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Cartoon sport style blue socks Royalty Free Vector Image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4" r="2227" b="17024"/>
          <a:stretch/>
        </p:blipFill>
        <p:spPr bwMode="auto">
          <a:xfrm flipH="1">
            <a:off x="1797935" y="5639747"/>
            <a:ext cx="1104796" cy="89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Winter shoes icon cartoon style Royalty Free Vector Image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16740" r="15853" b="25340"/>
          <a:stretch/>
        </p:blipFill>
        <p:spPr bwMode="auto">
          <a:xfrm>
            <a:off x="296662" y="5189500"/>
            <a:ext cx="1382308" cy="129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ow to Draw a Beanie - Really Easy Drawing Tutorial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3800" y="5112756"/>
            <a:ext cx="1108782" cy="110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Winter gloves and knitted woolen mittens for Vector Image"/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7" t="12068" r="11633" b="20525"/>
          <a:stretch/>
        </p:blipFill>
        <p:spPr bwMode="auto">
          <a:xfrm rot="10422424">
            <a:off x="4728873" y="4185735"/>
            <a:ext cx="933144" cy="90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Free Vector | Cartoon happy kids playing in park winter. big isolated  illustration vector with white light color.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724" y="1730191"/>
            <a:ext cx="3843547" cy="306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42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4864" y="1495425"/>
            <a:ext cx="12206864" cy="5362576"/>
            <a:chOff x="-14864" y="1495425"/>
            <a:chExt cx="12206864" cy="5362576"/>
          </a:xfrm>
        </p:grpSpPr>
        <p:grpSp>
          <p:nvGrpSpPr>
            <p:cNvPr id="9" name="Group 8"/>
            <p:cNvGrpSpPr/>
            <p:nvPr/>
          </p:nvGrpSpPr>
          <p:grpSpPr>
            <a:xfrm>
              <a:off x="-14864" y="1495425"/>
              <a:ext cx="12206864" cy="5362576"/>
              <a:chOff x="-14864" y="1495425"/>
              <a:chExt cx="12206864" cy="5362576"/>
            </a:xfrm>
          </p:grpSpPr>
          <p:pic>
            <p:nvPicPr>
              <p:cNvPr id="12290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645"/>
              <a:stretch/>
            </p:blipFill>
            <p:spPr bwMode="auto">
              <a:xfrm>
                <a:off x="-14864" y="1651819"/>
                <a:ext cx="12206864" cy="5206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6648450" y="1495425"/>
                <a:ext cx="561975" cy="247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/>
            <p:cNvSpPr/>
            <p:nvPr/>
          </p:nvSpPr>
          <p:spPr>
            <a:xfrm rot="269140">
              <a:off x="10202092" y="5695406"/>
              <a:ext cx="1738512" cy="600892"/>
            </a:xfrm>
            <a:prstGeom prst="rect">
              <a:avLst/>
            </a:prstGeom>
            <a:solidFill>
              <a:srgbClr val="FDD7CF"/>
            </a:solidFill>
            <a:ln>
              <a:solidFill>
                <a:srgbClr val="FDD7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 rot="327229">
              <a:off x="10317372" y="5104079"/>
              <a:ext cx="1738512" cy="6008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0"/>
            <a:ext cx="6819900" cy="2381250"/>
            <a:chOff x="0" y="0"/>
            <a:chExt cx="6819900" cy="2381250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6" b="2944"/>
            <a:stretch/>
          </p:blipFill>
          <p:spPr>
            <a:xfrm>
              <a:off x="0" y="0"/>
              <a:ext cx="6819900" cy="2381250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04950" y="838200"/>
              <a:ext cx="4857750" cy="904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47812" y="571209"/>
              <a:ext cx="4772025" cy="1438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000" dirty="0" err="1"/>
                <a:t>Mỗi</a:t>
              </a:r>
              <a:r>
                <a:rPr lang="en-US" sz="2000" dirty="0"/>
                <a:t> </a:t>
              </a:r>
              <a:r>
                <a:rPr lang="en-US" sz="2000" dirty="0" err="1"/>
                <a:t>mùa</a:t>
              </a:r>
              <a:r>
                <a:rPr lang="en-US" sz="2000" dirty="0"/>
                <a:t> </a:t>
              </a:r>
              <a:r>
                <a:rPr lang="en-US" sz="2000" dirty="0" err="1"/>
                <a:t>có</a:t>
              </a:r>
              <a:r>
                <a:rPr lang="en-US" sz="2000" dirty="0"/>
                <a:t> </a:t>
              </a:r>
              <a:r>
                <a:rPr lang="en-US" sz="2000" dirty="0" err="1"/>
                <a:t>một</a:t>
              </a:r>
              <a:r>
                <a:rPr lang="en-US" sz="2000" dirty="0"/>
                <a:t> </a:t>
              </a:r>
              <a:r>
                <a:rPr lang="en-US" sz="2000" dirty="0" err="1"/>
                <a:t>đặc</a:t>
              </a:r>
              <a:r>
                <a:rPr lang="en-US" sz="2000" dirty="0"/>
                <a:t> </a:t>
              </a:r>
              <a:r>
                <a:rPr lang="en-US" sz="2000" dirty="0" err="1"/>
                <a:t>điểm</a:t>
              </a:r>
              <a:r>
                <a:rPr lang="en-US" sz="2000" dirty="0"/>
                <a:t> </a:t>
              </a:r>
              <a:r>
                <a:rPr lang="en-US" sz="2000" dirty="0" err="1"/>
                <a:t>khác</a:t>
              </a:r>
              <a:r>
                <a:rPr lang="en-US" sz="2000" dirty="0"/>
                <a:t> </a:t>
              </a:r>
              <a:r>
                <a:rPr lang="en-US" sz="2000" dirty="0" err="1"/>
                <a:t>nhau</a:t>
              </a:r>
              <a:r>
                <a:rPr lang="en-US" sz="2000" dirty="0"/>
                <a:t>. </a:t>
              </a:r>
              <a:r>
                <a:rPr lang="en-US" sz="2000" dirty="0" err="1"/>
                <a:t>Cần</a:t>
              </a:r>
              <a:r>
                <a:rPr lang="en-US" sz="2000" dirty="0"/>
                <a:t> </a:t>
              </a:r>
              <a:r>
                <a:rPr lang="en-US" sz="2000" dirty="0" err="1"/>
                <a:t>lựa</a:t>
              </a:r>
              <a:r>
                <a:rPr lang="en-US" sz="2000" dirty="0"/>
                <a:t> </a:t>
              </a:r>
              <a:r>
                <a:rPr lang="en-US" sz="2000" dirty="0" err="1"/>
                <a:t>chọn</a:t>
              </a:r>
              <a:r>
                <a:rPr lang="en-US" sz="2000" dirty="0"/>
                <a:t> </a:t>
              </a:r>
              <a:r>
                <a:rPr lang="en-US" sz="2000" dirty="0" err="1"/>
                <a:t>trang</a:t>
              </a:r>
              <a:r>
                <a:rPr lang="en-US" sz="2000" dirty="0"/>
                <a:t> </a:t>
              </a:r>
              <a:r>
                <a:rPr lang="en-US" sz="2000" dirty="0" err="1"/>
                <a:t>phục</a:t>
              </a:r>
              <a:r>
                <a:rPr lang="en-US" sz="2000" dirty="0"/>
                <a:t> </a:t>
              </a:r>
              <a:r>
                <a:rPr lang="en-US" sz="2000" dirty="0" err="1"/>
                <a:t>theo</a:t>
              </a:r>
              <a:r>
                <a:rPr lang="en-US" sz="2000" dirty="0"/>
                <a:t> </a:t>
              </a:r>
              <a:r>
                <a:rPr lang="en-US" sz="2000" dirty="0" err="1"/>
                <a:t>mùa</a:t>
              </a:r>
              <a:r>
                <a:rPr lang="en-US" sz="2000" dirty="0"/>
                <a:t> </a:t>
              </a:r>
              <a:r>
                <a:rPr lang="en-US" sz="2000" dirty="0" err="1"/>
                <a:t>để</a:t>
              </a:r>
              <a:r>
                <a:rPr lang="en-US" sz="2000" dirty="0"/>
                <a:t> </a:t>
              </a:r>
              <a:r>
                <a:rPr lang="en-US" sz="2000" dirty="0" err="1"/>
                <a:t>có</a:t>
              </a:r>
              <a:r>
                <a:rPr lang="en-US" sz="2000" dirty="0"/>
                <a:t> </a:t>
              </a:r>
              <a:r>
                <a:rPr lang="en-US" sz="2000" dirty="0" err="1"/>
                <a:t>một</a:t>
              </a:r>
              <a:r>
                <a:rPr lang="en-US" sz="2000" dirty="0"/>
                <a:t> </a:t>
              </a:r>
              <a:r>
                <a:rPr lang="en-US" sz="2000" dirty="0" err="1"/>
                <a:t>cơ</a:t>
              </a:r>
              <a:r>
                <a:rPr lang="en-US" sz="2000" dirty="0"/>
                <a:t> </a:t>
              </a:r>
              <a:r>
                <a:rPr lang="en-US" sz="2000" dirty="0" err="1"/>
                <a:t>thể</a:t>
              </a:r>
              <a:r>
                <a:rPr lang="en-US" sz="2000" dirty="0"/>
                <a:t> </a:t>
              </a:r>
              <a:r>
                <a:rPr lang="en-US" sz="2000" dirty="0" err="1"/>
                <a:t>khỏe</a:t>
              </a:r>
              <a:r>
                <a:rPr lang="en-US" sz="2000" dirty="0"/>
                <a:t> </a:t>
              </a:r>
              <a:r>
                <a:rPr lang="en-US" sz="2000" dirty="0" err="1"/>
                <a:t>mạnh</a:t>
              </a:r>
              <a:r>
                <a:rPr lang="en-US" sz="20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064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96342"/>
            <a:chOff x="763088" y="2001359"/>
            <a:chExt cx="5504362" cy="4296342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MÙA HÈ</a:t>
            </a:r>
          </a:p>
        </p:txBody>
      </p:sp>
      <p:pic>
        <p:nvPicPr>
          <p:cNvPr id="2050" name="Picture 2" descr="Summer beach cartoon Royalty Free Vector Imag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8887" r="2887" b="18213"/>
          <a:stretch/>
        </p:blipFill>
        <p:spPr bwMode="auto">
          <a:xfrm>
            <a:off x="6610727" y="2621313"/>
            <a:ext cx="2297219" cy="16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Bãi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nực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77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MÙA THU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Lá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rơi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se </a:t>
            </a:r>
            <a:r>
              <a:rPr lang="en-US" sz="2800" dirty="0" err="1"/>
              <a:t>se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2473732" y="3825415"/>
            <a:ext cx="2320337" cy="1634859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utumn Vector Graphics Cartoon Illustration Leaf, PNG, 2001x1797px, Autumn, Autumn  Leaf Color, Cartoon, Drawing, Food Downloa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31" y="2848193"/>
            <a:ext cx="1706724" cy="15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3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MÙA ĐÔNG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5315" y="2981846"/>
            <a:ext cx="6487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            </a:t>
            </a:r>
            <a:r>
              <a:rPr lang="en-US" sz="2800" dirty="0" err="1"/>
              <a:t>Gió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Núi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băng</a:t>
            </a:r>
            <a:r>
              <a:rPr lang="en-US" sz="2800" dirty="0"/>
              <a:t> </a:t>
            </a:r>
            <a:r>
              <a:rPr lang="en-US" sz="2800" dirty="0" err="1"/>
              <a:t>tuyết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586287" y="4935809"/>
            <a:ext cx="5304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trơ</a:t>
            </a:r>
            <a:r>
              <a:rPr lang="en-US" sz="2800" dirty="0"/>
              <a:t> </a:t>
            </a:r>
            <a:r>
              <a:rPr lang="en-US" sz="2800" dirty="0" err="1"/>
              <a:t>trụi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  <p:pic>
        <p:nvPicPr>
          <p:cNvPr id="4098" name="Picture 2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24" b="77882" l="13000" r="85750">
                        <a14:foregroundMark x1="41500" y1="20000" x2="41500" y2="20000"/>
                        <a14:foregroundMark x1="20000" y1="56941" x2="20000" y2="56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14589" r="10771" b="17176"/>
          <a:stretch/>
        </p:blipFill>
        <p:spPr bwMode="auto">
          <a:xfrm>
            <a:off x="6267450" y="2654784"/>
            <a:ext cx="1898976" cy="17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4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376" y="532673"/>
            <a:ext cx="755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bảng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gợi</a:t>
            </a:r>
            <a:r>
              <a:rPr lang="en-US" sz="2800" dirty="0"/>
              <a:t> ý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609003"/>
              </p:ext>
            </p:extLst>
          </p:nvPr>
        </p:nvGraphicFramePr>
        <p:xfrm>
          <a:off x="232229" y="1692120"/>
          <a:ext cx="6181435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3556">
                  <a:extLst>
                    <a:ext uri="{9D8B030D-6E8A-4147-A177-3AD203B41FA5}">
                      <a16:colId xmlns:a16="http://schemas.microsoft.com/office/drawing/2014/main" val="3189826449"/>
                    </a:ext>
                  </a:extLst>
                </a:gridCol>
                <a:gridCol w="4867879">
                  <a:extLst>
                    <a:ext uri="{9D8B030D-6E8A-4147-A177-3AD203B41FA5}">
                      <a16:colId xmlns:a16="http://schemas.microsoft.com/office/drawing/2014/main" val="2481372178"/>
                    </a:ext>
                  </a:extLst>
                </a:gridCol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Mùa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Đặc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điểm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601535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Xuân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67902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Hạ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36950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Thu</a:t>
                      </a: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06785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Đông</a:t>
                      </a:r>
                      <a:r>
                        <a:rPr lang="en-US" sz="2800" baseline="0" dirty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386292"/>
                  </a:ext>
                </a:extLst>
              </a:tr>
            </a:tbl>
          </a:graphicData>
        </a:graphic>
      </p:graphicFrame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17" y="1576008"/>
            <a:ext cx="5575136" cy="3489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0153" y="2452912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70153" y="3102677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nực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770153" y="3822468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Mát</a:t>
            </a:r>
            <a:r>
              <a:rPr lang="en-US" sz="2800" dirty="0"/>
              <a:t> </a:t>
            </a:r>
            <a:r>
              <a:rPr lang="en-US" sz="2800" dirty="0" err="1"/>
              <a:t>mẻ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770153" y="4467719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026818" y="1327292"/>
            <a:ext cx="2102668" cy="3663647"/>
          </a:xfrm>
          <a:prstGeom prst="roundRect">
            <a:avLst/>
          </a:prstGeom>
          <a:noFill/>
          <a:ln w="76200" cmpd="dbl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tiết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9479732" y="1327292"/>
            <a:ext cx="2509068" cy="3663647"/>
          </a:xfrm>
          <a:prstGeom prst="roundRect">
            <a:avLst/>
          </a:prstGeom>
          <a:noFill/>
          <a:ln w="76200" cmpd="dbl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Thiên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nhiên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4264" y="2452912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đua</a:t>
            </a:r>
            <a:r>
              <a:rPr lang="en-US" sz="2800" dirty="0"/>
              <a:t> </a:t>
            </a:r>
            <a:r>
              <a:rPr lang="en-US" sz="2800" dirty="0" err="1"/>
              <a:t>nở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527750" y="3089139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147453" y="3807234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rụng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012108" y="4447431"/>
            <a:ext cx="2653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trơ</a:t>
            </a:r>
            <a:r>
              <a:rPr lang="en-US" sz="2800" dirty="0"/>
              <a:t> </a:t>
            </a:r>
            <a:r>
              <a:rPr lang="en-US" sz="2800" dirty="0" err="1"/>
              <a:t>trụi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289" y="474616"/>
            <a:ext cx="11329853" cy="106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/>
              <a:t>3.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mưa</a:t>
            </a:r>
            <a:r>
              <a:rPr lang="en-US" sz="2800" dirty="0"/>
              <a:t>,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khô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66338" y="1711620"/>
            <a:ext cx="9195753" cy="3468964"/>
            <a:chOff x="1094376" y="1900306"/>
            <a:chExt cx="9195753" cy="3468964"/>
          </a:xfrm>
        </p:grpSpPr>
        <p:pic>
          <p:nvPicPr>
            <p:cNvPr id="512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3" t="47619" r="49837" b="33810"/>
            <a:stretch/>
          </p:blipFill>
          <p:spPr bwMode="auto">
            <a:xfrm>
              <a:off x="1094376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656916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pic>
          <p:nvPicPr>
            <p:cNvPr id="5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3" t="47538" r="9317" b="33891"/>
            <a:stretch/>
          </p:blipFill>
          <p:spPr bwMode="auto">
            <a:xfrm>
              <a:off x="5912618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870163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1590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rgbClr val="84A8AC"/>
                </a:solidFill>
              </a:rPr>
              <a:t>MÙA MƯA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62091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8A513"/>
                </a:solidFill>
              </a:rPr>
              <a:t>MÙA KHÔ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0301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Mưa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, </a:t>
            </a:r>
            <a:r>
              <a:rPr lang="en-US" sz="2400" dirty="0" err="1"/>
              <a:t>mau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84580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Đất</a:t>
            </a:r>
            <a:r>
              <a:rPr lang="en-US" sz="2400" dirty="0"/>
              <a:t> 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nứt</a:t>
            </a:r>
            <a:r>
              <a:rPr lang="en-US" sz="2400" dirty="0"/>
              <a:t> </a:t>
            </a:r>
            <a:r>
              <a:rPr lang="en-US" sz="2400" dirty="0" err="1"/>
              <a:t>nẻ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 </a:t>
            </a:r>
            <a:r>
              <a:rPr lang="en-US" sz="2400" dirty="0" err="1"/>
              <a:t>úa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36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 build="p"/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89" y="2362127"/>
            <a:ext cx="9065626" cy="3158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3403" y="1243872"/>
            <a:ext cx="1132985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3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651647" y="1130390"/>
            <a:ext cx="7782638" cy="5385069"/>
            <a:chOff x="1767762" y="1101272"/>
            <a:chExt cx="8130981" cy="5626100"/>
          </a:xfrm>
        </p:grpSpPr>
        <p:grpSp>
          <p:nvGrpSpPr>
            <p:cNvPr id="5" name="Group 4"/>
            <p:cNvGrpSpPr/>
            <p:nvPr/>
          </p:nvGrpSpPr>
          <p:grpSpPr>
            <a:xfrm>
              <a:off x="1767762" y="1101272"/>
              <a:ext cx="8130981" cy="5626100"/>
              <a:chOff x="1970962" y="1231900"/>
              <a:chExt cx="8130981" cy="5626100"/>
            </a:xfrm>
          </p:grpSpPr>
          <p:pic>
            <p:nvPicPr>
              <p:cNvPr id="7170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7" t="11497" r="7447" b="47848"/>
              <a:stretch/>
            </p:blipFill>
            <p:spPr bwMode="auto">
              <a:xfrm>
                <a:off x="1970962" y="1406566"/>
                <a:ext cx="8130981" cy="5451434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Freeform 1"/>
              <p:cNvSpPr/>
              <p:nvPr/>
            </p:nvSpPr>
            <p:spPr>
              <a:xfrm>
                <a:off x="6248400" y="1231900"/>
                <a:ext cx="3505200" cy="2451100"/>
              </a:xfrm>
              <a:custGeom>
                <a:avLst/>
                <a:gdLst>
                  <a:gd name="connsiteX0" fmla="*/ 0 w 3505200"/>
                  <a:gd name="connsiteY0" fmla="*/ 342900 h 2451100"/>
                  <a:gd name="connsiteX1" fmla="*/ 0 w 3505200"/>
                  <a:gd name="connsiteY1" fmla="*/ 279400 h 2451100"/>
                  <a:gd name="connsiteX2" fmla="*/ 139700 w 3505200"/>
                  <a:gd name="connsiteY2" fmla="*/ 2197100 h 2451100"/>
                  <a:gd name="connsiteX3" fmla="*/ 3479800 w 3505200"/>
                  <a:gd name="connsiteY3" fmla="*/ 2451100 h 2451100"/>
                  <a:gd name="connsiteX4" fmla="*/ 3505200 w 3505200"/>
                  <a:gd name="connsiteY4" fmla="*/ 279400 h 2451100"/>
                  <a:gd name="connsiteX5" fmla="*/ 50800 w 3505200"/>
                  <a:gd name="connsiteY5" fmla="*/ 0 h 2451100"/>
                  <a:gd name="connsiteX6" fmla="*/ 0 w 3505200"/>
                  <a:gd name="connsiteY6" fmla="*/ 342900 h 245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5200" h="2451100">
                    <a:moveTo>
                      <a:pt x="0" y="342900"/>
                    </a:moveTo>
                    <a:lnTo>
                      <a:pt x="0" y="279400"/>
                    </a:lnTo>
                    <a:lnTo>
                      <a:pt x="139700" y="2197100"/>
                    </a:lnTo>
                    <a:lnTo>
                      <a:pt x="3479800" y="2451100"/>
                    </a:lnTo>
                    <a:lnTo>
                      <a:pt x="3505200" y="279400"/>
                    </a:lnTo>
                    <a:lnTo>
                      <a:pt x="50800" y="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2298700" y="4483100"/>
                <a:ext cx="7416800" cy="2374900"/>
              </a:xfrm>
              <a:custGeom>
                <a:avLst/>
                <a:gdLst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771900 w 7416800"/>
                  <a:gd name="connsiteY3" fmla="*/ 2070100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700463 w 7416800"/>
                  <a:gd name="connsiteY3" fmla="*/ 2051050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16800" h="2374900">
                    <a:moveTo>
                      <a:pt x="228600" y="266700"/>
                    </a:moveTo>
                    <a:lnTo>
                      <a:pt x="3568700" y="0"/>
                    </a:lnTo>
                    <a:cubicBezTo>
                      <a:pt x="3520546" y="603779"/>
                      <a:pt x="3458103" y="1193272"/>
                      <a:pt x="3424237" y="1811338"/>
                    </a:cubicBezTo>
                    <a:cubicBezTo>
                      <a:pt x="3494087" y="1919817"/>
                      <a:pt x="3544888" y="1913996"/>
                      <a:pt x="3605213" y="1965325"/>
                    </a:cubicBezTo>
                    <a:lnTo>
                      <a:pt x="7416800" y="2273300"/>
                    </a:lnTo>
                    <a:lnTo>
                      <a:pt x="7416800" y="2374900"/>
                    </a:lnTo>
                    <a:lnTo>
                      <a:pt x="241300" y="2374900"/>
                    </a:lnTo>
                    <a:lnTo>
                      <a:pt x="0" y="2146300"/>
                    </a:lnTo>
                    <a:lnTo>
                      <a:pt x="0" y="254000"/>
                    </a:lnTo>
                    <a:lnTo>
                      <a:pt x="228600" y="2667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3911163" y="4279902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Oval 7"/>
            <p:cNvSpPr/>
            <p:nvPr/>
          </p:nvSpPr>
          <p:spPr>
            <a:xfrm rot="294861">
              <a:off x="7302502" y="6246588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432662" y="190671"/>
            <a:ext cx="6932023" cy="105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từng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91347" y="1426272"/>
            <a:ext cx="56300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u="sng" dirty="0">
                <a:solidFill>
                  <a:srgbClr val="FF6969"/>
                </a:solidFill>
              </a:rPr>
              <a:t>TRANG PHỤC MÙA XUÂN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Thoải</a:t>
            </a:r>
            <a:r>
              <a:rPr lang="en-US" sz="2400" dirty="0"/>
              <a:t> </a:t>
            </a:r>
            <a:r>
              <a:rPr lang="en-US" sz="2400" dirty="0" err="1"/>
              <a:t>mái</a:t>
            </a:r>
            <a:r>
              <a:rPr lang="en-US" sz="2400" dirty="0"/>
              <a:t>, </a:t>
            </a:r>
            <a:r>
              <a:rPr lang="en-US" sz="2400" dirty="0" err="1"/>
              <a:t>nhẹ</a:t>
            </a:r>
            <a:r>
              <a:rPr lang="en-US" sz="2400" dirty="0"/>
              <a:t> </a:t>
            </a:r>
            <a:r>
              <a:rPr lang="en-US" sz="2400" dirty="0" err="1"/>
              <a:t>nhàng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kèm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khoác</a:t>
            </a:r>
            <a:r>
              <a:rPr lang="en-US" sz="2400" dirty="0"/>
              <a:t> </a:t>
            </a:r>
            <a:r>
              <a:rPr lang="en-US" sz="2400" dirty="0" err="1"/>
              <a:t>mỏng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96833" y="4660813"/>
            <a:ext cx="445582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2400" u="sng" dirty="0">
                <a:solidFill>
                  <a:schemeClr val="accent6">
                    <a:lumMod val="75000"/>
                  </a:schemeClr>
                </a:solidFill>
              </a:rPr>
              <a:t>TRANG PHỤC MÙA HÈ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Thoải</a:t>
            </a:r>
            <a:r>
              <a:rPr lang="en-US" sz="2400" dirty="0"/>
              <a:t> </a:t>
            </a:r>
            <a:r>
              <a:rPr lang="en-US" sz="2400" dirty="0" err="1"/>
              <a:t>mái</a:t>
            </a:r>
            <a:r>
              <a:rPr lang="en-US" sz="2400" dirty="0"/>
              <a:t>, </a:t>
            </a:r>
            <a:r>
              <a:rPr lang="en-US" sz="2400" dirty="0" err="1"/>
              <a:t>mát</a:t>
            </a:r>
            <a:r>
              <a:rPr lang="en-US" sz="2400" dirty="0"/>
              <a:t> </a:t>
            </a:r>
            <a:r>
              <a:rPr lang="en-US" sz="2400" dirty="0" err="1"/>
              <a:t>mẻ</a:t>
            </a:r>
            <a:r>
              <a:rPr lang="en-US" sz="2400" dirty="0"/>
              <a:t>, </a:t>
            </a:r>
            <a:r>
              <a:rPr lang="en-US" sz="2400" dirty="0" err="1"/>
              <a:t>thấm</a:t>
            </a:r>
            <a:r>
              <a:rPr lang="en-US" sz="2400" dirty="0"/>
              <a:t> </a:t>
            </a:r>
            <a:r>
              <a:rPr lang="en-US" sz="2400" dirty="0" err="1"/>
              <a:t>hút</a:t>
            </a:r>
            <a:r>
              <a:rPr lang="en-US" sz="2400" dirty="0"/>
              <a:t> </a:t>
            </a:r>
            <a:r>
              <a:rPr lang="en-US" sz="2400" dirty="0" err="1"/>
              <a:t>mồ</a:t>
            </a:r>
            <a:r>
              <a:rPr lang="en-US" sz="2400" dirty="0"/>
              <a:t> </a:t>
            </a:r>
            <a:r>
              <a:rPr lang="en-US" sz="2400" dirty="0" err="1"/>
              <a:t>hôi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Sáng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, </a:t>
            </a:r>
            <a:r>
              <a:rPr lang="en-US" sz="2400" dirty="0" err="1"/>
              <a:t>tránh</a:t>
            </a:r>
            <a:r>
              <a:rPr lang="en-US" sz="2400" dirty="0"/>
              <a:t> </a:t>
            </a:r>
            <a:r>
              <a:rPr lang="en-US" sz="2400" dirty="0" err="1"/>
              <a:t>bắt</a:t>
            </a:r>
            <a:r>
              <a:rPr lang="en-US" sz="2400" dirty="0"/>
              <a:t> </a:t>
            </a:r>
            <a:r>
              <a:rPr lang="en-US" sz="2400" dirty="0" err="1"/>
              <a:t>nắng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877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build="p"/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432662" y="190671"/>
            <a:ext cx="6932023" cy="105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từng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61580" y="1240702"/>
            <a:ext cx="7813493" cy="5369649"/>
            <a:chOff x="2114277" y="1619250"/>
            <a:chExt cx="7813493" cy="5369649"/>
          </a:xfrm>
        </p:grpSpPr>
        <p:grpSp>
          <p:nvGrpSpPr>
            <p:cNvPr id="12" name="Group 11"/>
            <p:cNvGrpSpPr/>
            <p:nvPr/>
          </p:nvGrpSpPr>
          <p:grpSpPr>
            <a:xfrm>
              <a:off x="2145132" y="1619250"/>
              <a:ext cx="7782638" cy="5369649"/>
              <a:chOff x="2145132" y="1619250"/>
              <a:chExt cx="7782638" cy="536964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145132" y="1776549"/>
                <a:ext cx="7782638" cy="5212350"/>
                <a:chOff x="1873910" y="1585284"/>
                <a:chExt cx="8130981" cy="5445649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1873910" y="1585284"/>
                  <a:ext cx="8130981" cy="5445649"/>
                  <a:chOff x="2077110" y="1715912"/>
                  <a:chExt cx="8130981" cy="5445649"/>
                </a:xfrm>
              </p:grpSpPr>
              <p:pic>
                <p:nvPicPr>
                  <p:cNvPr id="7170" name="Picture 2" descr="20210409092016_wm_shs-tu-nhien-va-xa-hoi-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288" t="51575" r="7606" b="10812"/>
                  <a:stretch/>
                </p:blipFill>
                <p:spPr bwMode="auto">
                  <a:xfrm>
                    <a:off x="2077110" y="1715912"/>
                    <a:ext cx="8130981" cy="5043524"/>
                  </a:xfrm>
                  <a:prstGeom prst="round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" name="Freeform 3"/>
                  <p:cNvSpPr/>
                  <p:nvPr/>
                </p:nvSpPr>
                <p:spPr>
                  <a:xfrm>
                    <a:off x="2174526" y="4622705"/>
                    <a:ext cx="7595924" cy="2538856"/>
                  </a:xfrm>
                  <a:custGeom>
                    <a:avLst/>
                    <a:gdLst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771900 w 7416800"/>
                      <a:gd name="connsiteY3" fmla="*/ 2070100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700463 w 7416800"/>
                      <a:gd name="connsiteY3" fmla="*/ 2051050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308210 w 7416800"/>
                      <a:gd name="connsiteY0" fmla="*/ 147284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308210 w 7416800"/>
                      <a:gd name="connsiteY9" fmla="*/ 147284 h 2374900"/>
                      <a:gd name="connsiteX0" fmla="*/ 328113 w 7436703"/>
                      <a:gd name="connsiteY0" fmla="*/ 311240 h 2538856"/>
                      <a:gd name="connsiteX1" fmla="*/ 3588603 w 7436703"/>
                      <a:gd name="connsiteY1" fmla="*/ 163956 h 2538856"/>
                      <a:gd name="connsiteX2" fmla="*/ 3444140 w 7436703"/>
                      <a:gd name="connsiteY2" fmla="*/ 1975294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588603 w 7436703"/>
                      <a:gd name="connsiteY1" fmla="*/ 163956 h 2538856"/>
                      <a:gd name="connsiteX2" fmla="*/ 3553605 w 7436703"/>
                      <a:gd name="connsiteY2" fmla="*/ 1955392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53605 w 7436703"/>
                      <a:gd name="connsiteY2" fmla="*/ 1955392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23752 w 7436703"/>
                      <a:gd name="connsiteY2" fmla="*/ 1935489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23752 w 7436703"/>
                      <a:gd name="connsiteY2" fmla="*/ 1935489 h 2538856"/>
                      <a:gd name="connsiteX3" fmla="*/ 3764435 w 7436703"/>
                      <a:gd name="connsiteY3" fmla="*/ 1910352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33704 w 7436703"/>
                      <a:gd name="connsiteY2" fmla="*/ 1636949 h 2538856"/>
                      <a:gd name="connsiteX3" fmla="*/ 3764435 w 7436703"/>
                      <a:gd name="connsiteY3" fmla="*/ 1910352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33704 w 7436703"/>
                      <a:gd name="connsiteY2" fmla="*/ 1636949 h 2538856"/>
                      <a:gd name="connsiteX3" fmla="*/ 3784337 w 7436703"/>
                      <a:gd name="connsiteY3" fmla="*/ 1880498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595924"/>
                      <a:gd name="connsiteY0" fmla="*/ 311240 h 2538856"/>
                      <a:gd name="connsiteX1" fmla="*/ 3618457 w 7595924"/>
                      <a:gd name="connsiteY1" fmla="*/ 173907 h 2538856"/>
                      <a:gd name="connsiteX2" fmla="*/ 3533704 w 7595924"/>
                      <a:gd name="connsiteY2" fmla="*/ 1636949 h 2538856"/>
                      <a:gd name="connsiteX3" fmla="*/ 3784337 w 7595924"/>
                      <a:gd name="connsiteY3" fmla="*/ 1880498 h 2538856"/>
                      <a:gd name="connsiteX4" fmla="*/ 7595924 w 7595924"/>
                      <a:gd name="connsiteY4" fmla="*/ 2049155 h 2538856"/>
                      <a:gd name="connsiteX5" fmla="*/ 7436703 w 7595924"/>
                      <a:gd name="connsiteY5" fmla="*/ 2538856 h 2538856"/>
                      <a:gd name="connsiteX6" fmla="*/ 261203 w 7595924"/>
                      <a:gd name="connsiteY6" fmla="*/ 2538856 h 2538856"/>
                      <a:gd name="connsiteX7" fmla="*/ 19903 w 7595924"/>
                      <a:gd name="connsiteY7" fmla="*/ 2310256 h 2538856"/>
                      <a:gd name="connsiteX8" fmla="*/ 0 w 7595924"/>
                      <a:gd name="connsiteY8" fmla="*/ 0 h 2538856"/>
                      <a:gd name="connsiteX9" fmla="*/ 328113 w 7595924"/>
                      <a:gd name="connsiteY9" fmla="*/ 311240 h 25388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95924" h="2538856">
                        <a:moveTo>
                          <a:pt x="328113" y="311240"/>
                        </a:moveTo>
                        <a:lnTo>
                          <a:pt x="3618457" y="173907"/>
                        </a:lnTo>
                        <a:cubicBezTo>
                          <a:pt x="3570303" y="777686"/>
                          <a:pt x="3567570" y="1018883"/>
                          <a:pt x="3533704" y="1636949"/>
                        </a:cubicBezTo>
                        <a:cubicBezTo>
                          <a:pt x="3603554" y="1745428"/>
                          <a:pt x="3724012" y="1829169"/>
                          <a:pt x="3784337" y="1880498"/>
                        </a:cubicBezTo>
                        <a:lnTo>
                          <a:pt x="7595924" y="2049155"/>
                        </a:lnTo>
                        <a:lnTo>
                          <a:pt x="7436703" y="2538856"/>
                        </a:lnTo>
                        <a:lnTo>
                          <a:pt x="261203" y="2538856"/>
                        </a:lnTo>
                        <a:lnTo>
                          <a:pt x="19903" y="2310256"/>
                        </a:lnTo>
                        <a:lnTo>
                          <a:pt x="0" y="0"/>
                        </a:lnTo>
                        <a:lnTo>
                          <a:pt x="328113" y="31124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" name="Oval 6"/>
                <p:cNvSpPr/>
                <p:nvPr/>
              </p:nvSpPr>
              <p:spPr>
                <a:xfrm>
                  <a:off x="3970871" y="4492077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 rot="294861">
                  <a:off x="7352258" y="6266491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</p:grpSp>
          <p:sp>
            <p:nvSpPr>
              <p:cNvPr id="11" name="Freeform 10"/>
              <p:cNvSpPr/>
              <p:nvPr/>
            </p:nvSpPr>
            <p:spPr>
              <a:xfrm>
                <a:off x="2257425" y="1619250"/>
                <a:ext cx="7448550" cy="1981200"/>
              </a:xfrm>
              <a:custGeom>
                <a:avLst/>
                <a:gdLst>
                  <a:gd name="connsiteX0" fmla="*/ 0 w 7419975"/>
                  <a:gd name="connsiteY0" fmla="*/ 285750 h 1981200"/>
                  <a:gd name="connsiteX1" fmla="*/ 3838575 w 7419975"/>
                  <a:gd name="connsiteY1" fmla="*/ 133350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67575 w 7419975"/>
                  <a:gd name="connsiteY5" fmla="*/ 19050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838575 w 7419975"/>
                  <a:gd name="connsiteY1" fmla="*/ 133350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90950 w 7419975"/>
                  <a:gd name="connsiteY1" fmla="*/ 1365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90950 w 7419975"/>
                  <a:gd name="connsiteY1" fmla="*/ 1365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48550"/>
                  <a:gd name="connsiteY0" fmla="*/ 314325 h 1981200"/>
                  <a:gd name="connsiteX1" fmla="*/ 3816350 w 7448550"/>
                  <a:gd name="connsiteY1" fmla="*/ 149225 h 1981200"/>
                  <a:gd name="connsiteX2" fmla="*/ 3962400 w 7448550"/>
                  <a:gd name="connsiteY2" fmla="*/ 342900 h 1981200"/>
                  <a:gd name="connsiteX3" fmla="*/ 4010025 w 7448550"/>
                  <a:gd name="connsiteY3" fmla="*/ 1809750 h 1981200"/>
                  <a:gd name="connsiteX4" fmla="*/ 7448550 w 7448550"/>
                  <a:gd name="connsiteY4" fmla="*/ 1981200 h 1981200"/>
                  <a:gd name="connsiteX5" fmla="*/ 7286625 w 7448550"/>
                  <a:gd name="connsiteY5" fmla="*/ 9525 h 1981200"/>
                  <a:gd name="connsiteX6" fmla="*/ 390525 w 7448550"/>
                  <a:gd name="connsiteY6" fmla="*/ 0 h 1981200"/>
                  <a:gd name="connsiteX7" fmla="*/ 0 w 7448550"/>
                  <a:gd name="connsiteY7" fmla="*/ 314325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48550" h="1981200">
                    <a:moveTo>
                      <a:pt x="0" y="314325"/>
                    </a:moveTo>
                    <a:cubicBezTo>
                      <a:pt x="1262592" y="268817"/>
                      <a:pt x="2550583" y="169333"/>
                      <a:pt x="3816350" y="149225"/>
                    </a:cubicBezTo>
                    <a:cubicBezTo>
                      <a:pt x="3946525" y="218017"/>
                      <a:pt x="3914775" y="274108"/>
                      <a:pt x="3962400" y="342900"/>
                    </a:cubicBezTo>
                    <a:lnTo>
                      <a:pt x="4010025" y="1809750"/>
                    </a:lnTo>
                    <a:lnTo>
                      <a:pt x="7448550" y="1981200"/>
                    </a:lnTo>
                    <a:lnTo>
                      <a:pt x="7286625" y="9525"/>
                    </a:lnTo>
                    <a:lnTo>
                      <a:pt x="390525" y="0"/>
                    </a:lnTo>
                    <a:lnTo>
                      <a:pt x="0" y="3143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 rot="21438570">
              <a:off x="2114277" y="1981749"/>
              <a:ext cx="248194" cy="29913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95850" y="1383455"/>
            <a:ext cx="56300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u="sng" dirty="0">
                <a:solidFill>
                  <a:srgbClr val="F8A513"/>
                </a:solidFill>
              </a:rPr>
              <a:t>TRANG PHỤC MÙA THU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kèm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khoác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12236" y="4573295"/>
            <a:ext cx="445582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2400" u="sng" dirty="0">
                <a:solidFill>
                  <a:schemeClr val="accent5">
                    <a:lumMod val="75000"/>
                  </a:schemeClr>
                </a:solidFill>
              </a:rPr>
              <a:t>TRANG PHỤC MÙA ĐÔNG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khoác</a:t>
            </a:r>
            <a:r>
              <a:rPr lang="en-US" sz="2400" dirty="0"/>
              <a:t> </a:t>
            </a:r>
            <a:r>
              <a:rPr lang="en-US" sz="2400" dirty="0" err="1"/>
              <a:t>dày</a:t>
            </a:r>
            <a:r>
              <a:rPr lang="en-US" sz="2400" dirty="0"/>
              <a:t>,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len</a:t>
            </a:r>
            <a:r>
              <a:rPr lang="en-US" sz="2400" dirty="0"/>
              <a:t>,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len</a:t>
            </a:r>
            <a:r>
              <a:rPr lang="en-US" sz="2400" dirty="0"/>
              <a:t>,..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Mũ</a:t>
            </a:r>
            <a:r>
              <a:rPr lang="en-US" sz="2400" dirty="0"/>
              <a:t>, </a:t>
            </a:r>
            <a:r>
              <a:rPr lang="en-US" sz="2400" dirty="0" err="1"/>
              <a:t>khăn</a:t>
            </a:r>
            <a:r>
              <a:rPr lang="en-US" sz="2400" dirty="0"/>
              <a:t>, </a:t>
            </a:r>
            <a:r>
              <a:rPr lang="en-US" sz="2400" dirty="0" err="1"/>
              <a:t>găng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, </a:t>
            </a:r>
            <a:r>
              <a:rPr lang="en-US" sz="2400" dirty="0" err="1"/>
              <a:t>tất</a:t>
            </a:r>
            <a:r>
              <a:rPr lang="en-US" sz="2400" dirty="0"/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87654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build="p"/>
      <p:bldP spid="1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450</Words>
  <Application>Microsoft Office PowerPoint</Application>
  <PresentationFormat>Widescreen</PresentationFormat>
  <Paragraphs>87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60</cp:revision>
  <dcterms:created xsi:type="dcterms:W3CDTF">2021-06-02T02:35:09Z</dcterms:created>
  <dcterms:modified xsi:type="dcterms:W3CDTF">2023-12-28T03:15:01Z</dcterms:modified>
</cp:coreProperties>
</file>