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activeX/activeX1.xml" ContentType="application/vnd.ms-office.activeX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4" r:id="rId2"/>
  </p:sldMasterIdLst>
  <p:notesMasterIdLst>
    <p:notesMasterId r:id="rId30"/>
  </p:notesMasterIdLst>
  <p:sldIdLst>
    <p:sldId id="352" r:id="rId3"/>
    <p:sldId id="353" r:id="rId4"/>
    <p:sldId id="355" r:id="rId5"/>
    <p:sldId id="375" r:id="rId6"/>
    <p:sldId id="390" r:id="rId7"/>
    <p:sldId id="359" r:id="rId8"/>
    <p:sldId id="360" r:id="rId9"/>
    <p:sldId id="386" r:id="rId10"/>
    <p:sldId id="391" r:id="rId11"/>
    <p:sldId id="392" r:id="rId12"/>
    <p:sldId id="361" r:id="rId13"/>
    <p:sldId id="393" r:id="rId14"/>
    <p:sldId id="395" r:id="rId15"/>
    <p:sldId id="396" r:id="rId16"/>
    <p:sldId id="397" r:id="rId17"/>
    <p:sldId id="401" r:id="rId18"/>
    <p:sldId id="387" r:id="rId19"/>
    <p:sldId id="402" r:id="rId20"/>
    <p:sldId id="381" r:id="rId21"/>
    <p:sldId id="403" r:id="rId22"/>
    <p:sldId id="404" r:id="rId23"/>
    <p:sldId id="405" r:id="rId24"/>
    <p:sldId id="406" r:id="rId25"/>
    <p:sldId id="407" r:id="rId26"/>
    <p:sldId id="408" r:id="rId27"/>
    <p:sldId id="409" r:id="rId28"/>
    <p:sldId id="410" r:id="rId29"/>
  </p:sldIdLst>
  <p:sldSz cx="6858000" cy="51435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Kalam" panose="020B0604020202020204" charset="0"/>
      <p:regular r:id="rId37"/>
      <p:bold r:id="rId38"/>
    </p:embeddedFont>
    <p:embeddedFont>
      <p:font typeface="Montserrat" panose="02000505000000020004" pitchFamily="2" charset="0"/>
      <p:regular r:id="rId39"/>
      <p:bold r:id="rId40"/>
      <p:italic r:id="rId41"/>
      <p:boldItalic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  <p:embeddedFont>
      <p:font typeface="UTM Cookies" panose="02040603050506020204" pitchFamily="18" charset="0"/>
      <p:regular r:id="rId47"/>
    </p:embeddedFont>
  </p:embeddedFontLst>
  <p:custDataLst>
    <p:tags r:id="rId4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5426"/>
    <a:srgbClr val="FFAB40"/>
    <a:srgbClr val="FFFFFF"/>
    <a:srgbClr val="FF0090"/>
    <a:srgbClr val="AEE2FA"/>
    <a:srgbClr val="07A7AF"/>
    <a:srgbClr val="F6D5A8"/>
    <a:srgbClr val="F45A21"/>
    <a:srgbClr val="DBE9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2818" autoAdjust="0"/>
  </p:normalViewPr>
  <p:slideViewPr>
    <p:cSldViewPr snapToGrid="0">
      <p:cViewPr varScale="1">
        <p:scale>
          <a:sx n="95" d="100"/>
          <a:sy n="95" d="100"/>
        </p:scale>
        <p:origin x="810" y="84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72747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2585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08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FD4C-A2AB-4ED6-A1C3-F40CAF6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11E7A-1F35-45C3-97EE-B98E76D5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8BDBA-477A-41FA-8EF6-A128ECA5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69C79-18B2-4E02-9085-5BE79B6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EB934-4014-438D-AD91-B83A5D2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E8BA-254A-45C5-A92B-E24A51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3A685-0273-4623-A5EF-BAA6A8C9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B4A19-EF26-4488-9C6C-F995FC3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DF16C-050A-4796-8024-2E7BD7A8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2DD8-99B5-45D4-A3FA-3445B9E3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9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0458-346F-4E9E-B75A-0D35EC3A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8CDC-EF78-4ED5-8828-CB319574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C699B-8D53-458D-8C06-4C32123F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763B3-4CE6-45C9-A209-D84FAD88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775CE-B9D5-4013-B9F0-1A039757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643E6-B6AC-4355-883E-AC3369A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4E6C-3A3D-4FA6-8A18-B6BDBE9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1BFBA-F9E0-453B-A867-C845F06B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7FEF-1AC9-4C3C-9B1D-F9FCEC8CD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75905-4200-46B1-AF4B-B39DEB5C8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0AAC9-F53E-4C2B-8FF6-41420703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59021-E7D0-4019-B89A-68E963A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B73A6-89B0-4E9C-B3A7-E6762DF7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2F1EC6-5C92-40F8-8024-8AD2BA9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6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2D74-8AA4-4593-AF7A-C0FCB32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F394E-89C4-46E8-ADFA-2D841AE0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6E2D8-68AB-4DEE-A00B-181D5740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0FB0A-66A1-42BF-93C7-66D376A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1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A8966-EA34-47B8-BC89-0FAE8FDF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8A7F36-F20E-476D-8E1D-52F413D4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60221-4368-424D-A6B0-F80F7A77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8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0E55-5271-47F7-AD9D-67CFE08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0F1E4-9F2F-4B78-9E98-341A2D1E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A29CC-13F9-420E-90CD-CA39578CC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EB1EC-453F-418F-810F-EF3E7FB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665E8-D19A-4254-8E82-451D41D3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B5018-365E-4621-8B2F-E9B3FF8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9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84BE-3FD0-4E17-9BB7-65EDE51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83D67-369D-414C-AAFA-7C35514E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5322F-8AF3-44FB-B141-102A6A35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974F8-5759-4D1C-99D7-E6BD5789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521A-F430-428A-9EB6-9D81D2D1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3715F-30CA-4A93-A265-C594EA26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8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8B7D-1A6B-47B7-8777-2BB93E92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8B2B1-59DD-4C84-A84D-73153FF2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48F21-8527-45A8-A913-46E7BFF7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57D41-7972-4B74-8E9C-A14DD6A5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DF8D2-E59F-4F5F-90CE-BE7A25B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08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B1EFC-5B09-4048-AA58-A6FB8E2E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BD091-2AF1-4927-94EC-CF2BB92B1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941A8-77B1-4BFD-81B6-F028F0C8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0B568-6CD7-4B61-9892-8FABE31C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2FF4F-0527-41D5-9BAC-982EDD8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7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F1EA-6E55-49FD-ABEB-59B40367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5D7C9-05C3-4166-8C88-02F2E32F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CD5C7-CF36-4C1D-B15A-773D0D54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41F27-0D0D-4F26-A318-E189737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3DD18-BA4E-4412-B4A9-7CD7312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3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08A93-846A-4A8F-9CF9-4EDB36AEC756}"/>
              </a:ext>
            </a:extLst>
          </p:cNvPr>
          <p:cNvSpPr txBox="1"/>
          <p:nvPr userDrawn="1"/>
        </p:nvSpPr>
        <p:spPr>
          <a:xfrm>
            <a:off x="4517337" y="4848544"/>
            <a:ext cx="16449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A4719A-873E-4431-BBEA-98437305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9A7D6-2320-4573-B978-C84C99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F6964-874A-4906-9B5D-F3E873E0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808AF-8FB4-41AF-BC67-DA1CAD50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A5689-D368-49BD-9D16-948E4D8FD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0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15.png"/><Relationship Id="rId1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13.png"/><Relationship Id="rId7" Type="http://schemas.microsoft.com/office/2007/relationships/hdphoto" Target="../media/hdphoto11.wdp"/><Relationship Id="rId2" Type="http://schemas.openxmlformats.org/officeDocument/2006/relationships/slideLayout" Target="../slideLayouts/slideLayout5.xml"/><Relationship Id="rId1" Type="http://schemas.openxmlformats.org/officeDocument/2006/relationships/control" Target="../activeX/activeX1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7.wdp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15.png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15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8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900510-4224-4153-8276-1166464F9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6022" y="250371"/>
            <a:ext cx="4746171" cy="453675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069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9B5B6D-DDB8-4C60-888F-4E3CBDB61943}"/>
              </a:ext>
            </a:extLst>
          </p:cNvPr>
          <p:cNvSpPr txBox="1"/>
          <p:nvPr/>
        </p:nvSpPr>
        <p:spPr>
          <a:xfrm>
            <a:off x="455498" y="441684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1500" dirty="0">
                <a:latin typeface="UTM Avo" panose="02040603050506020204" pitchFamily="18" charset="0"/>
              </a:rPr>
              <a:t>Chọn ý giải thích đúng cho mỗi câu sau: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47F35-5272-49ED-A5B5-CB7333510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971" y="932107"/>
            <a:ext cx="6154057" cy="188366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376D8CC-76AA-438A-890B-742A2269A8C6}"/>
              </a:ext>
            </a:extLst>
          </p:cNvPr>
          <p:cNvSpPr/>
          <p:nvPr/>
        </p:nvSpPr>
        <p:spPr>
          <a:xfrm>
            <a:off x="3224949" y="1583654"/>
            <a:ext cx="319314" cy="290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9F2E9E-8B34-4E9E-B5D5-3A1F2A3D3A5C}"/>
              </a:ext>
            </a:extLst>
          </p:cNvPr>
          <p:cNvSpPr/>
          <p:nvPr/>
        </p:nvSpPr>
        <p:spPr>
          <a:xfrm>
            <a:off x="3224949" y="2474232"/>
            <a:ext cx="319314" cy="290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D3BC33-C764-4D84-8F0D-8DD138EA5932}"/>
              </a:ext>
            </a:extLst>
          </p:cNvPr>
          <p:cNvSpPr/>
          <p:nvPr/>
        </p:nvSpPr>
        <p:spPr>
          <a:xfrm>
            <a:off x="351971" y="2815771"/>
            <a:ext cx="4044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+mn-lt"/>
              </a:rPr>
              <a:t>* </a:t>
            </a:r>
            <a:r>
              <a:rPr lang="vi-VN" dirty="0">
                <a:latin typeface="+mn-lt"/>
              </a:rPr>
              <a:t>Học thuộc lòng các câu ca dao trong bài.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DCEBDC-0C83-4BE5-A0F1-6044A6FBD102}"/>
              </a:ext>
            </a:extLst>
          </p:cNvPr>
          <p:cNvGrpSpPr/>
          <p:nvPr/>
        </p:nvGrpSpPr>
        <p:grpSpPr>
          <a:xfrm>
            <a:off x="538004" y="3131175"/>
            <a:ext cx="3324704" cy="484345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052EAB6-3205-4131-9AC8-A5D77C41D19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1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F38505-D1BC-4196-A32C-C4C5E972D59D}"/>
                </a:ext>
              </a:extLst>
            </p:cNvPr>
            <p:cNvSpPr/>
            <p:nvPr/>
          </p:nvSpPr>
          <p:spPr>
            <a:xfrm>
              <a:off x="1829681" y="3215223"/>
              <a:ext cx="4229100" cy="514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2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Đường vô xứ Nghệ quanh quanh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2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Non xanh nước biếc như tranh họa đồ.</a:t>
              </a:r>
              <a:endParaRPr lang="vi-VN" sz="1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1AC516-FAE6-4F20-8A7B-7F1098445F2C}"/>
              </a:ext>
            </a:extLst>
          </p:cNvPr>
          <p:cNvGrpSpPr/>
          <p:nvPr/>
        </p:nvGrpSpPr>
        <p:grpSpPr>
          <a:xfrm>
            <a:off x="2989010" y="3699244"/>
            <a:ext cx="3324704" cy="484345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F0CC27C-9BB5-43A9-AA25-194D8F60BB71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1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69CA4-28C6-43DB-B5A0-0472CAB95D9A}"/>
                </a:ext>
              </a:extLst>
            </p:cNvPr>
            <p:cNvSpPr/>
            <p:nvPr/>
          </p:nvSpPr>
          <p:spPr>
            <a:xfrm>
              <a:off x="1829681" y="3215223"/>
              <a:ext cx="4229100" cy="51014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200" dirty="0">
                  <a:solidFill>
                    <a:srgbClr val="005426"/>
                  </a:solidFill>
                  <a:latin typeface="UTM Avo" panose="02040603050506020204" pitchFamily="18" charset="0"/>
                </a:rPr>
                <a:t>Dù ai đi ngược về xuôi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200" dirty="0">
                  <a:solidFill>
                    <a:srgbClr val="005426"/>
                  </a:solidFill>
                  <a:latin typeface="UTM Avo" panose="02040603050506020204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72E54-BE29-480A-B0BC-FCDD464684C8}"/>
              </a:ext>
            </a:extLst>
          </p:cNvPr>
          <p:cNvGrpSpPr/>
          <p:nvPr/>
        </p:nvGrpSpPr>
        <p:grpSpPr>
          <a:xfrm>
            <a:off x="847246" y="4300448"/>
            <a:ext cx="3324704" cy="484345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A2EA834-55F3-40C4-9185-F53B76DD8B6A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1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B8A646-67BD-4A24-B45B-F23232C83AB4}"/>
                </a:ext>
              </a:extLst>
            </p:cNvPr>
            <p:cNvSpPr/>
            <p:nvPr/>
          </p:nvSpPr>
          <p:spPr>
            <a:xfrm>
              <a:off x="1829681" y="3215223"/>
              <a:ext cx="4229100" cy="51014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Đồng Tháp Mười cò bay thẳng cánh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Nước Tháp Mười lóng lánh cá tôm.</a:t>
              </a:r>
              <a:r>
                <a:rPr lang="vi-VN" sz="1200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5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AD311-8DC0-4E82-A8B9-809062B06680}"/>
              </a:ext>
            </a:extLst>
          </p:cNvPr>
          <p:cNvGrpSpPr/>
          <p:nvPr/>
        </p:nvGrpSpPr>
        <p:grpSpPr>
          <a:xfrm>
            <a:off x="568135" y="319632"/>
            <a:ext cx="2214335" cy="599539"/>
            <a:chOff x="568135" y="421233"/>
            <a:chExt cx="2214335" cy="5995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9AD6B8-939A-4DB1-92C9-B7BC88E1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649967" cy="599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7363D3-3518-4178-859E-C25CD41B1E80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LUYỆN TẬP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431649" y="787398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những tên riêng được nhắc đến trong bài.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88266-8B2D-4D49-B257-9C6C9DACA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857" y="1233951"/>
            <a:ext cx="4542972" cy="3456573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AF35B17-031F-4BBB-98F2-28009DD40CBF}"/>
              </a:ext>
            </a:extLst>
          </p:cNvPr>
          <p:cNvCxnSpPr/>
          <p:nvPr/>
        </p:nvCxnSpPr>
        <p:spPr>
          <a:xfrm>
            <a:off x="2759610" y="1823085"/>
            <a:ext cx="552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64949A-5974-47D1-A573-DC98E44F06E6}"/>
              </a:ext>
            </a:extLst>
          </p:cNvPr>
          <p:cNvCxnSpPr/>
          <p:nvPr/>
        </p:nvCxnSpPr>
        <p:spPr>
          <a:xfrm>
            <a:off x="3653402" y="2112645"/>
            <a:ext cx="50222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DF7A99-0795-41FB-828D-6DBB42723759}"/>
              </a:ext>
            </a:extLst>
          </p:cNvPr>
          <p:cNvCxnSpPr/>
          <p:nvPr/>
        </p:nvCxnSpPr>
        <p:spPr>
          <a:xfrm>
            <a:off x="4518213" y="2112645"/>
            <a:ext cx="3118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F9071E-1EDA-42A1-A760-62F3B2A79A4C}"/>
              </a:ext>
            </a:extLst>
          </p:cNvPr>
          <p:cNvCxnSpPr/>
          <p:nvPr/>
        </p:nvCxnSpPr>
        <p:spPr>
          <a:xfrm>
            <a:off x="3429000" y="2280285"/>
            <a:ext cx="552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461A6C-55F3-4DBC-8771-C4078B5F7DF4}"/>
              </a:ext>
            </a:extLst>
          </p:cNvPr>
          <p:cNvCxnSpPr/>
          <p:nvPr/>
        </p:nvCxnSpPr>
        <p:spPr>
          <a:xfrm>
            <a:off x="4928619" y="3095625"/>
            <a:ext cx="37733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FD2FFD-05D3-4B75-9174-6A5F68826FC6}"/>
              </a:ext>
            </a:extLst>
          </p:cNvPr>
          <p:cNvCxnSpPr/>
          <p:nvPr/>
        </p:nvCxnSpPr>
        <p:spPr>
          <a:xfrm>
            <a:off x="3803149" y="3552825"/>
            <a:ext cx="4565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424E90-A41D-4A63-9278-2BADEAB3E4B2}"/>
              </a:ext>
            </a:extLst>
          </p:cNvPr>
          <p:cNvCxnSpPr/>
          <p:nvPr/>
        </p:nvCxnSpPr>
        <p:spPr>
          <a:xfrm>
            <a:off x="4275780" y="3697605"/>
            <a:ext cx="607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BB1D57D-7414-43F2-9D63-6C18E0E7C92A}"/>
              </a:ext>
            </a:extLst>
          </p:cNvPr>
          <p:cNvCxnSpPr/>
          <p:nvPr/>
        </p:nvCxnSpPr>
        <p:spPr>
          <a:xfrm>
            <a:off x="4275780" y="3850005"/>
            <a:ext cx="607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2425290" y="4200525"/>
            <a:ext cx="10570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BFB2872-0E16-4844-A44F-7F006A92497D}"/>
              </a:ext>
            </a:extLst>
          </p:cNvPr>
          <p:cNvSpPr/>
          <p:nvPr/>
        </p:nvSpPr>
        <p:spPr>
          <a:xfrm>
            <a:off x="578447" y="1280565"/>
            <a:ext cx="11128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UTM Avo" panose="02040603050506020204" pitchFamily="18" charset="0"/>
              </a:rPr>
              <a:t>Việt Nam</a:t>
            </a:r>
            <a:endParaRPr lang="vi-VN" sz="1600" dirty="0">
              <a:solidFill>
                <a:srgbClr val="C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09BFB8-B1E3-4195-BD90-FF315120A2AF}"/>
              </a:ext>
            </a:extLst>
          </p:cNvPr>
          <p:cNvSpPr/>
          <p:nvPr/>
        </p:nvSpPr>
        <p:spPr>
          <a:xfrm>
            <a:off x="650857" y="1570002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Phú Thọ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9438F2-23F0-475C-AD7E-28F29C6B8F55}"/>
              </a:ext>
            </a:extLst>
          </p:cNvPr>
          <p:cNvSpPr/>
          <p:nvPr/>
        </p:nvSpPr>
        <p:spPr>
          <a:xfrm>
            <a:off x="847757" y="1829317"/>
            <a:ext cx="574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Bắc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D05E37-F820-4F2E-AC74-C960BE286A32}"/>
              </a:ext>
            </a:extLst>
          </p:cNvPr>
          <p:cNvSpPr/>
          <p:nvPr/>
        </p:nvSpPr>
        <p:spPr>
          <a:xfrm>
            <a:off x="541855" y="2118754"/>
            <a:ext cx="11769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Vua Hùng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320247-4E36-4376-8F3C-32001CF54ECE}"/>
              </a:ext>
            </a:extLst>
          </p:cNvPr>
          <p:cNvSpPr/>
          <p:nvPr/>
        </p:nvSpPr>
        <p:spPr>
          <a:xfrm>
            <a:off x="785701" y="2378069"/>
            <a:ext cx="7328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Nghệ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4C63F42-8455-4054-A96F-EEC7E4754FA8}"/>
              </a:ext>
            </a:extLst>
          </p:cNvPr>
          <p:cNvSpPr/>
          <p:nvPr/>
        </p:nvSpPr>
        <p:spPr>
          <a:xfrm>
            <a:off x="659334" y="2667506"/>
            <a:ext cx="976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Nam Bộ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F729B4-6B8C-41AF-B3A5-E5CDE602C007}"/>
              </a:ext>
            </a:extLst>
          </p:cNvPr>
          <p:cNvSpPr/>
          <p:nvPr/>
        </p:nvSpPr>
        <p:spPr>
          <a:xfrm>
            <a:off x="535906" y="2974060"/>
            <a:ext cx="12234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Tháp Mười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628155-0E02-4F76-9EF8-BF759DF95C6A}"/>
              </a:ext>
            </a:extLst>
          </p:cNvPr>
          <p:cNvSpPr/>
          <p:nvPr/>
        </p:nvSpPr>
        <p:spPr>
          <a:xfrm>
            <a:off x="797540" y="3268274"/>
            <a:ext cx="7232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Trung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350103-ADEB-4329-A38C-C70E90921906}"/>
              </a:ext>
            </a:extLst>
          </p:cNvPr>
          <p:cNvSpPr/>
          <p:nvPr/>
        </p:nvSpPr>
        <p:spPr>
          <a:xfrm>
            <a:off x="824790" y="3565433"/>
            <a:ext cx="668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Nam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84C412-98AD-4B0A-AA46-8A79DEA8E062}"/>
              </a:ext>
            </a:extLst>
          </p:cNvPr>
          <p:cNvSpPr txBox="1"/>
          <p:nvPr/>
        </p:nvSpPr>
        <p:spPr>
          <a:xfrm>
            <a:off x="389895" y="1200243"/>
            <a:ext cx="607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Việt Nam, Phú Thọ, Bắc, Vua Hùng, Nghệ, Nam Bộ, Tháp Mười, Trung, Nam</a:t>
            </a:r>
            <a:endParaRPr lang="vi-VN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E8DCBD-2C76-456F-B5C5-520100CB68FF}"/>
              </a:ext>
            </a:extLst>
          </p:cNvPr>
          <p:cNvSpPr txBox="1"/>
          <p:nvPr/>
        </p:nvSpPr>
        <p:spPr>
          <a:xfrm>
            <a:off x="431649" y="1698969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Các câu ở cột A thuộc kiểu câu nào ở cột B?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83D6CD-6F62-4AE7-884A-C41E54B7D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447" y="2335510"/>
            <a:ext cx="5457825" cy="1537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353294-9A70-49D8-973A-E1ACC368734B}"/>
              </a:ext>
            </a:extLst>
          </p:cNvPr>
          <p:cNvCxnSpPr>
            <a:cxnSpLocks/>
          </p:cNvCxnSpPr>
          <p:nvPr/>
        </p:nvCxnSpPr>
        <p:spPr>
          <a:xfrm>
            <a:off x="4031434" y="2962237"/>
            <a:ext cx="355824" cy="3503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8155E3-3471-4E23-B575-5424CAEC8D54}"/>
              </a:ext>
            </a:extLst>
          </p:cNvPr>
          <p:cNvCxnSpPr>
            <a:cxnSpLocks/>
          </p:cNvCxnSpPr>
          <p:nvPr/>
        </p:nvCxnSpPr>
        <p:spPr>
          <a:xfrm>
            <a:off x="4068341" y="3310952"/>
            <a:ext cx="355824" cy="3503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6B4A94F-F201-41F7-B749-DEB4A31DE361}"/>
              </a:ext>
            </a:extLst>
          </p:cNvPr>
          <p:cNvCxnSpPr>
            <a:cxnSpLocks/>
          </p:cNvCxnSpPr>
          <p:nvPr/>
        </p:nvCxnSpPr>
        <p:spPr>
          <a:xfrm flipV="1">
            <a:off x="4105248" y="2961406"/>
            <a:ext cx="282010" cy="6982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69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7" fill="hold">
                          <p:stCondLst>
                            <p:cond delay="indefinite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2" fill="hold">
                          <p:stCondLst>
                            <p:cond delay="indefinite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  <p:bldP spid="4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7" fill="hold">
                          <p:stCondLst>
                            <p:cond delay="indefinite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2" fill="hold">
                          <p:stCondLst>
                            <p:cond delay="indefinite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  <p:bldP spid="4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9660" y="819901"/>
            <a:ext cx="600291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Đầu tiên, chúng ta sẽ đến Phú Thọ, miền Bắc </a:t>
            </a:r>
          </a:p>
          <a:p>
            <a:pPr algn="just"/>
            <a:r>
              <a:rPr lang="vi-VN" sz="1300" dirty="0">
                <a:latin typeface="UTM Avo" panose="02040603050506020204" pitchFamily="18" charset="0"/>
              </a:rPr>
              <a:t>nước ta, nơi có đền thờ Vua Hùng, nơi được gọi </a:t>
            </a:r>
          </a:p>
          <a:p>
            <a:pPr algn="just"/>
            <a:r>
              <a:rPr lang="vi-VN" sz="1300" dirty="0">
                <a:latin typeface="UTM Avo" panose="02040603050506020204" pitchFamily="18" charset="0"/>
              </a:rPr>
              <a:t>là “quê cha đất tổ”: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Dù ai đi ngược về xuôi</a:t>
            </a:r>
          </a:p>
          <a:p>
            <a:r>
              <a:rPr lang="vi-VN" sz="1300" dirty="0">
                <a:latin typeface="UTM Avo" panose="02040603050506020204" pitchFamily="18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635794" y="277036"/>
            <a:ext cx="2474381" cy="601893"/>
            <a:chOff x="635794" y="-62436"/>
            <a:chExt cx="2474381" cy="60189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990291" y="-62436"/>
              <a:ext cx="2119884" cy="413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ĐỌC LẠI</a:t>
              </a:r>
              <a:endParaRPr lang="en-US" sz="1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970286" y="543267"/>
            <a:ext cx="3113330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 CÁC MIỀN ĐẤT NƯỚC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2817564" y="2278721"/>
            <a:ext cx="37505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Tiếp đến, chúng ta cùng vào miền Trung: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Đường vô xứ Nghệ quanh quanh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Non xanh nước biếc 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2854552" y="2903205"/>
            <a:ext cx="36765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Và chúng ta cùng khám phá miền đất Nam Bộ: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Đồng Tháp Mười cò bay thẳng cánh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Nước Tháp Mười lóng lánh cá tôm.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7A8ABD-36F5-464E-9D2F-70C185668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8" y="837307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940625-0A14-48B6-B2C3-82F0A86D575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9" y="1268076"/>
            <a:ext cx="28800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CB0D04-4887-46F6-B78A-DBEC8F7E2F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6" y="3746323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6686" y="1085365"/>
            <a:ext cx="1694818" cy="1225748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5C2C12-D1EF-478F-A386-D0246A8675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632" y="2343351"/>
            <a:ext cx="2020831" cy="1325135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2895" y="3796339"/>
            <a:ext cx="2808609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516674" y="3745207"/>
            <a:ext cx="291232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Vậy là chúng ta đã đi qua ba miền Bắc, Trung, Nam của đất nước. Nơi nào cũng để lại biết bao tình cảm mến thương.</a:t>
            </a:r>
          </a:p>
          <a:p>
            <a:pPr indent="171450" algn="r"/>
            <a:r>
              <a:rPr lang="vi-VN" sz="1300" dirty="0">
                <a:latin typeface="UTM Avo" panose="02040603050506020204" pitchFamily="18" charset="0"/>
              </a:rPr>
              <a:t>(Thùy Dương </a:t>
            </a:r>
            <a:r>
              <a:rPr lang="vi-VN" sz="1300" i="1" dirty="0">
                <a:latin typeface="UTM Avo" panose="02040603050506020204" pitchFamily="18" charset="0"/>
              </a:rPr>
              <a:t>tổng hợp</a:t>
            </a:r>
            <a:r>
              <a:rPr lang="vi-VN" sz="1300" dirty="0">
                <a:latin typeface="UTM Avo" panose="02040603050506020204" pitchFamily="18" charset="0"/>
              </a:rPr>
              <a:t>)</a:t>
            </a:r>
            <a:r>
              <a:rPr lang="vi-VN" sz="1300" i="1" dirty="0">
                <a:latin typeface="UTM Avo" panose="02040603050506020204" pitchFamily="18" charset="0"/>
              </a:rPr>
              <a:t> </a:t>
            </a:r>
            <a:endParaRPr lang="vi-VN" sz="1300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783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8BE8F8-0892-4547-BC3F-295B40F09D86}"/>
              </a:ext>
            </a:extLst>
          </p:cNvPr>
          <p:cNvGrpSpPr/>
          <p:nvPr/>
        </p:nvGrpSpPr>
        <p:grpSpPr>
          <a:xfrm>
            <a:off x="1144267" y="1390819"/>
            <a:ext cx="5142133" cy="3364044"/>
            <a:chOff x="1144267" y="1390819"/>
            <a:chExt cx="5142133" cy="336404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D9DAEB3-3486-4282-8F15-635BD6862F5F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EA36250-33B3-4E44-97D2-FBA464425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D07AB6-B195-4950-96EA-D52BEDE6FE06}"/>
                  </a:ext>
                </a:extLst>
              </p:cNvPr>
              <p:cNvSpPr txBox="1"/>
              <p:nvPr/>
            </p:nvSpPr>
            <p:spPr>
              <a:xfrm>
                <a:off x="3064386" y="2987782"/>
                <a:ext cx="2009748" cy="976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7479D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VIẾT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9189E4-F7CD-4761-950B-CEFAD10F26D7}"/>
                  </a:ext>
                </a:extLst>
              </p:cNvPr>
              <p:cNvSpPr txBox="1"/>
              <p:nvPr/>
            </p:nvSpPr>
            <p:spPr>
              <a:xfrm>
                <a:off x="1961448" y="260861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FFAB40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TIẾT 3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AB4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0C65F4E-B8C5-4968-A1F4-2BBEA2CD8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177" y="3197640"/>
              <a:ext cx="1557223" cy="1557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CA99CC1-003B-4CB3-924D-DBA34231C5A3}"/>
              </a:ext>
            </a:extLst>
          </p:cNvPr>
          <p:cNvGrpSpPr/>
          <p:nvPr/>
        </p:nvGrpSpPr>
        <p:grpSpPr>
          <a:xfrm>
            <a:off x="231179" y="617893"/>
            <a:ext cx="1634581" cy="661781"/>
            <a:chOff x="348409" y="617893"/>
            <a:chExt cx="1634581" cy="66178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0DC6E6-C0BA-44BA-8023-56AB43CBCB6C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B6F72A-888C-40FD-8F84-D738372969EC}"/>
                </a:ext>
              </a:extLst>
            </p:cNvPr>
            <p:cNvSpPr txBox="1"/>
            <p:nvPr/>
          </p:nvSpPr>
          <p:spPr>
            <a:xfrm>
              <a:off x="348409" y="63334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E9CDD92-31A0-4C93-8D2A-2B6DDC250D05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005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878E74-4E26-44AE-BA96-96EA15162049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7B5FC7-9704-48A6-918D-A9F0E6901E9D}"/>
              </a:ext>
            </a:extLst>
          </p:cNvPr>
          <p:cNvSpPr txBox="1"/>
          <p:nvPr/>
        </p:nvSpPr>
        <p:spPr>
          <a:xfrm>
            <a:off x="862432" y="1920517"/>
            <a:ext cx="5133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TRÊN CÁC MIỀN ĐẤT NƯỚC</a:t>
            </a:r>
            <a:endParaRPr kumimoji="0" lang="x-none" sz="2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969212-4B49-4105-B05E-9F95905FE148}"/>
              </a:ext>
            </a:extLst>
          </p:cNvPr>
          <p:cNvSpPr txBox="1"/>
          <p:nvPr/>
        </p:nvSpPr>
        <p:spPr>
          <a:xfrm>
            <a:off x="812141" y="2609947"/>
            <a:ext cx="632798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Nghe - viết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lang="en-US" sz="2000" b="1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</a:rPr>
              <a:t>“</a:t>
            </a:r>
            <a:r>
              <a:rPr lang="vi-VN" sz="2000" b="1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</a:rPr>
              <a:t>Trên các miền đất nước”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C9F48-9807-461E-9F51-E35F6D909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0" y="2764513"/>
            <a:ext cx="304770" cy="28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03945-C4AD-465A-BB17-ABA2CCCF715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0" y="3435366"/>
            <a:ext cx="288000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1E35D5-6EA1-4468-BEDD-090F2115BD29}"/>
              </a:ext>
            </a:extLst>
          </p:cNvPr>
          <p:cNvSpPr txBox="1"/>
          <p:nvPr/>
        </p:nvSpPr>
        <p:spPr>
          <a:xfrm>
            <a:off x="812141" y="3276159"/>
            <a:ext cx="632798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 tập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chọn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BC5BA5-EA72-426B-96D2-CB385B4A42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748" r="17336"/>
          <a:stretch/>
        </p:blipFill>
        <p:spPr>
          <a:xfrm>
            <a:off x="379091" y="340142"/>
            <a:ext cx="1277807" cy="12711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665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2FD61C-04D2-4728-9F0C-03DB73AEF519}"/>
              </a:ext>
            </a:extLst>
          </p:cNvPr>
          <p:cNvSpPr txBox="1"/>
          <p:nvPr/>
        </p:nvSpPr>
        <p:spPr>
          <a:xfrm>
            <a:off x="1018970" y="432804"/>
            <a:ext cx="1778659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Nghe - viết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1572E-53AA-4BB4-9C70-37FCC3B3B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69" y="587370"/>
            <a:ext cx="304770" cy="28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72E098-0B7C-46DC-ADE7-341F1AB41310}"/>
              </a:ext>
            </a:extLst>
          </p:cNvPr>
          <p:cNvSpPr/>
          <p:nvPr/>
        </p:nvSpPr>
        <p:spPr>
          <a:xfrm>
            <a:off x="1930072" y="925952"/>
            <a:ext cx="3007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UTM Avo" panose="02040603050506020204" pitchFamily="18" charset="0"/>
              </a:rPr>
              <a:t>Trên các miền đất nước</a:t>
            </a:r>
            <a:endParaRPr lang="vi-VN" sz="18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DB8BC8-2AE5-44AE-9616-3B7BA91482A0}"/>
              </a:ext>
            </a:extLst>
          </p:cNvPr>
          <p:cNvSpPr txBox="1"/>
          <p:nvPr/>
        </p:nvSpPr>
        <p:spPr>
          <a:xfrm>
            <a:off x="1091661" y="1235806"/>
            <a:ext cx="4674678" cy="3357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latin typeface="+mn-lt"/>
              </a:rPr>
              <a:t>      Dù ai đi ngược về xuôi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n-lt"/>
              </a:rPr>
              <a:t>Nhớ ngày Giỗ Tổ mùng Mười tháng Ba.</a:t>
            </a:r>
          </a:p>
          <a:p>
            <a:pPr algn="ctr">
              <a:lnSpc>
                <a:spcPct val="150000"/>
              </a:lnSpc>
            </a:pPr>
            <a:endParaRPr lang="vi-VN" sz="1800" dirty="0">
              <a:latin typeface="+mn-lt"/>
            </a:endParaRP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n-lt"/>
              </a:rPr>
              <a:t>Đường vô xứ Nghệ quanh quanh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n-lt"/>
              </a:rPr>
              <a:t>Non xanh nước biếc như tranh họa đồ.</a:t>
            </a:r>
          </a:p>
          <a:p>
            <a:pPr algn="ctr">
              <a:lnSpc>
                <a:spcPct val="150000"/>
              </a:lnSpc>
            </a:pPr>
            <a:endParaRPr lang="vi-VN" sz="1800" dirty="0">
              <a:latin typeface="+mn-lt"/>
            </a:endParaRP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n-lt"/>
              </a:rPr>
              <a:t>      Đồng Tháp Mười cò bay thẳng cánh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n-lt"/>
              </a:rPr>
              <a:t>   Nước Tháp Mười lóng lánh cá tôm.</a:t>
            </a:r>
          </a:p>
        </p:txBody>
      </p:sp>
    </p:spTree>
    <p:extLst>
      <p:ext uri="{BB962C8B-B14F-4D97-AF65-F5344CB8AC3E}">
        <p14:creationId xmlns:p14="http://schemas.microsoft.com/office/powerpoint/2010/main" val="303242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tudent Writing (#4) | Free SVG">
            <a:extLst>
              <a:ext uri="{FF2B5EF4-FFF2-40B4-BE49-F238E27FC236}">
                <a16:creationId xmlns:a16="http://schemas.microsoft.com/office/drawing/2014/main" id="{4115D1C4-C470-4205-A094-07ED96273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ADF2CB-6760-4BB4-A395-638FA9518C1C}"/>
              </a:ext>
            </a:extLst>
          </p:cNvPr>
          <p:cNvSpPr txBox="1"/>
          <p:nvPr/>
        </p:nvSpPr>
        <p:spPr>
          <a:xfrm>
            <a:off x="746083" y="1385221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Học sinh viết bài vào vở ô li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E72B01-316A-4CB5-BABC-6434352AE1CD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VIẾT BÀI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F78EEB-22AE-442B-BC4E-20E59B4024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748" r="17336"/>
          <a:stretch/>
        </p:blipFill>
        <p:spPr>
          <a:xfrm>
            <a:off x="379091" y="340142"/>
            <a:ext cx="1277807" cy="12711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3205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F1681FB-5935-422C-929D-742A6A2AD41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4" y="545271"/>
            <a:ext cx="352093" cy="3520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C999B95-DF63-4F01-A210-63A03C7F5019}"/>
              </a:ext>
            </a:extLst>
          </p:cNvPr>
          <p:cNvSpPr txBox="1"/>
          <p:nvPr/>
        </p:nvSpPr>
        <p:spPr>
          <a:xfrm>
            <a:off x="938571" y="485533"/>
            <a:ext cx="5266286" cy="41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rgbClr val="17479D"/>
                </a:solidFill>
                <a:latin typeface="UTM Avo" panose="02040603050506020204" pitchFamily="18" charset="0"/>
              </a:rPr>
              <a:t>Viết tên 2 – 3 tỉnh hoặc thành phố mà em biết.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C391BB-D55E-4E11-9FB0-5BC394344C16}"/>
              </a:ext>
            </a:extLst>
          </p:cNvPr>
          <p:cNvSpPr txBox="1"/>
          <p:nvPr/>
        </p:nvSpPr>
        <p:spPr>
          <a:xfrm>
            <a:off x="720060" y="965738"/>
            <a:ext cx="1149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M: </a:t>
            </a:r>
            <a:r>
              <a:rPr lang="vi-VN" sz="1600" dirty="0">
                <a:latin typeface="+mn-lt"/>
              </a:rPr>
              <a:t>Hà Nội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4FC76F-1840-4D3B-B8C0-9A02AB6357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1" y="1849111"/>
            <a:ext cx="363359" cy="3633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1D5872-860C-4A3B-974C-BCE932DA0A25}"/>
              </a:ext>
            </a:extLst>
          </p:cNvPr>
          <p:cNvSpPr txBox="1"/>
          <p:nvPr/>
        </p:nvSpPr>
        <p:spPr>
          <a:xfrm>
            <a:off x="840921" y="1813417"/>
            <a:ext cx="5266286" cy="41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rgbClr val="17479D"/>
                </a:solidFill>
                <a:latin typeface="UTM Avo" panose="02040603050506020204" pitchFamily="18" charset="0"/>
              </a:rPr>
              <a:t>Chọn a hoặc b.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F2700F-CAE4-4B92-BF70-E2694676DFFD}"/>
              </a:ext>
            </a:extLst>
          </p:cNvPr>
          <p:cNvSpPr/>
          <p:nvPr/>
        </p:nvSpPr>
        <p:spPr>
          <a:xfrm>
            <a:off x="340854" y="2189207"/>
            <a:ext cx="4399757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</a:rPr>
              <a:t>Chọn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latin typeface="UTM Avo" panose="02040603050506020204" pitchFamily="18" charset="0"/>
              </a:rPr>
              <a:t>ch</a:t>
            </a:r>
            <a:r>
              <a:rPr lang="en-US" sz="1600" b="1" i="1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hoặc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b="1" i="1" dirty="0">
                <a:latin typeface="UTM Avo" panose="02040603050506020204" pitchFamily="18" charset="0"/>
              </a:rPr>
              <a:t>tr</a:t>
            </a:r>
            <a:r>
              <a:rPr lang="en-US" sz="1600" dirty="0">
                <a:latin typeface="UTM Avo" panose="02040603050506020204" pitchFamily="18" charset="0"/>
              </a:rPr>
              <a:t>  </a:t>
            </a:r>
            <a:r>
              <a:rPr lang="en-US" sz="1600" dirty="0" err="1">
                <a:latin typeface="UTM Avo" panose="02040603050506020204" pitchFamily="18" charset="0"/>
              </a:rPr>
              <a:t>thay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cho</a:t>
            </a:r>
            <a:r>
              <a:rPr lang="en-US" sz="1600" dirty="0">
                <a:latin typeface="UTM Avo" panose="02040603050506020204" pitchFamily="18" charset="0"/>
              </a:rPr>
              <a:t> ô </a:t>
            </a:r>
            <a:r>
              <a:rPr lang="en-US" sz="1600" dirty="0" err="1">
                <a:latin typeface="UTM Avo" panose="02040603050506020204" pitchFamily="18" charset="0"/>
              </a:rPr>
              <a:t>vuông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  <a:endParaRPr lang="vi-VN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33F0F3-86B0-4120-A0D7-870533C8AEA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5833" y="2459708"/>
            <a:ext cx="2541313" cy="20802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4B5A44-6E21-45C9-BC76-3CA37FED5200}"/>
              </a:ext>
            </a:extLst>
          </p:cNvPr>
          <p:cNvSpPr txBox="1"/>
          <p:nvPr/>
        </p:nvSpPr>
        <p:spPr>
          <a:xfrm>
            <a:off x="332361" y="2445953"/>
            <a:ext cx="3892412" cy="22560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1600" dirty="0">
                <a:latin typeface="+mn-lt"/>
              </a:rPr>
              <a:t>Bà còng đi  </a:t>
            </a:r>
            <a:r>
              <a:rPr lang="vi-VN" sz="1600" b="1" dirty="0">
                <a:solidFill>
                  <a:srgbClr val="FF0000"/>
                </a:solidFill>
                <a:latin typeface="+mn-lt"/>
              </a:rPr>
              <a:t>ch </a:t>
            </a:r>
            <a:r>
              <a:rPr lang="vi-VN" sz="1600" dirty="0">
                <a:latin typeface="+mn-lt"/>
              </a:rPr>
              <a:t>ợ    </a:t>
            </a:r>
            <a:r>
              <a:rPr lang="vi-VN" sz="1600" b="1" dirty="0">
                <a:solidFill>
                  <a:srgbClr val="FF0000"/>
                </a:solidFill>
                <a:latin typeface="+mn-lt"/>
              </a:rPr>
              <a:t>tr </a:t>
            </a:r>
            <a:r>
              <a:rPr lang="vi-VN" sz="1600" dirty="0">
                <a:latin typeface="+mn-lt"/>
              </a:rPr>
              <a:t>ời mưa</a:t>
            </a:r>
          </a:p>
          <a:p>
            <a:pPr algn="ctr">
              <a:lnSpc>
                <a:spcPct val="200000"/>
              </a:lnSpc>
            </a:pPr>
            <a:r>
              <a:rPr lang="vi-VN" sz="1600" dirty="0">
                <a:latin typeface="+mn-lt"/>
              </a:rPr>
              <a:t>Cái tôm cái tép đi đưa bà còng.</a:t>
            </a:r>
          </a:p>
          <a:p>
            <a:pPr algn="ctr">
              <a:lnSpc>
                <a:spcPct val="200000"/>
              </a:lnSpc>
            </a:pPr>
            <a:r>
              <a:rPr lang="vi-VN" sz="1600" dirty="0">
                <a:latin typeface="+mn-lt"/>
              </a:rPr>
              <a:t>Đưa bà đến quãng đường cong</a:t>
            </a:r>
          </a:p>
          <a:p>
            <a:pPr algn="ctr">
              <a:lnSpc>
                <a:spcPct val="150000"/>
              </a:lnSpc>
            </a:pPr>
            <a:r>
              <a:rPr lang="vi-VN" sz="1600" dirty="0">
                <a:latin typeface="+mn-lt"/>
              </a:rPr>
              <a:t>Đưa bà vào tận ngõ    </a:t>
            </a:r>
            <a:r>
              <a:rPr lang="vi-VN" sz="1600" b="1" dirty="0">
                <a:solidFill>
                  <a:srgbClr val="FF0000"/>
                </a:solidFill>
                <a:latin typeface="+mn-lt"/>
              </a:rPr>
              <a:t>tr </a:t>
            </a:r>
            <a:r>
              <a:rPr lang="vi-VN" sz="1600" dirty="0">
                <a:latin typeface="+mn-lt"/>
              </a:rPr>
              <a:t>ong nhà bà.</a:t>
            </a:r>
          </a:p>
          <a:p>
            <a:pPr algn="r">
              <a:lnSpc>
                <a:spcPct val="150000"/>
              </a:lnSpc>
            </a:pPr>
            <a:r>
              <a:rPr lang="vi-VN" sz="1600" i="1" dirty="0">
                <a:latin typeface="+mn-lt"/>
              </a:rPr>
              <a:t>(Ca dao)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88499A-6553-4146-8F15-35E2B76823B7}"/>
              </a:ext>
            </a:extLst>
          </p:cNvPr>
          <p:cNvGrpSpPr/>
          <p:nvPr/>
        </p:nvGrpSpPr>
        <p:grpSpPr>
          <a:xfrm>
            <a:off x="2019298" y="2589827"/>
            <a:ext cx="360000" cy="360000"/>
            <a:chOff x="7507111" y="2996098"/>
            <a:chExt cx="417689" cy="41768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50A070-7DA0-431A-97C5-D323AB10926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67F91BF-EB01-4B6A-9963-38718A7E1750}"/>
                </a:ext>
              </a:extLst>
            </p:cNvPr>
            <p:cNvCxnSpPr>
              <a:stCxn id="25" idx="0"/>
              <a:endCxn id="2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351B638-169B-4091-BE46-0FEDFF750A47}"/>
                </a:ext>
              </a:extLst>
            </p:cNvPr>
            <p:cNvCxnSpPr>
              <a:stCxn id="25" idx="3"/>
              <a:endCxn id="2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AC8934B-D1CA-4871-B4C6-03769E7D59F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A4E645-43D0-44CA-8E46-4E74B573BF9C}"/>
              </a:ext>
            </a:extLst>
          </p:cNvPr>
          <p:cNvGrpSpPr/>
          <p:nvPr/>
        </p:nvGrpSpPr>
        <p:grpSpPr>
          <a:xfrm>
            <a:off x="2581778" y="2589827"/>
            <a:ext cx="360000" cy="360000"/>
            <a:chOff x="7507111" y="2996098"/>
            <a:chExt cx="417689" cy="41768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F7B8B99-9DD9-4AF6-ACD6-FA7FF9778A1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31DC386-E1D0-4A9B-A09D-96410FC0238E}"/>
                </a:ext>
              </a:extLst>
            </p:cNvPr>
            <p:cNvCxnSpPr>
              <a:stCxn id="18" idx="0"/>
              <a:endCxn id="1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0005645-8CCB-4036-B0BA-B6BB02E91CAE}"/>
                </a:ext>
              </a:extLst>
            </p:cNvPr>
            <p:cNvCxnSpPr>
              <a:stCxn id="18" idx="3"/>
              <a:endCxn id="1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3A7A73A-BAA7-4080-BCE4-DE8B7CB072D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354C807-5B08-48DC-8893-9A8B568B8C9D}"/>
              </a:ext>
            </a:extLst>
          </p:cNvPr>
          <p:cNvGrpSpPr/>
          <p:nvPr/>
        </p:nvGrpSpPr>
        <p:grpSpPr>
          <a:xfrm>
            <a:off x="2516446" y="3961427"/>
            <a:ext cx="360000" cy="360000"/>
            <a:chOff x="7507111" y="2996098"/>
            <a:chExt cx="417689" cy="41768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A748FF3-0F4D-4802-898C-AE285FE7760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2FA6085-ACDD-4347-B278-1CAE1287399A}"/>
                </a:ext>
              </a:extLst>
            </p:cNvPr>
            <p:cNvCxnSpPr>
              <a:stCxn id="32" idx="0"/>
              <a:endCxn id="3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8D71E7D-5863-415E-A497-6AFDB3593237}"/>
                </a:ext>
              </a:extLst>
            </p:cNvPr>
            <p:cNvCxnSpPr>
              <a:stCxn id="32" idx="3"/>
              <a:endCxn id="3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F460798-131E-4D2A-998A-781F5FD772C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ontrols>
      <mc:AlternateContent xmlns:mc="http://schemas.openxmlformats.org/markup-compatibility/2006">
        <mc:Choice xmlns:v="urn:schemas-microsoft-com:vml" Requires="v">
          <p:control name="TextBox1" r:id="rId1" imgW="5562720" imgH="419040"/>
        </mc:Choice>
        <mc:Fallback>
          <p:control name="TextBox1" r:id="rId1" imgW="5562720" imgH="419040">
            <p:pic>
              <p:nvPicPr>
                <p:cNvPr id="2" name="TextBox1"/>
                <p:cNvPicPr>
                  <a:picLocks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642938" y="1304925"/>
                  <a:ext cx="5562600" cy="415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55046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  <p:bldP spid="21" grpId="0"/>
      <p:bldP spid="2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061820-CF74-4B53-B222-43994ED29F41}"/>
              </a:ext>
            </a:extLst>
          </p:cNvPr>
          <p:cNvSpPr/>
          <p:nvPr/>
        </p:nvSpPr>
        <p:spPr>
          <a:xfrm>
            <a:off x="471482" y="440793"/>
            <a:ext cx="529627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b. </a:t>
            </a:r>
            <a:r>
              <a:rPr lang="vi-VN" sz="1600" dirty="0">
                <a:latin typeface="UTM Avo" panose="02040603050506020204" pitchFamily="18" charset="0"/>
              </a:rPr>
              <a:t>Tìm tiếng chứa </a:t>
            </a:r>
            <a:r>
              <a:rPr lang="vi-VN" sz="1600" b="1" i="1" dirty="0">
                <a:latin typeface="UTM Avo" panose="02040603050506020204" pitchFamily="18" charset="0"/>
              </a:rPr>
              <a:t>iu </a:t>
            </a:r>
            <a:r>
              <a:rPr lang="vi-VN" sz="1600" dirty="0">
                <a:latin typeface="UTM Avo" panose="02040603050506020204" pitchFamily="18" charset="0"/>
              </a:rPr>
              <a:t>hoặc </a:t>
            </a:r>
            <a:r>
              <a:rPr lang="vi-VN" sz="1600" b="1" i="1" dirty="0">
                <a:latin typeface="UTM Avo" panose="02040603050506020204" pitchFamily="18" charset="0"/>
              </a:rPr>
              <a:t>iêu </a:t>
            </a:r>
            <a:r>
              <a:rPr lang="vi-VN" sz="1600" dirty="0">
                <a:latin typeface="UTM Avo" panose="02040603050506020204" pitchFamily="18" charset="0"/>
              </a:rPr>
              <a:t>thay cho ô vuông.</a:t>
            </a:r>
            <a:endParaRPr lang="vi-VN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68DA3-C113-45F0-A69B-44D8EDD9BB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4224"/>
          <a:stretch/>
        </p:blipFill>
        <p:spPr>
          <a:xfrm>
            <a:off x="544400" y="1235393"/>
            <a:ext cx="2575218" cy="1190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459CF7-B75F-4575-9469-9CB95E6F26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776" r="32015"/>
          <a:stretch/>
        </p:blipFill>
        <p:spPr>
          <a:xfrm>
            <a:off x="3618754" y="899300"/>
            <a:ext cx="2694846" cy="1428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82E44C-A2BD-4D64-9A34-8673C3ECC4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332" r="459"/>
          <a:stretch/>
        </p:blipFill>
        <p:spPr>
          <a:xfrm>
            <a:off x="2031533" y="2717139"/>
            <a:ext cx="2794934" cy="14817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24E610-B5CA-476B-8644-88B84E40DA7C}"/>
              </a:ext>
            </a:extLst>
          </p:cNvPr>
          <p:cNvSpPr/>
          <p:nvPr/>
        </p:nvSpPr>
        <p:spPr>
          <a:xfrm>
            <a:off x="1308468" y="2472177"/>
            <a:ext cx="1047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latin typeface="UTM Avo" panose="02040603050506020204" pitchFamily="18" charset="0"/>
              </a:rPr>
              <a:t> cái 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rìu</a:t>
            </a:r>
            <a:endParaRPr lang="vi-VN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3A31BE-09E5-46FE-93C5-90AFFC45ABB9}"/>
              </a:ext>
            </a:extLst>
          </p:cNvPr>
          <p:cNvSpPr/>
          <p:nvPr/>
        </p:nvSpPr>
        <p:spPr>
          <a:xfrm>
            <a:off x="4604327" y="2472177"/>
            <a:ext cx="1234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latin typeface="UTM Avo" panose="02040603050506020204" pitchFamily="18" charset="0"/>
              </a:rPr>
              <a:t> hạt 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tiêu</a:t>
            </a:r>
            <a:endParaRPr lang="vi-VN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66987-4BEB-4998-A7DF-BB72FA35E911}"/>
              </a:ext>
            </a:extLst>
          </p:cNvPr>
          <p:cNvSpPr/>
          <p:nvPr/>
        </p:nvSpPr>
        <p:spPr>
          <a:xfrm>
            <a:off x="2715237" y="4198883"/>
            <a:ext cx="1324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latin typeface="UTM Avo" panose="02040603050506020204" pitchFamily="18" charset="0"/>
              </a:rPr>
              <a:t> hạt 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điều</a:t>
            </a:r>
            <a:endParaRPr lang="vi-VN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8C620F-1188-4B73-B668-4C6681D3D200}"/>
              </a:ext>
            </a:extLst>
          </p:cNvPr>
          <p:cNvGrpSpPr/>
          <p:nvPr/>
        </p:nvGrpSpPr>
        <p:grpSpPr>
          <a:xfrm>
            <a:off x="1893673" y="2476931"/>
            <a:ext cx="538027" cy="400110"/>
            <a:chOff x="7507111" y="2996098"/>
            <a:chExt cx="417689" cy="4176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FC49A3-5154-4B67-BE1E-C492B97D361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A6514ED-26C7-467F-958C-7808D27FD125}"/>
                </a:ext>
              </a:extLst>
            </p:cNvPr>
            <p:cNvCxnSpPr>
              <a:stCxn id="11" idx="0"/>
              <a:endCxn id="1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99FF6D4-01F1-4DA1-8A8D-D0321C00782F}"/>
                </a:ext>
              </a:extLst>
            </p:cNvPr>
            <p:cNvCxnSpPr>
              <a:stCxn id="11" idx="3"/>
              <a:endCxn id="1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AC63ADE-D1B7-465D-BA47-6C9B02301324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866FAA-9D50-43AB-B7F5-260082A8E291}"/>
              </a:ext>
            </a:extLst>
          </p:cNvPr>
          <p:cNvGrpSpPr/>
          <p:nvPr/>
        </p:nvGrpSpPr>
        <p:grpSpPr>
          <a:xfrm>
            <a:off x="5229727" y="2476931"/>
            <a:ext cx="538027" cy="400110"/>
            <a:chOff x="7507111" y="2996098"/>
            <a:chExt cx="417689" cy="41768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D9F73C5-3236-4E42-BABE-D761E069A7E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7C1DADD-5834-4BD9-B44E-8338F8A1763A}"/>
                </a:ext>
              </a:extLst>
            </p:cNvPr>
            <p:cNvCxnSpPr>
              <a:stCxn id="16" idx="0"/>
              <a:endCxn id="1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9BCECE1-D2B0-4D8E-A417-BD7666C77AC2}"/>
                </a:ext>
              </a:extLst>
            </p:cNvPr>
            <p:cNvCxnSpPr>
              <a:stCxn id="16" idx="3"/>
              <a:endCxn id="1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042DF8-3F10-4901-B913-44C0C4D72C99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545A0D-6877-4CA7-9E60-5D1FBD51F616}"/>
              </a:ext>
            </a:extLst>
          </p:cNvPr>
          <p:cNvGrpSpPr/>
          <p:nvPr/>
        </p:nvGrpSpPr>
        <p:grpSpPr>
          <a:xfrm>
            <a:off x="3377438" y="4202967"/>
            <a:ext cx="538027" cy="400110"/>
            <a:chOff x="7507111" y="2996098"/>
            <a:chExt cx="417689" cy="41768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1F8D9AF-CB26-4D50-8797-D1ED2FD95F3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9A667A0-6B23-41DA-9750-B39583447713}"/>
                </a:ext>
              </a:extLst>
            </p:cNvPr>
            <p:cNvCxnSpPr>
              <a:stCxn id="21" idx="0"/>
              <a:endCxn id="2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ECE42DA-0F35-470C-BBEF-69A198F645C1}"/>
                </a:ext>
              </a:extLst>
            </p:cNvPr>
            <p:cNvCxnSpPr>
              <a:stCxn id="21" idx="3"/>
              <a:endCxn id="2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28B968A-0BDC-4AFA-AF63-FA05D49774B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428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823711B-A1C0-4404-9E36-D717045791B0}"/>
              </a:ext>
            </a:extLst>
          </p:cNvPr>
          <p:cNvGrpSpPr/>
          <p:nvPr/>
        </p:nvGrpSpPr>
        <p:grpSpPr>
          <a:xfrm>
            <a:off x="931611" y="1390819"/>
            <a:ext cx="5354644" cy="3526767"/>
            <a:chOff x="931611" y="1390819"/>
            <a:chExt cx="5354644" cy="352676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168E3E2-5F66-42A6-9785-49617507FC12}"/>
                </a:ext>
              </a:extLst>
            </p:cNvPr>
            <p:cNvGrpSpPr/>
            <p:nvPr/>
          </p:nvGrpSpPr>
          <p:grpSpPr>
            <a:xfrm>
              <a:off x="931611" y="1390819"/>
              <a:ext cx="4405927" cy="3318271"/>
              <a:chOff x="1417547" y="1264224"/>
              <a:chExt cx="4405927" cy="331827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8AE3BC6-8C3A-4E74-879D-5756A62FE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B36049-EF91-4F1B-BD08-12E255924EAC}"/>
                  </a:ext>
                </a:extLst>
              </p:cNvPr>
              <p:cNvSpPr txBox="1"/>
              <p:nvPr/>
            </p:nvSpPr>
            <p:spPr>
              <a:xfrm>
                <a:off x="1997286" y="3255980"/>
                <a:ext cx="3409987" cy="654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>
                    <a:solidFill>
                      <a:srgbClr val="17479D"/>
                    </a:solidFill>
                    <a:latin typeface="UTM Avo" panose="02040603050506020204" pitchFamily="18" charset="0"/>
                  </a:rPr>
                  <a:t>LUYỆN TỪ VÀ CÂU</a:t>
                </a:r>
                <a:endPara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CB91413-FCC3-4DBB-9796-C08E0CF90F45}"/>
                  </a:ext>
                </a:extLst>
              </p:cNvPr>
              <p:cNvSpPr txBox="1"/>
              <p:nvPr/>
            </p:nvSpPr>
            <p:spPr>
              <a:xfrm>
                <a:off x="2366264" y="259599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4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335F0424-A0FD-4313-815F-0EA9D2EBEE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695" y="3157026"/>
              <a:ext cx="1760560" cy="176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71037D-4362-4D55-BCA5-0BBF1E2EF3C1}"/>
              </a:ext>
            </a:extLst>
          </p:cNvPr>
          <p:cNvGrpSpPr/>
          <p:nvPr/>
        </p:nvGrpSpPr>
        <p:grpSpPr>
          <a:xfrm>
            <a:off x="231179" y="617893"/>
            <a:ext cx="1634581" cy="661781"/>
            <a:chOff x="348409" y="617893"/>
            <a:chExt cx="1634581" cy="6617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BF7F1F-9E50-45C2-83F1-25D2ADA6E09D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BBDCD84-B551-47AE-A896-0B985984FF47}"/>
                </a:ext>
              </a:extLst>
            </p:cNvPr>
            <p:cNvSpPr txBox="1"/>
            <p:nvPr/>
          </p:nvSpPr>
          <p:spPr>
            <a:xfrm>
              <a:off x="348409" y="63334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6810A1F-60A2-4F93-9FCB-689C73B9E5CC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663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3E8A3E-7BFE-436F-BFB4-967E7691BAD6}"/>
              </a:ext>
            </a:extLst>
          </p:cNvPr>
          <p:cNvGrpSpPr/>
          <p:nvPr/>
        </p:nvGrpSpPr>
        <p:grpSpPr>
          <a:xfrm>
            <a:off x="241227" y="617893"/>
            <a:ext cx="1624533" cy="681877"/>
            <a:chOff x="358457" y="617893"/>
            <a:chExt cx="1624533" cy="68187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294A48-5128-4508-BFB7-94AD3F5984A4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FE075E-00B8-430F-A266-1358EF8D2A4B}"/>
                </a:ext>
              </a:extLst>
            </p:cNvPr>
            <p:cNvSpPr txBox="1"/>
            <p:nvPr/>
          </p:nvSpPr>
          <p:spPr>
            <a:xfrm>
              <a:off x="358457" y="65343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C276F55-83B7-4445-99D9-142DBE549B7E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60F04-36B4-45A2-B1D1-F13D064BD417}"/>
              </a:ext>
            </a:extLst>
          </p:cNvPr>
          <p:cNvSpPr txBox="1"/>
          <p:nvPr/>
        </p:nvSpPr>
        <p:spPr>
          <a:xfrm>
            <a:off x="1520567" y="1426549"/>
            <a:ext cx="5365827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Em đã từng đến thăm những vùng miền nào của đất nước mình?</a:t>
            </a:r>
            <a:endParaRPr lang="en-US" sz="1500" dirty="0"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4660AC-3FC6-4716-A48A-E33D598C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753" y="1409698"/>
            <a:ext cx="695814" cy="366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4CEAD-EE3D-43F7-98AB-469CB2153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71" y="2191254"/>
            <a:ext cx="5976257" cy="1579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F0E511-DBE6-4C3D-A1DC-555A7F5BCCC4}"/>
              </a:ext>
            </a:extLst>
          </p:cNvPr>
          <p:cNvSpPr/>
          <p:nvPr/>
        </p:nvSpPr>
        <p:spPr>
          <a:xfrm>
            <a:off x="440871" y="3645939"/>
            <a:ext cx="1888672" cy="696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Ruộng bậc thang ở Sa Pa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D7D7F-CCD3-48C6-93AA-22A24EBBC596}"/>
              </a:ext>
            </a:extLst>
          </p:cNvPr>
          <p:cNvSpPr/>
          <p:nvPr/>
        </p:nvSpPr>
        <p:spPr>
          <a:xfrm>
            <a:off x="2484663" y="3645939"/>
            <a:ext cx="1888672" cy="696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Vịnh Hạ Long</a:t>
            </a:r>
          </a:p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ở Quảng Ninh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7E5C7D-3B23-4C2B-A546-B0609F57020C}"/>
              </a:ext>
            </a:extLst>
          </p:cNvPr>
          <p:cNvSpPr/>
          <p:nvPr/>
        </p:nvSpPr>
        <p:spPr>
          <a:xfrm>
            <a:off x="4450895" y="3645938"/>
            <a:ext cx="1888672" cy="101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Cầu Thê Húc, </a:t>
            </a:r>
          </a:p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đền Ngọc Sơn </a:t>
            </a:r>
          </a:p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ở Hà Nội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A954C5-5006-4882-A1AA-F02E07E33228}"/>
              </a:ext>
            </a:extLst>
          </p:cNvPr>
          <p:cNvSpPr/>
          <p:nvPr/>
        </p:nvSpPr>
        <p:spPr>
          <a:xfrm>
            <a:off x="471482" y="440793"/>
            <a:ext cx="6029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1. Tìm từ ngữ chỉ sự vật tương ứng với mỗi lời giải thích dưới đây: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7564B2-9B16-4064-BBBA-F595986ABDAE}"/>
              </a:ext>
            </a:extLst>
          </p:cNvPr>
          <p:cNvSpPr/>
          <p:nvPr/>
        </p:nvSpPr>
        <p:spPr>
          <a:xfrm>
            <a:off x="471482" y="1025568"/>
            <a:ext cx="60298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lphaLcPeriod"/>
            </a:pPr>
            <a:r>
              <a:rPr lang="vi-VN" sz="1600" dirty="0">
                <a:latin typeface="+mn-lt"/>
              </a:rPr>
              <a:t>Món ăn gồm bánh phở và thịt, chan nước dùng.</a:t>
            </a:r>
          </a:p>
          <a:p>
            <a:pPr marL="342900" indent="-342900" algn="just">
              <a:buAutoNum type="alphaLcPeriod"/>
            </a:pPr>
            <a:r>
              <a:rPr lang="vi-VN" sz="1600" dirty="0">
                <a:latin typeface="+mn-lt"/>
              </a:rPr>
              <a:t>Vật dùng để đội đầu, che mưa nắng, thường làm bằng lá có hình chóp.</a:t>
            </a:r>
          </a:p>
          <a:p>
            <a:pPr marL="342900" indent="-342900" algn="just">
              <a:buAutoNum type="alphaLcPeriod"/>
            </a:pPr>
            <a:r>
              <a:rPr lang="vi-VN" sz="1600" dirty="0">
                <a:latin typeface="+mn-lt"/>
              </a:rPr>
              <a:t>Trang phục truyền thống của người Việt Nam.</a:t>
            </a:r>
          </a:p>
          <a:p>
            <a:pPr marL="342900" indent="-342900" algn="just">
              <a:buAutoNum type="alphaLcPeriod"/>
            </a:pPr>
            <a:r>
              <a:rPr lang="vi-VN" sz="1600" dirty="0">
                <a:latin typeface="+mn-lt"/>
              </a:rPr>
              <a:t>Đồ chơi dân gian được nặn bằng bột màu hấp chín, thường có hình con vật.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6033B-27A5-44E1-BF3E-2397431F8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026" y="2744614"/>
            <a:ext cx="5807947" cy="12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0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9F6E48-E3B7-419F-BDAD-1FCBDDE02C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5130"/>
          <a:stretch/>
        </p:blipFill>
        <p:spPr>
          <a:xfrm>
            <a:off x="1056332" y="965172"/>
            <a:ext cx="1826289" cy="16065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0CAAAE-29FB-4231-91CA-33AC8915778F}"/>
              </a:ext>
            </a:extLst>
          </p:cNvPr>
          <p:cNvSpPr/>
          <p:nvPr/>
        </p:nvSpPr>
        <p:spPr>
          <a:xfrm>
            <a:off x="471482" y="440793"/>
            <a:ext cx="6029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1. Tìm từ ngữ chỉ sự vật tương ứng với mỗi lời giải thích dưới đây: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265A7-39E9-485E-9AF1-5FF772B7D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315" r="49815"/>
          <a:stretch/>
        </p:blipFill>
        <p:spPr>
          <a:xfrm>
            <a:off x="3975379" y="965172"/>
            <a:ext cx="1826289" cy="1606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F17DA9-B616-447F-9F4E-C5D431CBF5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r="25130"/>
          <a:stretch/>
        </p:blipFill>
        <p:spPr>
          <a:xfrm>
            <a:off x="1026188" y="2865985"/>
            <a:ext cx="1826289" cy="1606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2A72C8-774F-4653-B58C-CF51703298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130"/>
          <a:stretch/>
        </p:blipFill>
        <p:spPr>
          <a:xfrm>
            <a:off x="3935187" y="2865985"/>
            <a:ext cx="1826289" cy="16065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359612-4BCD-44C8-81BC-F23A2F63D865}"/>
              </a:ext>
            </a:extLst>
          </p:cNvPr>
          <p:cNvSpPr/>
          <p:nvPr/>
        </p:nvSpPr>
        <p:spPr>
          <a:xfrm>
            <a:off x="739810" y="2277515"/>
            <a:ext cx="2535953" cy="738664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+mn-lt"/>
              </a:rPr>
              <a:t>b. Vật dùng để đội đầu, che mưa nắng, thường làm bằng lá có hình chóp.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4A6296-CC59-4ABE-A4B3-BB1869A18545}"/>
              </a:ext>
            </a:extLst>
          </p:cNvPr>
          <p:cNvSpPr/>
          <p:nvPr/>
        </p:nvSpPr>
        <p:spPr>
          <a:xfrm>
            <a:off x="3620546" y="2385237"/>
            <a:ext cx="2535953" cy="52322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+mn-lt"/>
              </a:rPr>
              <a:t>c. Trang phục truyền thống của người Việt Nam.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7F8AC2-1BD6-407F-8F51-211AC7F37285}"/>
              </a:ext>
            </a:extLst>
          </p:cNvPr>
          <p:cNvSpPr/>
          <p:nvPr/>
        </p:nvSpPr>
        <p:spPr>
          <a:xfrm>
            <a:off x="569299" y="4103230"/>
            <a:ext cx="2800354" cy="738664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+mn-lt"/>
              </a:rPr>
              <a:t>d. Đồ chơi dân gian được nặn bằng bột màu hấp chín, thường có hình con vật.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7FA579-CC8D-48D6-8A6A-B779CEF4AD40}"/>
              </a:ext>
            </a:extLst>
          </p:cNvPr>
          <p:cNvSpPr/>
          <p:nvPr/>
        </p:nvSpPr>
        <p:spPr>
          <a:xfrm>
            <a:off x="3658855" y="4178328"/>
            <a:ext cx="2497644" cy="52322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+mn-lt"/>
              </a:rPr>
              <a:t>a. Món ăn gồm bánh phở và thịt, chan nước dùng.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F34CB-A882-4E1F-8957-3249B6907D0A}"/>
              </a:ext>
            </a:extLst>
          </p:cNvPr>
          <p:cNvSpPr txBox="1"/>
          <p:nvPr/>
        </p:nvSpPr>
        <p:spPr>
          <a:xfrm>
            <a:off x="1481514" y="1097543"/>
            <a:ext cx="915636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dirty="0">
                <a:solidFill>
                  <a:srgbClr val="0070C0"/>
                </a:solidFill>
                <a:latin typeface="+mn-lt"/>
              </a:rPr>
              <a:t>Nón lá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799D2D-C581-4531-8921-D141761D78C8}"/>
              </a:ext>
            </a:extLst>
          </p:cNvPr>
          <p:cNvSpPr txBox="1"/>
          <p:nvPr/>
        </p:nvSpPr>
        <p:spPr>
          <a:xfrm>
            <a:off x="4381697" y="1097543"/>
            <a:ext cx="933269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dirty="0">
                <a:solidFill>
                  <a:srgbClr val="0070C0"/>
                </a:solidFill>
                <a:latin typeface="+mn-lt"/>
              </a:rPr>
              <a:t>Áo dài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286835-3525-4D99-8C0B-FB76EFB0F4E3}"/>
              </a:ext>
            </a:extLst>
          </p:cNvPr>
          <p:cNvSpPr txBox="1"/>
          <p:nvPr/>
        </p:nvSpPr>
        <p:spPr>
          <a:xfrm>
            <a:off x="1577782" y="3016179"/>
            <a:ext cx="788999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dirty="0">
                <a:solidFill>
                  <a:srgbClr val="0070C0"/>
                </a:solidFill>
                <a:latin typeface="+mn-lt"/>
              </a:rPr>
              <a:t>Tò he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677B3C-D387-4073-86C3-893C22D681E7}"/>
              </a:ext>
            </a:extLst>
          </p:cNvPr>
          <p:cNvSpPr txBox="1"/>
          <p:nvPr/>
        </p:nvSpPr>
        <p:spPr>
          <a:xfrm>
            <a:off x="4581791" y="3015395"/>
            <a:ext cx="607859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>
                <a:solidFill>
                  <a:srgbClr val="0070C0"/>
                </a:solidFill>
                <a:latin typeface="+mn-lt"/>
              </a:rPr>
              <a:t>Phở </a:t>
            </a:r>
            <a:endParaRPr lang="vi-VN" sz="18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479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9C95E66-3777-4707-889B-02F02B56B076}"/>
              </a:ext>
            </a:extLst>
          </p:cNvPr>
          <p:cNvSpPr/>
          <p:nvPr/>
        </p:nvSpPr>
        <p:spPr>
          <a:xfrm>
            <a:off x="398066" y="3222168"/>
            <a:ext cx="60298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3. Đặt một câu giới thiệu về quê em hoặc nơi em ở.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760452-33A4-4373-8374-738B1A710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099" y="1025568"/>
            <a:ext cx="6029802" cy="21215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DD5639-D3A2-4E87-B1A1-94C2BC85C122}"/>
              </a:ext>
            </a:extLst>
          </p:cNvPr>
          <p:cNvSpPr/>
          <p:nvPr/>
        </p:nvSpPr>
        <p:spPr>
          <a:xfrm>
            <a:off x="471482" y="440793"/>
            <a:ext cx="6029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2. Kết hợp từ ngữ ở cột A với từ ngữ ở cột B để tạo câu giới thiệu.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614ACE-45D4-43D9-B94C-B40597319862}"/>
              </a:ext>
            </a:extLst>
          </p:cNvPr>
          <p:cNvCxnSpPr>
            <a:cxnSpLocks/>
          </p:cNvCxnSpPr>
          <p:nvPr/>
        </p:nvCxnSpPr>
        <p:spPr>
          <a:xfrm>
            <a:off x="2383505" y="1735989"/>
            <a:ext cx="1102878" cy="705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7F42B8-C418-466B-8A85-47F05AABBBBB}"/>
              </a:ext>
            </a:extLst>
          </p:cNvPr>
          <p:cNvCxnSpPr>
            <a:cxnSpLocks/>
          </p:cNvCxnSpPr>
          <p:nvPr/>
        </p:nvCxnSpPr>
        <p:spPr>
          <a:xfrm>
            <a:off x="2383505" y="2320764"/>
            <a:ext cx="1045495" cy="5832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F31E26-DA78-4DC4-82DB-29682FDBF832}"/>
              </a:ext>
            </a:extLst>
          </p:cNvPr>
          <p:cNvCxnSpPr>
            <a:cxnSpLocks/>
          </p:cNvCxnSpPr>
          <p:nvPr/>
        </p:nvCxnSpPr>
        <p:spPr>
          <a:xfrm flipV="1">
            <a:off x="2383505" y="1794761"/>
            <a:ext cx="1045495" cy="11107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Hồ Ba Bể: Điểm đến hấp dẫn trên cung đường Đông Bắc">
            <a:extLst>
              <a:ext uri="{FF2B5EF4-FFF2-40B4-BE49-F238E27FC236}">
                <a16:creationId xmlns:a16="http://schemas.microsoft.com/office/drawing/2014/main" id="{7F25EA15-81D4-4214-AC66-5041836E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6" y="501750"/>
            <a:ext cx="5596082" cy="413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our thám hiểm hang sơn Đoòng 6 ngày 5 đêm hấp dẫn Du lịch mạo hiểm">
            <a:extLst>
              <a:ext uri="{FF2B5EF4-FFF2-40B4-BE49-F238E27FC236}">
                <a16:creationId xmlns:a16="http://schemas.microsoft.com/office/drawing/2014/main" id="{3D9477D0-1637-4B5D-975C-EEB592383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6" y="513838"/>
            <a:ext cx="5596082" cy="419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Đà Lạt - Thành Phố Ngàn Hoa Hút Hồn Du Khách">
            <a:extLst>
              <a:ext uri="{FF2B5EF4-FFF2-40B4-BE49-F238E27FC236}">
                <a16:creationId xmlns:a16="http://schemas.microsoft.com/office/drawing/2014/main" id="{B2EB0B3C-923E-4EC8-9DD4-EBC112AE2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6" y="805815"/>
            <a:ext cx="5994095" cy="361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88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CB2294-D06F-4345-BF04-8B2FFE2CE650}"/>
              </a:ext>
            </a:extLst>
          </p:cNvPr>
          <p:cNvGrpSpPr/>
          <p:nvPr/>
        </p:nvGrpSpPr>
        <p:grpSpPr>
          <a:xfrm>
            <a:off x="931611" y="1390819"/>
            <a:ext cx="5407854" cy="3499021"/>
            <a:chOff x="931611" y="1390819"/>
            <a:chExt cx="5407854" cy="34990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FDC5E7-FAE7-4C26-8302-62F80942C7B9}"/>
                </a:ext>
              </a:extLst>
            </p:cNvPr>
            <p:cNvGrpSpPr/>
            <p:nvPr/>
          </p:nvGrpSpPr>
          <p:grpSpPr>
            <a:xfrm>
              <a:off x="931611" y="1390819"/>
              <a:ext cx="4405927" cy="3318271"/>
              <a:chOff x="1417547" y="1264224"/>
              <a:chExt cx="4405927" cy="331827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1D0F2CB-D45B-434A-A42D-E72072916D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A25DEC-65B2-4270-8422-1D310FEE739F}"/>
                  </a:ext>
                </a:extLst>
              </p:cNvPr>
              <p:cNvSpPr txBox="1"/>
              <p:nvPr/>
            </p:nvSpPr>
            <p:spPr>
              <a:xfrm>
                <a:off x="1997286" y="3255980"/>
                <a:ext cx="3409987" cy="654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LUYỆN VIẾT ĐOẠN</a:t>
                </a:r>
                <a:endPara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8292A-7D1C-4AD2-85CC-90D2B4BDA8DB}"/>
                  </a:ext>
                </a:extLst>
              </p:cNvPr>
              <p:cNvSpPr txBox="1"/>
              <p:nvPr/>
            </p:nvSpPr>
            <p:spPr>
              <a:xfrm>
                <a:off x="2366264" y="259599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5 – 6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D35FE306-4225-4B80-8F96-4475F6B39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3835" y="2904210"/>
              <a:ext cx="1985630" cy="1985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1C16BD-BA9C-4C9D-9E0B-D3D03A89489C}"/>
              </a:ext>
            </a:extLst>
          </p:cNvPr>
          <p:cNvGrpSpPr/>
          <p:nvPr/>
        </p:nvGrpSpPr>
        <p:grpSpPr>
          <a:xfrm>
            <a:off x="231179" y="617893"/>
            <a:ext cx="1634581" cy="661781"/>
            <a:chOff x="348409" y="617893"/>
            <a:chExt cx="1634581" cy="66178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278D89-4A39-4A3D-9830-85CBA003ABE1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B8587B-360D-48D7-A1E3-54455EFC5476}"/>
                </a:ext>
              </a:extLst>
            </p:cNvPr>
            <p:cNvSpPr txBox="1"/>
            <p:nvPr/>
          </p:nvSpPr>
          <p:spPr>
            <a:xfrm>
              <a:off x="348409" y="63334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479F44D-035A-4B0D-AB2A-489457CA915B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56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ABE5EC-101B-4A05-99E5-445A55133A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3927" y="946652"/>
            <a:ext cx="4473473" cy="39174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966C4D-26E5-4205-825F-D22B9321F870}"/>
              </a:ext>
            </a:extLst>
          </p:cNvPr>
          <p:cNvSpPr/>
          <p:nvPr/>
        </p:nvSpPr>
        <p:spPr>
          <a:xfrm>
            <a:off x="471482" y="440793"/>
            <a:ext cx="6029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1. Nêu tên các đồ vật được làm từ tre hoặc gỗ và công dụng của chúng.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7A973A-51E0-473F-BD97-9CC0EAA68F8D}"/>
              </a:ext>
            </a:extLst>
          </p:cNvPr>
          <p:cNvSpPr txBox="1"/>
          <p:nvPr/>
        </p:nvSpPr>
        <p:spPr>
          <a:xfrm>
            <a:off x="532781" y="1231461"/>
            <a:ext cx="1042018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0070C0"/>
                </a:solidFill>
                <a:latin typeface="+mn-lt"/>
              </a:rPr>
              <a:t>Đũa tre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81A61D-33F7-45D7-B0F8-AACA4AEE20F4}"/>
              </a:ext>
            </a:extLst>
          </p:cNvPr>
          <p:cNvSpPr txBox="1"/>
          <p:nvPr/>
        </p:nvSpPr>
        <p:spPr>
          <a:xfrm>
            <a:off x="471482" y="1648420"/>
            <a:ext cx="1103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+mn-lt"/>
              </a:rPr>
              <a:t>Dùng để gắp thức ăn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980D43-293C-4923-AC72-13B13E1F2962}"/>
              </a:ext>
            </a:extLst>
          </p:cNvPr>
          <p:cNvSpPr txBox="1"/>
          <p:nvPr/>
        </p:nvSpPr>
        <p:spPr>
          <a:xfrm>
            <a:off x="3721101" y="1925419"/>
            <a:ext cx="2665417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0070C0"/>
                </a:solidFill>
                <a:latin typeface="+mn-lt"/>
              </a:rPr>
              <a:t>Khay đựng cốc chén</a:t>
            </a:r>
            <a:endParaRPr lang="vi-VN" sz="1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BF37B-7869-4509-A0A8-A0F9AD61832D}"/>
              </a:ext>
            </a:extLst>
          </p:cNvPr>
          <p:cNvSpPr txBox="1"/>
          <p:nvPr/>
        </p:nvSpPr>
        <p:spPr>
          <a:xfrm>
            <a:off x="1053790" y="4056376"/>
            <a:ext cx="1257253" cy="646331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0070C0"/>
                </a:solidFill>
                <a:latin typeface="+mn-lt"/>
              </a:rPr>
              <a:t>Bàn ghế bằng tre</a:t>
            </a:r>
            <a:endParaRPr lang="vi-VN" sz="1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53005-DFCF-4118-B360-0C2695380A3C}"/>
              </a:ext>
            </a:extLst>
          </p:cNvPr>
          <p:cNvSpPr txBox="1"/>
          <p:nvPr/>
        </p:nvSpPr>
        <p:spPr>
          <a:xfrm>
            <a:off x="3822052" y="4024384"/>
            <a:ext cx="2665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+mn-lt"/>
              </a:rPr>
              <a:t>Dùng để ngồi ăn, nghỉ ngơi, làm việc,...</a:t>
            </a:r>
          </a:p>
        </p:txBody>
      </p:sp>
    </p:spTree>
    <p:extLst>
      <p:ext uri="{BB962C8B-B14F-4D97-AF65-F5344CB8AC3E}">
        <p14:creationId xmlns:p14="http://schemas.microsoft.com/office/powerpoint/2010/main" val="261642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72BA04-EB20-42C1-A8C2-0D1BDCD1088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331" y="1219200"/>
            <a:ext cx="6153953" cy="29111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77752F-8E6D-4FD8-AD56-29D56D5D06DC}"/>
              </a:ext>
            </a:extLst>
          </p:cNvPr>
          <p:cNvSpPr/>
          <p:nvPr/>
        </p:nvSpPr>
        <p:spPr>
          <a:xfrm>
            <a:off x="471482" y="440793"/>
            <a:ext cx="6029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2. Viết 4 – 5 câu giới thiệu một đồ vật được làm từ tre hoặc gỗ.</a:t>
            </a:r>
          </a:p>
        </p:txBody>
      </p:sp>
    </p:spTree>
    <p:extLst>
      <p:ext uri="{BB962C8B-B14F-4D97-AF65-F5344CB8AC3E}">
        <p14:creationId xmlns:p14="http://schemas.microsoft.com/office/powerpoint/2010/main" val="103894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C4A894-B793-4ADC-A997-381599FD1794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17F175-7681-44E6-8E52-D1601DA49A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748" r="17336"/>
          <a:stretch/>
        </p:blipFill>
        <p:spPr>
          <a:xfrm>
            <a:off x="379091" y="340142"/>
            <a:ext cx="1277807" cy="1271173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D8D5F3-B97D-4DDB-A4AF-B9DEA36F872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094" y="1772898"/>
            <a:ext cx="6204591" cy="3370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ED813B-8E2A-4343-9285-F6833F0AAE9B}"/>
              </a:ext>
            </a:extLst>
          </p:cNvPr>
          <p:cNvSpPr txBox="1"/>
          <p:nvPr/>
        </p:nvSpPr>
        <p:spPr>
          <a:xfrm>
            <a:off x="1688168" y="1324186"/>
            <a:ext cx="4790741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500" b="1" dirty="0">
                <a:solidFill>
                  <a:srgbClr val="17479D"/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đọc bài thơ, câu chuyện viết về cảnh đẹp trên các miền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251225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9F1F0-E9C9-4730-9149-C96C6566943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399" y="1047562"/>
            <a:ext cx="6470802" cy="36099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FC1A6A-8341-408E-A39C-3221B51E2D30}"/>
              </a:ext>
            </a:extLst>
          </p:cNvPr>
          <p:cNvSpPr txBox="1"/>
          <p:nvPr/>
        </p:nvSpPr>
        <p:spPr>
          <a:xfrm>
            <a:off x="590084" y="460586"/>
            <a:ext cx="5677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vi-VN" sz="1800" dirty="0">
                <a:latin typeface="UTM Avo" panose="02040603050506020204" pitchFamily="18" charset="0"/>
              </a:rPr>
              <a:t>Đọc cho bạn nghe đoạn thơ hoặc đoạn truyện em thích.</a:t>
            </a:r>
          </a:p>
        </p:txBody>
      </p:sp>
    </p:spTree>
    <p:extLst>
      <p:ext uri="{BB962C8B-B14F-4D97-AF65-F5344CB8AC3E}">
        <p14:creationId xmlns:p14="http://schemas.microsoft.com/office/powerpoint/2010/main" val="171152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4A6C3F-CE6F-4B90-9A96-86738710A9AB}"/>
              </a:ext>
            </a:extLst>
          </p:cNvPr>
          <p:cNvGrpSpPr/>
          <p:nvPr/>
        </p:nvGrpSpPr>
        <p:grpSpPr>
          <a:xfrm>
            <a:off x="1144267" y="1390819"/>
            <a:ext cx="4894120" cy="3440874"/>
            <a:chOff x="1144267" y="1390819"/>
            <a:chExt cx="4894120" cy="34408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CD24776-F859-41A1-B689-7CE133CA5202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6BACFB1-FE8A-4EF3-93FF-8C0495BC7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2C645D-5C6B-453D-85C4-8ACFDFAC96DE}"/>
                  </a:ext>
                </a:extLst>
              </p:cNvPr>
              <p:cNvSpPr txBox="1"/>
              <p:nvPr/>
            </p:nvSpPr>
            <p:spPr>
              <a:xfrm>
                <a:off x="3064386" y="2987782"/>
                <a:ext cx="2009748" cy="976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ĐỌC</a:t>
                </a:r>
                <a:endPara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D946C2-0E3E-46A8-AE88-B0F56622B312}"/>
                  </a:ext>
                </a:extLst>
              </p:cNvPr>
              <p:cNvSpPr txBox="1"/>
              <p:nvPr/>
            </p:nvSpPr>
            <p:spPr>
              <a:xfrm>
                <a:off x="2447589" y="2552809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1 – 2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870305D-FA79-4B2E-A1D1-C2B3F36B4E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294" y="3268600"/>
              <a:ext cx="1563093" cy="1563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A846553-92E2-446E-8660-138595A09064}"/>
              </a:ext>
            </a:extLst>
          </p:cNvPr>
          <p:cNvGrpSpPr/>
          <p:nvPr/>
        </p:nvGrpSpPr>
        <p:grpSpPr>
          <a:xfrm>
            <a:off x="241227" y="617893"/>
            <a:ext cx="1624533" cy="681877"/>
            <a:chOff x="358457" y="617893"/>
            <a:chExt cx="1624533" cy="68187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A2CF8A-0FC3-457C-9A07-DEBA0ADDBBC4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8B8078-EE84-4013-8417-F7156D925429}"/>
                </a:ext>
              </a:extLst>
            </p:cNvPr>
            <p:cNvSpPr txBox="1"/>
            <p:nvPr/>
          </p:nvSpPr>
          <p:spPr>
            <a:xfrm>
              <a:off x="358457" y="65343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0767905-8787-4AEC-9D09-B929E44F5BEA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570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9660" y="819901"/>
            <a:ext cx="600291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Đầu tiên, chúng ta sẽ đến Phú Thọ, miền Bắc </a:t>
            </a:r>
          </a:p>
          <a:p>
            <a:pPr algn="just"/>
            <a:r>
              <a:rPr lang="vi-VN" sz="1300" dirty="0">
                <a:latin typeface="UTM Avo" panose="02040603050506020204" pitchFamily="18" charset="0"/>
              </a:rPr>
              <a:t>nước ta, nơi có đền thờ Vua Hùng, nơi được gọi </a:t>
            </a:r>
          </a:p>
          <a:p>
            <a:pPr algn="just"/>
            <a:r>
              <a:rPr lang="vi-VN" sz="1300" dirty="0">
                <a:latin typeface="UTM Avo" panose="02040603050506020204" pitchFamily="18" charset="0"/>
              </a:rPr>
              <a:t>là “quê cha đất tổ”: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Dù ai đi ngược về xuôi</a:t>
            </a:r>
          </a:p>
          <a:p>
            <a:r>
              <a:rPr lang="vi-VN" sz="1300" dirty="0">
                <a:latin typeface="UTM Avo" panose="02040603050506020204" pitchFamily="18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635794" y="353757"/>
            <a:ext cx="1305582" cy="525172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2050233" y="423604"/>
            <a:ext cx="3113330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 CÁC MIỀN ĐẤT NƯỚC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2817564" y="2278721"/>
            <a:ext cx="37505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Tiếp đến, chúng ta cùng vào miền Trung: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Đường vô xứ Nghệ quanh quanh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Non xanh nước biếc 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2854552" y="2903205"/>
            <a:ext cx="36765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Và chúng ta cùng khám phá miền đất Nam Bộ: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Đồng Tháp Mười cò bay thẳng cánh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Nước Tháp Mười lóng lánh cá tôm.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7A8ABD-36F5-464E-9D2F-70C185668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8" y="837307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940625-0A14-48B6-B2C3-82F0A86D575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9" y="1268076"/>
            <a:ext cx="28800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CB0D04-4887-46F6-B78A-DBEC8F7E2F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6" y="3746323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6686" y="1085365"/>
            <a:ext cx="1694818" cy="1225748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5C2C12-D1EF-478F-A386-D0246A8675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632" y="2343351"/>
            <a:ext cx="2020831" cy="1325135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2895" y="3796339"/>
            <a:ext cx="2808609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516674" y="3745207"/>
            <a:ext cx="291232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Vậy là chúng ta đã đi qua ba miền Bắc, Trung, Nam của đất nước. Nơi nào cũng để lại biết bao tình cảm mến thương.</a:t>
            </a:r>
          </a:p>
          <a:p>
            <a:pPr indent="171450" algn="r"/>
            <a:r>
              <a:rPr lang="vi-VN" sz="1300" dirty="0">
                <a:latin typeface="UTM Avo" panose="02040603050506020204" pitchFamily="18" charset="0"/>
              </a:rPr>
              <a:t>(Thùy Dương </a:t>
            </a:r>
            <a:r>
              <a:rPr lang="vi-VN" sz="1300" i="1" dirty="0">
                <a:latin typeface="UTM Avo" panose="02040603050506020204" pitchFamily="18" charset="0"/>
              </a:rPr>
              <a:t>tổng hợp</a:t>
            </a:r>
            <a:r>
              <a:rPr lang="vi-VN" sz="1300" dirty="0">
                <a:latin typeface="UTM Avo" panose="02040603050506020204" pitchFamily="18" charset="0"/>
              </a:rPr>
              <a:t>)</a:t>
            </a:r>
            <a:r>
              <a:rPr lang="vi-VN" sz="1300" i="1" dirty="0">
                <a:latin typeface="UTM Avo" panose="02040603050506020204" pitchFamily="18" charset="0"/>
              </a:rPr>
              <a:t> </a:t>
            </a:r>
            <a:endParaRPr lang="vi-VN" sz="1300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65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9660" y="819901"/>
            <a:ext cx="600291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Đầu tiên, chúng ta sẽ đến Phú Thọ, miền Bắc </a:t>
            </a:r>
          </a:p>
          <a:p>
            <a:pPr algn="just"/>
            <a:r>
              <a:rPr lang="vi-VN" sz="1300" dirty="0">
                <a:latin typeface="UTM Avo" panose="02040603050506020204" pitchFamily="18" charset="0"/>
              </a:rPr>
              <a:t>nước ta, nơi có đền thờ Vua Hùng, nơi được gọi </a:t>
            </a:r>
          </a:p>
          <a:p>
            <a:pPr algn="just"/>
            <a:r>
              <a:rPr lang="vi-VN" sz="1300" dirty="0">
                <a:latin typeface="UTM Avo" panose="02040603050506020204" pitchFamily="18" charset="0"/>
              </a:rPr>
              <a:t>là “quê cha đất tổ”: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Dù ai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đi ngược về xuôi</a:t>
            </a:r>
          </a:p>
          <a:p>
            <a:r>
              <a:rPr lang="vi-VN" sz="1300" dirty="0">
                <a:latin typeface="UTM Avo" panose="02040603050506020204" pitchFamily="18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635794" y="353757"/>
            <a:ext cx="1305582" cy="525172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2050233" y="423604"/>
            <a:ext cx="3113330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 CÁC MIỀN ĐẤT NƯỚC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2817564" y="2278721"/>
            <a:ext cx="37505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Tiếp đến, chúng ta cùng vào miền Trung: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Đường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vô</a:t>
            </a:r>
            <a:r>
              <a:rPr lang="vi-VN" sz="1300" dirty="0">
                <a:latin typeface="UTM Avo" panose="02040603050506020204" pitchFamily="18" charset="0"/>
              </a:rPr>
              <a:t> xứ Nghệ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quanh quanh</a:t>
            </a:r>
          </a:p>
          <a:p>
            <a:pPr indent="171450" algn="ctr"/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Non xanh nước biếc </a:t>
            </a:r>
            <a:r>
              <a:rPr lang="vi-VN" sz="1300" dirty="0">
                <a:latin typeface="UTM Avo" panose="02040603050506020204" pitchFamily="18" charset="0"/>
              </a:rPr>
              <a:t>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2854552" y="2903205"/>
            <a:ext cx="36765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Và chúng ta cùng khám phá miền đất Nam Bộ: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Đồng Tháp Mười cò bay thẳng cánh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Nước Tháp Mười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lóng lánh </a:t>
            </a:r>
            <a:r>
              <a:rPr lang="vi-VN" sz="1300" dirty="0">
                <a:latin typeface="UTM Avo" panose="02040603050506020204" pitchFamily="18" charset="0"/>
              </a:rPr>
              <a:t>cá tôm.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7A8ABD-36F5-464E-9D2F-70C185668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8" y="837307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940625-0A14-48B6-B2C3-82F0A86D575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9" y="1268076"/>
            <a:ext cx="28800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CB0D04-4887-46F6-B78A-DBEC8F7E2F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6" y="3746323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6686" y="1085365"/>
            <a:ext cx="1694818" cy="1225748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5C2C12-D1EF-478F-A386-D0246A8675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632" y="2343351"/>
            <a:ext cx="2020831" cy="1325135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2895" y="3796339"/>
            <a:ext cx="2808609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516674" y="3745207"/>
            <a:ext cx="291232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Vậy là chúng ta đã đi qua ba miền Bắc, Trung, Nam của đất nước. Nơi nào cũng để lại biết bao tình cảm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mến thương</a:t>
            </a:r>
            <a:r>
              <a:rPr lang="vi-VN" sz="1300" dirty="0">
                <a:latin typeface="UTM Avo" panose="02040603050506020204" pitchFamily="18" charset="0"/>
              </a:rPr>
              <a:t>.</a:t>
            </a:r>
          </a:p>
          <a:p>
            <a:pPr indent="171450" algn="r"/>
            <a:r>
              <a:rPr lang="vi-VN" sz="1300" dirty="0">
                <a:latin typeface="UTM Avo" panose="02040603050506020204" pitchFamily="18" charset="0"/>
              </a:rPr>
              <a:t>(Thùy Dương </a:t>
            </a:r>
            <a:r>
              <a:rPr lang="vi-VN" sz="1300" i="1" dirty="0">
                <a:latin typeface="UTM Avo" panose="02040603050506020204" pitchFamily="18" charset="0"/>
              </a:rPr>
              <a:t>tổng hợp</a:t>
            </a:r>
            <a:r>
              <a:rPr lang="vi-VN" sz="1300" dirty="0">
                <a:latin typeface="UTM Avo" panose="02040603050506020204" pitchFamily="18" charset="0"/>
              </a:rPr>
              <a:t>)</a:t>
            </a:r>
            <a:r>
              <a:rPr lang="vi-VN" sz="1300" i="1" dirty="0">
                <a:latin typeface="UTM Avo" panose="02040603050506020204" pitchFamily="18" charset="0"/>
              </a:rPr>
              <a:t> </a:t>
            </a:r>
            <a:endParaRPr lang="vi-VN" sz="1300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410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ênh mông Đồng Tháp Mười | Mytour.vn">
            <a:extLst>
              <a:ext uri="{FF2B5EF4-FFF2-40B4-BE49-F238E27FC236}">
                <a16:creationId xmlns:a16="http://schemas.microsoft.com/office/drawing/2014/main" id="{10891049-3A8B-4C0C-B81E-3A5628318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15"/>
          <a:stretch/>
        </p:blipFill>
        <p:spPr bwMode="auto">
          <a:xfrm>
            <a:off x="1928784" y="3415435"/>
            <a:ext cx="3000432" cy="13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B94C9B-5CD1-40B8-98B3-5E560F377FA0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746084" y="652892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CAE37-C031-447C-A0D4-4B3695F007FD}"/>
              </a:ext>
            </a:extLst>
          </p:cNvPr>
          <p:cNvSpPr/>
          <p:nvPr/>
        </p:nvSpPr>
        <p:spPr>
          <a:xfrm>
            <a:off x="460224" y="1026720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Ca dao</a:t>
            </a:r>
            <a:endParaRPr lang="vi-VN" sz="16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260A31-877E-46DB-BCEB-DF51C579FAA0}"/>
              </a:ext>
            </a:extLst>
          </p:cNvPr>
          <p:cNvSpPr/>
          <p:nvPr/>
        </p:nvSpPr>
        <p:spPr>
          <a:xfrm>
            <a:off x="550605" y="1164149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1432A-BE85-4E86-9EFF-105953948C84}"/>
              </a:ext>
            </a:extLst>
          </p:cNvPr>
          <p:cNvSpPr txBox="1"/>
          <p:nvPr/>
        </p:nvSpPr>
        <p:spPr>
          <a:xfrm>
            <a:off x="1581023" y="1026720"/>
            <a:ext cx="4966344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thơ do nhân dân sáng tác, được truyền miệng.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FE4DCB-1A11-4AF5-B4C2-037AA6BE7E5A}"/>
              </a:ext>
            </a:extLst>
          </p:cNvPr>
          <p:cNvSpPr/>
          <p:nvPr/>
        </p:nvSpPr>
        <p:spPr>
          <a:xfrm>
            <a:off x="460224" y="1401068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Tranh họa đồ</a:t>
            </a:r>
            <a:endParaRPr lang="vi-VN" sz="16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A6628B-28EE-454E-8268-B8E530BA2DF7}"/>
              </a:ext>
            </a:extLst>
          </p:cNvPr>
          <p:cNvSpPr/>
          <p:nvPr/>
        </p:nvSpPr>
        <p:spPr>
          <a:xfrm>
            <a:off x="550605" y="1538497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A90104-6FC0-43F8-A8D3-188450F9336F}"/>
              </a:ext>
            </a:extLst>
          </p:cNvPr>
          <p:cNvSpPr/>
          <p:nvPr/>
        </p:nvSpPr>
        <p:spPr>
          <a:xfrm>
            <a:off x="346601" y="3056714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Đồng Tháp Mười</a:t>
            </a:r>
            <a:endParaRPr lang="vi-VN" sz="16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06F489-6BA0-44DB-A8C6-D8A1BFF22202}"/>
              </a:ext>
            </a:extLst>
          </p:cNvPr>
          <p:cNvSpPr/>
          <p:nvPr/>
        </p:nvSpPr>
        <p:spPr>
          <a:xfrm>
            <a:off x="458754" y="3194143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2DBBAF-0F3A-495B-B9AB-432F77976EC4}"/>
              </a:ext>
            </a:extLst>
          </p:cNvPr>
          <p:cNvSpPr txBox="1"/>
          <p:nvPr/>
        </p:nvSpPr>
        <p:spPr>
          <a:xfrm>
            <a:off x="2094619" y="1402680"/>
            <a:ext cx="3651413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tranh vẽ cảnh vật, sông núi.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Tranh phong cảnh là gì ? 5 giá trị, 6 chủ đề nghệ thuật">
            <a:extLst>
              <a:ext uri="{FF2B5EF4-FFF2-40B4-BE49-F238E27FC236}">
                <a16:creationId xmlns:a16="http://schemas.microsoft.com/office/drawing/2014/main" id="{733F9A5C-AA41-462F-9194-43EF0154D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1" y="1832430"/>
            <a:ext cx="1800221" cy="122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ọc vẽ tranh phong cảnh online miễn phí. (Không cần có năng khiếu) | Học vẽ  tranh tường 3d, dạy vẽ phong cảnh online cơ bản tại Hà Nội, HCM">
            <a:extLst>
              <a:ext uri="{FF2B5EF4-FFF2-40B4-BE49-F238E27FC236}">
                <a16:creationId xmlns:a16="http://schemas.microsoft.com/office/drawing/2014/main" id="{00B84022-0A7D-44AD-9CFF-9F0B1A7B1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659" y="1832431"/>
            <a:ext cx="2340287" cy="12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AA1FF8-D4BF-4628-89BC-C4F5F6D5AEA2}"/>
              </a:ext>
            </a:extLst>
          </p:cNvPr>
          <p:cNvSpPr txBox="1"/>
          <p:nvPr/>
        </p:nvSpPr>
        <p:spPr>
          <a:xfrm>
            <a:off x="2261659" y="3062165"/>
            <a:ext cx="4471832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tên vùng đất trũng rộng lớn ở miền Nam.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32" name="Picture 8" descr="Tranh Phong Cảnh Thiên Nhiên Ngôi Nhà Bên Sông SDTN149 - HapNature">
            <a:extLst>
              <a:ext uri="{FF2B5EF4-FFF2-40B4-BE49-F238E27FC236}">
                <a16:creationId xmlns:a16="http://schemas.microsoft.com/office/drawing/2014/main" id="{10ADC51F-87DE-43C8-B753-4C82264D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10" y="1832430"/>
            <a:ext cx="1823495" cy="12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9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11" grpId="0"/>
      <p:bldP spid="15" grpId="0"/>
      <p:bldP spid="16" grpId="0" animBg="1"/>
      <p:bldP spid="17" grpId="0"/>
      <p:bldP spid="18" grpId="0" animBg="1"/>
      <p:bldP spid="13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B165CA-31A8-4732-A7A0-AB4C01432571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E36AB-714E-4BC3-850C-E6AC6384CFB5}"/>
              </a:ext>
            </a:extLst>
          </p:cNvPr>
          <p:cNvSpPr txBox="1"/>
          <p:nvPr/>
        </p:nvSpPr>
        <p:spPr>
          <a:xfrm>
            <a:off x="1666396" y="1366970"/>
            <a:ext cx="4812513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</a:t>
            </a: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1500" dirty="0">
                <a:latin typeface="UTM Avo" panose="02040603050506020204" pitchFamily="18" charset="0"/>
              </a:rPr>
              <a:t>Tìm các câu thơ nói về: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E62A79D-9FA3-49CF-8C2A-BABDA3A9AC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748" r="17336"/>
          <a:stretch/>
        </p:blipFill>
        <p:spPr>
          <a:xfrm>
            <a:off x="379091" y="340142"/>
            <a:ext cx="1277807" cy="1271173"/>
          </a:xfrm>
          <a:prstGeom prst="ellipse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354B02E-E5D6-4A9A-881E-2E8DA1912FA1}"/>
              </a:ext>
            </a:extLst>
          </p:cNvPr>
          <p:cNvSpPr txBox="1"/>
          <p:nvPr/>
        </p:nvSpPr>
        <p:spPr>
          <a:xfrm>
            <a:off x="379091" y="2049127"/>
            <a:ext cx="19504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dirty="0">
                <a:latin typeface="UTM Avo" panose="02040603050506020204" pitchFamily="18" charset="0"/>
              </a:rPr>
              <a:t>a. Xứ Nghệ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DBB46C-3A02-47C4-B7B9-FFD7A87E14A5}"/>
              </a:ext>
            </a:extLst>
          </p:cNvPr>
          <p:cNvGrpSpPr/>
          <p:nvPr/>
        </p:nvGrpSpPr>
        <p:grpSpPr>
          <a:xfrm>
            <a:off x="1688168" y="1820342"/>
            <a:ext cx="4314352" cy="654859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3771A9D-EDA8-4865-9466-C13CAE611EBB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467BD0-80ED-42A5-A715-7EC7A5E5F02A}"/>
                </a:ext>
              </a:extLst>
            </p:cNvPr>
            <p:cNvSpPr/>
            <p:nvPr/>
          </p:nvSpPr>
          <p:spPr>
            <a:xfrm>
              <a:off x="1829681" y="3215223"/>
              <a:ext cx="4229100" cy="6548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Đường vô xứ Nghệ quanh quanh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Non xanh nước biếc như tranh họa đồ.</a:t>
              </a:r>
              <a:endParaRPr lang="vi-VN" sz="16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D4C901A-525A-44ED-AD15-796326E845F7}"/>
              </a:ext>
            </a:extLst>
          </p:cNvPr>
          <p:cNvSpPr txBox="1"/>
          <p:nvPr/>
        </p:nvSpPr>
        <p:spPr>
          <a:xfrm>
            <a:off x="379091" y="2535645"/>
            <a:ext cx="31369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dirty="0">
                <a:latin typeface="UTM Avo" panose="02040603050506020204" pitchFamily="18" charset="0"/>
              </a:rPr>
              <a:t>b. Ngày Giỗ Tổ Hùng Vương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67AD2F-1298-4F6E-A464-8E07A9C9DBA9}"/>
              </a:ext>
            </a:extLst>
          </p:cNvPr>
          <p:cNvGrpSpPr/>
          <p:nvPr/>
        </p:nvGrpSpPr>
        <p:grpSpPr>
          <a:xfrm>
            <a:off x="1688168" y="2863021"/>
            <a:ext cx="4314352" cy="654859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AC8CF75-85F2-4302-AF4D-E3A9AD9FF7B3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DD2293-4B49-4868-815B-FF3D7C6D0492}"/>
                </a:ext>
              </a:extLst>
            </p:cNvPr>
            <p:cNvSpPr/>
            <p:nvPr/>
          </p:nvSpPr>
          <p:spPr>
            <a:xfrm>
              <a:off x="1829681" y="3215223"/>
              <a:ext cx="4229100" cy="64940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5426"/>
                  </a:solidFill>
                  <a:latin typeface="UTM Avo" panose="02040603050506020204" pitchFamily="18" charset="0"/>
                </a:rPr>
                <a:t>Dù ai đi ngược về xuôi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5426"/>
                  </a:solidFill>
                  <a:latin typeface="UTM Avo" panose="02040603050506020204" pitchFamily="18" charset="0"/>
                </a:rPr>
                <a:t>Nhớ ngày Giỗ Tổ mùng Mười tháng Ba.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8401855-31D6-4B8A-BF76-74A9D95A57B0}"/>
              </a:ext>
            </a:extLst>
          </p:cNvPr>
          <p:cNvSpPr txBox="1"/>
          <p:nvPr/>
        </p:nvSpPr>
        <p:spPr>
          <a:xfrm>
            <a:off x="379091" y="3580820"/>
            <a:ext cx="31369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dirty="0">
                <a:latin typeface="UTM Avo" panose="02040603050506020204" pitchFamily="18" charset="0"/>
              </a:rPr>
              <a:t>c. Đồng Tháp Mười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8365702-3FC7-475E-B149-55C0BBEFFFC5}"/>
              </a:ext>
            </a:extLst>
          </p:cNvPr>
          <p:cNvGrpSpPr/>
          <p:nvPr/>
        </p:nvGrpSpPr>
        <p:grpSpPr>
          <a:xfrm>
            <a:off x="1666396" y="3954305"/>
            <a:ext cx="4314352" cy="654859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59527BD-923F-43F9-9CF1-57BDA58D9D6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E478AD6-F62C-474C-BBC1-359A94ADF232}"/>
                </a:ext>
              </a:extLst>
            </p:cNvPr>
            <p:cNvSpPr/>
            <p:nvPr/>
          </p:nvSpPr>
          <p:spPr>
            <a:xfrm>
              <a:off x="1829681" y="3215223"/>
              <a:ext cx="4229100" cy="64940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Đồng Tháp Mười cò bay thẳng cánh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Nước Tháp Mười lóng lánh cá tôm.</a:t>
              </a:r>
              <a:r>
                <a:rPr lang="vi-VN" sz="1600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12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3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455498" y="441684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Ngày Giỗ Tổ là ngày nào?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567EAD-8F30-454E-A3F9-98E0B048D3F2}"/>
              </a:ext>
            </a:extLst>
          </p:cNvPr>
          <p:cNvGrpSpPr/>
          <p:nvPr/>
        </p:nvGrpSpPr>
        <p:grpSpPr>
          <a:xfrm>
            <a:off x="455498" y="893465"/>
            <a:ext cx="4314352" cy="654859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CA0A3EA-A1FD-41B5-953F-1C9ABA8F8BA6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DB1A2B-D85F-4F98-B6E5-93F47E8E6495}"/>
                </a:ext>
              </a:extLst>
            </p:cNvPr>
            <p:cNvSpPr/>
            <p:nvPr/>
          </p:nvSpPr>
          <p:spPr>
            <a:xfrm>
              <a:off x="1829681" y="3215223"/>
              <a:ext cx="4229100" cy="64940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5426"/>
                  </a:solidFill>
                  <a:latin typeface="UTM Avo" panose="02040603050506020204" pitchFamily="18" charset="0"/>
                </a:rPr>
                <a:t>Dù ai đi ngược về xuôi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5426"/>
                  </a:solidFill>
                  <a:latin typeface="UTM Avo" panose="02040603050506020204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9AE92-25FC-47C5-ABB2-2A122F435CA2}"/>
              </a:ext>
            </a:extLst>
          </p:cNvPr>
          <p:cNvGrpSpPr/>
          <p:nvPr/>
        </p:nvGrpSpPr>
        <p:grpSpPr>
          <a:xfrm>
            <a:off x="4933244" y="366426"/>
            <a:ext cx="1380470" cy="1270463"/>
            <a:chOff x="4933244" y="366426"/>
            <a:chExt cx="1380470" cy="127046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6575CD8-CB48-48D8-8045-D3E91D5ADA7B}"/>
                </a:ext>
              </a:extLst>
            </p:cNvPr>
            <p:cNvSpPr/>
            <p:nvPr/>
          </p:nvSpPr>
          <p:spPr>
            <a:xfrm>
              <a:off x="4933244" y="441683"/>
              <a:ext cx="1380470" cy="1195206"/>
            </a:xfrm>
            <a:prstGeom prst="roundRect">
              <a:avLst>
                <a:gd name="adj" fmla="val 22334"/>
              </a:avLst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27D3872C-9368-4FA8-BF64-76955E9F5F20}"/>
                </a:ext>
              </a:extLst>
            </p:cNvPr>
            <p:cNvSpPr/>
            <p:nvPr/>
          </p:nvSpPr>
          <p:spPr>
            <a:xfrm>
              <a:off x="5045216" y="553102"/>
              <a:ext cx="1156526" cy="967193"/>
            </a:xfrm>
            <a:prstGeom prst="round2Same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7A58548D-4258-4270-A6CE-D43B411383FE}"/>
                </a:ext>
              </a:extLst>
            </p:cNvPr>
            <p:cNvSpPr/>
            <p:nvPr/>
          </p:nvSpPr>
          <p:spPr>
            <a:xfrm>
              <a:off x="5045216" y="553101"/>
              <a:ext cx="1156526" cy="281510"/>
            </a:xfrm>
            <a:prstGeom prst="round2Same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C615FEA-68A9-47CE-8B42-36B9B6EEB8CB}"/>
                </a:ext>
              </a:extLst>
            </p:cNvPr>
            <p:cNvSpPr/>
            <p:nvPr/>
          </p:nvSpPr>
          <p:spPr>
            <a:xfrm>
              <a:off x="5251450" y="366426"/>
              <a:ext cx="79375" cy="249524"/>
            </a:xfrm>
            <a:prstGeom prst="roundRect">
              <a:avLst>
                <a:gd name="adj" fmla="val 49020"/>
              </a:avLst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F808EF3-B947-4C22-B500-A0A2ACE05CC2}"/>
                </a:ext>
              </a:extLst>
            </p:cNvPr>
            <p:cNvSpPr/>
            <p:nvPr/>
          </p:nvSpPr>
          <p:spPr>
            <a:xfrm>
              <a:off x="5927725" y="366426"/>
              <a:ext cx="79375" cy="249524"/>
            </a:xfrm>
            <a:prstGeom prst="roundRect">
              <a:avLst>
                <a:gd name="adj" fmla="val 49020"/>
              </a:avLst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DE3452-7284-4BFA-8B00-736BB7473B1E}"/>
                </a:ext>
              </a:extLst>
            </p:cNvPr>
            <p:cNvSpPr txBox="1"/>
            <p:nvPr/>
          </p:nvSpPr>
          <p:spPr>
            <a:xfrm>
              <a:off x="5185698" y="553100"/>
              <a:ext cx="8755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dirty="0">
                  <a:ln>
                    <a:solidFill>
                      <a:schemeClr val="accent4">
                        <a:lumMod val="50000"/>
                      </a:schemeClr>
                    </a:solidFill>
                  </a:ln>
                  <a:solidFill>
                    <a:srgbClr val="FFFF00"/>
                  </a:solidFill>
                  <a:latin typeface="+mj-lt"/>
                </a:rPr>
                <a:t>Tháng 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FD954E-C725-4285-A885-72828A44A00E}"/>
                </a:ext>
              </a:extLst>
            </p:cNvPr>
            <p:cNvSpPr txBox="1"/>
            <p:nvPr/>
          </p:nvSpPr>
          <p:spPr>
            <a:xfrm>
              <a:off x="5305181" y="818024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>
                  <a:latin typeface="+mn-lt"/>
                </a:rPr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A6D5A1-778E-4B29-9293-4DF48DB6FC92}"/>
                </a:ext>
              </a:extLst>
            </p:cNvPr>
            <p:cNvSpPr txBox="1"/>
            <p:nvPr/>
          </p:nvSpPr>
          <p:spPr>
            <a:xfrm>
              <a:off x="5230582" y="1252518"/>
              <a:ext cx="8306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>
                  <a:latin typeface="+mn-lt"/>
                </a:rPr>
                <a:t>Âm lịch</a:t>
              </a:r>
            </a:p>
          </p:txBody>
        </p:sp>
      </p:grpSp>
      <p:pic>
        <p:nvPicPr>
          <p:cNvPr id="20" name="Giỗ tổ Hùng Vương là giỗ vị vua nào_ Tại sao lại là mồng 10 tháng 3_ _ Kênh 9 TV">
            <a:hlinkClick r:id="" action="ppaction://media"/>
            <a:extLst>
              <a:ext uri="{FF2B5EF4-FFF2-40B4-BE49-F238E27FC236}">
                <a16:creationId xmlns:a16="http://schemas.microsoft.com/office/drawing/2014/main" id="{032D7379-E481-4F35-9CDD-D77705F93F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971" y="1720240"/>
            <a:ext cx="5355771" cy="301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455498" y="441684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500" dirty="0">
                <a:latin typeface="UTM Avo" panose="02040603050506020204" pitchFamily="18" charset="0"/>
              </a:rPr>
              <a:t>Tìm từ ngữ miêu tả vẻ đẹp của xứ Nghệ.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2A8A400-9F48-4866-B1DD-7416EBE028F2}"/>
              </a:ext>
            </a:extLst>
          </p:cNvPr>
          <p:cNvGrpSpPr/>
          <p:nvPr/>
        </p:nvGrpSpPr>
        <p:grpSpPr>
          <a:xfrm>
            <a:off x="1412396" y="893465"/>
            <a:ext cx="4314352" cy="654859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592CB7B-8545-41CB-B749-5DD168DCA0C9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2993AE-9F7A-4843-BD4F-F74F41C3D83C}"/>
                </a:ext>
              </a:extLst>
            </p:cNvPr>
            <p:cNvSpPr/>
            <p:nvPr/>
          </p:nvSpPr>
          <p:spPr>
            <a:xfrm>
              <a:off x="1829681" y="3215223"/>
              <a:ext cx="4229100" cy="6548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Đường vô xứ Nghệ quanh quanh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Non xanh nước biếc như tranh họa đồ.</a:t>
              </a:r>
              <a:endParaRPr lang="vi-VN" sz="16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E86D7F-6CB7-46F0-A7ED-F28718C73871}"/>
              </a:ext>
            </a:extLst>
          </p:cNvPr>
          <p:cNvSpPr txBox="1"/>
          <p:nvPr/>
        </p:nvSpPr>
        <p:spPr>
          <a:xfrm>
            <a:off x="885392" y="1676973"/>
            <a:ext cx="247535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+mn-lt"/>
              </a:rPr>
              <a:t>Non xanh nước biếc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1123BA-3A31-408D-8E4B-D177A6F287DE}"/>
              </a:ext>
            </a:extLst>
          </p:cNvPr>
          <p:cNvSpPr txBox="1"/>
          <p:nvPr/>
        </p:nvSpPr>
        <p:spPr>
          <a:xfrm>
            <a:off x="3732892" y="1676973"/>
            <a:ext cx="223971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+mn-lt"/>
              </a:rPr>
              <a:t>Như tranh họa đồ</a:t>
            </a:r>
          </a:p>
        </p:txBody>
      </p:sp>
    </p:spTree>
    <p:extLst>
      <p:ext uri="{BB962C8B-B14F-4D97-AF65-F5344CB8AC3E}">
        <p14:creationId xmlns:p14="http://schemas.microsoft.com/office/powerpoint/2010/main" val="132625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 fullScrn="1">
                  <p:cMediaNode vol="80000">
                    <p:cTn id="32" fill="hold" display="0">
                      <p:stCondLst>
                        <p:cond delay="indefinite"/>
                      </p:stCondLst>
                    </p:cTn>
                    <p:tgtEl>
                      <p:spTgt spid="11"/>
                    </p:tgtEl>
                  </p:cMediaNode>
                </p:video>
              </p:childTnLst>
            </p:cTn>
          </p:par>
        </p:tnLst>
        <p:bldLst>
          <p:bldP spid="3" grpId="0"/>
          <p:bldP spid="5" grpId="0" animBg="1"/>
          <p:bldP spid="26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9.Canhcuanhoba[20210602101707263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3799</TotalTime>
  <Words>1398</Words>
  <Application>Microsoft Office PowerPoint</Application>
  <PresentationFormat>Custom</PresentationFormat>
  <Paragraphs>184</Paragraphs>
  <Slides>27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Calibri</vt:lpstr>
      <vt:lpstr>UTM Avo</vt:lpstr>
      <vt:lpstr>Montserrat</vt:lpstr>
      <vt:lpstr>Kalam</vt:lpstr>
      <vt:lpstr>Arial</vt:lpstr>
      <vt:lpstr>UTM Cookies</vt:lpstr>
      <vt:lpstr>Calibri Light</vt:lpstr>
      <vt:lpstr>Doodle Sketchbook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Windows 10</cp:lastModifiedBy>
  <cp:revision>248</cp:revision>
  <dcterms:modified xsi:type="dcterms:W3CDTF">2023-12-28T01:28:41Z</dcterms:modified>
</cp:coreProperties>
</file>