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8" r:id="rId5"/>
    <p:sldId id="259" r:id="rId6"/>
    <p:sldId id="28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69" r:id="rId16"/>
    <p:sldId id="267" r:id="rId17"/>
    <p:sldId id="274" r:id="rId18"/>
    <p:sldId id="277" r:id="rId19"/>
    <p:sldId id="275" r:id="rId20"/>
    <p:sldId id="276" r:id="rId21"/>
    <p:sldId id="272" r:id="rId22"/>
    <p:sldId id="278" r:id="rId23"/>
    <p:sldId id="279" r:id="rId24"/>
    <p:sldId id="280" r:id="rId25"/>
    <p:sldId id="281" r:id="rId26"/>
    <p:sldId id="282" r:id="rId27"/>
    <p:sldId id="273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FA1"/>
    <a:srgbClr val="3D5F7B"/>
    <a:srgbClr val="FF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725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EDE3-58CC-46AF-8DAE-11BFE79BE173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F933-1184-403A-ABE4-54DC1435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0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6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5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1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8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1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1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6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8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3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2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3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4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5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5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8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1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8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5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8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5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4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0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39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6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9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785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5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svg"/><Relationship Id="rId18" Type="http://schemas.openxmlformats.org/officeDocument/2006/relationships/image" Target="../media/image38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5.png"/><Relationship Id="rId17" Type="http://schemas.openxmlformats.org/officeDocument/2006/relationships/image" Target="../media/image50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4.png"/><Relationship Id="rId19" Type="http://schemas.openxmlformats.org/officeDocument/2006/relationships/image" Target="../media/image52.svg"/><Relationship Id="rId4" Type="http://schemas.openxmlformats.org/officeDocument/2006/relationships/image" Target="../media/image31.png"/><Relationship Id="rId9" Type="http://schemas.openxmlformats.org/officeDocument/2006/relationships/image" Target="../media/image42.svg"/><Relationship Id="rId14" Type="http://schemas.openxmlformats.org/officeDocument/2006/relationships/image" Target="../media/image36.png"/><Relationship Id="rId22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.svg"/><Relationship Id="rId18" Type="http://schemas.openxmlformats.org/officeDocument/2006/relationships/image" Target="../media/image97.svg"/><Relationship Id="rId3" Type="http://schemas.openxmlformats.org/officeDocument/2006/relationships/image" Target="../media/image57.svg"/><Relationship Id="rId7" Type="http://schemas.openxmlformats.org/officeDocument/2006/relationships/image" Target="../media/image81.svg"/><Relationship Id="rId12" Type="http://schemas.openxmlformats.org/officeDocument/2006/relationships/image" Target="../media/image10.png"/><Relationship Id="rId17" Type="http://schemas.openxmlformats.org/officeDocument/2006/relationships/image" Target="../media/image64.png"/><Relationship Id="rId2" Type="http://schemas.openxmlformats.org/officeDocument/2006/relationships/image" Target="../media/image44.png"/><Relationship Id="rId16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83.sv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117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image" Target="../media/image62.png"/><Relationship Id="rId3" Type="http://schemas.openxmlformats.org/officeDocument/2006/relationships/image" Target="../media/image101.svg"/><Relationship Id="rId21" Type="http://schemas.openxmlformats.org/officeDocument/2006/relationships/image" Target="../media/image76.png"/><Relationship Id="rId12" Type="http://schemas.openxmlformats.org/officeDocument/2006/relationships/image" Target="../media/image71.png"/><Relationship Id="rId7" Type="http://schemas.openxmlformats.org/officeDocument/2006/relationships/image" Target="../media/image105.svg"/><Relationship Id="rId17" Type="http://schemas.openxmlformats.org/officeDocument/2006/relationships/image" Target="../media/image109.svg"/><Relationship Id="rId2" Type="http://schemas.openxmlformats.org/officeDocument/2006/relationships/image" Target="../media/image63.png"/><Relationship Id="rId16" Type="http://schemas.openxmlformats.org/officeDocument/2006/relationships/image" Target="../media/image75.pn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4.svg"/><Relationship Id="rId5" Type="http://schemas.openxmlformats.org/officeDocument/2006/relationships/image" Target="../media/image103.svg"/><Relationship Id="rId15" Type="http://schemas.openxmlformats.org/officeDocument/2006/relationships/image" Target="../media/image74.png"/><Relationship Id="rId19" Type="http://schemas.openxmlformats.org/officeDocument/2006/relationships/image" Target="../media/image64.png"/><Relationship Id="rId14" Type="http://schemas.openxmlformats.org/officeDocument/2006/relationships/image" Target="../media/image73.png"/><Relationship Id="rId9" Type="http://schemas.openxmlformats.org/officeDocument/2006/relationships/image" Target="../media/image10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2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0.sv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10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1.sv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11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2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0.sv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3" Type="http://schemas.openxmlformats.org/officeDocument/2006/relationships/image" Target="../media/image123.svg"/><Relationship Id="rId12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31.svg"/><Relationship Id="rId10" Type="http://schemas.openxmlformats.org/officeDocument/2006/relationships/image" Target="../media/image82.png"/><Relationship Id="rId9" Type="http://schemas.openxmlformats.org/officeDocument/2006/relationships/image" Target="../media/image1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svg"/><Relationship Id="rId18" Type="http://schemas.openxmlformats.org/officeDocument/2006/relationships/image" Target="../media/image29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12" Type="http://schemas.openxmlformats.org/officeDocument/2006/relationships/image" Target="../media/image26.png"/><Relationship Id="rId17" Type="http://schemas.openxmlformats.org/officeDocument/2006/relationships/image" Target="../media/image34.svg"/><Relationship Id="rId2" Type="http://schemas.openxmlformats.org/officeDocument/2006/relationships/image" Target="../media/image22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5" Type="http://schemas.openxmlformats.org/officeDocument/2006/relationships/image" Target="../media/image32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3" Type="http://schemas.openxmlformats.org/officeDocument/2006/relationships/tags" Target="../tags/tag1.xml"/><Relationship Id="rId7" Type="http://schemas.openxmlformats.org/officeDocument/2006/relationships/image" Target="../media/image85.png"/><Relationship Id="rId12" Type="http://schemas.openxmlformats.org/officeDocument/2006/relationships/slide" Target="slide24.xml"/><Relationship Id="rId17" Type="http://schemas.openxmlformats.org/officeDocument/2006/relationships/image" Target="../media/image89.png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notesSlide" Target="../notesSlides/notesSlide1.xml"/><Relationship Id="rId15" Type="http://schemas.openxmlformats.org/officeDocument/2006/relationships/slide" Target="slide21.xml"/><Relationship Id="rId10" Type="http://schemas.openxmlformats.org/officeDocument/2006/relationships/image" Target="../media/image87.png"/><Relationship Id="rId19" Type="http://schemas.openxmlformats.org/officeDocument/2006/relationships/image" Target="../media/image91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3.wdp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gif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12" Type="http://schemas.openxmlformats.org/officeDocument/2006/relationships/slide" Target="slide2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gif"/><Relationship Id="rId3" Type="http://schemas.openxmlformats.org/officeDocument/2006/relationships/audio" Target="../media/audio3.wav"/><Relationship Id="rId7" Type="http://schemas.openxmlformats.org/officeDocument/2006/relationships/image" Target="../media/image94.png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gif"/><Relationship Id="rId3" Type="http://schemas.openxmlformats.org/officeDocument/2006/relationships/audio" Target="../media/audio4.wav"/><Relationship Id="rId7" Type="http://schemas.openxmlformats.org/officeDocument/2006/relationships/image" Target="../media/image94.png"/><Relationship Id="rId12" Type="http://schemas.openxmlformats.org/officeDocument/2006/relationships/slide" Target="slide2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gif"/><Relationship Id="rId3" Type="http://schemas.openxmlformats.org/officeDocument/2006/relationships/audio" Target="../media/audio5.wav"/><Relationship Id="rId7" Type="http://schemas.openxmlformats.org/officeDocument/2006/relationships/image" Target="../media/image94.png"/><Relationship Id="rId12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audio" Target="../media/audio6.wav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4.svg"/><Relationship Id="rId18" Type="http://schemas.openxmlformats.org/officeDocument/2006/relationships/image" Target="../media/image105.png"/><Relationship Id="rId7" Type="http://schemas.openxmlformats.org/officeDocument/2006/relationships/image" Target="../media/image139.svg"/><Relationship Id="rId12" Type="http://schemas.openxmlformats.org/officeDocument/2006/relationships/image" Target="../media/image28.png"/><Relationship Id="rId17" Type="http://schemas.openxmlformats.org/officeDocument/2006/relationships/image" Target="../media/image12.svg"/><Relationship Id="rId2" Type="http://schemas.openxmlformats.org/officeDocument/2006/relationships/image" Target="../media/image100.png"/><Relationship Id="rId16" Type="http://schemas.openxmlformats.org/officeDocument/2006/relationships/image" Target="../media/image10.pn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5" Type="http://schemas.openxmlformats.org/officeDocument/2006/relationships/image" Target="../media/image145.svg"/><Relationship Id="rId10" Type="http://schemas.openxmlformats.org/officeDocument/2006/relationships/image" Target="../media/image103.png"/><Relationship Id="rId19" Type="http://schemas.openxmlformats.org/officeDocument/2006/relationships/image" Target="../media/image14.png"/><Relationship Id="rId9" Type="http://schemas.openxmlformats.org/officeDocument/2006/relationships/image" Target="../media/image141.svg"/><Relationship Id="rId1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svg"/><Relationship Id="rId18" Type="http://schemas.openxmlformats.org/officeDocument/2006/relationships/image" Target="../media/image38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5.png"/><Relationship Id="rId17" Type="http://schemas.openxmlformats.org/officeDocument/2006/relationships/image" Target="../media/image50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4.png"/><Relationship Id="rId19" Type="http://schemas.openxmlformats.org/officeDocument/2006/relationships/image" Target="../media/image52.svg"/><Relationship Id="rId4" Type="http://schemas.openxmlformats.org/officeDocument/2006/relationships/image" Target="../media/image31.png"/><Relationship Id="rId9" Type="http://schemas.openxmlformats.org/officeDocument/2006/relationships/image" Target="../media/image42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watch?v=5he1sCixSLM&amp;t=5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svg"/><Relationship Id="rId18" Type="http://schemas.openxmlformats.org/officeDocument/2006/relationships/image" Target="../media/image38.png"/><Relationship Id="rId3" Type="http://schemas.openxmlformats.org/officeDocument/2006/relationships/image" Target="../media/image36.svg"/><Relationship Id="rId21" Type="http://schemas.openxmlformats.org/officeDocument/2006/relationships/image" Target="../media/image54.svg"/><Relationship Id="rId7" Type="http://schemas.openxmlformats.org/officeDocument/2006/relationships/image" Target="../media/image40.svg"/><Relationship Id="rId12" Type="http://schemas.openxmlformats.org/officeDocument/2006/relationships/image" Target="../media/image35.png"/><Relationship Id="rId17" Type="http://schemas.openxmlformats.org/officeDocument/2006/relationships/image" Target="../media/image50.sv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34.png"/><Relationship Id="rId19" Type="http://schemas.openxmlformats.org/officeDocument/2006/relationships/image" Target="../media/image52.svg"/><Relationship Id="rId4" Type="http://schemas.openxmlformats.org/officeDocument/2006/relationships/image" Target="../media/image31.png"/><Relationship Id="rId9" Type="http://schemas.openxmlformats.org/officeDocument/2006/relationships/image" Target="../media/image42.svg"/><Relationship Id="rId14" Type="http://schemas.openxmlformats.org/officeDocument/2006/relationships/image" Target="../media/image36.png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7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26.sv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5.svg"/><Relationship Id="rId3" Type="http://schemas.openxmlformats.org/officeDocument/2006/relationships/image" Target="../media/image59.svg"/><Relationship Id="rId7" Type="http://schemas.openxmlformats.org/officeDocument/2006/relationships/image" Target="../media/image69.sv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26.svg"/><Relationship Id="rId5" Type="http://schemas.openxmlformats.org/officeDocument/2006/relationships/image" Target="../media/image61.svg"/><Relationship Id="rId15" Type="http://schemas.openxmlformats.org/officeDocument/2006/relationships/image" Target="../media/image67.svg"/><Relationship Id="rId4" Type="http://schemas.openxmlformats.org/officeDocument/2006/relationships/image" Target="../media/image46.png"/><Relationship Id="rId14" Type="http://schemas.openxmlformats.org/officeDocument/2006/relationships/image" Target="../media/image49.png"/><Relationship Id="rId9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12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77.svg"/><Relationship Id="rId5" Type="http://schemas.openxmlformats.org/officeDocument/2006/relationships/image" Target="../media/image14.sv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7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029">
            <a:off x="8476209" y="-1136582"/>
            <a:ext cx="5358667" cy="3717575"/>
          </a:xfrm>
          <a:custGeom>
            <a:avLst/>
            <a:gdLst/>
            <a:ahLst/>
            <a:cxnLst/>
            <a:rect l="l" t="t" r="r" b="b"/>
            <a:pathLst>
              <a:path w="8038001" h="5576363">
                <a:moveTo>
                  <a:pt x="0" y="0"/>
                </a:moveTo>
                <a:lnTo>
                  <a:pt x="8038000" y="0"/>
                </a:lnTo>
                <a:lnTo>
                  <a:pt x="8038000" y="5576363"/>
                </a:lnTo>
                <a:lnTo>
                  <a:pt x="0" y="557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85517" y="4971989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6407" y="4534720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3435" y="3975711"/>
            <a:ext cx="4876800" cy="420624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08758">
            <a:off x="5470715" y="6036057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08758">
            <a:off x="11334422" y="3222222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92421">
            <a:off x="271765" y="223888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72755" y="1568926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3" y="0"/>
                </a:lnTo>
                <a:lnTo>
                  <a:pt x="6413563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12" y="-65980"/>
            <a:ext cx="1911039" cy="19110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24" y="5530860"/>
            <a:ext cx="1308721" cy="13493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0649" y="582870"/>
            <a:ext cx="5169856" cy="2127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40962" y="2305690"/>
            <a:ext cx="1457070" cy="1237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7465" y="2005979"/>
            <a:ext cx="7187807" cy="1353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94112" y="3015284"/>
            <a:ext cx="4993057" cy="16277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7163" y="4761755"/>
            <a:ext cx="594411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79156" y="1457068"/>
            <a:ext cx="6693988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1842" flipH="1">
            <a:off x="1016749" y="2822827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3020" y="4241737"/>
            <a:ext cx="4305962" cy="2458313"/>
          </a:xfrm>
          <a:custGeom>
            <a:avLst/>
            <a:gdLst/>
            <a:ahLst/>
            <a:cxnLst/>
            <a:rect l="l" t="t" r="r" b="b"/>
            <a:pathLst>
              <a:path w="6458943" h="3687469">
                <a:moveTo>
                  <a:pt x="0" y="0"/>
                </a:moveTo>
                <a:lnTo>
                  <a:pt x="6458942" y="0"/>
                </a:lnTo>
                <a:lnTo>
                  <a:pt x="6458942" y="3687470"/>
                </a:lnTo>
                <a:lnTo>
                  <a:pt x="0" y="368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51394" flipH="1">
            <a:off x="850777" y="4962453"/>
            <a:ext cx="1468111" cy="1412056"/>
          </a:xfrm>
          <a:custGeom>
            <a:avLst/>
            <a:gdLst/>
            <a:ahLst/>
            <a:cxnLst/>
            <a:rect l="l" t="t" r="r" b="b"/>
            <a:pathLst>
              <a:path w="2202166" h="2118084">
                <a:moveTo>
                  <a:pt x="2202166" y="0"/>
                </a:moveTo>
                <a:lnTo>
                  <a:pt x="0" y="0"/>
                </a:lnTo>
                <a:lnTo>
                  <a:pt x="0" y="2118083"/>
                </a:lnTo>
                <a:lnTo>
                  <a:pt x="2202166" y="2118083"/>
                </a:lnTo>
                <a:lnTo>
                  <a:pt x="22021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8131">
            <a:off x="10139967" y="4834944"/>
            <a:ext cx="1057657" cy="1647908"/>
          </a:xfrm>
          <a:custGeom>
            <a:avLst/>
            <a:gdLst/>
            <a:ahLst/>
            <a:cxnLst/>
            <a:rect l="l" t="t" r="r" b="b"/>
            <a:pathLst>
              <a:path w="1586486" h="2471862">
                <a:moveTo>
                  <a:pt x="0" y="0"/>
                </a:moveTo>
                <a:lnTo>
                  <a:pt x="1586486" y="0"/>
                </a:lnTo>
                <a:lnTo>
                  <a:pt x="1586486" y="2471862"/>
                </a:lnTo>
                <a:lnTo>
                  <a:pt x="0" y="247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80471">
            <a:off x="9840421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80471">
            <a:off x="-666202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6387" y="1638082"/>
            <a:ext cx="3719226" cy="320783"/>
          </a:xfrm>
          <a:custGeom>
            <a:avLst/>
            <a:gdLst/>
            <a:ahLst/>
            <a:cxnLst/>
            <a:rect l="l" t="t" r="r" b="b"/>
            <a:pathLst>
              <a:path w="5578839" h="481175">
                <a:moveTo>
                  <a:pt x="0" y="0"/>
                </a:moveTo>
                <a:lnTo>
                  <a:pt x="5578840" y="0"/>
                </a:lnTo>
                <a:lnTo>
                  <a:pt x="5578840" y="481174"/>
                </a:lnTo>
                <a:lnTo>
                  <a:pt x="0" y="481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528409" y="2000886"/>
            <a:ext cx="11135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      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đem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80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,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đó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 </a:t>
            </a:r>
            <a:r>
              <a:rPr lang="en-US" sz="4000" dirty="0" err="1" smtClean="0"/>
              <a:t>nhiều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 10 </a:t>
            </a:r>
            <a:r>
              <a:rPr lang="en-US" sz="4000" dirty="0" err="1" smtClean="0"/>
              <a:t>quả</a:t>
            </a:r>
            <a:r>
              <a:rPr lang="en-US" sz="4000" dirty="0" smtClean="0"/>
              <a:t>. </a:t>
            </a:r>
            <a:r>
              <a:rPr lang="en-US" sz="4000" dirty="0" err="1" smtClean="0"/>
              <a:t>Hỏi</a:t>
            </a:r>
            <a:r>
              <a:rPr lang="en-US" sz="4000" dirty="0" smtClean="0"/>
              <a:t> </a:t>
            </a:r>
            <a:r>
              <a:rPr lang="en-US" sz="4000" dirty="0" err="1" smtClean="0"/>
              <a:t>mẹ</a:t>
            </a:r>
            <a:r>
              <a:rPr lang="en-US" sz="4000" dirty="0" smtClean="0"/>
              <a:t> </a:t>
            </a:r>
            <a:r>
              <a:rPr lang="en-US" sz="4000" dirty="0" err="1" smtClean="0"/>
              <a:t>đem</a:t>
            </a:r>
            <a:r>
              <a:rPr lang="en-US" sz="4000" dirty="0" smtClean="0"/>
              <a:t> </a:t>
            </a:r>
            <a:r>
              <a:rPr lang="en-US" sz="4000" dirty="0" err="1" smtClean="0"/>
              <a:t>ra</a:t>
            </a:r>
            <a:r>
              <a:rPr lang="en-US" sz="4000" dirty="0" smtClean="0"/>
              <a:t> </a:t>
            </a:r>
            <a:r>
              <a:rPr lang="en-US" sz="4000" dirty="0" err="1" smtClean="0"/>
              <a:t>chợ</a:t>
            </a:r>
            <a:r>
              <a:rPr lang="en-US" sz="4000" dirty="0" smtClean="0"/>
              <a:t> </a:t>
            </a:r>
            <a:r>
              <a:rPr lang="en-US" sz="4000" dirty="0" err="1" smtClean="0"/>
              <a:t>bán</a:t>
            </a:r>
            <a:r>
              <a:rPr lang="en-US" sz="4000" dirty="0" smtClean="0"/>
              <a:t> </a:t>
            </a:r>
            <a:r>
              <a:rPr lang="en-US" sz="4000" dirty="0" err="1" smtClean="0"/>
              <a:t>bao</a:t>
            </a:r>
            <a:r>
              <a:rPr lang="en-US" sz="4000" dirty="0" smtClean="0"/>
              <a:t> </a:t>
            </a:r>
            <a:r>
              <a:rPr lang="en-US" sz="4000" dirty="0" err="1" smtClean="0"/>
              <a:t>nhiêu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gà</a:t>
            </a:r>
            <a:r>
              <a:rPr lang="en-US" sz="4000" dirty="0" smtClean="0"/>
              <a:t>, </a:t>
            </a:r>
            <a:r>
              <a:rPr lang="en-US" sz="4000" dirty="0" err="1" smtClean="0"/>
              <a:t>bao</a:t>
            </a:r>
            <a:r>
              <a:rPr lang="en-US" sz="4000" dirty="0" smtClean="0"/>
              <a:t> </a:t>
            </a:r>
            <a:r>
              <a:rPr lang="en-US" sz="4000" dirty="0" err="1" smtClean="0"/>
              <a:t>nhiêu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 </a:t>
            </a:r>
            <a:r>
              <a:rPr lang="en-US" sz="4000" dirty="0" err="1" smtClean="0"/>
              <a:t>trứng</a:t>
            </a:r>
            <a:r>
              <a:rPr lang="en-US" sz="4000" dirty="0" smtClean="0"/>
              <a:t> </a:t>
            </a:r>
            <a:r>
              <a:rPr lang="en-US" sz="4000" dirty="0" err="1" smtClean="0"/>
              <a:t>vịt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12" name="Freeform 9"/>
          <p:cNvSpPr/>
          <p:nvPr/>
        </p:nvSpPr>
        <p:spPr>
          <a:xfrm>
            <a:off x="7719177" y="589196"/>
            <a:ext cx="796716" cy="1262124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5206558" y="-13573"/>
            <a:ext cx="2003474" cy="1824755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>
            <a:off x="3943020" y="617913"/>
            <a:ext cx="842279" cy="1204690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099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40684" y="981444"/>
            <a:ext cx="5095578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 smtClean="0">
                <a:solidFill>
                  <a:srgbClr val="FAF9F5"/>
                </a:solidFill>
              </a:rPr>
              <a:t>Thảo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luận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nhóm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phân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tích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và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tìm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cách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giải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bài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toán</a:t>
            </a:r>
            <a:r>
              <a:rPr lang="en-US" sz="5400" dirty="0" smtClean="0">
                <a:solidFill>
                  <a:srgbClr val="FAF9F5"/>
                </a:solidFill>
              </a:rPr>
              <a:t>.</a:t>
            </a:r>
            <a:endParaRPr lang="en-US" sz="5400" dirty="0">
              <a:solidFill>
                <a:srgbClr val="FAF9F5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52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/>
          <p:nvPr/>
        </p:nvSpPr>
        <p:spPr>
          <a:xfrm>
            <a:off x="9046214" y="722576"/>
            <a:ext cx="2099250" cy="1741419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-82922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169872" y="610654"/>
            <a:ext cx="8725224" cy="2796099"/>
            <a:chOff x="2255815" y="902245"/>
            <a:chExt cx="6014550" cy="19274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293162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195681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255815" y="1951002"/>
              <a:ext cx="91244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6200000">
              <a:off x="4998451" y="126742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5400000">
              <a:off x="4545152" y="1260230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5400000">
              <a:off x="6028541" y="1158921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0385" y="1910640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10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036" y="1745325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80 </a:t>
              </a:r>
              <a:r>
                <a:rPr lang="en-US" sz="3200" b="1" dirty="0" err="1" smtClean="0">
                  <a:solidFill>
                    <a:schemeClr val="bg1"/>
                  </a:solidFill>
                </a:rPr>
                <a:t>quả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5815" y="1374604"/>
              <a:ext cx="135438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6746" y="90224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Freeform 9"/>
          <p:cNvSpPr/>
          <p:nvPr/>
        </p:nvSpPr>
        <p:spPr>
          <a:xfrm flipH="1">
            <a:off x="3181370" y="1938468"/>
            <a:ext cx="588728" cy="932638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10"/>
          <p:cNvSpPr/>
          <p:nvPr/>
        </p:nvSpPr>
        <p:spPr>
          <a:xfrm>
            <a:off x="3153513" y="902058"/>
            <a:ext cx="680071" cy="972688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072" y="339920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30121" y="2961729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 smtClean="0">
                <a:solidFill>
                  <a:srgbClr val="FAF9F5"/>
                </a:solidFill>
              </a:rPr>
              <a:t>Bài</a:t>
            </a:r>
            <a:r>
              <a:rPr lang="en-US" sz="4000" u="sng" spc="213" dirty="0" smtClean="0">
                <a:solidFill>
                  <a:srgbClr val="FAF9F5"/>
                </a:solidFill>
              </a:rPr>
              <a:t> </a:t>
            </a:r>
            <a:r>
              <a:rPr lang="en-US" sz="4000" u="sng" spc="213" dirty="0" err="1" smtClean="0">
                <a:solidFill>
                  <a:srgbClr val="FAF9F5"/>
                </a:solidFill>
              </a:rPr>
              <a:t>giải</a:t>
            </a:r>
            <a:r>
              <a:rPr lang="en-US" sz="4000" u="sng" spc="213" dirty="0" smtClean="0">
                <a:solidFill>
                  <a:srgbClr val="FAF9F5"/>
                </a:solidFill>
              </a:rPr>
              <a:t>:</a:t>
            </a:r>
            <a:endParaRPr lang="en-US" sz="4000" u="sng" spc="213" dirty="0">
              <a:solidFill>
                <a:srgbClr val="FAF9F5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33214" y="227734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14922" y="1027280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80 – 10 = 70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70 : 2 = 35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35 + 10 = 45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35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45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4091" y="1101167"/>
            <a:ext cx="4278415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80 + 10 = 90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</a:t>
            </a:r>
            <a:r>
              <a:rPr lang="en-US" sz="3200" dirty="0" smtClean="0">
                <a:solidFill>
                  <a:schemeClr val="bg1"/>
                </a:solidFill>
              </a:rPr>
              <a:t>0 : 2 = 45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có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4</a:t>
            </a:r>
            <a:r>
              <a:rPr lang="en-US" sz="3200" dirty="0" smtClean="0">
                <a:solidFill>
                  <a:schemeClr val="bg1"/>
                </a:solidFill>
              </a:rPr>
              <a:t>5 – 10 = 35 (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gà</a:t>
            </a:r>
            <a:r>
              <a:rPr lang="en-US" sz="3200" dirty="0" smtClean="0">
                <a:solidFill>
                  <a:schemeClr val="bg1"/>
                </a:solidFill>
              </a:rPr>
              <a:t> 45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trứng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vịt</a:t>
            </a:r>
            <a:r>
              <a:rPr lang="en-US" sz="3200" dirty="0" smtClean="0">
                <a:solidFill>
                  <a:schemeClr val="bg1"/>
                </a:solidFill>
              </a:rPr>
              <a:t> 35 </a:t>
            </a:r>
            <a:r>
              <a:rPr lang="en-US" sz="3200" dirty="0" err="1" smtClean="0">
                <a:solidFill>
                  <a:schemeClr val="bg1"/>
                </a:solidFill>
              </a:rPr>
              <a:t>quả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5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2083" t="13047" b="36703"/>
          <a:stretch/>
        </p:blipFill>
        <p:spPr>
          <a:xfrm>
            <a:off x="-30480" y="-30480"/>
            <a:ext cx="8434354" cy="692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957" y="3783698"/>
            <a:ext cx="6976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3D5F7B"/>
                </a:solidFill>
              </a:rPr>
              <a:t>       Mai </a:t>
            </a:r>
            <a:r>
              <a:rPr lang="en-US" sz="4000" b="1" dirty="0" err="1" smtClean="0">
                <a:solidFill>
                  <a:srgbClr val="3D5F7B"/>
                </a:solidFill>
              </a:rPr>
              <a:t>hơn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Mi</a:t>
            </a:r>
            <a:r>
              <a:rPr lang="en-US" sz="4000" b="1" dirty="0" smtClean="0">
                <a:solidFill>
                  <a:srgbClr val="3D5F7B"/>
                </a:solidFill>
              </a:rPr>
              <a:t> 3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. </a:t>
            </a:r>
            <a:r>
              <a:rPr lang="en-US" sz="4000" b="1" dirty="0" err="1" smtClean="0">
                <a:solidFill>
                  <a:srgbClr val="3D5F7B"/>
                </a:solidFill>
              </a:rPr>
              <a:t>Năm</a:t>
            </a:r>
            <a:r>
              <a:rPr lang="en-US" sz="4000" b="1" dirty="0" smtClean="0">
                <a:solidFill>
                  <a:srgbClr val="3D5F7B"/>
                </a:solidFill>
              </a:rPr>
              <a:t> nay </a:t>
            </a:r>
            <a:r>
              <a:rPr lang="en-US" sz="4000" b="1" dirty="0" err="1" smtClean="0">
                <a:solidFill>
                  <a:srgbClr val="3D5F7B"/>
                </a:solidFill>
              </a:rPr>
              <a:t>tổng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số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của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hai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chị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là</a:t>
            </a:r>
            <a:r>
              <a:rPr lang="en-US" sz="4000" b="1" dirty="0" smtClean="0">
                <a:solidFill>
                  <a:srgbClr val="3D5F7B"/>
                </a:solidFill>
              </a:rPr>
              <a:t> 15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. </a:t>
            </a:r>
            <a:r>
              <a:rPr lang="en-US" sz="4000" b="1" dirty="0" err="1" smtClean="0">
                <a:solidFill>
                  <a:srgbClr val="3D5F7B"/>
                </a:solidFill>
              </a:rPr>
              <a:t>Hỏi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năm</a:t>
            </a:r>
            <a:r>
              <a:rPr lang="en-US" sz="4000" b="1" dirty="0" smtClean="0">
                <a:solidFill>
                  <a:srgbClr val="3D5F7B"/>
                </a:solidFill>
              </a:rPr>
              <a:t> nay Mai </a:t>
            </a:r>
            <a:r>
              <a:rPr lang="en-US" sz="4000" b="1" dirty="0" err="1" smtClean="0">
                <a:solidFill>
                  <a:srgbClr val="3D5F7B"/>
                </a:solidFill>
              </a:rPr>
              <a:t>mấy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, </a:t>
            </a:r>
            <a:r>
              <a:rPr lang="en-US" sz="4000" b="1" dirty="0" err="1" smtClean="0">
                <a:solidFill>
                  <a:srgbClr val="3D5F7B"/>
                </a:solidFill>
              </a:rPr>
              <a:t>em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Mi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mấy</a:t>
            </a:r>
            <a:r>
              <a:rPr lang="en-US" sz="4000" b="1" dirty="0" smtClean="0">
                <a:solidFill>
                  <a:srgbClr val="3D5F7B"/>
                </a:solidFill>
              </a:rPr>
              <a:t> </a:t>
            </a:r>
            <a:r>
              <a:rPr lang="en-US" sz="4000" b="1" dirty="0" err="1" smtClean="0">
                <a:solidFill>
                  <a:srgbClr val="3D5F7B"/>
                </a:solidFill>
              </a:rPr>
              <a:t>tuổi</a:t>
            </a:r>
            <a:r>
              <a:rPr lang="en-US" sz="4000" b="1" dirty="0" smtClean="0">
                <a:solidFill>
                  <a:srgbClr val="3D5F7B"/>
                </a:solidFill>
              </a:rPr>
              <a:t>?</a:t>
            </a:r>
            <a:endParaRPr lang="en-US" sz="4000" b="1" dirty="0">
              <a:solidFill>
                <a:srgbClr val="3D5F7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772" y="0"/>
            <a:ext cx="5857548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50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474" y="2006533"/>
            <a:ext cx="2959628" cy="4830253"/>
          </a:xfrm>
          <a:custGeom>
            <a:avLst/>
            <a:gdLst/>
            <a:ahLst/>
            <a:cxnLst/>
            <a:rect l="l" t="t" r="r" b="b"/>
            <a:pathLst>
              <a:path w="4439442" h="7245380">
                <a:moveTo>
                  <a:pt x="0" y="0"/>
                </a:moveTo>
                <a:lnTo>
                  <a:pt x="4439442" y="0"/>
                </a:lnTo>
                <a:lnTo>
                  <a:pt x="4439442" y="7245380"/>
                </a:lnTo>
                <a:lnTo>
                  <a:pt x="0" y="724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76114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817285" y="608444"/>
            <a:ext cx="7545915" cy="2669181"/>
            <a:chOff x="2914953" y="989733"/>
            <a:chExt cx="5201618" cy="183994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1953868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2934574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914953" y="1942626"/>
              <a:ext cx="662580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smtClean="0">
                  <a:solidFill>
                    <a:srgbClr val="3D5F7B"/>
                  </a:solidFill>
                </a:rPr>
                <a:t>Mai: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5400000">
              <a:off x="4998452" y="778847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6200000">
              <a:off x="4561521" y="651243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6200000">
              <a:off x="6028541" y="1705802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5267" y="1650217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3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13242" y="1650217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3D5F7B"/>
                  </a:solidFill>
                </a:rPr>
                <a:t>15 </a:t>
              </a:r>
              <a:r>
                <a:rPr lang="en-US" sz="3200" b="1" dirty="0" err="1" smtClean="0">
                  <a:solidFill>
                    <a:srgbClr val="3D5F7B"/>
                  </a:solidFill>
                </a:rPr>
                <a:t>tuổi</a:t>
              </a:r>
              <a:endParaRPr lang="en-US" sz="3200" b="1" dirty="0">
                <a:solidFill>
                  <a:srgbClr val="3D5F7B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36229" y="1395716"/>
              <a:ext cx="523712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3200" dirty="0" smtClean="0">
                  <a:solidFill>
                    <a:srgbClr val="3D5F7B"/>
                  </a:solidFill>
                </a:rPr>
                <a:t>: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43999" y="989733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</a:rPr>
                <a:t>? </a:t>
              </a:r>
              <a:r>
                <a:rPr lang="en-US" sz="3200" dirty="0" err="1" smtClean="0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50" y="258321"/>
            <a:ext cx="3120500" cy="11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6643" y="46325"/>
            <a:ext cx="5992857" cy="3933254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92012" y="2789901"/>
            <a:ext cx="10129987" cy="6711116"/>
          </a:xfrm>
          <a:custGeom>
            <a:avLst/>
            <a:gdLst/>
            <a:ahLst/>
            <a:cxnLst/>
            <a:rect l="l" t="t" r="r" b="b"/>
            <a:pathLst>
              <a:path w="15194980" h="10066674">
                <a:moveTo>
                  <a:pt x="0" y="0"/>
                </a:moveTo>
                <a:lnTo>
                  <a:pt x="15194980" y="0"/>
                </a:lnTo>
                <a:lnTo>
                  <a:pt x="15194980" y="10066674"/>
                </a:lnTo>
                <a:lnTo>
                  <a:pt x="0" y="100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7135" y="3971748"/>
            <a:ext cx="2418362" cy="2136953"/>
          </a:xfrm>
          <a:custGeom>
            <a:avLst/>
            <a:gdLst/>
            <a:ahLst/>
            <a:cxnLst/>
            <a:rect l="l" t="t" r="r" b="b"/>
            <a:pathLst>
              <a:path w="3627543" h="3205429">
                <a:moveTo>
                  <a:pt x="0" y="0"/>
                </a:moveTo>
                <a:lnTo>
                  <a:pt x="3627544" y="0"/>
                </a:lnTo>
                <a:lnTo>
                  <a:pt x="3627544" y="3205429"/>
                </a:lnTo>
                <a:lnTo>
                  <a:pt x="0" y="320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82243" y="1443320"/>
            <a:ext cx="1709562" cy="2136953"/>
          </a:xfrm>
          <a:custGeom>
            <a:avLst/>
            <a:gdLst/>
            <a:ahLst/>
            <a:cxnLst/>
            <a:rect l="l" t="t" r="r" b="b"/>
            <a:pathLst>
              <a:path w="2564343" h="3205429">
                <a:moveTo>
                  <a:pt x="0" y="0"/>
                </a:moveTo>
                <a:lnTo>
                  <a:pt x="2564343" y="0"/>
                </a:lnTo>
                <a:lnTo>
                  <a:pt x="2564343" y="3205430"/>
                </a:lnTo>
                <a:lnTo>
                  <a:pt x="0" y="320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8800" y="2078320"/>
            <a:ext cx="3758681" cy="595756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59751" y="1125923"/>
            <a:ext cx="4793900" cy="1981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5400" dirty="0" err="1" smtClean="0">
                <a:solidFill>
                  <a:srgbClr val="FAF9F5"/>
                </a:solidFill>
              </a:rPr>
              <a:t>Thảo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luận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nhóm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phân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tích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và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lựa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chọn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cách</a:t>
            </a:r>
            <a:r>
              <a:rPr lang="en-US" sz="5400" dirty="0" smtClean="0">
                <a:solidFill>
                  <a:srgbClr val="FAF9F5"/>
                </a:solidFill>
              </a:rPr>
              <a:t> </a:t>
            </a:r>
            <a:r>
              <a:rPr lang="en-US" sz="5400" dirty="0" err="1" smtClean="0">
                <a:solidFill>
                  <a:srgbClr val="FAF9F5"/>
                </a:solidFill>
              </a:rPr>
              <a:t>giải</a:t>
            </a:r>
            <a:r>
              <a:rPr lang="en-US" sz="5400" dirty="0" smtClean="0">
                <a:solidFill>
                  <a:srgbClr val="FAF9F5"/>
                </a:solidFill>
              </a:rPr>
              <a:t>.</a:t>
            </a:r>
            <a:endParaRPr lang="en-US" sz="5400" dirty="0">
              <a:solidFill>
                <a:srgbClr val="FAF9F5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670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87992" y="3669742"/>
            <a:ext cx="2228703" cy="3210514"/>
          </a:xfrm>
          <a:custGeom>
            <a:avLst/>
            <a:gdLst/>
            <a:ahLst/>
            <a:cxnLst/>
            <a:rect l="l" t="t" r="r" b="b"/>
            <a:pathLst>
              <a:path w="3343054" h="9677262">
                <a:moveTo>
                  <a:pt x="0" y="0"/>
                </a:moveTo>
                <a:lnTo>
                  <a:pt x="3343054" y="0"/>
                </a:lnTo>
                <a:lnTo>
                  <a:pt x="3343054" y="9677262"/>
                </a:lnTo>
                <a:lnTo>
                  <a:pt x="0" y="967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 b="-10095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89929" y="947017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 smtClean="0">
                <a:solidFill>
                  <a:srgbClr val="FAF9F5"/>
                </a:solidFill>
              </a:rPr>
              <a:t>Bài</a:t>
            </a:r>
            <a:r>
              <a:rPr lang="en-US" sz="4000" u="sng" spc="213" dirty="0" smtClean="0">
                <a:solidFill>
                  <a:srgbClr val="FAF9F5"/>
                </a:solidFill>
              </a:rPr>
              <a:t> </a:t>
            </a:r>
            <a:r>
              <a:rPr lang="en-US" sz="4000" u="sng" spc="213" dirty="0" err="1" smtClean="0">
                <a:solidFill>
                  <a:srgbClr val="FAF9F5"/>
                </a:solidFill>
              </a:rPr>
              <a:t>giải</a:t>
            </a:r>
            <a:r>
              <a:rPr lang="en-US" sz="4000" u="sng" spc="213" dirty="0" smtClean="0">
                <a:solidFill>
                  <a:srgbClr val="FAF9F5"/>
                </a:solidFill>
              </a:rPr>
              <a:t>:</a:t>
            </a:r>
            <a:endParaRPr lang="en-US" sz="4000" u="sng" spc="213" dirty="0">
              <a:solidFill>
                <a:srgbClr val="FAF9F5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00772" y="230782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778828" y="1241425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15 – 3 = 12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12 : 2 = 6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6 + 3 = 9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6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 Mai 9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2489" y="1356120"/>
            <a:ext cx="4561511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Cách</a:t>
            </a:r>
            <a:r>
              <a:rPr lang="en-US" sz="3200" dirty="0" smtClean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Hai </a:t>
            </a:r>
            <a:r>
              <a:rPr lang="en-US" sz="3200" dirty="0" err="1" smtClean="0">
                <a:solidFill>
                  <a:schemeClr val="bg1"/>
                </a:solidFill>
              </a:rPr>
              <a:t>lần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là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15 + 3 = 18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Mai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18 : 2 = 9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em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năm</a:t>
            </a:r>
            <a:r>
              <a:rPr lang="en-US" sz="3200" dirty="0" smtClean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9 – 3 = 6 (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Đáp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số</a:t>
            </a:r>
            <a:r>
              <a:rPr lang="en-US" sz="3200" dirty="0" smtClean="0">
                <a:solidFill>
                  <a:schemeClr val="bg1"/>
                </a:solidFill>
              </a:rPr>
              <a:t>: Mai 9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en-US" sz="3200" dirty="0" err="1" smtClean="0">
                <a:solidFill>
                  <a:schemeClr val="bg1"/>
                </a:solidFill>
              </a:rPr>
              <a:t>Mi</a:t>
            </a:r>
            <a:r>
              <a:rPr lang="en-US" sz="3200" dirty="0" smtClean="0">
                <a:solidFill>
                  <a:schemeClr val="bg1"/>
                </a:solidFill>
              </a:rPr>
              <a:t> 6 </a:t>
            </a:r>
            <a:r>
              <a:rPr lang="en-US" sz="3200" dirty="0" err="1" smtClean="0">
                <a:solidFill>
                  <a:schemeClr val="bg1"/>
                </a:solidFill>
              </a:rPr>
              <a:t>tuổi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7993"/>
            <a:ext cx="12192000" cy="1880007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838328" y="-166142"/>
            <a:ext cx="2707344" cy="2343083"/>
          </a:xfrm>
          <a:custGeom>
            <a:avLst/>
            <a:gdLst/>
            <a:ahLst/>
            <a:cxnLst/>
            <a:rect l="l" t="t" r="r" b="b"/>
            <a:pathLst>
              <a:path w="4061016" h="3514625">
                <a:moveTo>
                  <a:pt x="0" y="0"/>
                </a:moveTo>
                <a:lnTo>
                  <a:pt x="4061016" y="0"/>
                </a:lnTo>
                <a:lnTo>
                  <a:pt x="4061016" y="3514626"/>
                </a:lnTo>
                <a:lnTo>
                  <a:pt x="0" y="351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463" y="605120"/>
            <a:ext cx="2373696" cy="2062957"/>
          </a:xfrm>
          <a:custGeom>
            <a:avLst/>
            <a:gdLst/>
            <a:ahLst/>
            <a:cxnLst/>
            <a:rect l="l" t="t" r="r" b="b"/>
            <a:pathLst>
              <a:path w="3560544" h="3094436">
                <a:moveTo>
                  <a:pt x="0" y="0"/>
                </a:moveTo>
                <a:lnTo>
                  <a:pt x="3560544" y="0"/>
                </a:lnTo>
                <a:lnTo>
                  <a:pt x="3560544" y="3094436"/>
                </a:lnTo>
                <a:lnTo>
                  <a:pt x="0" y="3094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75520" y="-1316994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0" y="0"/>
                </a:moveTo>
                <a:lnTo>
                  <a:pt x="4051120" y="0"/>
                </a:lnTo>
                <a:lnTo>
                  <a:pt x="4051120" y="4141480"/>
                </a:lnTo>
                <a:lnTo>
                  <a:pt x="0" y="41414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540874" y="906285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4051120" y="0"/>
                </a:moveTo>
                <a:lnTo>
                  <a:pt x="0" y="0"/>
                </a:lnTo>
                <a:lnTo>
                  <a:pt x="0" y="4141480"/>
                </a:lnTo>
                <a:lnTo>
                  <a:pt x="4051120" y="4141480"/>
                </a:lnTo>
                <a:lnTo>
                  <a:pt x="40511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629" y="1244220"/>
            <a:ext cx="10882303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153" y="516717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2" y="0"/>
                </a:lnTo>
                <a:lnTo>
                  <a:pt x="1171172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81050" y="685800"/>
            <a:ext cx="7437398" cy="4081272"/>
          </a:xfrm>
          <a:custGeom>
            <a:avLst/>
            <a:gdLst/>
            <a:ahLst/>
            <a:cxnLst/>
            <a:rect l="l" t="t" r="r" b="b"/>
            <a:pathLst>
              <a:path w="11156097" h="6121908">
                <a:moveTo>
                  <a:pt x="11156097" y="0"/>
                </a:moveTo>
                <a:lnTo>
                  <a:pt x="0" y="0"/>
                </a:lnTo>
                <a:lnTo>
                  <a:pt x="0" y="6121908"/>
                </a:lnTo>
                <a:lnTo>
                  <a:pt x="11156097" y="6121908"/>
                </a:lnTo>
                <a:lnTo>
                  <a:pt x="111560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35241" y="2426883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3081" y="27105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3685" y="5709777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3902175" y="5457348"/>
            <a:ext cx="1362867" cy="1043213"/>
          </a:xfrm>
          <a:custGeom>
            <a:avLst/>
            <a:gdLst/>
            <a:ahLst/>
            <a:cxnLst/>
            <a:rect l="l" t="t" r="r" b="b"/>
            <a:pathLst>
              <a:path w="2044300" h="1564819">
                <a:moveTo>
                  <a:pt x="0" y="0"/>
                </a:moveTo>
                <a:lnTo>
                  <a:pt x="2044300" y="0"/>
                </a:lnTo>
                <a:lnTo>
                  <a:pt x="2044300" y="1564819"/>
                </a:lnTo>
                <a:lnTo>
                  <a:pt x="0" y="1564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0963756" y="383781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3513983"/>
                </a:moveTo>
                <a:lnTo>
                  <a:pt x="3639719" y="3513983"/>
                </a:lnTo>
                <a:lnTo>
                  <a:pt x="3639719" y="0"/>
                </a:lnTo>
                <a:lnTo>
                  <a:pt x="0" y="0"/>
                </a:lnTo>
                <a:lnTo>
                  <a:pt x="0" y="351398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63899" y="685800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0394" y="5511759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92315" y="576257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90556" y="920837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852420" y="3601703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50660" y="394628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6" y="0"/>
                </a:lnTo>
                <a:lnTo>
                  <a:pt x="823226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30441" y="2640277"/>
            <a:ext cx="445754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40"/>
              </a:lnSpc>
            </a:pPr>
            <a:r>
              <a:rPr lang="en-US" sz="3200" dirty="0" err="1">
                <a:solidFill>
                  <a:srgbClr val="FFFFFF"/>
                </a:solidFill>
                <a:latin typeface="Calibri"/>
              </a:rPr>
              <a:t>S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ẵn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sàng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vào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tiết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Toán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cùng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thầy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chưa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/>
              </a:rPr>
              <a:t>nào</a:t>
            </a:r>
            <a:r>
              <a:rPr lang="en-US" sz="3200" dirty="0">
                <a:solidFill>
                  <a:srgbClr val="FFFFFF"/>
                </a:solidFill>
                <a:latin typeface="Calibri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2153" y="1291379"/>
            <a:ext cx="638916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548133" y="403640"/>
            <a:ext cx="91213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774810" y="3208749"/>
            <a:ext cx="4101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11900" y="5011501"/>
            <a:ext cx="396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 smtClean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665054" y="3299169"/>
            <a:ext cx="4059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B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979769" y="5159622"/>
            <a:ext cx="40661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36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3939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4023" y="395923"/>
            <a:ext cx="925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bố và tuổi con cộng lại được 58 tuổi. Bố hơn con 38 tuổi. Hỏi bố bao nhiêu tuổi, con bao nhiêu tuổi?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6168" y="3119774"/>
            <a:ext cx="3544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10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44160" y="5007130"/>
            <a:ext cx="31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182537" y="3109470"/>
            <a:ext cx="3166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225723" y="4906261"/>
            <a:ext cx="320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40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</a:t>
            </a:r>
            <a:r>
              <a:rPr lang="en-US" sz="4000" b="1" dirty="0" err="1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54059" y="2749094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31561" y="4789515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54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15300"/>
            <a:ext cx="88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30 học sinh tập bơi trong đó có số em đã biết bới ít hơn số em chưa biết bơi là 6 em. Hỏi có bao nhiêu em chưa biết bơi?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189249" y="3132333"/>
            <a:ext cx="379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38198" y="5038604"/>
            <a:ext cx="3826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996442" y="3176165"/>
            <a:ext cx="3904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809385" y="4953835"/>
            <a:ext cx="416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em chưa </a:t>
            </a:r>
            <a:r>
              <a:rPr lang="pt-BR" sz="3600" b="1" dirty="0" smtClean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biết, </a:t>
            </a:r>
            <a:r>
              <a:rPr lang="pt-BR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em biết bơi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3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75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487115"/>
            <a:ext cx="925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713258" y="3155557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1; 7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738883" y="504316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; 8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589687" y="3142263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; 6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65012" y="4979897"/>
            <a:ext cx="1775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3; 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610229" y="4733049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598255" y="275950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751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26103" y="1519207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0"/>
                </a:moveTo>
                <a:lnTo>
                  <a:pt x="3639719" y="0"/>
                </a:lnTo>
                <a:lnTo>
                  <a:pt x="3639719" y="3513983"/>
                </a:lnTo>
                <a:lnTo>
                  <a:pt x="0" y="351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64271" y="3486339"/>
            <a:ext cx="4522959" cy="3371661"/>
          </a:xfrm>
          <a:custGeom>
            <a:avLst/>
            <a:gdLst/>
            <a:ahLst/>
            <a:cxnLst/>
            <a:rect l="l" t="t" r="r" b="b"/>
            <a:pathLst>
              <a:path w="6784439" h="5057491">
                <a:moveTo>
                  <a:pt x="6784439" y="0"/>
                </a:moveTo>
                <a:lnTo>
                  <a:pt x="0" y="0"/>
                </a:lnTo>
                <a:lnTo>
                  <a:pt x="0" y="5057491"/>
                </a:lnTo>
                <a:lnTo>
                  <a:pt x="6784439" y="5057491"/>
                </a:lnTo>
                <a:lnTo>
                  <a:pt x="67844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4969" y="4114800"/>
            <a:ext cx="1601031" cy="2743200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7" y="0"/>
                </a:lnTo>
                <a:lnTo>
                  <a:pt x="2401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3490" y="4658085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1730" y="5002666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685801" y="-917328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3639719" y="3513984"/>
                </a:moveTo>
                <a:lnTo>
                  <a:pt x="0" y="3513984"/>
                </a:lnTo>
                <a:lnTo>
                  <a:pt x="0" y="0"/>
                </a:lnTo>
                <a:lnTo>
                  <a:pt x="3639719" y="0"/>
                </a:lnTo>
                <a:lnTo>
                  <a:pt x="3639719" y="3513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1068" y="215178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5" y="0"/>
                </a:lnTo>
                <a:lnTo>
                  <a:pt x="3017405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7740" y="2190553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0330" y="677052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85570" y="95813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04499" y="1966910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02740" y="2311491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4573" y="2447199"/>
            <a:ext cx="4422855" cy="381471"/>
          </a:xfrm>
          <a:custGeom>
            <a:avLst/>
            <a:gdLst/>
            <a:ahLst/>
            <a:cxnLst/>
            <a:rect l="l" t="t" r="r" b="b"/>
            <a:pathLst>
              <a:path w="6634283" h="572207">
                <a:moveTo>
                  <a:pt x="0" y="0"/>
                </a:moveTo>
                <a:lnTo>
                  <a:pt x="6634284" y="0"/>
                </a:lnTo>
                <a:lnTo>
                  <a:pt x="6634284" y="572207"/>
                </a:lnTo>
                <a:lnTo>
                  <a:pt x="0" y="5722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92950" y="3123954"/>
            <a:ext cx="631724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Hẹn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gặp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lại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các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trong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tiết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học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  <a:latin typeface="อีฟดอวอิ้ง"/>
              </a:rPr>
              <a:t>sau</a:t>
            </a:r>
            <a:r>
              <a:rPr lang="en-US" sz="2800" dirty="0" smtClean="0">
                <a:solidFill>
                  <a:srgbClr val="3D5F7B"/>
                </a:solidFill>
                <a:latin typeface="อีฟดอวอิ้ง"/>
              </a:rPr>
              <a:t>!</a:t>
            </a:r>
            <a:endParaRPr lang="en-US" sz="2800" dirty="0">
              <a:solidFill>
                <a:srgbClr val="3D5F7B"/>
              </a:solidFill>
              <a:latin typeface="อีฟดอวอิ้ง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2950" y="1294488"/>
            <a:ext cx="6096528" cy="1603387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-47590" y="1047105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905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5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3231" y="1479555"/>
            <a:ext cx="6429805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786" y="150614"/>
            <a:ext cx="5455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https://www.youtube.com/watch?v=5he1sCixSLM&amp;t=5s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" y="48006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5727932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1147" y="1595626"/>
            <a:ext cx="7202032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24" y="1193801"/>
            <a:ext cx="2962275" cy="2880221"/>
          </a:xfrm>
          <a:prstGeom prst="wedgeRoundRectCallout">
            <a:avLst>
              <a:gd name="adj1" fmla="val 70522"/>
              <a:gd name="adj2" fmla="val 22964"/>
              <a:gd name="adj3" fmla="val 16667"/>
            </a:avLst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Rô-bốt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04050" y="341413"/>
            <a:ext cx="3435831" cy="2468761"/>
          </a:xfrm>
          <a:prstGeom prst="wedgeRoundRectCallout">
            <a:avLst>
              <a:gd name="adj1" fmla="val -48556"/>
              <a:gd name="adj2" fmla="val 65201"/>
              <a:gd name="adj3" fmla="val 16667"/>
            </a:avLst>
          </a:prstGeom>
          <a:solidFill>
            <a:schemeClr val="accent5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2897411" y="1957785"/>
            <a:ext cx="7297795" cy="3556000"/>
          </a:xfrm>
          <a:custGeom>
            <a:avLst/>
            <a:gdLst/>
            <a:ahLst/>
            <a:cxnLst/>
            <a:rect l="l" t="t" r="r" b="b"/>
            <a:pathLst>
              <a:path w="13320962" h="7160641">
                <a:moveTo>
                  <a:pt x="0" y="0"/>
                </a:moveTo>
                <a:lnTo>
                  <a:pt x="13320962" y="0"/>
                </a:lnTo>
                <a:lnTo>
                  <a:pt x="13320962" y="7160641"/>
                </a:lnTo>
                <a:lnTo>
                  <a:pt x="0" y="716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l="-30254" t="-23278" r="-519" b="-286"/>
            </a:stretch>
          </a:blipFill>
        </p:spPr>
      </p:sp>
      <p:sp>
        <p:nvSpPr>
          <p:cNvPr id="5" name="Freeform 5"/>
          <p:cNvSpPr/>
          <p:nvPr/>
        </p:nvSpPr>
        <p:spPr>
          <a:xfrm rot="-2411842" flipH="1">
            <a:off x="1467057" y="2609124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86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42240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7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7" y="0"/>
                </a:lnTo>
                <a:lnTo>
                  <a:pt x="20239727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1120" y="1653889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5067869" y="0"/>
                </a:moveTo>
                <a:lnTo>
                  <a:pt x="0" y="0"/>
                </a:lnTo>
                <a:lnTo>
                  <a:pt x="0" y="8765182"/>
                </a:lnTo>
                <a:lnTo>
                  <a:pt x="5067869" y="8765182"/>
                </a:lnTo>
                <a:lnTo>
                  <a:pt x="5067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28114" y="2171592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447465" y="4959707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2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2" y="0"/>
                </a:lnTo>
                <a:lnTo>
                  <a:pt x="1711362" y="275219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63919" y="548850"/>
            <a:ext cx="992445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Theo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ý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của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Rô-bốt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, ta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thể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tóm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tắt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bài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toán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theo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sơ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đồ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rồi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sau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2888227" y="3033234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 smtClean="0">
                <a:solidFill>
                  <a:srgbClr val="3D5F7B"/>
                </a:solidFill>
              </a:rPr>
              <a:t>Mi</a:t>
            </a:r>
            <a:r>
              <a:rPr lang="en-US" sz="3200" dirty="0" smtClean="0">
                <a:solidFill>
                  <a:srgbClr val="3D5F7B"/>
                </a:solidFill>
              </a:rPr>
              <a:t>:</a:t>
            </a:r>
            <a:endParaRPr lang="en-US" sz="3200" dirty="0">
              <a:solidFill>
                <a:srgbClr val="3D5F7B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8749" y="3372376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/>
          <p:cNvSpPr txBox="1"/>
          <p:nvPr/>
        </p:nvSpPr>
        <p:spPr>
          <a:xfrm>
            <a:off x="2973947" y="3597761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smtClean="0">
                <a:solidFill>
                  <a:srgbClr val="3D5F7B"/>
                </a:solidFill>
              </a:rPr>
              <a:t>Mai:</a:t>
            </a:r>
            <a:endParaRPr lang="en-US" sz="3200" dirty="0">
              <a:solidFill>
                <a:srgbClr val="3D5F7B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rot="16200000">
            <a:off x="5119572" y="1864918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5400000">
            <a:off x="4666273" y="2998406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878748" y="3372376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832618" y="3332204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5400000">
            <a:off x="6149662" y="2897097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6879859" y="3229806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52525" y="2671199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6296" y="4164751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96336" y="3545260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7075" y="3250746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cái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62298" y="2377286"/>
            <a:ext cx="4278415" cy="4375150"/>
            <a:chOff x="7872037" y="2363471"/>
            <a:chExt cx="4278415" cy="4375150"/>
          </a:xfrm>
        </p:grpSpPr>
        <p:sp>
          <p:nvSpPr>
            <p:cNvPr id="32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3" name="Rounded Rectangle 32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 smtClean="0">
                  <a:solidFill>
                    <a:srgbClr val="3D5F7B"/>
                  </a:solidFill>
                </a:rPr>
                <a:t>Bài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 smtClean="0">
                  <a:solidFill>
                    <a:srgbClr val="3D5F7B"/>
                  </a:solidFill>
                </a:rPr>
                <a:t>giải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Hai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lần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Mai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– 5 = 20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Mai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20 : 2 = 10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10 + 5 = 15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Đáp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: Mai 10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	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15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.</a:t>
              </a:r>
              <a:endParaRPr lang="en-US" sz="2800" dirty="0">
                <a:solidFill>
                  <a:srgbClr val="3D5F7B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685631" y="4760695"/>
            <a:ext cx="5203019" cy="1887884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3D5F7B"/>
                </a:solidFill>
              </a:rPr>
              <a:t>Bớt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Mi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đi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để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lúc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này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Mi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bằng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Mai. </a:t>
            </a:r>
            <a:r>
              <a:rPr lang="en-US" sz="2800" dirty="0" err="1" smtClean="0">
                <a:solidFill>
                  <a:srgbClr val="3D5F7B"/>
                </a:solidFill>
              </a:rPr>
              <a:t>Vì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vậy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tổng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cây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cả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hai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cũng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sẽ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giảm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đi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.</a:t>
            </a:r>
            <a:endParaRPr lang="en-US" sz="2800" dirty="0">
              <a:solidFill>
                <a:srgbClr val="3D5F7B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75802" y="3941293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80879" y="3372376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786" y="1354312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5057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8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8" y="0"/>
                </a:lnTo>
                <a:lnTo>
                  <a:pt x="20239728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0096913" y="227484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1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1" y="0"/>
                </a:lnTo>
                <a:lnTo>
                  <a:pt x="1711361" y="27521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76120" y="943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9608" y="736491"/>
            <a:ext cx="897395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Tương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tự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trên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ta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cách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khác</a:t>
            </a:r>
            <a:endParaRPr lang="en-US" sz="4000" dirty="0">
              <a:solidFill>
                <a:srgbClr val="FAF9F5"/>
              </a:solidFill>
              <a:latin typeface="Calibri (MS)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346" y="2645938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 smtClean="0">
                <a:solidFill>
                  <a:srgbClr val="3D5F7B"/>
                </a:solidFill>
              </a:rPr>
              <a:t>Mi</a:t>
            </a:r>
            <a:r>
              <a:rPr lang="en-US" sz="3200" dirty="0" smtClean="0">
                <a:solidFill>
                  <a:srgbClr val="3D5F7B"/>
                </a:solidFill>
              </a:rPr>
              <a:t>:</a:t>
            </a:r>
            <a:endParaRPr lang="en-US" sz="3200" dirty="0">
              <a:solidFill>
                <a:srgbClr val="3D5F7B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05868" y="2985080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02921" y="3553997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201066" y="3210465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smtClean="0">
                <a:solidFill>
                  <a:srgbClr val="3D5F7B"/>
                </a:solidFill>
              </a:rPr>
              <a:t>Mai:</a:t>
            </a:r>
            <a:endParaRPr lang="en-US" sz="3200" dirty="0">
              <a:solidFill>
                <a:srgbClr val="3D5F7B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 rot="16200000">
            <a:off x="2346691" y="1477622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1893392" y="2611110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05867" y="2985080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9737" y="2944908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5400000">
            <a:off x="3376781" y="2509801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4106978" y="2842510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79644" y="2283903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3415" y="377745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75" y="3157358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</a:t>
            </a:r>
            <a:r>
              <a:rPr lang="en-US" sz="2000" dirty="0" err="1" smtClean="0">
                <a:solidFill>
                  <a:srgbClr val="C00000"/>
                </a:solidFill>
              </a:rPr>
              <a:t>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4194" y="2863450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cái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75188" y="3553997"/>
            <a:ext cx="962306" cy="0"/>
          </a:xfrm>
          <a:prstGeom prst="line">
            <a:avLst/>
          </a:prstGeom>
          <a:ln w="28575">
            <a:solidFill>
              <a:srgbClr val="F89FA1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37494" y="3002419"/>
            <a:ext cx="0" cy="568917"/>
          </a:xfrm>
          <a:prstGeom prst="line">
            <a:avLst/>
          </a:prstGeom>
          <a:ln w="28575">
            <a:solidFill>
              <a:srgbClr val="F89FA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61446" y="2305252"/>
            <a:ext cx="4278415" cy="4375150"/>
            <a:chOff x="7872037" y="2363471"/>
            <a:chExt cx="4278415" cy="4375150"/>
          </a:xfrm>
        </p:grpSpPr>
        <p:sp>
          <p:nvSpPr>
            <p:cNvPr id="31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2" name="Rounded Rectangle 31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 smtClean="0">
                  <a:solidFill>
                    <a:srgbClr val="3D5F7B"/>
                  </a:solidFill>
                </a:rPr>
                <a:t>Bài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 smtClean="0">
                  <a:solidFill>
                    <a:srgbClr val="3D5F7B"/>
                  </a:solidFill>
                </a:rPr>
                <a:t>giải</a:t>
              </a:r>
              <a:r>
                <a:rPr lang="en-US" sz="2800" u="sng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Hai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lần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+ 5 = 30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30 : 2 = 15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của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là</a:t>
              </a:r>
              <a:r>
                <a:rPr lang="en-US" sz="2800" dirty="0" smtClean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25 – 15 = 10 (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 smtClean="0">
                  <a:solidFill>
                    <a:srgbClr val="3D5F7B"/>
                  </a:solidFill>
                </a:rPr>
                <a:t>Đáp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số</a:t>
              </a:r>
              <a:r>
                <a:rPr lang="en-US" sz="2800" dirty="0" smtClean="0">
                  <a:solidFill>
                    <a:srgbClr val="3D5F7B"/>
                  </a:solidFill>
                </a:rPr>
                <a:t>: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Mi</a:t>
              </a:r>
              <a:r>
                <a:rPr lang="en-US" sz="2800" dirty="0" smtClean="0">
                  <a:solidFill>
                    <a:srgbClr val="3D5F7B"/>
                  </a:solidFill>
                </a:rPr>
                <a:t> 15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 smtClean="0">
                  <a:solidFill>
                    <a:srgbClr val="3D5F7B"/>
                  </a:solidFill>
                </a:rPr>
                <a:t>	Mai 10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cái</a:t>
              </a:r>
              <a:r>
                <a:rPr lang="en-US" sz="2800" dirty="0" smtClean="0">
                  <a:solidFill>
                    <a:srgbClr val="3D5F7B"/>
                  </a:solidFill>
                </a:rPr>
                <a:t> </a:t>
              </a:r>
              <a:r>
                <a:rPr lang="en-US" sz="2800" dirty="0" err="1" smtClean="0">
                  <a:solidFill>
                    <a:srgbClr val="3D5F7B"/>
                  </a:solidFill>
                </a:rPr>
                <a:t>kẹo</a:t>
              </a:r>
              <a:r>
                <a:rPr lang="en-US" sz="2800" dirty="0" smtClean="0">
                  <a:solidFill>
                    <a:srgbClr val="3D5F7B"/>
                  </a:solidFill>
                </a:rPr>
                <a:t>.</a:t>
              </a:r>
              <a:endParaRPr lang="en-US" sz="2800" dirty="0">
                <a:solidFill>
                  <a:srgbClr val="3D5F7B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8649532" y="1780955"/>
            <a:ext cx="3378579" cy="5843455"/>
          </a:xfrm>
          <a:custGeom>
            <a:avLst/>
            <a:gdLst/>
            <a:ahLst/>
            <a:cxnLst/>
            <a:rect l="l" t="t" r="r" b="b"/>
            <a:pathLst>
              <a:path w="5067869" h="8765182">
                <a:moveTo>
                  <a:pt x="0" y="0"/>
                </a:moveTo>
                <a:lnTo>
                  <a:pt x="5067869" y="0"/>
                </a:lnTo>
                <a:lnTo>
                  <a:pt x="5067869" y="8765182"/>
                </a:lnTo>
                <a:lnTo>
                  <a:pt x="0" y="87651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Rectangle 32"/>
          <p:cNvSpPr/>
          <p:nvPr/>
        </p:nvSpPr>
        <p:spPr>
          <a:xfrm>
            <a:off x="115346" y="4326523"/>
            <a:ext cx="4878685" cy="2249409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3D5F7B"/>
                </a:solidFill>
              </a:rPr>
              <a:t>Tăng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 </a:t>
            </a:r>
            <a:r>
              <a:rPr lang="en-US" sz="2800" dirty="0" err="1" smtClean="0">
                <a:solidFill>
                  <a:srgbClr val="3D5F7B"/>
                </a:solidFill>
              </a:rPr>
              <a:t>thêm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để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lúc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này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Mai </a:t>
            </a:r>
            <a:r>
              <a:rPr lang="en-US" sz="2800" dirty="0" err="1" smtClean="0">
                <a:solidFill>
                  <a:srgbClr val="3D5F7B"/>
                </a:solidFill>
              </a:rPr>
              <a:t>bằng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Mi. </a:t>
            </a:r>
            <a:r>
              <a:rPr lang="en-US" sz="2800" dirty="0" err="1" smtClean="0">
                <a:solidFill>
                  <a:srgbClr val="3D5F7B"/>
                </a:solidFill>
              </a:rPr>
              <a:t>Vì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vậy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tổng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số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cây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kẹo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của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cả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hai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bạn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cũng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sẽ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được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tăng</a:t>
            </a:r>
            <a:r>
              <a:rPr lang="en-US" sz="2800" dirty="0" smtClean="0">
                <a:solidFill>
                  <a:srgbClr val="3D5F7B"/>
                </a:solidFill>
              </a:rPr>
              <a:t> </a:t>
            </a:r>
            <a:r>
              <a:rPr lang="en-US" sz="2800" dirty="0" err="1" smtClean="0">
                <a:solidFill>
                  <a:srgbClr val="3D5F7B"/>
                </a:solidFill>
              </a:rPr>
              <a:t>thêm</a:t>
            </a:r>
            <a:r>
              <a:rPr lang="en-US" sz="2800" dirty="0" smtClean="0">
                <a:solidFill>
                  <a:srgbClr val="3D5F7B"/>
                </a:solidFill>
              </a:rPr>
              <a:t> 5 </a:t>
            </a:r>
            <a:r>
              <a:rPr lang="en-US" sz="2800" dirty="0" err="1" smtClean="0">
                <a:solidFill>
                  <a:srgbClr val="3D5F7B"/>
                </a:solidFill>
              </a:rPr>
              <a:t>cái</a:t>
            </a:r>
            <a:r>
              <a:rPr lang="en-US" sz="2800" dirty="0" smtClean="0">
                <a:solidFill>
                  <a:srgbClr val="3D5F7B"/>
                </a:solidFill>
              </a:rPr>
              <a:t>.</a:t>
            </a:r>
            <a:endParaRPr lang="en-US" sz="2800" dirty="0">
              <a:solidFill>
                <a:srgbClr val="3D5F7B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7015" y="1339329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7241" y="-370418"/>
            <a:ext cx="7491388" cy="7595831"/>
          </a:xfrm>
          <a:custGeom>
            <a:avLst/>
            <a:gdLst/>
            <a:ahLst/>
            <a:cxnLst/>
            <a:rect l="l" t="t" r="r" b="b"/>
            <a:pathLst>
              <a:path w="11237082" h="11393746">
                <a:moveTo>
                  <a:pt x="0" y="0"/>
                </a:moveTo>
                <a:lnTo>
                  <a:pt x="11237083" y="0"/>
                </a:lnTo>
                <a:lnTo>
                  <a:pt x="11237083" y="11393746"/>
                </a:lnTo>
                <a:lnTo>
                  <a:pt x="0" y="1139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08758">
            <a:off x="4233758" y="145014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08758">
            <a:off x="11515875" y="3056995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3" y="0"/>
                </a:lnTo>
                <a:lnTo>
                  <a:pt x="1640673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08758">
            <a:off x="-235996" y="5833240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344" y="1615019"/>
            <a:ext cx="359767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    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Với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dạng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toán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Tìm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khi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biết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tổng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và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hiệu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đó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em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thể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chọn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một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trong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cách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giải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44147" y="1265991"/>
            <a:ext cx="6880569" cy="1576215"/>
            <a:chOff x="0" y="0"/>
            <a:chExt cx="12712679" cy="31524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88000" y="433738"/>
              <a:ext cx="11736679" cy="271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bé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-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10668" y="462966"/>
            <a:ext cx="41768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bé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6419" y="2751298"/>
            <a:ext cx="41579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lớn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99928" y="3649180"/>
            <a:ext cx="7246501" cy="1252400"/>
            <a:chOff x="0" y="0"/>
            <a:chExt cx="12712679" cy="2504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95478" y="382834"/>
              <a:ext cx="11736679" cy="1359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lớn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+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31478" y="4550172"/>
            <a:ext cx="1929954" cy="2263273"/>
          </a:xfrm>
          <a:custGeom>
            <a:avLst/>
            <a:gdLst/>
            <a:ahLst/>
            <a:cxnLst/>
            <a:rect l="l" t="t" r="r" b="b"/>
            <a:pathLst>
              <a:path w="2894931" h="3394909">
                <a:moveTo>
                  <a:pt x="0" y="0"/>
                </a:moveTo>
                <a:lnTo>
                  <a:pt x="2894931" y="0"/>
                </a:lnTo>
                <a:lnTo>
                  <a:pt x="2894931" y="3394908"/>
                </a:lnTo>
                <a:lnTo>
                  <a:pt x="0" y="339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4324131" y="4437288"/>
            <a:ext cx="1464611" cy="2308127"/>
          </a:xfrm>
          <a:custGeom>
            <a:avLst/>
            <a:gdLst/>
            <a:ahLst/>
            <a:cxnLst/>
            <a:rect l="l" t="t" r="r" b="b"/>
            <a:pathLst>
              <a:path w="2196917" h="3462190">
                <a:moveTo>
                  <a:pt x="2196917" y="0"/>
                </a:moveTo>
                <a:lnTo>
                  <a:pt x="0" y="0"/>
                </a:lnTo>
                <a:lnTo>
                  <a:pt x="0" y="3462191"/>
                </a:lnTo>
                <a:lnTo>
                  <a:pt x="2196917" y="3462191"/>
                </a:lnTo>
                <a:lnTo>
                  <a:pt x="2196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53" y="433593"/>
            <a:ext cx="409077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1067</Words>
  <Application>Microsoft Office PowerPoint</Application>
  <PresentationFormat>Widescreen</PresentationFormat>
  <Paragraphs>131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#9Slide07 HoneyCream</vt:lpstr>
      <vt:lpstr>Arial</vt:lpstr>
      <vt:lpstr>Calibri</vt:lpstr>
      <vt:lpstr>Calibri (MS)</vt:lpstr>
      <vt:lpstr>Calibri (MS) Bold</vt:lpstr>
      <vt:lpstr>Calibri Light</vt:lpstr>
      <vt:lpstr>Cambria</vt:lpstr>
      <vt:lpstr>SVN-Newton</vt:lpstr>
      <vt:lpstr>Times New Roman</vt:lpstr>
      <vt:lpstr>อีฟดอวอิ้ง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115</cp:revision>
  <dcterms:created xsi:type="dcterms:W3CDTF">2023-10-14T02:37:05Z</dcterms:created>
  <dcterms:modified xsi:type="dcterms:W3CDTF">2023-10-14T06:07:24Z</dcterms:modified>
</cp:coreProperties>
</file>