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63" r:id="rId17"/>
    <p:sldId id="271" r:id="rId18"/>
    <p:sldId id="273" r:id="rId19"/>
    <p:sldId id="274" r:id="rId20"/>
    <p:sldId id="272" r:id="rId21"/>
    <p:sldId id="276" r:id="rId22"/>
    <p:sldId id="277" r:id="rId23"/>
    <p:sldId id="278" r:id="rId24"/>
    <p:sldId id="279" r:id="rId25"/>
    <p:sldId id="281" r:id="rId26"/>
    <p:sldId id="282"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33" autoAdjust="0"/>
    <p:restoredTop sz="94660"/>
  </p:normalViewPr>
  <p:slideViewPr>
    <p:cSldViewPr snapToGrid="0">
      <p:cViewPr varScale="1">
        <p:scale>
          <a:sx n="85" d="100"/>
          <a:sy n="85" d="100"/>
        </p:scale>
        <p:origin x="30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2334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003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994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928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359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193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838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0754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556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81574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010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772604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3.png"/><Relationship Id="rId18" Type="http://schemas.microsoft.com/office/2007/relationships/hdphoto" Target="../media/hdphoto15.wdp"/><Relationship Id="rId3" Type="http://schemas.openxmlformats.org/officeDocument/2006/relationships/image" Target="../media/image48.png"/><Relationship Id="rId7" Type="http://schemas.openxmlformats.org/officeDocument/2006/relationships/image" Target="../media/image50.png"/><Relationship Id="rId12" Type="http://schemas.microsoft.com/office/2007/relationships/hdphoto" Target="../media/hdphoto12.wdp"/><Relationship Id="rId17" Type="http://schemas.openxmlformats.org/officeDocument/2006/relationships/image" Target="../media/image55.png"/><Relationship Id="rId2" Type="http://schemas.openxmlformats.org/officeDocument/2006/relationships/image" Target="../media/image47.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1.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5804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smtClean="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smtClean="0">
                  <a:solidFill>
                    <a:srgbClr val="002060"/>
                  </a:solidFill>
                  <a:latin typeface="Cambria" panose="02040503050406030204" pitchFamily="18" charset="0"/>
                  <a:ea typeface="Cambria" panose="02040503050406030204" pitchFamily="18" charset="0"/>
                </a:rPr>
                <a:t>   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smtClean="0">
                  <a:latin typeface="Cambria" panose="02040503050406030204" pitchFamily="18" charset="0"/>
                  <a:ea typeface="Cambria" panose="02040503050406030204" pitchFamily="18" charset="0"/>
                </a:rPr>
                <a:t>Hình</a:t>
              </a:r>
              <a:r>
                <a:rPr lang="en-US" sz="2000" b="1" dirty="0" smtClean="0">
                  <a:latin typeface="Cambria" panose="02040503050406030204" pitchFamily="18" charset="0"/>
                  <a:ea typeface="Cambria" panose="02040503050406030204" pitchFamily="18" charset="0"/>
                </a:rPr>
                <a:t> 2</a:t>
              </a:r>
              <a:r>
                <a:rPr lang="en-US" sz="2000"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Cổng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làng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Đường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Lâm</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thành</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phố</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Hà</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Nội</a:t>
              </a:r>
              <a:r>
                <a:rPr lang="en-US" sz="2000" i="1" dirty="0" smtClean="0">
                  <a:latin typeface="Cambria" panose="02040503050406030204" pitchFamily="18" charset="0"/>
                  <a:ea typeface="Cambria" panose="02040503050406030204" pitchFamily="18" charset="0"/>
                </a:rPr>
                <a:t>)</a:t>
              </a:r>
              <a:endParaRPr lang="en-US" sz="2000" i="1" dirty="0">
                <a:latin typeface="Cambria" panose="02040503050406030204" pitchFamily="18" charset="0"/>
                <a:ea typeface="Cambria" panose="02040503050406030204" pitchFamily="18" charset="0"/>
              </a:endParaRP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smtClean="0">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b="1" smtClean="0">
                <a:solidFill>
                  <a:srgbClr val="002060"/>
                </a:solidFill>
                <a:latin typeface="Cambria" panose="02040503050406030204" pitchFamily="18" charset="0"/>
                <a:ea typeface="Cambria" panose="02040503050406030204" pitchFamily="18" charset="0"/>
              </a:rPr>
              <a:t>      </a:t>
            </a:r>
            <a:r>
              <a:rPr lang="en-US" sz="2600" i="1">
                <a:latin typeface="Cambria" panose="02040503050406030204" pitchFamily="18" charset="0"/>
                <a:ea typeface="Cambria" panose="02040503050406030204" pitchFamily="18" charset="0"/>
              </a:rPr>
              <a:t>Đây là một trong những ngôi đình cổ kính nhất của đất Kinh Bắc ở thành phố Từ Sơn (tỉnh Bắc Ninh) vẫn còn giữ được nguyên vẹn cho đến ngày nay. Đình được xây dựng vào đầu thế kỉ XVIII, thờ các vị Thành hoàng gồm: Cao Sơn đại vương (thần Núi), Thuỷ Bá đại vương (thần Nước) và Bách Lệ đại vương (thần Đất) cùng các vị thần có công lập làng. Đình có sân rất rộng, bằng phẳng, là nơi diễn ra nhiều hoạt động văn hoá chung của làng.</a:t>
            </a:r>
            <a:endParaRPr lang="en-US" sz="2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02687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376239"/>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57128" y="4376238"/>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điểm</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khác</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nhau</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giữa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a:solidFill>
                    <a:schemeClr val="accent2">
                      <a:lumMod val="50000"/>
                    </a:schemeClr>
                  </a:solidFill>
                  <a:latin typeface="Cambria" panose="02040503050406030204" pitchFamily="18" charset="0"/>
                  <a:ea typeface="Cambria" panose="02040503050406030204" pitchFamily="18" charset="0"/>
                </a:rPr>
                <a:t>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với</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ở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truyền</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thống</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của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Bộ</a:t>
              </a:r>
              <a:r>
                <a:rPr lang="en-US" sz="3600" b="1" i="1" dirty="0" smtClean="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a:t>
              </a:r>
              <a:r>
                <a:rPr lang="en-US" sz="3200" b="1" i="1" smtClean="0">
                  <a:solidFill>
                    <a:schemeClr val="accent2">
                      <a:lumMod val="50000"/>
                    </a:schemeClr>
                  </a:solidFill>
                  <a:latin typeface="Cambria" panose="02040503050406030204" pitchFamily="18" charset="0"/>
                  <a:ea typeface="Cambria" panose="02040503050406030204" pitchFamily="18" charset="0"/>
                </a:rPr>
                <a:t>điểm khác nhau giữa nhà </a:t>
              </a:r>
              <a:r>
                <a:rPr lang="en-US" sz="3200" b="1" i="1">
                  <a:solidFill>
                    <a:schemeClr val="accent2">
                      <a:lumMod val="50000"/>
                    </a:schemeClr>
                  </a:solidFill>
                  <a:latin typeface="Cambria" panose="02040503050406030204" pitchFamily="18" charset="0"/>
                  <a:ea typeface="Cambria" panose="02040503050406030204" pitchFamily="18" charset="0"/>
                </a:rPr>
                <a:t>ở hiện nay </a:t>
              </a:r>
              <a:r>
                <a:rPr lang="en-US" sz="3200" b="1" i="1" smtClean="0">
                  <a:solidFill>
                    <a:schemeClr val="accent2">
                      <a:lumMod val="50000"/>
                    </a:schemeClr>
                  </a:solidFill>
                  <a:latin typeface="Cambria" panose="02040503050406030204" pitchFamily="18" charset="0"/>
                  <a:ea typeface="Cambria" panose="02040503050406030204" pitchFamily="18" charset="0"/>
                </a:rPr>
                <a:t>với nhà ở truyền thống của </a:t>
              </a:r>
              <a:r>
                <a:rPr lang="en-US" sz="3200" b="1" i="1">
                  <a:solidFill>
                    <a:schemeClr val="accent2">
                      <a:lumMod val="50000"/>
                    </a:schemeClr>
                  </a:solidFill>
                  <a:latin typeface="Cambria" panose="02040503050406030204" pitchFamily="18" charset="0"/>
                  <a:ea typeface="Cambria" panose="02040503050406030204" pitchFamily="18" charset="0"/>
                </a:rPr>
                <a:t>người dân vùng Đồng bằng Bắc </a:t>
              </a:r>
              <a:r>
                <a:rPr lang="en-US" sz="3200" b="1" i="1" smtClean="0">
                  <a:solidFill>
                    <a:schemeClr val="accent2">
                      <a:lumMod val="50000"/>
                    </a:schemeClr>
                  </a:solidFill>
                  <a:latin typeface="Cambria" panose="02040503050406030204" pitchFamily="18" charset="0"/>
                  <a:ea typeface="Cambria" panose="02040503050406030204" pitchFamily="18" charset="0"/>
                </a:rPr>
                <a:t>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41445" y="1269243"/>
            <a:ext cx="10877265" cy="3754874"/>
          </a:xfrm>
          <a:prstGeom prst="rect">
            <a:avLst/>
          </a:prstGeom>
          <a:noFill/>
        </p:spPr>
        <p:txBody>
          <a:bodyPr wrap="square" rtlCol="0">
            <a:spAutoFit/>
          </a:bodyPr>
          <a:lstStyle/>
          <a:p>
            <a:pPr algn="just"/>
            <a:r>
              <a:rPr lang="en-US" sz="3400" b="1">
                <a:solidFill>
                  <a:srgbClr val="C0000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a:p>
            <a:pPr algn="just"/>
            <a:r>
              <a:rPr lang="en-US" sz="3400" b="1">
                <a:solidFill>
                  <a:srgbClr val="C0000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tự chủ, giao tiếp, hợp tác, </a:t>
            </a:r>
          </a:p>
          <a:p>
            <a:pPr algn="just"/>
            <a:r>
              <a:rPr lang="en-US" sz="3400" b="1">
                <a:solidFill>
                  <a:srgbClr val="C0000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yêu nước, giữ gìn truyền thống, ham học hỏi, tìm tòi</a:t>
            </a:r>
            <a:r>
              <a:rPr lang="en-US" sz="3400" b="1" smtClean="0">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smtClean="0">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a:t>
            </a:r>
            <a:r>
              <a:rPr lang="pt-BR" sz="2900" b="1" i="1" smtClean="0">
                <a:solidFill>
                  <a:schemeClr val="accent2">
                    <a:lumMod val="50000"/>
                  </a:schemeClr>
                </a:solidFill>
                <a:latin typeface="Cambria" panose="02040503050406030204" pitchFamily="18" charset="0"/>
                <a:ea typeface="Cambria" panose="02040503050406030204" pitchFamily="18" charset="0"/>
              </a:rPr>
              <a:t>vẫn </a:t>
            </a:r>
            <a:r>
              <a:rPr lang="pt-BR" sz="2900" b="1" i="1">
                <a:solidFill>
                  <a:schemeClr val="accent2">
                    <a:lumMod val="50000"/>
                  </a:schemeClr>
                </a:solidFill>
                <a:latin typeface="Cambria" panose="02040503050406030204" pitchFamily="18" charset="0"/>
                <a:ea typeface="Cambria" panose="02040503050406030204" pitchFamily="18" charset="0"/>
              </a:rPr>
              <a:t>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a:t>
            </a:r>
            <a:r>
              <a:rPr lang="pt-BR" sz="2900" b="1" i="1" smtClean="0">
                <a:solidFill>
                  <a:schemeClr val="accent2">
                    <a:lumMod val="50000"/>
                  </a:schemeClr>
                </a:solidFill>
                <a:latin typeface="Cambria" panose="02040503050406030204" pitchFamily="18" charset="0"/>
                <a:ea typeface="Cambria" panose="02040503050406030204" pitchFamily="18" charset="0"/>
              </a:rPr>
              <a:t>... Những </a:t>
            </a:r>
            <a:r>
              <a:rPr lang="pt-BR" sz="2900" b="1" i="1">
                <a:solidFill>
                  <a:schemeClr val="accent2">
                    <a:lumMod val="50000"/>
                  </a:schemeClr>
                </a:solidFill>
                <a:latin typeface="Cambria" panose="02040503050406030204" pitchFamily="18" charset="0"/>
                <a:ea typeface="Cambria" panose="02040503050406030204" pitchFamily="18" charset="0"/>
              </a:rPr>
              <a:t>tấm liếp trước hiên nhà được đan bằng tre, nứa</a:t>
            </a:r>
            <a:r>
              <a:rPr lang="pt-BR" sz="2900" b="1" i="1" smtClean="0">
                <a:solidFill>
                  <a:schemeClr val="accent2">
                    <a:lumMod val="50000"/>
                  </a:schemeClr>
                </a:solidFill>
                <a:latin typeface="Cambria" panose="02040503050406030204" pitchFamily="18" charset="0"/>
                <a:ea typeface="Cambria" panose="02040503050406030204" pitchFamily="18" charset="0"/>
              </a:rPr>
              <a:t>,.. để </a:t>
            </a:r>
            <a:r>
              <a:rPr lang="pt-BR" sz="2900" b="1" i="1">
                <a:solidFill>
                  <a:schemeClr val="accent2">
                    <a:lumMod val="50000"/>
                  </a:schemeClr>
                </a:solidFill>
                <a:latin typeface="Cambria" panose="02040503050406030204" pitchFamily="18" charset="0"/>
                <a:ea typeface="Cambria" panose="02040503050406030204" pitchFamily="18" charset="0"/>
              </a:rPr>
              <a:t>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smtClean="0">
                  <a:solidFill>
                    <a:schemeClr val="accent1">
                      <a:lumMod val="50000"/>
                    </a:schemeClr>
                  </a:solidFill>
                  <a:latin typeface="Cambria" panose="02040503050406030204" pitchFamily="18" charset="0"/>
                  <a:ea typeface="Cambria" panose="02040503050406030204" pitchFamily="18" charset="0"/>
                </a:rPr>
                <a:t>   Cho </a:t>
              </a:r>
              <a:r>
                <a:rPr lang="en-US" sz="4000" b="1">
                  <a:solidFill>
                    <a:schemeClr val="accent1">
                      <a:lumMod val="50000"/>
                    </a:schemeClr>
                  </a:solidFill>
                  <a:latin typeface="Cambria" panose="02040503050406030204" pitchFamily="18" charset="0"/>
                  <a:ea typeface="Cambria" panose="02040503050406030204" pitchFamily="18" charset="0"/>
                </a:rPr>
                <a:t>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smtClean="0">
                <a:solidFill>
                  <a:schemeClr val="accent2">
                    <a:lumMod val="75000"/>
                  </a:schemeClr>
                </a:solidFill>
                <a:latin typeface="Cambria" panose="02040503050406030204" pitchFamily="18" charset="0"/>
                <a:ea typeface="Cambria" panose="02040503050406030204" pitchFamily="18" charset="0"/>
              </a:rPr>
              <a:t>     </a:t>
            </a:r>
            <a:r>
              <a:rPr lang="pt-BR" sz="3400" b="1" i="1" smtClean="0">
                <a:solidFill>
                  <a:schemeClr val="accent2">
                    <a:lumMod val="75000"/>
                  </a:schemeClr>
                </a:solidFill>
                <a:latin typeface="Cambria" panose="02040503050406030204" pitchFamily="18" charset="0"/>
                <a:ea typeface="Cambria" panose="02040503050406030204" pitchFamily="18" charset="0"/>
              </a:rPr>
              <a:t>Đây </a:t>
            </a:r>
            <a:r>
              <a:rPr lang="pt-BR" sz="3400" b="1" i="1">
                <a:solidFill>
                  <a:schemeClr val="accent2">
                    <a:lumMod val="75000"/>
                  </a:schemeClr>
                </a:solidFill>
                <a:latin typeface="Cambria" panose="02040503050406030204" pitchFamily="18" charset="0"/>
                <a:ea typeface="Cambria" panose="02040503050406030204" pitchFamily="18" charset="0"/>
              </a:rPr>
              <a:t>là hình ảnh những ngôi nhà ở hiện nay của người dân thôn Tầm Tang (huyện Văn Giang, tỉnh Hưng Yên). </a:t>
            </a:r>
            <a:r>
              <a:rPr lang="pt-BR" sz="3400" b="1" i="1" smtClean="0">
                <a:solidFill>
                  <a:schemeClr val="accent2">
                    <a:lumMod val="75000"/>
                  </a:schemeClr>
                </a:solidFill>
                <a:latin typeface="Cambria" panose="02040503050406030204" pitchFamily="18" charset="0"/>
                <a:ea typeface="Cambria" panose="02040503050406030204" pitchFamily="18" charset="0"/>
              </a:rPr>
              <a:t>Hình </a:t>
            </a:r>
            <a:r>
              <a:rPr lang="pt-BR" sz="3400" b="1" i="1">
                <a:solidFill>
                  <a:schemeClr val="accent2">
                    <a:lumMod val="75000"/>
                  </a:schemeClr>
                </a:solidFill>
                <a:latin typeface="Cambria" panose="02040503050406030204" pitchFamily="18" charset="0"/>
                <a:ea typeface="Cambria" panose="02040503050406030204" pitchFamily="18" charset="0"/>
              </a:rPr>
              <a:t>ảnh cho thấy sự khác biệt với ngôi nhà truyền </a:t>
            </a:r>
            <a:r>
              <a:rPr lang="pt-BR" sz="3400" b="1" i="1" smtClean="0">
                <a:solidFill>
                  <a:schemeClr val="accent2">
                    <a:lumMod val="75000"/>
                  </a:schemeClr>
                </a:solidFill>
                <a:latin typeface="Cambria" panose="02040503050406030204" pitchFamily="18" charset="0"/>
                <a:ea typeface="Cambria" panose="02040503050406030204" pitchFamily="18" charset="0"/>
              </a:rPr>
              <a:t>thống</a:t>
            </a:r>
            <a:r>
              <a:rPr lang="pt-BR" sz="3400" b="1" i="1">
                <a:solidFill>
                  <a:schemeClr val="accent2">
                    <a:lumMod val="75000"/>
                  </a:schemeClr>
                </a:solidFill>
                <a:latin typeface="Cambria" panose="02040503050406030204" pitchFamily="18" charset="0"/>
                <a:ea typeface="Cambria" panose="02040503050406030204" pitchFamily="18" charset="0"/>
              </a:rPr>
              <a:t>, </a:t>
            </a:r>
            <a:r>
              <a:rPr lang="pt-BR" sz="3400" b="1" i="1">
                <a:solidFill>
                  <a:srgbClr val="C00000"/>
                </a:solidFill>
                <a:latin typeface="Cambria" panose="02040503050406030204" pitchFamily="18" charset="0"/>
                <a:ea typeface="Cambria" panose="02040503050406030204" pitchFamily="18" charset="0"/>
              </a:rPr>
              <a:t>nhà </a:t>
            </a:r>
            <a:r>
              <a:rPr lang="pt-BR" sz="3400" b="1" i="1" smtClean="0">
                <a:solidFill>
                  <a:srgbClr val="C00000"/>
                </a:solidFill>
                <a:latin typeface="Cambria" panose="02040503050406030204" pitchFamily="18" charset="0"/>
                <a:ea typeface="Cambria" panose="02040503050406030204" pitchFamily="18" charset="0"/>
              </a:rPr>
              <a:t>ở hiện nay </a:t>
            </a:r>
            <a:r>
              <a:rPr lang="pt-BR" sz="3400" b="1" i="1">
                <a:solidFill>
                  <a:srgbClr val="C00000"/>
                </a:solidFill>
                <a:latin typeface="Cambria" panose="02040503050406030204" pitchFamily="18" charset="0"/>
                <a:ea typeface="Cambria" panose="02040503050406030204" pitchFamily="18" charset="0"/>
              </a:rPr>
              <a:t>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6814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smtClean="0">
                  <a:solidFill>
                    <a:srgbClr val="C00000"/>
                  </a:solidFill>
                  <a:latin typeface="Cambria" panose="02040503050406030204" pitchFamily="18" charset="0"/>
                  <a:ea typeface="Cambria" panose="02040503050406030204" pitchFamily="18" charset="0"/>
                </a:rPr>
                <a:t>Nét </a:t>
              </a:r>
              <a:r>
                <a:rPr lang="en-US" sz="3200" b="1" i="1">
                  <a:solidFill>
                    <a:srgbClr val="C00000"/>
                  </a:solidFill>
                  <a:latin typeface="Cambria" panose="02040503050406030204" pitchFamily="18" charset="0"/>
                  <a:ea typeface="Cambria" panose="02040503050406030204" pitchFamily="18" charset="0"/>
                </a:rPr>
                <a:t>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a:t>
              </a:r>
              <a:r>
                <a:rPr lang="en-US" sz="3200" b="1" i="1" smtClean="0">
                  <a:solidFill>
                    <a:srgbClr val="FF6600"/>
                  </a:solidFill>
                  <a:latin typeface="Cambria" panose="02040503050406030204" pitchFamily="18" charset="0"/>
                  <a:ea typeface="Cambria" panose="02040503050406030204" pitchFamily="18" charset="0"/>
                </a:rPr>
                <a:t>đặc trưng </a:t>
              </a:r>
              <a:r>
                <a:rPr lang="en-US" sz="3200" b="1" i="1">
                  <a:solidFill>
                    <a:srgbClr val="FF6600"/>
                  </a:solidFill>
                  <a:latin typeface="Cambria" panose="02040503050406030204" pitchFamily="18" charset="0"/>
                  <a:ea typeface="Cambria" panose="02040503050406030204" pitchFamily="18" charset="0"/>
                </a:rPr>
                <a:t>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a:t>
              </a: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đến 4,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90821"/>
            </a:xfrm>
            <a:prstGeom prst="rect">
              <a:avLst/>
            </a:prstGeom>
          </p:spPr>
          <p:txBody>
            <a:bodyPr wrap="square">
              <a:spAutoFit/>
            </a:bodyPr>
            <a:lstStyle/>
            <a:p>
              <a:pPr marL="285750" indent="-285750" algn="just">
                <a:spcBef>
                  <a:spcPts val="600"/>
                </a:spcBef>
                <a:spcAft>
                  <a:spcPts val="600"/>
                </a:spcAft>
                <a:buFontTx/>
                <a:buChar char="-"/>
              </a:pPr>
              <a:r>
                <a:rPr lang="en-US" sz="4000" b="1" smtClean="0">
                  <a:solidFill>
                    <a:srgbClr val="002060"/>
                  </a:solidFill>
                  <a:latin typeface="Cambria" panose="02040503050406030204" pitchFamily="18" charset="0"/>
                  <a:ea typeface="Cambria" panose="02040503050406030204" pitchFamily="18" charset="0"/>
                </a:rPr>
                <a:t>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endParaRPr lang="en-US" sz="3200" b="1">
              <a:solidFill>
                <a:srgbClr val="002060"/>
              </a:solidFill>
              <a:latin typeface="Cambria" panose="02040503050406030204" pitchFamily="18" charset="0"/>
              <a:ea typeface="Cambria" panose="02040503050406030204" pitchFamily="18" charset="0"/>
            </a:endParaRP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smtClean="0">
                  <a:latin typeface="Cambria" panose="02040503050406030204" pitchFamily="18" charset="0"/>
                  <a:ea typeface="Cambria" panose="02040503050406030204" pitchFamily="18" charset="0"/>
                </a:rPr>
                <a:t>Hình 2</a:t>
              </a:r>
              <a:r>
                <a:rPr lang="en-US" sz="2000" smtClean="0">
                  <a:latin typeface="Cambria" panose="02040503050406030204" pitchFamily="18" charset="0"/>
                  <a:ea typeface="Cambria" panose="02040503050406030204" pitchFamily="18" charset="0"/>
                </a:rPr>
                <a:t>: </a:t>
              </a:r>
              <a:r>
                <a:rPr lang="en-US" sz="2000" i="1" smtClean="0">
                  <a:latin typeface="Cambria" panose="02040503050406030204" pitchFamily="18" charset="0"/>
                  <a:ea typeface="Cambria" panose="02040503050406030204" pitchFamily="18" charset="0"/>
                </a:rPr>
                <a:t>Cổng làng Đường Lâm (thành phố Hà Nội)</a:t>
              </a:r>
              <a:endParaRPr lang="en-US" sz="2000" i="1">
                <a:latin typeface="Cambria" panose="02040503050406030204" pitchFamily="18" charset="0"/>
                <a:ea typeface="Cambria" panose="02040503050406030204" pitchFamily="18" charset="0"/>
              </a:endParaRP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a:t>
              </a:r>
              <a:r>
                <a:rPr lang="en-US" sz="3000" smtClean="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endParaRPr lang="en-US" sz="30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1066</Words>
  <Application>Microsoft Office PowerPoint</Application>
  <PresentationFormat>Widescreen</PresentationFormat>
  <Paragraphs>34</Paragraphs>
  <Slides>26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#9Slide07 HoneyCream</vt:lpstr>
      <vt:lpstr>Arial</vt:lpstr>
      <vt:lpstr>Calibri</vt:lpstr>
      <vt:lpstr>Cambria</vt:lpstr>
      <vt:lpstr>SVN-Newton</vt:lpstr>
      <vt:lpstr>Times New Roman</vt:lpstr>
      <vt:lpstr>思源黑体 CN Bold</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34</cp:revision>
  <dcterms:created xsi:type="dcterms:W3CDTF">2023-10-13T13:17:08Z</dcterms:created>
  <dcterms:modified xsi:type="dcterms:W3CDTF">2023-10-14T07:11:33Z</dcterms:modified>
</cp:coreProperties>
</file>