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344" r:id="rId4"/>
    <p:sldId id="345" r:id="rId5"/>
    <p:sldId id="346" r:id="rId6"/>
    <p:sldId id="347" r:id="rId7"/>
    <p:sldId id="348" r:id="rId8"/>
    <p:sldId id="360" r:id="rId9"/>
    <p:sldId id="259" r:id="rId10"/>
    <p:sldId id="368" r:id="rId11"/>
    <p:sldId id="260" r:id="rId12"/>
    <p:sldId id="324" r:id="rId13"/>
    <p:sldId id="336" r:id="rId14"/>
    <p:sldId id="262" r:id="rId15"/>
    <p:sldId id="263" r:id="rId16"/>
    <p:sldId id="282" r:id="rId17"/>
    <p:sldId id="283" r:id="rId18"/>
    <p:sldId id="284" r:id="rId19"/>
    <p:sldId id="264" r:id="rId20"/>
    <p:sldId id="265" r:id="rId21"/>
    <p:sldId id="355" r:id="rId22"/>
    <p:sldId id="267" r:id="rId23"/>
    <p:sldId id="357" r:id="rId24"/>
    <p:sldId id="350" r:id="rId25"/>
    <p:sldId id="356" r:id="rId26"/>
    <p:sldId id="320" r:id="rId27"/>
    <p:sldId id="308" r:id="rId28"/>
    <p:sldId id="342" r:id="rId29"/>
    <p:sldId id="294" r:id="rId30"/>
    <p:sldId id="314" r:id="rId31"/>
    <p:sldId id="272" r:id="rId32"/>
    <p:sldId id="338" r:id="rId33"/>
    <p:sldId id="353" r:id="rId34"/>
    <p:sldId id="369" r:id="rId35"/>
    <p:sldId id="339" r:id="rId36"/>
    <p:sldId id="326" r:id="rId37"/>
    <p:sldId id="274" r:id="rId38"/>
    <p:sldId id="275" r:id="rId39"/>
    <p:sldId id="366" r:id="rId40"/>
    <p:sldId id="277" r:id="rId4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196F"/>
    <a:srgbClr val="006F96"/>
    <a:srgbClr val="FBD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0214" autoAdjust="0"/>
  </p:normalViewPr>
  <p:slideViewPr>
    <p:cSldViewPr>
      <p:cViewPr varScale="1">
        <p:scale>
          <a:sx n="66" d="100"/>
          <a:sy n="66" d="100"/>
        </p:scale>
        <p:origin x="-780" y="-102"/>
      </p:cViewPr>
      <p:guideLst>
        <p:guide orient="horz" pos="2160"/>
        <p:guide pos="38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1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07AB927-42BB-4505-9EDE-3A59CF2143B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79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Cát</a:t>
            </a:r>
            <a:r>
              <a:rPr lang="en-US" baseline="0" smtClean="0"/>
              <a:t> Bà: Huyện Cát Hải, TP Hải Phòng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2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Luyện</a:t>
            </a:r>
            <a:r>
              <a:rPr lang="en-US" baseline="0" smtClean="0"/>
              <a:t> luôn từ khó đọc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58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40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Thầy</a:t>
            </a:r>
            <a:r>
              <a:rPr lang="en-US" baseline="0" smtClean="0"/>
              <a:t> cô nên chiếu slide lên rồi mới chỉnh nhé. Nhìn lệch vậy chứ chiếu lên mới biết 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99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93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lưu</a:t>
            </a:r>
            <a:r>
              <a:rPr lang="en-US" baseline="0" smtClean="0"/>
              <a:t> ý: hình minh hoạ “sắt” là thép, thép được tạo ra từ sắt.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191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Hay còn</a:t>
            </a:r>
            <a:r>
              <a:rPr lang="en-US" baseline="0" smtClean="0"/>
              <a:t> gọi là CHIM ĐA ĐA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6B2E6C-2AFC-4020-8547-494ABD7E6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5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0" Type="http://schemas.openxmlformats.org/officeDocument/2006/relationships/slide" Target="slide6.xml"/><Relationship Id="rId4" Type="http://schemas.openxmlformats.org/officeDocument/2006/relationships/slide" Target="slide3.xml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28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5" Type="http://schemas.openxmlformats.org/officeDocument/2006/relationships/image" Target="../media/image29.png"/><Relationship Id="rId4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5" Type="http://schemas.openxmlformats.org/officeDocument/2006/relationships/image" Target="../media/image30.png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</a:t>
            </a:r>
            <a:r>
              <a:rPr lang="en-US" sz="10600" b="1" smtClean="0">
                <a:solidFill>
                  <a:schemeClr val="bg1"/>
                </a:solidFill>
                <a:latin typeface=".VnArial" pitchFamily="34" charset="0"/>
                <a:ea typeface="AvantGarde" pitchFamily="2" charset="0"/>
                <a:cs typeface="AvantGarde" pitchFamily="2" charset="0"/>
              </a:rPr>
              <a:t>1</a:t>
            </a:r>
            <a:endParaRPr lang="en-US" sz="10600" b="1">
              <a:solidFill>
                <a:schemeClr val="bg1"/>
              </a:solidFill>
              <a:latin typeface=".VnArial" pitchFamily="34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4C2F707-2060-4E0E-B9FE-FCA5A990BC7A}"/>
              </a:ext>
            </a:extLst>
          </p:cNvPr>
          <p:cNvSpPr txBox="1">
            <a:spLocks/>
          </p:cNvSpPr>
          <p:nvPr/>
        </p:nvSpPr>
        <p:spPr>
          <a:xfrm>
            <a:off x="2210335" y="917965"/>
            <a:ext cx="1666268" cy="1300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82" tIns="45640" rIns="91282" bIns="456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vi-VN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D04A43ED-34F2-49B3-8134-04CB13B118F6}"/>
              </a:ext>
            </a:extLst>
          </p:cNvPr>
          <p:cNvSpPr txBox="1">
            <a:spLocks/>
          </p:cNvSpPr>
          <p:nvPr/>
        </p:nvSpPr>
        <p:spPr>
          <a:xfrm>
            <a:off x="3949949" y="917965"/>
            <a:ext cx="1666268" cy="1300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82" tIns="45640" rIns="91282" bIns="456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vi-VN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8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F6CA4795-1741-4C66-9AEB-2CF7C5EBB9F5}"/>
              </a:ext>
            </a:extLst>
          </p:cNvPr>
          <p:cNvSpPr txBox="1">
            <a:spLocks/>
          </p:cNvSpPr>
          <p:nvPr/>
        </p:nvSpPr>
        <p:spPr>
          <a:xfrm>
            <a:off x="2217457" y="2371037"/>
            <a:ext cx="3398762" cy="13627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82" tIns="45640" rIns="91282" bIns="456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vi-VN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vi-VN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 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xmlns="" id="{5B705AB8-AC05-4FDD-ABAF-31DB487D8353}"/>
              </a:ext>
            </a:extLst>
          </p:cNvPr>
          <p:cNvSpPr txBox="1">
            <a:spLocks/>
          </p:cNvSpPr>
          <p:nvPr/>
        </p:nvSpPr>
        <p:spPr>
          <a:xfrm>
            <a:off x="7079524" y="917965"/>
            <a:ext cx="1666268" cy="1300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82" tIns="45640" rIns="91282" bIns="456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vi-VN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   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35DB2E2A-E1EE-46DB-89CF-D83BE9420BF6}"/>
              </a:ext>
            </a:extLst>
          </p:cNvPr>
          <p:cNvSpPr txBox="1">
            <a:spLocks/>
          </p:cNvSpPr>
          <p:nvPr/>
        </p:nvSpPr>
        <p:spPr>
          <a:xfrm>
            <a:off x="8834250" y="917964"/>
            <a:ext cx="1666268" cy="13006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82" tIns="45640" rIns="91282" bIns="456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vi-VN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CA8AFDE3-4968-452E-9D0E-4E627D3159E8}"/>
              </a:ext>
            </a:extLst>
          </p:cNvPr>
          <p:cNvSpPr txBox="1">
            <a:spLocks/>
          </p:cNvSpPr>
          <p:nvPr/>
        </p:nvSpPr>
        <p:spPr>
          <a:xfrm>
            <a:off x="7054599" y="2371037"/>
            <a:ext cx="3445921" cy="13627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82" tIns="45640" rIns="91282" bIns="456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vi-VN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  <a:r>
              <a:rPr lang="vi-VN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5B705AB8-AC05-4FDD-ABAF-31DB487D8353}"/>
              </a:ext>
            </a:extLst>
          </p:cNvPr>
          <p:cNvSpPr txBox="1">
            <a:spLocks/>
          </p:cNvSpPr>
          <p:nvPr/>
        </p:nvSpPr>
        <p:spPr>
          <a:xfrm>
            <a:off x="4505643" y="3810001"/>
            <a:ext cx="1666268" cy="1384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82" tIns="45640" rIns="91282" bIns="456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vi-VN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xmlns="" id="{35DB2E2A-E1EE-46DB-89CF-D83BE9420BF6}"/>
              </a:ext>
            </a:extLst>
          </p:cNvPr>
          <p:cNvSpPr txBox="1">
            <a:spLocks/>
          </p:cNvSpPr>
          <p:nvPr/>
        </p:nvSpPr>
        <p:spPr>
          <a:xfrm>
            <a:off x="6260370" y="3810000"/>
            <a:ext cx="1666268" cy="13840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82" tIns="45640" rIns="91282" bIns="456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vi-VN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CA8AFDE3-4968-452E-9D0E-4E627D3159E8}"/>
              </a:ext>
            </a:extLst>
          </p:cNvPr>
          <p:cNvSpPr txBox="1">
            <a:spLocks/>
          </p:cNvSpPr>
          <p:nvPr/>
        </p:nvSpPr>
        <p:spPr>
          <a:xfrm>
            <a:off x="4480718" y="5285851"/>
            <a:ext cx="3445921" cy="142331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82" tIns="45640" rIns="91282" bIns="4564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vi-VN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  <a:r>
              <a:rPr lang="vi-VN" sz="88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vi-VN" sz="8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endParaRPr lang="en-US" sz="88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735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924431" y="2881984"/>
            <a:ext cx="2123468" cy="1270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121244" y="2881984"/>
            <a:ext cx="2123468" cy="1270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925738" y="4265136"/>
            <a:ext cx="4295089" cy="1302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24" name="Title 1"/>
          <p:cNvSpPr txBox="1">
            <a:spLocks/>
          </p:cNvSpPr>
          <p:nvPr/>
        </p:nvSpPr>
        <p:spPr>
          <a:xfrm>
            <a:off x="2736671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200952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7584" y="4590144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́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7641853" y="155778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24" grpId="0"/>
      <p:bldP spid="26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42519" y="1143000"/>
            <a:ext cx="510540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So sánh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7995" y="3520733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8514" y="3520733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2559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78564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9285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00B0F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endParaRPr lang="en-US" sz="11500">
              <a:solidFill>
                <a:srgbClr val="00B0F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95835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FFFF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93164" y="3520733"/>
            <a:ext cx="2552700" cy="186204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93214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703342" y="3520733"/>
            <a:ext cx="25527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</a:t>
            </a:r>
          </a:p>
        </p:txBody>
      </p:sp>
    </p:spTree>
    <p:extLst>
      <p:ext uri="{BB962C8B-B14F-4D97-AF65-F5344CB8AC3E}">
        <p14:creationId xmlns:p14="http://schemas.microsoft.com/office/powerpoint/2010/main" val="9276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/>
      <p:bldP spid="10" grpId="0"/>
      <p:bldP spid="12" grpId="0"/>
      <p:bldP spid="13" grpId="0"/>
      <p:bldP spid="14" grpId="0" animBg="1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300831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bát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81097" y="5352365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lạt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629629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gặt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757319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ất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3618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54684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128908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353353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9917304" y="53578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gật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0516968" y="5181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3617094" y="5357884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sắt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970878" y="5181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 descr="Bát sứ chỉ bạch kim kiểu dáng độc đáo mẫu mới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592" y="304800"/>
            <a:ext cx="7331747" cy="412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ây lạt tre gói bánh chưng 1 bó 40dây – SaPhaV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57" y="810735"/>
            <a:ext cx="5046045" cy="3785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i tiết các bước làm bánh chưng xanh truyền thống cho ngày tết. – Nồi nấu  phở điện – Tủ nấu cơm công nghiệp – Thiết bị bếp công nghiệp Bếp To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868" y="795439"/>
            <a:ext cx="5690552" cy="380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p 5 Công ty bán sắt, thép uy tín nhất TP Hồ Chí Minh - Top10tphc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976" y="803478"/>
            <a:ext cx="619125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gặt thuê » Kinh Tế Nông Thô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7" y="990600"/>
            <a:ext cx="5504036" cy="367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Lợi ích khi sử dụng máy gặt đập liên hợ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13" y="990600"/>
            <a:ext cx="6525340" cy="367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382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8" grpId="0"/>
      <p:bldP spid="9" grpId="0"/>
      <p:bldP spid="11" grpId="0"/>
      <p:bldP spid="13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4"/>
          <p:cNvSpPr txBox="1">
            <a:spLocks/>
          </p:cNvSpPr>
          <p:nvPr/>
        </p:nvSpPr>
        <p:spPr>
          <a:xfrm>
            <a:off x="5739913" y="2408237"/>
            <a:ext cx="65132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 txBox="1">
            <a:spLocks/>
          </p:cNvSpPr>
          <p:nvPr/>
        </p:nvSpPr>
        <p:spPr>
          <a:xfrm>
            <a:off x="-300831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bát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581097" y="5352365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lạt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5629629" y="535236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gặt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7757319" y="535236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ất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293618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2154684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6128908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8353353" y="5176081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9917304" y="535788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gật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10516968" y="5181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3617094" y="5357884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sắt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3970878" y="5181600"/>
            <a:ext cx="1595393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  <a:endParaRPr lang="en-US" sz="6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3827201" y="1817456"/>
            <a:ext cx="2123468" cy="1270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6024014" y="1817456"/>
            <a:ext cx="2123468" cy="1270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3828508" y="3200608"/>
            <a:ext cx="4295089" cy="1302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2639441" y="49326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2" name="Title 1"/>
          <p:cNvSpPr txBox="1">
            <a:spLocks/>
          </p:cNvSpPr>
          <p:nvPr/>
        </p:nvSpPr>
        <p:spPr>
          <a:xfrm>
            <a:off x="5103722" y="49326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3" name="Title 1"/>
          <p:cNvSpPr txBox="1">
            <a:spLocks/>
          </p:cNvSpPr>
          <p:nvPr/>
        </p:nvSpPr>
        <p:spPr>
          <a:xfrm>
            <a:off x="5290354" y="3525616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́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4" name="Title 1"/>
          <p:cNvSpPr txBox="1">
            <a:spLocks/>
          </p:cNvSpPr>
          <p:nvPr/>
        </p:nvSpPr>
        <p:spPr>
          <a:xfrm>
            <a:off x="7544623" y="493260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472099" y="5130077"/>
            <a:ext cx="697913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ãi cát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195823" y="5127724"/>
            <a:ext cx="195020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ãi Cát Vàng - Xóa Tan Đi Những Mệt Mỏi Ngày Thườ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712" y="304800"/>
            <a:ext cx="5726095" cy="4290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866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566319" y="54395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trời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36749" y="5439504"/>
            <a:ext cx="197742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098" name="Picture 2" descr="Chuyện gì xảy ra nếu như ta nhìn liên tục vào Mặt Trờ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017" y="188217"/>
            <a:ext cx="7769493" cy="4855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85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113088" y="55644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9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ật lửa</a:t>
            </a:r>
            <a:endParaRPr lang="en-US" sz="9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10603" y="5564481"/>
            <a:ext cx="230505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  <a:endParaRPr lang="en-US" sz="96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5122" name="Picture 2" descr="Công ty chuyên sản xuất, gia công bật lửa giá tốt- Bật lửa Viwa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5271">
            <a:off x="3012736" y="184237"/>
            <a:ext cx="5376615" cy="5376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1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>
          <a:xfrm>
            <a:off x="29567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trời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-777081" y="4719096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bãi cát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300119" y="4719096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bật lửa</a:t>
            </a:r>
            <a:endParaRPr lang="en-US" sz="60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" name="Picture 2" descr="Công ty chuyên sản xuất, gia công bật lửa giá tốt- Bật lửa Viwax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65271">
            <a:off x="8049531" y="972991"/>
            <a:ext cx="3620709" cy="3620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uyện gì xảy ra nếu như ta nhìn liên tục vào Mặt Trờ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918" y="1981200"/>
            <a:ext cx="2950001" cy="1843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Bãi Cát Vàng - Xóa Tan Đi Những Mệt Mỏi Ngày Thườ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8" y="1987446"/>
            <a:ext cx="2473982" cy="1853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319" y="1905000"/>
            <a:ext cx="1964540" cy="1248715"/>
          </a:xfrm>
          <a:prstGeom prst="rect">
            <a:avLst/>
          </a:prstGeom>
        </p:spPr>
      </p:pic>
      <p:pic>
        <p:nvPicPr>
          <p:cNvPr id="12" name="Picture 1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501" y="1466476"/>
            <a:ext cx="2209800" cy="1465834"/>
          </a:xfrm>
          <a:prstGeom prst="rect">
            <a:avLst/>
          </a:prstGeom>
        </p:spPr>
      </p:pic>
      <p:pic>
        <p:nvPicPr>
          <p:cNvPr id="16" name="Picture 1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76" y="2896024"/>
            <a:ext cx="2026719" cy="2083331"/>
          </a:xfrm>
          <a:prstGeom prst="rect">
            <a:avLst/>
          </a:prstGeom>
        </p:spPr>
      </p:pic>
      <p:pic>
        <p:nvPicPr>
          <p:cNvPr id="17" name="Picture 1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654" y="3781478"/>
            <a:ext cx="1964540" cy="2005255"/>
          </a:xfrm>
          <a:prstGeom prst="rect">
            <a:avLst/>
          </a:prstGeom>
        </p:spPr>
      </p:pic>
      <p:pic>
        <p:nvPicPr>
          <p:cNvPr id="18" name="Picture 17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2" t="7296"/>
          <a:stretch/>
        </p:blipFill>
        <p:spPr>
          <a:xfrm>
            <a:off x="5337370" y="3781478"/>
            <a:ext cx="1410898" cy="2218447"/>
          </a:xfrm>
          <a:prstGeom prst="rect">
            <a:avLst/>
          </a:prstGeom>
        </p:spPr>
      </p:pic>
      <p:pic>
        <p:nvPicPr>
          <p:cNvPr id="3074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70023" y="278015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956719" y="56681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trời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-777081" y="5668105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bãi cát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7300119" y="5668105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bật lửa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-300831" y="447810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bát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581097" y="4478105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lạt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5629629" y="4478105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gặt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757319" y="4478105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ất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9917304" y="4483624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gật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>
          <a:xfrm>
            <a:off x="3617094" y="4483624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sắt</a:t>
            </a:r>
            <a:endParaRPr lang="en-US" sz="66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3827201" y="1505604"/>
            <a:ext cx="2123468" cy="1270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6024014" y="1505604"/>
            <a:ext cx="2123468" cy="12709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3828508" y="2888756"/>
            <a:ext cx="4295089" cy="130224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88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</a:t>
            </a:r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639441" y="18140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5103722" y="18140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5290354" y="3213764"/>
            <a:ext cx="2018038" cy="937203"/>
          </a:xfrm>
          <a:prstGeom prst="rect">
            <a:avLst/>
          </a:prstGeom>
        </p:spPr>
        <p:txBody>
          <a:bodyPr vert="horz" lIns="40487" tIns="20243" rIns="40487" bIns="20243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0070C0"/>
                </a:solidFill>
                <a:latin typeface="Arial-Rounded"/>
                <a:ea typeface="Arial-Rounded"/>
                <a:cs typeface="Arial-Rounded"/>
              </a:rPr>
              <a:t>́</a:t>
            </a:r>
            <a:endParaRPr lang="en-US" sz="88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2" name="Title 1"/>
          <p:cNvSpPr txBox="1">
            <a:spLocks/>
          </p:cNvSpPr>
          <p:nvPr/>
        </p:nvSpPr>
        <p:spPr>
          <a:xfrm>
            <a:off x="7544623" y="181408"/>
            <a:ext cx="1754932" cy="895126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8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ât</a:t>
            </a:r>
            <a:endParaRPr lang="en-US" sz="8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2228643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7" y="7620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89568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 smtClean="0">
                <a:solidFill>
                  <a:srgbClr val="FF0000"/>
                </a:solidFill>
                <a:latin typeface="HP001 4 hàng"/>
              </a:rPr>
              <a:t>at </a:t>
            </a:r>
            <a:r>
              <a:rPr lang="el-GR" sz="28600" smtClean="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7381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 smtClean="0">
                <a:solidFill>
                  <a:srgbClr val="FF0000"/>
                </a:solidFill>
                <a:latin typeface="HP001 4 hàng"/>
              </a:rPr>
              <a:t>at</a:t>
            </a:r>
            <a:r>
              <a:rPr lang="el-GR" sz="140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140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56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4" name="AT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229" y="9898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7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6512687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7" y="7620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46568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/>
              </a:rPr>
              <a:t>ă</a:t>
            </a:r>
            <a:r>
              <a:rPr lang="en-US" sz="28600" smtClean="0">
                <a:solidFill>
                  <a:srgbClr val="FF0000"/>
                </a:solidFill>
                <a:latin typeface="HP001 4 hàng"/>
              </a:rPr>
              <a:t>t </a:t>
            </a:r>
            <a:r>
              <a:rPr lang="el-GR" sz="28600" smtClean="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656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>
                <a:solidFill>
                  <a:srgbClr val="FF0000"/>
                </a:solidFill>
                <a:latin typeface="HP001 4 hàng"/>
              </a:rPr>
              <a:t>ăt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9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3" name="ĂT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229" y="99853"/>
            <a:ext cx="12040393" cy="4508818"/>
          </a:xfrm>
        </p:spPr>
      </p:pic>
    </p:spTree>
    <p:extLst>
      <p:ext uri="{BB962C8B-B14F-4D97-AF65-F5344CB8AC3E}">
        <p14:creationId xmlns:p14="http://schemas.microsoft.com/office/powerpoint/2010/main" val="2990656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20316"/>
              </p:ext>
            </p:extLst>
          </p:nvPr>
        </p:nvGraphicFramePr>
        <p:xfrm>
          <a:off x="215396" y="7620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-84357" y="7620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934868" y="1628776"/>
            <a:ext cx="8051865" cy="452411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28600">
                <a:solidFill>
                  <a:srgbClr val="FF0000"/>
                </a:solidFill>
                <a:latin typeface="HP001 4 hàng"/>
              </a:rPr>
              <a:t>â</a:t>
            </a:r>
            <a:r>
              <a:rPr lang="en-US" sz="28600" smtClean="0">
                <a:solidFill>
                  <a:srgbClr val="FF0000"/>
                </a:solidFill>
                <a:latin typeface="HP001 4 hàng"/>
              </a:rPr>
              <a:t>t </a:t>
            </a:r>
            <a:r>
              <a:rPr lang="el-GR" sz="28600" smtClean="0">
                <a:solidFill>
                  <a:srgbClr val="FF0000"/>
                </a:solidFill>
                <a:latin typeface="HP001 4 hàng"/>
              </a:rPr>
              <a:t> </a:t>
            </a:r>
            <a:endParaRPr lang="en-US" sz="286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90619" y="3009902"/>
            <a:ext cx="5417550" cy="2277349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en-US" sz="14000">
                <a:solidFill>
                  <a:srgbClr val="FF0000"/>
                </a:solidFill>
                <a:latin typeface="HP001 4 hàng"/>
              </a:rPr>
              <a:t>ât</a:t>
            </a:r>
            <a:r>
              <a:rPr lang="en-US" sz="14000" smtClean="0">
                <a:solidFill>
                  <a:srgbClr val="FF0000"/>
                </a:solidFill>
                <a:latin typeface="HP001 4 hàng" pitchFamily="34" charset="0"/>
              </a:rPr>
              <a:t> </a:t>
            </a:r>
            <a:endParaRPr lang="en-US" sz="1400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3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192" y="5145657"/>
            <a:ext cx="2709556" cy="1712343"/>
          </a:xfrm>
          <a:prstGeom prst="rect">
            <a:avLst/>
          </a:prstGeom>
        </p:spPr>
      </p:pic>
      <p:pic>
        <p:nvPicPr>
          <p:cNvPr id="6" name="ÂT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229" y="98980"/>
            <a:ext cx="12040393" cy="4528026"/>
          </a:xfrm>
        </p:spPr>
      </p:pic>
    </p:spTree>
    <p:extLst>
      <p:ext uri="{BB962C8B-B14F-4D97-AF65-F5344CB8AC3E}">
        <p14:creationId xmlns:p14="http://schemas.microsoft.com/office/powerpoint/2010/main" val="39031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1954773"/>
              </p:ext>
            </p:extLst>
          </p:nvPr>
        </p:nvGraphicFramePr>
        <p:xfrm>
          <a:off x="215396" y="322738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7519" y="1183168"/>
            <a:ext cx="9171053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cát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75819" y="-173344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6219" y="-173344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337869" y="2548546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vi-VN" sz="14300">
                <a:solidFill>
                  <a:srgbClr val="FF0000"/>
                </a:solidFill>
                <a:latin typeface="HP001 4 hàng" pitchFamily="34" charset="0"/>
              </a:rPr>
              <a:t>cát</a:t>
            </a:r>
            <a:endParaRPr lang="en-US" sz="143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02719" y="-231392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6168" y="-153352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086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927E-6 -5.55556E-6 L -0.00626 -0.01343 L -0.01501 -0.02107 L -0.02441 -0.02454 L -0.03185 -0.02339 L -0.04072 -0.01899 L -0.04881 -0.00996 L -0.05573 0.00323 L -0.06265 0.0199 L -0.06696 0.03657 L -0.06944 0.05231 L -0.06944 0.07106 L -0.06892 0.08657 L -0.06696 0.10671 L -0.06317 0.12546 L -0.05821 0.14004 L -0.0513 0.15231 L -0.0432 0.16434 L -0.0338 0.17106 L -0.02754 0.17337 L -0.01749 0.17106 L -0.00561 0.16342 L 0.00509 0.14768 L 0.01384 0.12777 L 0.02193 0.10439 L 0.02572 0.08564 L 0.02702 0.05995 L 0.03016 0.03657 L 0.03707 0.01226 L 0.04334 -0.00117 L 0.05326 -0.01436 L 0.0671 -0.02223 L 0.07963 -0.02223 L 0.0872 -0.01783 L 0.0966 -0.00788 L 0.10221 0.00231 L 0.09346 -0.01112 L 0.08211 -0.02107 L 0.07088 -0.02223 L 0.05457 -0.01436 L 0.0483 -0.00996 L 0.04073 0.00323 L 0.03394 0.0199 L 0.03081 0.03772 L 0.02768 0.06342 L 0.02637 0.08101 L 0.02885 0.10879 L 0.03577 0.13657 L 0.04386 0.15115 L 0.05078 0.16342 L 0.05835 0.1699 L 0.0671 0.17337 L 0.07584 0.17337 L 0.08772 0.16782 L 0.09777 0.15879 L 0.10652 0.13888 L 0.11344 0.1199 L 0.11722 0.09768 L 0.11787 0.07221 L 0.11539 0.04444 L 0.11226 0.02453 L 0.106 0.00671 L 0.09712 -0.00788 " pathEditMode="relative" ptsTypes="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77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8021E-6 6.45534E-6 L -1.78021E-6 0.1703 L 0.00196 0.19043 L 0.00509 0.19714 L 0.01084 0.20593 L 0.0158 0.20824 L 0.02154 0.20709 L 0.03041 0.20038 L 0.04177 0.18025 L 0.05378 0.14994 L 0.06069 0.1231 L 0.07139 0.05716 L 0.07583 0.0044 L 0.07714 -0.10319 L 0.07714 0.14994 L 0.07779 0.17909 L 0.08092 0.19251 L 0.08405 0.19922 L 0.08719 0.20269 L 0.09228 0.20593 L 0.09985 0.20385 L 0.10624 0.19922 L 0.11877 0.17909 L 0.1296 0.14994 L 0.14096 0.10065 " pathEditMode="relative" ptsTypes="AAAAAAAAAAAAAAAAAAAAAAAAA">
                                      <p:cBhvr>
                                        <p:cTn id="22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377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427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477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5.18519E-6 L 0.05795 0.00024 " pathEditMode="relative" ptsTypes="AA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677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27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852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093E-7 -1.62812E-6 L -0.02662 0.04556 " pathEditMode="relative" ptsTypes="AA">
                                      <p:cBhvr>
                                        <p:cTn id="4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520"/>
                            </p:stCondLst>
                            <p:childTnLst>
                              <p:par>
                                <p:cTn id="46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655061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-2451428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 smtClean="0">
                <a:solidFill>
                  <a:srgbClr val="FF0000"/>
                </a:solidFill>
                <a:latin typeface="HP001 4 hàng" pitchFamily="34" charset="0"/>
              </a:rPr>
              <a:t>jặt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50133" y="3066997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vi-VN" sz="14300">
                <a:solidFill>
                  <a:srgbClr val="FF0000"/>
                </a:solidFill>
                <a:latin typeface="HP001 4 hàng" pitchFamily="34" charset="0"/>
              </a:rPr>
              <a:t> jặt</a:t>
            </a:r>
            <a:endParaRPr lang="en-US" sz="143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01319" y="-16510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670" y="-9017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1719" y="-124204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90142" y="-1226476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1819" y="587838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23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7043E-6 1.85185E-6 L 0.00678 -0.01852 L 0.01775 -0.03611 L 0.02714 -0.04259 L 0.03654 -0.04537 L 0.04385 -0.04259 L 0.05168 -0.03519 L 0.05638 -0.02593 L 0.05847 -0.01389 L 0.06055 -0.00185 L 0.06108 0.01666 L 0.06108 0.16204 L 0.06108 0.09444 L 0.06943 0.05185 L 0.0783 0.01666 L 0.0877 -0.01111 L 0.09762 -0.03148 L 0.10858 -0.04445 L 0.11589 -0.0463 L 0.12477 -0.0463 L 0.1326 -0.04167 L 0.13625 -0.03611 L 0.14043 -0.02685 L 0.14461 -0.00648 L 0.14565 0.01574 L 0.14565 0.16111 L 0.14722 0.08611 L 0.16131 0.03055 L 0.17071 0.00092 L 0.17958 -0.01945 L 0.19002 -0.03611 L 0.19994 -0.0463 L 0.21091 -0.04722 L 0.21926 -0.04167 L 0.22657 -0.03241 L 0.23074 -0.01574 L 0.23179 -0.00093 L 0.23179 0.10185 L 0.23388 0.13611 L 0.23805 0.14722 L 0.24432 0.15463 L 0.25267 0.1537 L 0.25998 0.14907 L 0.2699 0.13796 L 0.28138 0.11204 L 0.29183 0.075 L 0.29496 0.04722 L 0.299 0.0206 L 0.30853 -0.01019 L 0.31845 -0.02963 L 0.32576 -0.03704 L 0.33516 -0.04352 L 0.34194 -0.04537 L 0.35082 -0.04445 L 0.36074 -0.03796 L 0.36439 -0.03334 L 0.35343 -0.04259 L 0.34455 -0.04445 L 0.33463 -0.04259 C 0.33111 -0.04074 0.32772 -0.03889 0.32419 -0.03704 C 0.32367 -0.03681 0.32263 -0.03611 0.32263 -0.03588 L 0.31375 -0.02222 L 0.30801 -0.00926 L 0.3007 0.01759 L 0.29809 0.03426 L 0.29705 0.05926 L 0.29809 0.07963 L 0.30135 0.10046 L 0.30488 0.11574 L 0.31219 0.12963 L 0.32263 0.14259 L 0.33307 0.15185 L 0.34403 0.15278 L 0.35708 0.14629 L 0.36961 0.13148 L 0.37796 0.10092 L 0.38162 0.06018 L 0.3811 0.03241 L 0.37744 0.00555 L 0.37379 -0.01111 L 0.36909 -0.02222 L 0.36439 -0.03334 " pathEditMode="relative" rAng="0" ptsTypes="AAAAAAAAAAAAAAAAAAAAAAAAAAAAAAAAAAAAAAAAAAAAAAAAAAAAAAAAAAffAAAAAAAAAAAAAAAAAAAAAA">
                                      <p:cBhvr>
                                        <p:cTn id="11" dur="19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81" y="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9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25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8021E-6 6.45534E-6 L -1.78021E-6 0.1703 L 0.00196 0.19043 L 0.00509 0.19714 L 0.01084 0.20593 L 0.0158 0.20824 L 0.02154 0.20709 L 0.03041 0.20038 L 0.04177 0.18025 L 0.05378 0.14994 L 0.06069 0.1231 L 0.07139 0.05716 L 0.07583 0.0044 L 0.07714 -0.10319 L 0.07714 0.14994 L 0.07779 0.17909 L 0.08092 0.19251 L 0.08405 0.19922 L 0.08719 0.20269 L 0.09228 0.20593 L 0.09985 0.20385 L 0.10624 0.19922 L 0.11877 0.17909 L 0.1296 0.14994 L 0.14096 0.10065 " pathEditMode="relative" ptsTypes="AAAAAAAAAAAAAAAAAAAAAAAAA">
                                      <p:cBhvr>
                                        <p:cTn id="22" dur="8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925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975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25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5.18519E-6 L 0.05795 0.00024 " pathEditMode="relative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25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75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3250"/>
                            </p:stCondLst>
                            <p:childTnLst>
                              <p:par>
                                <p:cTn id="4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61097E-7 3.33333E-6 L 0.00469 0.01018 L 0.00992 0.01666 L 0.01566 0.02037 L 0.02193 0.02129 L 0.02767 0.01851 L 0.03446 0.01203 L 0.04281 -0.00186 " pathEditMode="relative" ptsTypes="AAAAAAAA"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25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26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010"/>
                            </p:stCondLst>
                            <p:childTnLst>
                              <p:par>
                                <p:cTn id="5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436240"/>
              </p:ext>
            </p:extLst>
          </p:nvPr>
        </p:nvGraphicFramePr>
        <p:xfrm>
          <a:off x="215396" y="838200"/>
          <a:ext cx="11704320" cy="58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-4015581" y="1689844"/>
            <a:ext cx="12138819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28700">
                <a:solidFill>
                  <a:srgbClr val="FF0000"/>
                </a:solidFill>
                <a:latin typeface="HP001 4 hàng" pitchFamily="34" charset="0"/>
              </a:rPr>
              <a:t> bật</a:t>
            </a:r>
            <a:endParaRPr lang="en-US" sz="287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4319" y="5842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223919" y="3066997"/>
            <a:ext cx="5417550" cy="232351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r>
              <a:rPr lang="vi-VN" sz="14300">
                <a:solidFill>
                  <a:srgbClr val="FF0000"/>
                </a:solidFill>
                <a:latin typeface="HP001 4 hàng" pitchFamily="34" charset="0"/>
              </a:rPr>
              <a:t> bật</a:t>
            </a:r>
            <a:endParaRPr lang="en-US" sz="143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69" y="-488428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94138" y="-1244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4538" y="-12446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4402" y="-148590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277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26263E-7 3.7037E-6 L 0.01175 -0.0375 L 0.02115 -0.06806 L 0.03524 -0.12223 L 0.04856 -0.16806 L 0.0603 -0.20834 L 0.0697 -0.24306 L 0.0744 -0.26111 L 0.0791 -0.27917 L 0.08302 -0.3 L 0.08615 -0.31667 L 0.08772 -0.34098 L 0.08928 -0.36111 L 0.08928 -0.37917 L 0.0885 -0.39584 L 0.0838 -0.41389 L 0.07753 -0.42084 L 0.0697 -0.42361 L 0.05952 -0.41806 L 0.05326 -0.40695 L 0.04699 -0.39028 L 0.04151 -0.36528 L 0.03759 -0.34306 L 0.03446 -0.29723 L 0.03368 -0.24861 L 0.03211 -0.18889 L 0.03368 -0.11528 L 0.03289 -0.0375 L 0.03524 0.0125 L 0.03916 0.04861 L 0.04464 0.06527 L 0.05091 0.08333 L 0.06265 0.09444 L 0.07675 0.09583 L 0.09398 0.08472 L 0.10573 0.05555 L 0.11278 0.02777 L 0.11591 -0.00278 L 0.11826 -0.03056 L 0.11748 -0.05695 L 0.11434 -0.08195 L 0.11121 -0.09167 L 0.10573 -0.09723 L 0.0979 -0.1 L 0.0932 -0.09723 L 0.09242 -0.08611 L 0.09555 -0.07084 L 0.1026 -0.06111 L 0.11434 -0.05556 L 0.12766 -0.05556 L 0.14646 -0.0625 L 0.1535 -0.06667 L 0.16055 -0.07917 L 0.16682 -0.09028 L 0.177 -0.09723 L 0.18796 -0.10278 L 0.19893 -0.1 L 0.20989 -0.09167 L 0.21773 -0.07917 L 0.21068 -0.09028 L 0.20206 -0.09723 L 0.19188 -0.10139 L 0.18092 -0.09861 L 0.16917 -0.09306 L 0.16447 -0.08611 L 0.15664 -0.07084 L 0.15272 -0.06389 L 0.14724 -0.04723 L 0.14332 -0.02361 L 0.14332 -0.00139 L 0.14411 0.01944 L 0.14724 0.04166 L 0.15272 0.05972 L 0.16212 0.08055 L 0.17465 0.09305 L 0.18953 0.09722 L 0.20572 0.08819 L 0.21511 0.07592 L 0.22321 0.06041 L 0.22882 0.03703 L 0.23078 0.0125 L 0.22947 -0.00973 L 0.22947 -0.02639 L 0.22699 -0.0463 L 0.22399 -0.06528 L 0.21773 -0.08056 " pathEditMode="relative" rAng="0" ptsTypes="AAAAAAAAAAAAAAAAAAAAAAAAAAAAAAAAAAAAAAAAAAAAAAAAAAAAAAAAAAAAAAAAAAAAAAAAAAAAAAAAAAAAAA">
                                      <p:cBhvr>
                                        <p:cTn id="11" dur="18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39" y="-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9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92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8021E-6 6.45534E-6 L -1.78021E-6 0.1703 L 0.00196 0.19043 L 0.00509 0.19714 L 0.01084 0.20593 L 0.0158 0.20824 L 0.02154 0.20709 L 0.03041 0.20038 L 0.04177 0.18025 L 0.05378 0.14994 L 0.06069 0.1231 L 0.07139 0.05716 L 0.07583 0.0044 L 0.07714 -0.10319 L 0.07714 0.14994 L 0.07779 0.17909 L 0.08092 0.19251 L 0.08405 0.19922 L 0.08719 0.20269 L 0.09228 0.20593 L 0.09985 0.20385 L 0.10624 0.19922 L 0.11877 0.17909 L 0.1296 0.14994 L 0.14096 0.10065 " pathEditMode="relative" ptsTypes="AAAAAAAAAAAAAAAAAAAAAAAAA">
                                      <p:cBhvr>
                                        <p:cTn id="22" dur="8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26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76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826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3211E-6 3.33333E-6 L 0.00731 -0.00741 L 0.01671 -0.01759 L 0.02297 -0.02778 L 0.02663 -0.03519 L 0.0329 -0.02222 L 0.03968 -0.01204 L 0.05169 3.33333E-6 " pathEditMode="relative" ptsTypes="AAAAAAAA">
                                      <p:cBhvr>
                                        <p:cTn id="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26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76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260"/>
                            </p:stCondLst>
                            <p:childTnLst>
                              <p:par>
                                <p:cTn id="4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0514E-6 5.18519E-6 L 0.05795 0.00024 " pathEditMode="relative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326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376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260"/>
                            </p:stCondLst>
                            <p:childTnLst>
                              <p:par>
                                <p:cTn id="5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518319" y="31311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máy xúc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26770" y="1371599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 cốc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18319" y="1371600"/>
            <a:ext cx="5243527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sóc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623719" y="3131181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con mực</a:t>
            </a:r>
            <a:endParaRPr lang="en-US" sz="8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84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2" t="23437" r="30747" b="32291"/>
          <a:stretch/>
        </p:blipFill>
        <p:spPr bwMode="auto">
          <a:xfrm>
            <a:off x="1889919" y="1098401"/>
            <a:ext cx="9213270" cy="5737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15396" y="242778"/>
            <a:ext cx="3182215" cy="855622"/>
            <a:chOff x="63500" y="1458734"/>
            <a:chExt cx="2392579" cy="641717"/>
          </a:xfrm>
        </p:grpSpPr>
        <p:sp>
          <p:nvSpPr>
            <p:cNvPr id="4" name="Rounded Rectangle 3"/>
            <p:cNvSpPr/>
            <p:nvPr/>
          </p:nvSpPr>
          <p:spPr>
            <a:xfrm>
              <a:off x="233964" y="1490471"/>
              <a:ext cx="2222115" cy="583379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3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4" t="5714" r="-283" b="63598"/>
          <a:stretch/>
        </p:blipFill>
        <p:spPr>
          <a:xfrm>
            <a:off x="1360432" y="0"/>
            <a:ext cx="9133683" cy="424883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75039" y="152889"/>
            <a:ext cx="2461607" cy="665566"/>
            <a:chOff x="183532" y="1524050"/>
            <a:chExt cx="1850781" cy="499176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541095"/>
              <a:ext cx="1649955" cy="482131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4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83532" y="1524050"/>
              <a:ext cx="481250" cy="48006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4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01348" y="4368800"/>
            <a:ext cx="12060491" cy="2339101"/>
          </a:xfrm>
          <a:prstGeom prst="rect">
            <a:avLst/>
          </a:prstGeom>
        </p:spPr>
        <p:txBody>
          <a:bodyPr wrap="square" lIns="121725" tIns="60862" rIns="121725" bIns="60862">
            <a:spAutoFit/>
          </a:bodyPr>
          <a:lstStyle/>
          <a:p>
            <a:pPr algn="just"/>
            <a:r>
              <a:rPr lang="vi-VN" sz="48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</a:t>
            </a:r>
            <a:r>
              <a:rPr lang="en-US" sz="4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 đến, nhà Nam đi nghỉ mát ở Cát Bà. Mẹ và Nam bỏ áo bơi, bàn chải, khăn mặt vào </a:t>
            </a:r>
            <a:r>
              <a:rPr lang="vi-VN" sz="4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lô. Nam rất vui khi đi chơi xa với cả nhà.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57901" y="4368801"/>
            <a:ext cx="1317532" cy="86177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4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 </a:t>
            </a:r>
            <a:endParaRPr lang="en-US" sz="4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10121" y="4368801"/>
            <a:ext cx="1317532" cy="86177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4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mát </a:t>
            </a:r>
            <a:endParaRPr lang="en-US" sz="4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89412" y="5097938"/>
            <a:ext cx="1317532" cy="86177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4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</a:t>
            </a:r>
            <a:endParaRPr lang="en-US" sz="4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868167" y="5822553"/>
            <a:ext cx="1317532" cy="861775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48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 </a:t>
            </a:r>
            <a:endParaRPr lang="en-US" sz="48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18319" y="1447800"/>
            <a:ext cx="530154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nghỉ mát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85719" y="1447800"/>
            <a:ext cx="530154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 Bà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18318" y="3505200"/>
            <a:ext cx="530154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khăn mặt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461919" y="3505200"/>
            <a:ext cx="5301541" cy="1330932"/>
          </a:xfrm>
          <a:prstGeom prst="rect">
            <a:avLst/>
          </a:prstGeom>
          <a:solidFill>
            <a:srgbClr val="006F96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rất</a:t>
            </a:r>
          </a:p>
        </p:txBody>
      </p:sp>
    </p:spTree>
    <p:extLst>
      <p:ext uri="{BB962C8B-B14F-4D97-AF65-F5344CB8AC3E}">
        <p14:creationId xmlns:p14="http://schemas.microsoft.com/office/powerpoint/2010/main" val="1661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ê mẩn với vẻ đẹp Cát Bà nhìn từ trên cao - Kênh truyền hình Đài Tiếng nói  Việt Nam - VOV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3885" y="86513"/>
            <a:ext cx="9446281" cy="590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178415" y="5809343"/>
            <a:ext cx="3709813" cy="99995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Cát Bà</a:t>
            </a:r>
          </a:p>
        </p:txBody>
      </p:sp>
    </p:spTree>
    <p:extLst>
      <p:ext uri="{BB962C8B-B14F-4D97-AF65-F5344CB8AC3E}">
        <p14:creationId xmlns:p14="http://schemas.microsoft.com/office/powerpoint/2010/main" val="119048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348" y="4445000"/>
            <a:ext cx="12060491" cy="2339101"/>
          </a:xfrm>
          <a:prstGeom prst="rect">
            <a:avLst/>
          </a:prstGeom>
        </p:spPr>
        <p:txBody>
          <a:bodyPr wrap="square" lIns="121725" tIns="60862" rIns="121725" bIns="60862">
            <a:spAutoFit/>
          </a:bodyPr>
          <a:lstStyle/>
          <a:p>
            <a:pPr algn="just"/>
            <a:r>
              <a:rPr lang="vi-VN" sz="4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</a:t>
            </a:r>
            <a:r>
              <a:rPr lang="en-US" sz="4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 đến, nhà Nam đi nghỉ mát ở Cát Bà. Mẹ và Nam bỏ áo bơi, bàn chải, khăn mặt vào </a:t>
            </a:r>
            <a:r>
              <a:rPr lang="vi-VN" sz="4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8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lô. Nam rất vui khi đi chơi xa với cả nhà.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1348" y="4442699"/>
            <a:ext cx="12060491" cy="2339101"/>
          </a:xfrm>
          <a:prstGeom prst="rect">
            <a:avLst/>
          </a:prstGeom>
        </p:spPr>
        <p:txBody>
          <a:bodyPr wrap="square" lIns="121725" tIns="60862" rIns="121725" bIns="60862">
            <a:spAutoFit/>
          </a:bodyPr>
          <a:lstStyle/>
          <a:p>
            <a:pPr algn="just"/>
            <a:r>
              <a:rPr lang="vi-VN" sz="4800">
                <a:solidFill>
                  <a:srgbClr val="00CC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</a:t>
            </a:r>
            <a:r>
              <a:rPr lang="en-US" sz="480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 đến, nhà Nam đi nghỉ mát ở Cát Bà. </a:t>
            </a:r>
            <a:r>
              <a:rPr lang="en-US" sz="48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và Nam bỏ áo bơi, bàn chải, khăn mặt vào </a:t>
            </a:r>
            <a:r>
              <a:rPr lang="vi-VN" sz="48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4800">
                <a:solidFill>
                  <a:srgbClr val="00B05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ba lô. </a:t>
            </a:r>
            <a:r>
              <a:rPr lang="en-US" sz="4800">
                <a:solidFill>
                  <a:srgbClr val="7030A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rất vui khi đi chơi xa với cả nhà.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34" t="5714" r="-283" b="63598"/>
          <a:stretch/>
        </p:blipFill>
        <p:spPr>
          <a:xfrm>
            <a:off x="1360432" y="0"/>
            <a:ext cx="9133683" cy="424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6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50712" y="99060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 </a:t>
            </a:r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đến, nhà Nam đi nghỉ mát ở Cát Bà. Mẹ và Nam bỏ áo bơi, bàn chải, khăn mặt vào ba lô. Nam rất vui khi đi chơi xa với cả nhà.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10275999" y="1295400"/>
            <a:ext cx="151992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56541" y="2057400"/>
            <a:ext cx="69517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425315" y="2075166"/>
            <a:ext cx="20178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37388" y="5473186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 Nam đi nghỉ mát ở đâu khi hè đến?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060879" y="2017486"/>
            <a:ext cx="24302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56541" y="2786742"/>
            <a:ext cx="291646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550673" y="5473186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Mẹ và Nam bỏ những gì vào ba lô?</a:t>
            </a:r>
            <a:endParaRPr lang="en-US" sz="4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437388" y="5473186"/>
            <a:ext cx="11277600" cy="1092958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Nam cảm thấy thế nào khi đi chơi xa với cả nhà?</a:t>
            </a:r>
            <a:endParaRPr lang="en-US" sz="4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538119" y="2743200"/>
            <a:ext cx="525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0712" y="3526971"/>
            <a:ext cx="5257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509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47650" y="4648200"/>
            <a:ext cx="11643519" cy="2169132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40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Hè đến, nhà Nam đi nghỉ mát ở Cát Bà. Mẹ và Nam bỏ áo bơi, bàn chải, khăn mặt vào ba lô. Nam rất vui khi đi chơi xa với cả nhà.</a:t>
            </a: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956719" y="40094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mặt trời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4" name="Title 1"/>
          <p:cNvSpPr txBox="1">
            <a:spLocks/>
          </p:cNvSpPr>
          <p:nvPr/>
        </p:nvSpPr>
        <p:spPr>
          <a:xfrm>
            <a:off x="-777081" y="4009400"/>
            <a:ext cx="49530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bãi cát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7300119" y="4009400"/>
            <a:ext cx="54864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bật lửa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-300831" y="310952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bát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1581097" y="3109523"/>
            <a:ext cx="2569397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lạt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8" name="Title 1"/>
          <p:cNvSpPr txBox="1">
            <a:spLocks/>
          </p:cNvSpPr>
          <p:nvPr/>
        </p:nvSpPr>
        <p:spPr>
          <a:xfrm>
            <a:off x="5629629" y="3109523"/>
            <a:ext cx="2123468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gặt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7757319" y="3109523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</a:t>
            </a:r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ất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9917304" y="3115042"/>
            <a:ext cx="233581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gật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1" name="Title 1"/>
          <p:cNvSpPr txBox="1">
            <a:spLocks/>
          </p:cNvSpPr>
          <p:nvPr/>
        </p:nvSpPr>
        <p:spPr>
          <a:xfrm>
            <a:off x="3617094" y="3115042"/>
            <a:ext cx="1930425" cy="54255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sắt</a:t>
            </a:r>
            <a:endParaRPr lang="en-US" sz="540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919" y="-196034"/>
            <a:ext cx="4876025" cy="3693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203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3715209" y="914400"/>
            <a:ext cx="473142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Xin phép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8611" b="1393"/>
          <a:stretch/>
        </p:blipFill>
        <p:spPr>
          <a:xfrm>
            <a:off x="2385219" y="1981200"/>
            <a:ext cx="73914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1981200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>
            <a:spLocks/>
          </p:cNvSpPr>
          <p:nvPr/>
        </p:nvSpPr>
        <p:spPr>
          <a:xfrm>
            <a:off x="2591352" y="312067"/>
            <a:ext cx="6979135" cy="7943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Điền </a:t>
            </a:r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</a:t>
            </a:r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hoặc </a:t>
            </a:r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3" name="Title 1"/>
          <p:cNvSpPr txBox="1">
            <a:spLocks/>
          </p:cNvSpPr>
          <p:nvPr/>
        </p:nvSpPr>
        <p:spPr>
          <a:xfrm>
            <a:off x="2111305" y="5210905"/>
            <a:ext cx="412201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 b…..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6" name="Picture 2" descr="Bát ăn – Wikipedia tiếng Việ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63" y="2326784"/>
            <a:ext cx="3641950" cy="239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2111305" y="5210905"/>
            <a:ext cx="4122014" cy="656495"/>
          </a:xfrm>
          <a:prstGeom prst="rect">
            <a:avLst/>
          </a:prstGeom>
          <a:solidFill>
            <a:schemeClr val="bg1"/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cái b</a:t>
            </a:r>
            <a:r>
              <a:rPr lang="en-US" sz="54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028" name="Picture 4" descr="Bảo vệ đôi mắt sáng khoẻ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719" y="2343150"/>
            <a:ext cx="3810000" cy="23812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itle 1"/>
          <p:cNvSpPr txBox="1">
            <a:spLocks/>
          </p:cNvSpPr>
          <p:nvPr/>
        </p:nvSpPr>
        <p:spPr>
          <a:xfrm>
            <a:off x="7369105" y="5090886"/>
            <a:ext cx="4122014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m…..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7369105" y="5098146"/>
            <a:ext cx="4122014" cy="656495"/>
          </a:xfrm>
          <a:prstGeom prst="rect">
            <a:avLst/>
          </a:prstGeom>
          <a:noFill/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</a:t>
            </a:r>
            <a:r>
              <a:rPr lang="en-US" sz="54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ăt</a:t>
            </a:r>
            <a:endParaRPr lang="en-US" sz="54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6" name="Title 1"/>
          <p:cNvSpPr txBox="1">
            <a:spLocks/>
          </p:cNvSpPr>
          <p:nvPr/>
        </p:nvSpPr>
        <p:spPr>
          <a:xfrm>
            <a:off x="9299463" y="5062135"/>
            <a:ext cx="18288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latin typeface="Arial-Rounded"/>
                <a:ea typeface="Arial-Rounded"/>
                <a:cs typeface="Arial-Rounded"/>
              </a:rPr>
              <a:t>́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7" name="Title 1"/>
          <p:cNvSpPr txBox="1">
            <a:spLocks/>
          </p:cNvSpPr>
          <p:nvPr/>
        </p:nvSpPr>
        <p:spPr>
          <a:xfrm>
            <a:off x="3751377" y="5287105"/>
            <a:ext cx="1828800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smtClean="0">
                <a:latin typeface="Arial-Rounded"/>
                <a:ea typeface="Arial-Rounded"/>
                <a:cs typeface="Arial-Rounded"/>
              </a:rPr>
              <a:t>́</a:t>
            </a:r>
            <a:endParaRPr lang="en-US" sz="5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43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253" y="386334"/>
            <a:ext cx="6085332" cy="608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86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8233" y="1752600"/>
            <a:ext cx="79063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96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380939"/>
            <a:ext cx="9090025" cy="549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77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75469" y="1547991"/>
            <a:ext cx="10972800" cy="3715537"/>
          </a:xfrm>
          <a:prstGeom prst="roundRect">
            <a:avLst/>
          </a:prstGeom>
          <a:solidFill>
            <a:srgbClr val="006F9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	</a:t>
            </a:r>
            <a:r>
              <a:rPr lang="en-US" sz="54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Hà hái cúc, cắm vào cốc rồi để ngay ngắn trên bàn học. Mẹ tấm tắc khen Hà khéo tay.</a:t>
            </a:r>
          </a:p>
        </p:txBody>
      </p:sp>
    </p:spTree>
    <p:extLst>
      <p:ext uri="{BB962C8B-B14F-4D97-AF65-F5344CB8AC3E}">
        <p14:creationId xmlns:p14="http://schemas.microsoft.com/office/powerpoint/2010/main" val="404594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2608" y="5847382"/>
            <a:ext cx="999230" cy="10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66119" y="5847382"/>
            <a:ext cx="7330793" cy="739774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Đây là đâu?</a:t>
            </a:r>
            <a:endParaRPr lang="en-US" sz="96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37"/>
          <a:stretch/>
        </p:blipFill>
        <p:spPr>
          <a:xfrm>
            <a:off x="2728119" y="38100"/>
            <a:ext cx="6350000" cy="584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2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266309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1404825" y="3126898"/>
            <a:ext cx="11338719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vi-VN" sz="18000">
                <a:solidFill>
                  <a:srgbClr val="FF0000"/>
                </a:solidFill>
                <a:latin typeface="HP001 4 hàng" pitchFamily="34" charset="0"/>
              </a:rPr>
              <a:t>jự</a:t>
            </a:r>
            <a:r>
              <a:rPr lang="en-US" sz="18000">
                <a:solidFill>
                  <a:srgbClr val="FF0000"/>
                </a:solidFill>
                <a:latin typeface="HP001 4 hàng"/>
              </a:rPr>
              <a:t>‼</a:t>
            </a:r>
            <a:endParaRPr lang="en-US" sz="1800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8997" y="0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4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" b="64890"/>
          <a:stretch/>
        </p:blipFill>
        <p:spPr>
          <a:xfrm>
            <a:off x="841263" y="106371"/>
            <a:ext cx="10126661" cy="516147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-523327"/>
            <a:ext cx="12161838" cy="2342054"/>
          </a:xfrm>
          <a:prstGeom prst="rect">
            <a:avLst/>
          </a:prstGeom>
          <a:solidFill>
            <a:srgbClr val="BD19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BD196F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48</a:t>
            </a:r>
            <a:endParaRPr lang="en-US" sz="5300" b="1">
              <a:solidFill>
                <a:srgbClr val="BD196F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71212" y="5352963"/>
            <a:ext cx="11700907" cy="1505037"/>
            <a:chOff x="695008" y="5406302"/>
            <a:chExt cx="10717370" cy="1505037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302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120000"/>
                </a:lnSpc>
              </a:pPr>
              <a:r>
                <a:rPr lang="en-US" sz="50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	Nam bắt nhịp cho tất cả các bạn hát.</a:t>
              </a:r>
              <a:endParaRPr lang="en-US" sz="50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2613236" y="5410251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ăt</a:t>
              </a:r>
              <a:endParaRPr lang="en-US" sz="5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Title 1"/>
            <p:cNvSpPr txBox="1">
              <a:spLocks/>
            </p:cNvSpPr>
            <p:nvPr/>
          </p:nvSpPr>
          <p:spPr>
            <a:xfrm>
              <a:off x="9260652" y="5410251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at</a:t>
              </a:r>
              <a:endParaRPr lang="en-US" sz="5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itle 1"/>
            <p:cNvSpPr txBox="1">
              <a:spLocks/>
            </p:cNvSpPr>
            <p:nvPr/>
          </p:nvSpPr>
          <p:spPr>
            <a:xfrm>
              <a:off x="5560341" y="5410251"/>
              <a:ext cx="183373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50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ât</a:t>
              </a:r>
              <a:endParaRPr lang="en-US" sz="50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823119" y="175312"/>
            <a:ext cx="10717370" cy="1501088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8800" b="1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at  ăt  ât</a:t>
            </a:r>
            <a:endParaRPr lang="en-US" sz="8800" b="1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48979" y="2165312"/>
            <a:ext cx="3274540" cy="731520"/>
            <a:chOff x="194444" y="1502278"/>
            <a:chExt cx="2461993" cy="548641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516989"/>
              <a:ext cx="2272079" cy="530344"/>
            </a:xfrm>
            <a:prstGeom prst="roundRect">
              <a:avLst/>
            </a:prstGeom>
            <a:solidFill>
              <a:srgbClr val="BD196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194444" y="1502278"/>
              <a:ext cx="550001" cy="548641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3054</TotalTime>
  <Words>452</Words>
  <Application>Microsoft Office PowerPoint</Application>
  <PresentationFormat>Custom</PresentationFormat>
  <Paragraphs>187</Paragraphs>
  <Slides>40</Slides>
  <Notes>18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401</cp:revision>
  <dcterms:created xsi:type="dcterms:W3CDTF">2021-05-08T14:00:55Z</dcterms:created>
  <dcterms:modified xsi:type="dcterms:W3CDTF">2021-11-16T13:20:32Z</dcterms:modified>
</cp:coreProperties>
</file>