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3" r:id="rId6"/>
    <p:sldId id="264" r:id="rId7"/>
    <p:sldId id="261" r:id="rId8"/>
    <p:sldId id="266" r:id="rId9"/>
    <p:sldId id="267" r:id="rId10"/>
    <p:sldId id="259" r:id="rId11"/>
    <p:sldId id="269" r:id="rId12"/>
  </p:sldIdLst>
  <p:sldSz cx="12192000" cy="6858000"/>
  <p:notesSz cx="7010400" cy="92964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4404F-223F-4988-9458-C4068F445E34}" type="datetimeFigureOut">
              <a:rPr lang="vi-VN" smtClean="0"/>
              <a:t>04/12/2023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13" y="4473512"/>
            <a:ext cx="5608975" cy="36602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059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59" y="8831059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441823-02EE-42ED-A43B-6D1D74C98A6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89206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B49C4-286B-99D6-3733-F36BC75875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747253-3180-271A-90C8-AEBF3950C9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A0920-063D-BC56-AFE9-3161628FF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A6D8B-92AF-4A06-9042-BAF0CB69B1BD}" type="datetimeFigureOut">
              <a:rPr lang="vi-VN" smtClean="0"/>
              <a:t>04/12/2023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38912-9528-D8E9-5976-FCECC14BF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B5F93-ECE5-6E6E-C304-3957B7C9C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15EE-E6C4-4983-B0F5-4B0D386DBB4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40984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6D3C1-EFFB-C7DC-6AF3-93A2F88F6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8C5F8C-FE0E-B877-51F6-D8506058A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8D248-63C3-E8BC-5B6E-F96EFF3DC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A6D8B-92AF-4A06-9042-BAF0CB69B1BD}" type="datetimeFigureOut">
              <a:rPr lang="vi-VN" smtClean="0"/>
              <a:t>04/12/2023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876D2C-1D38-E5D8-8423-94A8A812F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A51D5C-857C-31DE-9427-01431F651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15EE-E6C4-4983-B0F5-4B0D386DBB4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4770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D32A5E-2950-4AD3-BFB3-2F456E3955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EC9D3F-E1E0-16E9-529F-CE3581AEDA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3A31E-8E45-3F98-1E26-8F4164D57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A6D8B-92AF-4A06-9042-BAF0CB69B1BD}" type="datetimeFigureOut">
              <a:rPr lang="vi-VN" smtClean="0"/>
              <a:t>04/12/2023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DB45C-B3BE-8C84-A134-F4774BC85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0FDC5B-D577-AD0E-8558-78A1C0860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15EE-E6C4-4983-B0F5-4B0D386DBB4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66470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0FB7A-8EAF-687D-EF61-DAE715A74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A0347-DB86-2982-446C-7E9FC632E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7CAF8-CFB8-1761-4FE9-C829AFC8C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A6D8B-92AF-4A06-9042-BAF0CB69B1BD}" type="datetimeFigureOut">
              <a:rPr lang="vi-VN" smtClean="0"/>
              <a:t>04/12/2023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1492CB-8FE8-A32D-1B11-18B49C6B1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C146B-FAFF-62A5-7CA7-97EE629C5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15EE-E6C4-4983-B0F5-4B0D386DBB4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70790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D12CC-A65D-AEE7-3444-16CC969AE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441AC3-FF73-42D8-6CEF-94F1FA4D8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7F2C3-19CA-3FDC-F4D4-B3DCA655E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A6D8B-92AF-4A06-9042-BAF0CB69B1BD}" type="datetimeFigureOut">
              <a:rPr lang="vi-VN" smtClean="0"/>
              <a:t>04/12/2023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9EB56-EEF9-A98C-4B81-C289983E7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233FA-6F19-57EC-2569-0C0EFBC3F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15EE-E6C4-4983-B0F5-4B0D386DBB4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42451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7E536-D03E-EA0C-9F91-0F3D3D7F3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9C59A-171B-B659-3475-EFF995CAF3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3763AB-870B-DB7B-8E68-869940706E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4ADC91-1327-ACFB-8E78-024754DC6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A6D8B-92AF-4A06-9042-BAF0CB69B1BD}" type="datetimeFigureOut">
              <a:rPr lang="vi-VN" smtClean="0"/>
              <a:t>04/12/2023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791616-DAFE-1114-A0F3-9ADE3E9FE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9206D4-23DD-2C63-B3A0-7B8EACB09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15EE-E6C4-4983-B0F5-4B0D386DBB4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20372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8E039-A76E-7D17-2FEB-F325200A9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DC0B0-9D91-D2D5-E63B-22FF443BE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233209-DAAA-0626-41B7-8ECF74449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EAD9B8-BD61-4B66-A789-D0F91FB45E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44F076-D288-5D38-E6ED-C54A22C72E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7CA7F3-B164-9122-A68E-7F00D0D33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A6D8B-92AF-4A06-9042-BAF0CB69B1BD}" type="datetimeFigureOut">
              <a:rPr lang="vi-VN" smtClean="0"/>
              <a:t>04/12/2023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C43F67-976B-41BA-7734-1EAB486FD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20C1A0-942E-09E3-E8AD-C076F1A2F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15EE-E6C4-4983-B0F5-4B0D386DBB4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60618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9081A-0C40-1ACF-7486-1A02BF94D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32F830-39B4-414C-4E8B-EEF07460B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A6D8B-92AF-4A06-9042-BAF0CB69B1BD}" type="datetimeFigureOut">
              <a:rPr lang="vi-VN" smtClean="0"/>
              <a:t>04/12/2023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70DD4-46E5-80A0-1625-B631ACF47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A7847A-E20D-79BD-0A23-AF00C4F36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15EE-E6C4-4983-B0F5-4B0D386DBB4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2875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635327-56FC-0C57-5A73-D7102D1BA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A6D8B-92AF-4A06-9042-BAF0CB69B1BD}" type="datetimeFigureOut">
              <a:rPr lang="vi-VN" smtClean="0"/>
              <a:t>04/12/2023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45AC44-4029-CF3C-5CE9-19565FF4B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D281D9-14C5-76C9-E8ED-BBE3A4FCB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15EE-E6C4-4983-B0F5-4B0D386DBB4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61771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041DC-157D-BDE1-C38E-F2F208915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2B30E-8D02-D069-50CE-455EA0DE2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B679D3-35AA-2DB0-13EA-02E97AA58E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A08E0F-2F6B-7EA6-CF64-5A974AAA8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A6D8B-92AF-4A06-9042-BAF0CB69B1BD}" type="datetimeFigureOut">
              <a:rPr lang="vi-VN" smtClean="0"/>
              <a:t>04/12/2023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8CB960-46E9-6FFB-C4A0-19E2B444F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671265-EBD8-CF92-6481-F5B78D649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15EE-E6C4-4983-B0F5-4B0D386DBB4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9110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107B0-20A2-EBDD-2F0A-17B2A97E6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BA34C6-2B27-59DE-0BC6-6D5DDC5DAF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EC414B-E5A4-6C74-D5DC-71ADADEE15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9FA7AD-1CF3-FD49-B740-542902BCD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A6D8B-92AF-4A06-9042-BAF0CB69B1BD}" type="datetimeFigureOut">
              <a:rPr lang="vi-VN" smtClean="0"/>
              <a:t>04/12/2023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830972-6EA7-E7DF-47E0-6E4882403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4FC95-58A4-AAC2-8908-E47FF60A6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15EE-E6C4-4983-B0F5-4B0D386DBB4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73337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6962A0-8994-8C14-FBCD-2A759098C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6C9F24-7CC4-CC0B-99D2-A0DA627BC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DBFEC-03BC-123F-E96F-A908FA4336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A6D8B-92AF-4A06-9042-BAF0CB69B1BD}" type="datetimeFigureOut">
              <a:rPr lang="vi-VN" smtClean="0"/>
              <a:t>04/12/2023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2CED4-14ED-899E-609C-8B84EE6DA9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95C76-BA36-7411-B301-08BEF92DD3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A15EE-E6C4-4983-B0F5-4B0D386DBB4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25467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84F4B71-6860-DAAD-86E4-A09CC37279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90" y="139076"/>
            <a:ext cx="1264337" cy="12643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CAC8538-8169-6D74-FA20-11C6EEF39C4F}"/>
              </a:ext>
            </a:extLst>
          </p:cNvPr>
          <p:cNvSpPr txBox="1"/>
          <p:nvPr/>
        </p:nvSpPr>
        <p:spPr>
          <a:xfrm>
            <a:off x="2305453" y="447309"/>
            <a:ext cx="730200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Lucida Fax" panose="02060602050505020204" pitchFamily="18" charset="0"/>
              </a:rPr>
              <a:t>VƯỜN ƯƠM TÀI NĂNG THÁNG 12</a:t>
            </a:r>
          </a:p>
          <a:p>
            <a:pPr algn="ctr"/>
            <a:r>
              <a:rPr lang="en-US" sz="3200" b="1" dirty="0">
                <a:solidFill>
                  <a:srgbClr val="FF0000"/>
                </a:solidFill>
                <a:latin typeface="Lucida Fax" panose="02060602050505020204" pitchFamily="18" charset="0"/>
              </a:rPr>
              <a:t>TIẾNG ANH - LỚP 5</a:t>
            </a:r>
            <a:endParaRPr lang="vi-VN" sz="3200" b="1" dirty="0">
              <a:solidFill>
                <a:srgbClr val="FF0000"/>
              </a:solidFill>
              <a:latin typeface="iCiel Brush Up" panose="02000000000000000000" pitchFamily="2" charset="0"/>
            </a:endParaRPr>
          </a:p>
        </p:txBody>
      </p:sp>
      <p:pic>
        <p:nvPicPr>
          <p:cNvPr id="7" name="图片 9">
            <a:extLst>
              <a:ext uri="{FF2B5EF4-FFF2-40B4-BE49-F238E27FC236}">
                <a16:creationId xmlns:a16="http://schemas.microsoft.com/office/drawing/2014/main" id="{1FAAAE89-DF87-1EB0-837F-7A12DA146E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0884" y="0"/>
            <a:ext cx="1738006" cy="985918"/>
          </a:xfrm>
          <a:prstGeom prst="rect">
            <a:avLst/>
          </a:prstGeom>
          <a:effectLst>
            <a:outerShdw blurRad="25400" algn="ctr" rotWithShape="0">
              <a:prstClr val="black">
                <a:alpha val="68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AFC04A6-245D-6040-1C65-A8C933DBF2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554" y="5257505"/>
            <a:ext cx="1560508" cy="136287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F9D8E34-8144-B410-D9A8-3319338C3F6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29" y="4854378"/>
            <a:ext cx="695783" cy="179354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C38E260-BD5D-D972-90B2-F7AE29CA36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640825">
            <a:off x="9654040" y="778041"/>
            <a:ext cx="704008" cy="6907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9445E3B-CFB6-31EF-4AEF-CE207062AA9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640825">
            <a:off x="11437690" y="3566514"/>
            <a:ext cx="655913" cy="643537"/>
          </a:xfrm>
          <a:prstGeom prst="rect">
            <a:avLst/>
          </a:prstGeom>
        </p:spPr>
      </p:pic>
      <p:pic>
        <p:nvPicPr>
          <p:cNvPr id="17" name="图片 18">
            <a:extLst>
              <a:ext uri="{FF2B5EF4-FFF2-40B4-BE49-F238E27FC236}">
                <a16:creationId xmlns:a16="http://schemas.microsoft.com/office/drawing/2014/main" id="{E7C7FB07-FE9A-CE17-5620-2978F3AB15F7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23469" y="-127285"/>
            <a:ext cx="1167512" cy="1082588"/>
          </a:xfrm>
          <a:prstGeom prst="rect">
            <a:avLst/>
          </a:prstGeom>
        </p:spPr>
      </p:pic>
      <p:pic>
        <p:nvPicPr>
          <p:cNvPr id="18" name="图片 18">
            <a:extLst>
              <a:ext uri="{FF2B5EF4-FFF2-40B4-BE49-F238E27FC236}">
                <a16:creationId xmlns:a16="http://schemas.microsoft.com/office/drawing/2014/main" id="{EEB1AE10-DC4E-209D-B9E4-AC87FFFEFF3B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593843" y="1316827"/>
            <a:ext cx="1167512" cy="1082588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D26B2EB2-BE79-8DBF-FF93-029351863A41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8789" y="2171599"/>
            <a:ext cx="1167512" cy="108258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64B3C58-1D2E-6FDF-7D57-AD30BFDDEEEA}"/>
              </a:ext>
            </a:extLst>
          </p:cNvPr>
          <p:cNvSpPr txBox="1"/>
          <p:nvPr/>
        </p:nvSpPr>
        <p:spPr>
          <a:xfrm>
            <a:off x="2030433" y="1758786"/>
            <a:ext cx="865471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Circle A, B C or D for the word that has that underlined part pronounced differently.</a:t>
            </a:r>
            <a:endParaRPr lang="vi-VN" sz="2800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2F10051-2603-8543-9358-5C0AD65410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233455"/>
              </p:ext>
            </p:extLst>
          </p:nvPr>
        </p:nvGraphicFramePr>
        <p:xfrm>
          <a:off x="862921" y="2419340"/>
          <a:ext cx="10466158" cy="3625215"/>
        </p:xfrm>
        <a:graphic>
          <a:graphicData uri="http://schemas.openxmlformats.org/drawingml/2006/table">
            <a:tbl>
              <a:tblPr firstRow="1" firstCol="1" bandRow="1"/>
              <a:tblGrid>
                <a:gridCol w="2616010">
                  <a:extLst>
                    <a:ext uri="{9D8B030D-6E8A-4147-A177-3AD203B41FA5}">
                      <a16:colId xmlns:a16="http://schemas.microsoft.com/office/drawing/2014/main" val="956113230"/>
                    </a:ext>
                  </a:extLst>
                </a:gridCol>
                <a:gridCol w="2616010">
                  <a:extLst>
                    <a:ext uri="{9D8B030D-6E8A-4147-A177-3AD203B41FA5}">
                      <a16:colId xmlns:a16="http://schemas.microsoft.com/office/drawing/2014/main" val="822453168"/>
                    </a:ext>
                  </a:extLst>
                </a:gridCol>
                <a:gridCol w="2617069">
                  <a:extLst>
                    <a:ext uri="{9D8B030D-6E8A-4147-A177-3AD203B41FA5}">
                      <a16:colId xmlns:a16="http://schemas.microsoft.com/office/drawing/2014/main" val="1318581"/>
                    </a:ext>
                  </a:extLst>
                </a:gridCol>
                <a:gridCol w="2617069">
                  <a:extLst>
                    <a:ext uri="{9D8B030D-6E8A-4147-A177-3AD203B41FA5}">
                      <a16:colId xmlns:a16="http://schemas.microsoft.com/office/drawing/2014/main" val="26850318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1. A t</a:t>
                      </a:r>
                      <a:r>
                        <a:rPr lang="en-US" sz="2800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ow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</a:t>
                      </a:r>
                      <a:endParaRPr lang="vi-VN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200000"/>
                        </a:lnSpc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 kn</a:t>
                      </a:r>
                      <a:r>
                        <a:rPr lang="en-US" sz="2800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ow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200000"/>
                        </a:lnSpc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 cr</a:t>
                      </a:r>
                      <a:r>
                        <a:rPr lang="en-US" sz="2800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ow</a:t>
                      </a: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ded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200000"/>
                        </a:lnSpc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D. t</a:t>
                      </a:r>
                      <a:r>
                        <a:rPr lang="en-US" sz="2800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ow</a:t>
                      </a: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74655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200000"/>
                        </a:lnSpc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A tw</a:t>
                      </a:r>
                      <a:r>
                        <a:rPr lang="en-US" sz="2800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200000"/>
                        </a:lnSpc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 motorb</a:t>
                      </a:r>
                      <a:r>
                        <a:rPr lang="en-US" sz="2800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200000"/>
                        </a:lnSpc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 d</a:t>
                      </a:r>
                      <a:r>
                        <a:rPr lang="en-US" sz="2800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nner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200000"/>
                        </a:lnSpc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D. </a:t>
                      </a:r>
                      <a:r>
                        <a:rPr lang="en-US" sz="2800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sland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35925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200000"/>
                        </a:lnSpc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A. </a:t>
                      </a:r>
                      <a:r>
                        <a:rPr lang="en-US" sz="2800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xercise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200000"/>
                        </a:lnSpc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 addr</a:t>
                      </a:r>
                      <a:r>
                        <a:rPr lang="en-US" sz="2800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ss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200000"/>
                        </a:lnSpc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 proj</a:t>
                      </a:r>
                      <a:r>
                        <a:rPr lang="en-US" sz="2800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ct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200000"/>
                        </a:lnSpc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D. pr</a:t>
                      </a:r>
                      <a:r>
                        <a:rPr lang="en-US" sz="2800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tty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50907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200000"/>
                        </a:lnSpc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A. m</a:t>
                      </a:r>
                      <a:r>
                        <a:rPr lang="en-US" sz="2800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200000"/>
                        </a:lnSpc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 earl</a:t>
                      </a:r>
                      <a:r>
                        <a:rPr lang="en-US" sz="2800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200000"/>
                        </a:lnSpc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 usuall</a:t>
                      </a:r>
                      <a:r>
                        <a:rPr lang="en-US" sz="2800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200000"/>
                        </a:lnSpc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D. cit</a:t>
                      </a:r>
                      <a:r>
                        <a:rPr lang="en-US" sz="2800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74183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200000"/>
                        </a:lnSpc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A. alw</a:t>
                      </a:r>
                      <a:r>
                        <a:rPr lang="en-US" sz="2800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ys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200000"/>
                        </a:lnSpc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 pl</a:t>
                      </a:r>
                      <a:r>
                        <a:rPr lang="en-US" sz="2800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200000"/>
                        </a:lnSpc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 h</a:t>
                      </a:r>
                      <a:r>
                        <a:rPr lang="en-US" sz="2800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200000"/>
                        </a:lnSpc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D. f</a:t>
                      </a:r>
                      <a:r>
                        <a:rPr lang="en-US" sz="2800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0000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089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6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12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13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2" presetClass="entr" presetSubtype="12" fill="hold" nodeType="after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17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18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2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21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22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12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25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26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2" presetClass="entr" presetSubtype="1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84F4B71-6860-DAAD-86E4-A09CC37279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78" y="139076"/>
            <a:ext cx="1264337" cy="1264337"/>
          </a:xfrm>
          <a:prstGeom prst="rect">
            <a:avLst/>
          </a:prstGeom>
        </p:spPr>
      </p:pic>
      <p:pic>
        <p:nvPicPr>
          <p:cNvPr id="7" name="图片 9">
            <a:extLst>
              <a:ext uri="{FF2B5EF4-FFF2-40B4-BE49-F238E27FC236}">
                <a16:creationId xmlns:a16="http://schemas.microsoft.com/office/drawing/2014/main" id="{1FAAAE89-DF87-1EB0-837F-7A12DA146E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0884" y="0"/>
            <a:ext cx="1738006" cy="985918"/>
          </a:xfrm>
          <a:prstGeom prst="rect">
            <a:avLst/>
          </a:prstGeom>
          <a:effectLst>
            <a:outerShdw blurRad="25400" algn="ctr" rotWithShape="0">
              <a:prstClr val="black">
                <a:alpha val="68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AFC04A6-245D-6040-1C65-A8C933DBF2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1248" y="5045309"/>
            <a:ext cx="1778618" cy="155336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F9D8E34-8144-B410-D9A8-3319338C3F6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056" y="4706129"/>
            <a:ext cx="569994" cy="146929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C38E260-BD5D-D972-90B2-F7AE29CA36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640825">
            <a:off x="9675432" y="834718"/>
            <a:ext cx="704008" cy="6907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9445E3B-CFB6-31EF-4AEF-CE207062AA9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640825">
            <a:off x="11437690" y="3566514"/>
            <a:ext cx="655913" cy="643537"/>
          </a:xfrm>
          <a:prstGeom prst="rect">
            <a:avLst/>
          </a:prstGeom>
        </p:spPr>
      </p:pic>
      <p:pic>
        <p:nvPicPr>
          <p:cNvPr id="17" name="图片 18">
            <a:extLst>
              <a:ext uri="{FF2B5EF4-FFF2-40B4-BE49-F238E27FC236}">
                <a16:creationId xmlns:a16="http://schemas.microsoft.com/office/drawing/2014/main" id="{E7C7FB07-FE9A-CE17-5620-2978F3AB15F7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23469" y="-127285"/>
            <a:ext cx="1167512" cy="1082588"/>
          </a:xfrm>
          <a:prstGeom prst="rect">
            <a:avLst/>
          </a:prstGeom>
        </p:spPr>
      </p:pic>
      <p:pic>
        <p:nvPicPr>
          <p:cNvPr id="18" name="图片 18">
            <a:extLst>
              <a:ext uri="{FF2B5EF4-FFF2-40B4-BE49-F238E27FC236}">
                <a16:creationId xmlns:a16="http://schemas.microsoft.com/office/drawing/2014/main" id="{EEB1AE10-DC4E-209D-B9E4-AC87FFFEFF3B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02236" y="4358187"/>
            <a:ext cx="1167512" cy="1082588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D26B2EB2-BE79-8DBF-FF93-029351863A41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57131" y="5750560"/>
            <a:ext cx="1167512" cy="108258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AB71EA1-8FAE-3BFB-AF12-B9855352043A}"/>
              </a:ext>
            </a:extLst>
          </p:cNvPr>
          <p:cNvSpPr txBox="1"/>
          <p:nvPr/>
        </p:nvSpPr>
        <p:spPr>
          <a:xfrm>
            <a:off x="1361683" y="1586665"/>
            <a:ext cx="9540553" cy="3980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1000"/>
              </a:spcAft>
            </a:pPr>
            <a:r>
              <a:rPr lang="vi-VN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1</a:t>
            </a:r>
            <a:r>
              <a:rPr lang="nl-NL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:</a:t>
            </a:r>
            <a:r>
              <a:rPr lang="nl-NL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( 3 điểm) </a:t>
            </a:r>
            <a:r>
              <a:rPr lang="nl-NL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 nhanh:		</a:t>
            </a:r>
            <a:endParaRPr lang="vi-VN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20000"/>
              </a:lnSpc>
              <a:spcAft>
                <a:spcPts val="1000"/>
              </a:spcAft>
            </a:pPr>
            <a:r>
              <a:rPr lang="vi-V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– </a:t>
            </a:r>
            <a:r>
              <a:rPr lang="vi-V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+13 – </a:t>
            </a:r>
            <a:r>
              <a:rPr lang="vi-V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+ </a:t>
            </a:r>
            <a:r>
              <a:rPr lang="vi-V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– </a:t>
            </a:r>
            <a:r>
              <a:rPr lang="vi-V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 + </a:t>
            </a:r>
            <a:r>
              <a:rPr lang="vi-V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 – </a:t>
            </a:r>
            <a:r>
              <a:rPr lang="vi-V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 + </a:t>
            </a:r>
            <a:r>
              <a:rPr lang="vi-V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 </a:t>
            </a:r>
            <a:endParaRPr lang="vi-VN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20000"/>
              </a:lnSpc>
              <a:spcAft>
                <a:spcPts val="1000"/>
              </a:spcAft>
              <a:tabLst>
                <a:tab pos="882650" algn="l"/>
              </a:tabLst>
            </a:pP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2: (</a:t>
            </a:r>
            <a:r>
              <a:rPr lang="vi-VN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nl-NL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điểm</a:t>
            </a:r>
            <a:r>
              <a:rPr lang="vi-VN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20000"/>
              </a:lnSpc>
              <a:spcAft>
                <a:spcPts val="1000"/>
              </a:spcAft>
              <a:tabLst>
                <a:tab pos="882650" algn="l"/>
              </a:tabLst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108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99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44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53D688-F8D1-5FBA-2B5E-AB651CF21964}"/>
              </a:ext>
            </a:extLst>
          </p:cNvPr>
          <p:cNvSpPr txBox="1"/>
          <p:nvPr/>
        </p:nvSpPr>
        <p:spPr>
          <a:xfrm>
            <a:off x="2403290" y="584321"/>
            <a:ext cx="730200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Fax" panose="02060602050505020204" pitchFamily="18" charset="0"/>
                <a:ea typeface="+mn-ea"/>
                <a:cs typeface="+mn-cs"/>
              </a:rPr>
              <a:t>VƯỜN ƯƠM TÀI NĂNG THÁNG 12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Fax" panose="02060602050505020204" pitchFamily="18" charset="0"/>
                <a:ea typeface="+mn-ea"/>
                <a:cs typeface="+mn-cs"/>
              </a:rPr>
              <a:t> MÔN TOÁN– LỚP 3</a:t>
            </a:r>
            <a:endParaRPr kumimoji="0" lang="vi-V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iCiel Brush Up" panose="02000000000000000000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189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6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12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13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2" presetClass="entr" presetSubtype="12" fill="hold" nodeType="after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17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18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2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21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22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12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25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26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2" presetClass="entr" presetSubtype="1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84F4B71-6860-DAAD-86E4-A09CC37279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78" y="139076"/>
            <a:ext cx="1264337" cy="1264337"/>
          </a:xfrm>
          <a:prstGeom prst="rect">
            <a:avLst/>
          </a:prstGeom>
        </p:spPr>
      </p:pic>
      <p:pic>
        <p:nvPicPr>
          <p:cNvPr id="7" name="图片 9">
            <a:extLst>
              <a:ext uri="{FF2B5EF4-FFF2-40B4-BE49-F238E27FC236}">
                <a16:creationId xmlns:a16="http://schemas.microsoft.com/office/drawing/2014/main" id="{1FAAAE89-DF87-1EB0-837F-7A12DA146E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0884" y="0"/>
            <a:ext cx="1738006" cy="985918"/>
          </a:xfrm>
          <a:prstGeom prst="rect">
            <a:avLst/>
          </a:prstGeom>
          <a:effectLst>
            <a:outerShdw blurRad="25400" algn="ctr" rotWithShape="0">
              <a:prstClr val="black">
                <a:alpha val="68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AFC04A6-245D-6040-1C65-A8C933DBF2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3095" y="4994085"/>
            <a:ext cx="1778618" cy="155336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F9D8E34-8144-B410-D9A8-3319338C3F6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87" y="4777503"/>
            <a:ext cx="569994" cy="146929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C38E260-BD5D-D972-90B2-F7AE29CA36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640825">
            <a:off x="9675432" y="834718"/>
            <a:ext cx="704008" cy="6907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9445E3B-CFB6-31EF-4AEF-CE207062AA9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640825">
            <a:off x="11437690" y="3566514"/>
            <a:ext cx="655913" cy="643537"/>
          </a:xfrm>
          <a:prstGeom prst="rect">
            <a:avLst/>
          </a:prstGeom>
        </p:spPr>
      </p:pic>
      <p:pic>
        <p:nvPicPr>
          <p:cNvPr id="17" name="图片 18">
            <a:extLst>
              <a:ext uri="{FF2B5EF4-FFF2-40B4-BE49-F238E27FC236}">
                <a16:creationId xmlns:a16="http://schemas.microsoft.com/office/drawing/2014/main" id="{E7C7FB07-FE9A-CE17-5620-2978F3AB15F7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23469" y="-127285"/>
            <a:ext cx="1167512" cy="1082588"/>
          </a:xfrm>
          <a:prstGeom prst="rect">
            <a:avLst/>
          </a:prstGeom>
        </p:spPr>
      </p:pic>
      <p:pic>
        <p:nvPicPr>
          <p:cNvPr id="18" name="图片 18">
            <a:extLst>
              <a:ext uri="{FF2B5EF4-FFF2-40B4-BE49-F238E27FC236}">
                <a16:creationId xmlns:a16="http://schemas.microsoft.com/office/drawing/2014/main" id="{EEB1AE10-DC4E-209D-B9E4-AC87FFFEFF3B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22458" y="1996087"/>
            <a:ext cx="1167512" cy="1082588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D26B2EB2-BE79-8DBF-FF93-029351863A41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3691" y="3535629"/>
            <a:ext cx="1167512" cy="108258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F53D688-F8D1-5FBA-2B5E-AB651CF21964}"/>
              </a:ext>
            </a:extLst>
          </p:cNvPr>
          <p:cNvSpPr txBox="1"/>
          <p:nvPr/>
        </p:nvSpPr>
        <p:spPr>
          <a:xfrm>
            <a:off x="2445000" y="439253"/>
            <a:ext cx="730200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Fax" panose="02060602050505020204" pitchFamily="18" charset="0"/>
                <a:ea typeface="+mn-ea"/>
                <a:cs typeface="+mn-cs"/>
              </a:rPr>
              <a:t>VƯỜN ƯƠM TÀI NĂNG THÁNG 12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Fax" panose="02060602050505020204" pitchFamily="18" charset="0"/>
                <a:ea typeface="+mn-ea"/>
                <a:cs typeface="+mn-cs"/>
              </a:rPr>
              <a:t> MÔN TIẾNG VIÊT– LỚP 3</a:t>
            </a:r>
            <a:endParaRPr kumimoji="0" lang="vi-V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iCiel Brush Up" panose="02000000000000000000" pitchFamily="2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8112C8-9546-7796-6F34-78D35910C74A}"/>
              </a:ext>
            </a:extLst>
          </p:cNvPr>
          <p:cNvSpPr txBox="1"/>
          <p:nvPr/>
        </p:nvSpPr>
        <p:spPr>
          <a:xfrm>
            <a:off x="1172077" y="1489210"/>
            <a:ext cx="9361793" cy="42815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vi-VN" sz="2800" b="1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Đọc đoạn văn sau: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b="1" i="1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800" b="1" i="1" spc="-2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Nắng</a:t>
            </a:r>
            <a:r>
              <a:rPr lang="en-US" sz="2800" b="1" i="1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2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cứ</a:t>
            </a:r>
            <a:r>
              <a:rPr lang="en-US" sz="2800" b="1" i="1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2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800" b="1" i="1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2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từng</a:t>
            </a:r>
            <a:r>
              <a:rPr lang="en-US" sz="2800" b="1" i="1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2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dòng</a:t>
            </a:r>
            <a:r>
              <a:rPr lang="en-US" sz="2800" b="1" i="1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2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lửa</a:t>
            </a:r>
            <a:r>
              <a:rPr lang="en-US" sz="2800" b="1" i="1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2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xối</a:t>
            </a:r>
            <a:r>
              <a:rPr lang="en-US" sz="2800" b="1" i="1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2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xuống</a:t>
            </a:r>
            <a:r>
              <a:rPr lang="en-US" sz="2800" b="1" i="1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2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mặt</a:t>
            </a:r>
            <a:r>
              <a:rPr lang="en-US" sz="2800" b="1" i="1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2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đất</a:t>
            </a:r>
            <a:r>
              <a:rPr lang="en-US" sz="2800" b="1" i="1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b="1" i="1" spc="-2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Buổi</a:t>
            </a:r>
            <a:r>
              <a:rPr lang="en-US" sz="2800" b="1" i="1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2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trưa</a:t>
            </a:r>
            <a:r>
              <a:rPr lang="en-US" sz="2800" b="1" i="1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2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ngồi</a:t>
            </a:r>
            <a:r>
              <a:rPr lang="en-US" sz="2800" b="1" i="1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2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b="1" i="1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2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r>
              <a:rPr lang="en-US" sz="2800" b="1" i="1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2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nhìn</a:t>
            </a:r>
            <a:r>
              <a:rPr lang="en-US" sz="2800" b="1" i="1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2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2800" b="1" i="1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2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sân</a:t>
            </a:r>
            <a:r>
              <a:rPr lang="en-US" sz="2800" b="1" i="1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2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lang="en-US" sz="2800" b="1" i="1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2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rõ</a:t>
            </a:r>
            <a:r>
              <a:rPr lang="en-US" sz="2800" b="1" i="1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2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b="1" i="1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2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sợi</a:t>
            </a:r>
            <a:r>
              <a:rPr lang="en-US" sz="2800" b="1" i="1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2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800" b="1" i="1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2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khí</a:t>
            </a:r>
            <a:r>
              <a:rPr lang="en-US" sz="2800" b="1" i="1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2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nhỏ</a:t>
            </a:r>
            <a:r>
              <a:rPr lang="en-US" sz="2800" b="1" i="1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2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bé</a:t>
            </a:r>
            <a:r>
              <a:rPr lang="en-US" sz="2800" b="1" i="1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i="1" spc="-2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mỏng</a:t>
            </a:r>
            <a:r>
              <a:rPr lang="en-US" sz="2800" b="1" i="1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2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manh</a:t>
            </a:r>
            <a:r>
              <a:rPr lang="en-US" sz="2800" b="1" i="1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i="1" spc="-2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nhẹ</a:t>
            </a:r>
            <a:r>
              <a:rPr lang="en-US" sz="2800" b="1" i="1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2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tênh</a:t>
            </a:r>
            <a:r>
              <a:rPr lang="en-US" sz="2800" b="1" i="1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i="1" spc="-2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vòng</a:t>
            </a:r>
            <a:r>
              <a:rPr lang="en-US" sz="2800" b="1" i="1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2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vèo</a:t>
            </a:r>
            <a:r>
              <a:rPr lang="en-US" sz="2800" b="1" i="1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2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</a:t>
            </a:r>
            <a:r>
              <a:rPr lang="en-US" sz="2800" b="1" i="1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2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b="1" i="1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2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mặt</a:t>
            </a:r>
            <a:r>
              <a:rPr lang="en-US" sz="2800" b="1" i="1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2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đất</a:t>
            </a:r>
            <a:r>
              <a:rPr lang="en-US" sz="2800" b="1" i="1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2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bốc</a:t>
            </a:r>
            <a:r>
              <a:rPr lang="en-US" sz="2800" b="1" i="1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2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sz="2800" b="1" i="1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i="1" spc="-2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bốc</a:t>
            </a:r>
            <a:r>
              <a:rPr lang="en-US" sz="2800" b="1" i="1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2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sz="2800" b="1" i="1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2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mãi</a:t>
            </a:r>
            <a:r>
              <a:rPr lang="en-US" sz="2800" b="1" i="1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vi-VN" sz="28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 algn="just">
              <a:lnSpc>
                <a:spcPct val="115000"/>
              </a:lnSpc>
              <a:buFont typeface="+mj-lt"/>
              <a:buAutoNum type="alphaLcPeriod"/>
            </a:pPr>
            <a:r>
              <a:rPr lang="vi-VN" sz="28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 và viết lại hình ảnh so sánh được tác giả sử dụng trong đoạn văn trên?</a:t>
            </a:r>
            <a:endParaRPr lang="vi-VN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lang="vi-VN" sz="28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8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ì</a:t>
            </a:r>
            <a:r>
              <a:rPr lang="vi-VN" sz="28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 và viết lại các từ chỉ đặc điểm </a:t>
            </a:r>
            <a:r>
              <a:rPr kumimoji="0" lang="vi-VN" sz="28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 trong đoạn văn trên?</a:t>
            </a:r>
            <a:endParaRPr kumimoji="0" lang="vi-V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067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6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12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13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2" presetClass="entr" presetSubtype="12" fill="hold" nodeType="after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17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18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2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21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22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12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25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26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2" presetClass="entr" presetSubtype="1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84F4B71-6860-DAAD-86E4-A09CC37279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98" y="145309"/>
            <a:ext cx="1264337" cy="12643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CAC8538-8169-6D74-FA20-11C6EEF39C4F}"/>
              </a:ext>
            </a:extLst>
          </p:cNvPr>
          <p:cNvSpPr txBox="1"/>
          <p:nvPr/>
        </p:nvSpPr>
        <p:spPr>
          <a:xfrm>
            <a:off x="2445000" y="285901"/>
            <a:ext cx="730200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Lucida Fax" panose="02060602050505020204" pitchFamily="18" charset="0"/>
              </a:rPr>
              <a:t>VƯỜN ƯƠM TÀI NĂNG THÁNG 12</a:t>
            </a:r>
          </a:p>
          <a:p>
            <a:pPr algn="ctr"/>
            <a:r>
              <a:rPr lang="en-US" sz="3200" b="1" dirty="0">
                <a:solidFill>
                  <a:srgbClr val="FF0000"/>
                </a:solidFill>
                <a:latin typeface="Lucida Fax" panose="02060602050505020204" pitchFamily="18" charset="0"/>
              </a:rPr>
              <a:t>TIẾNG ANH - LỚP 4</a:t>
            </a:r>
            <a:endParaRPr lang="vi-VN" sz="3200" b="1" dirty="0">
              <a:solidFill>
                <a:srgbClr val="FF0000"/>
              </a:solidFill>
              <a:latin typeface="iCiel Brush Up" panose="02000000000000000000" pitchFamily="2" charset="0"/>
            </a:endParaRPr>
          </a:p>
        </p:txBody>
      </p:sp>
      <p:pic>
        <p:nvPicPr>
          <p:cNvPr id="7" name="图片 9">
            <a:extLst>
              <a:ext uri="{FF2B5EF4-FFF2-40B4-BE49-F238E27FC236}">
                <a16:creationId xmlns:a16="http://schemas.microsoft.com/office/drawing/2014/main" id="{1FAAAE89-DF87-1EB0-837F-7A12DA146E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0884" y="0"/>
            <a:ext cx="1738006" cy="985918"/>
          </a:xfrm>
          <a:prstGeom prst="rect">
            <a:avLst/>
          </a:prstGeom>
          <a:effectLst>
            <a:outerShdw blurRad="25400" algn="ctr" rotWithShape="0">
              <a:prstClr val="black">
                <a:alpha val="68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AFC04A6-245D-6040-1C65-A8C933DBF2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3064" y="4733653"/>
            <a:ext cx="2053629" cy="179354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F9D8E34-8144-B410-D9A8-3319338C3F6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93" y="4919147"/>
            <a:ext cx="695783" cy="179354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9445E3B-CFB6-31EF-4AEF-CE207062AA9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640825">
            <a:off x="11139304" y="3107231"/>
            <a:ext cx="655913" cy="643537"/>
          </a:xfrm>
          <a:prstGeom prst="rect">
            <a:avLst/>
          </a:prstGeom>
        </p:spPr>
      </p:pic>
      <p:pic>
        <p:nvPicPr>
          <p:cNvPr id="17" name="图片 18">
            <a:extLst>
              <a:ext uri="{FF2B5EF4-FFF2-40B4-BE49-F238E27FC236}">
                <a16:creationId xmlns:a16="http://schemas.microsoft.com/office/drawing/2014/main" id="{E7C7FB07-FE9A-CE17-5620-2978F3AB15F7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23469" y="-127285"/>
            <a:ext cx="1167512" cy="1082588"/>
          </a:xfrm>
          <a:prstGeom prst="rect">
            <a:avLst/>
          </a:prstGeom>
        </p:spPr>
      </p:pic>
      <p:pic>
        <p:nvPicPr>
          <p:cNvPr id="18" name="图片 18">
            <a:extLst>
              <a:ext uri="{FF2B5EF4-FFF2-40B4-BE49-F238E27FC236}">
                <a16:creationId xmlns:a16="http://schemas.microsoft.com/office/drawing/2014/main" id="{EEB1AE10-DC4E-209D-B9E4-AC87FFFEFF3B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593843" y="1316827"/>
            <a:ext cx="1167512" cy="1082588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D26B2EB2-BE79-8DBF-FF93-029351863A41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23469" y="2171599"/>
            <a:ext cx="1167512" cy="108258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CF1EEB7-BD8F-5C5D-CC7A-5FFF5F647704}"/>
              </a:ext>
            </a:extLst>
          </p:cNvPr>
          <p:cNvSpPr txBox="1"/>
          <p:nvPr/>
        </p:nvSpPr>
        <p:spPr>
          <a:xfrm>
            <a:off x="1155001" y="1269687"/>
            <a:ext cx="10431377" cy="4975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ctr"/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Correct the mistake and rewrite the right sentences</a:t>
            </a:r>
            <a:endParaRPr lang="vi-VN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1. What time do you have class today, Minh? -  In eight, Mum.</a:t>
            </a:r>
            <a:endParaRPr lang="vi-VN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=&gt; ……………………………………………………………………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What subjects do you has today? - I have IT and Art.</a:t>
            </a:r>
            <a:endParaRPr lang="vi-V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=&gt; ……………………………………………………………………….</a:t>
            </a:r>
            <a:endParaRPr lang="vi-V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What subjects do he have today? – He has English and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Maths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vi-V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=&gt; ………………………………………………………………………</a:t>
            </a:r>
            <a:endParaRPr lang="vi-V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Do you have Science today? – No, I do.</a:t>
            </a:r>
            <a:endParaRPr lang="vi-V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=&gt; ………………………………………………………………………</a:t>
            </a:r>
            <a:endParaRPr lang="vi-V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When do you have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Maths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– I have is on Mondays and Fridays.</a:t>
            </a:r>
            <a:endParaRPr lang="vi-V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=&gt; ……………………………………………………………………</a:t>
            </a:r>
            <a:endParaRPr lang="vi-VN" sz="2400" dirty="0"/>
          </a:p>
        </p:txBody>
      </p:sp>
    </p:spTree>
    <p:extLst>
      <p:ext uri="{BB962C8B-B14F-4D97-AF65-F5344CB8AC3E}">
        <p14:creationId xmlns:p14="http://schemas.microsoft.com/office/powerpoint/2010/main" val="49133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6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12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13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2" presetClass="entr" presetSubtype="12" fill="hold" nodeType="after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17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18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2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21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22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2" presetClass="entr" presetSubtype="1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84F4B71-6860-DAAD-86E4-A09CC37279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90" y="139076"/>
            <a:ext cx="1264337" cy="12643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CAC8538-8169-6D74-FA20-11C6EEF39C4F}"/>
              </a:ext>
            </a:extLst>
          </p:cNvPr>
          <p:cNvSpPr txBox="1"/>
          <p:nvPr/>
        </p:nvSpPr>
        <p:spPr>
          <a:xfrm>
            <a:off x="2176603" y="447309"/>
            <a:ext cx="730199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Lucida Fax" panose="02060602050505020204" pitchFamily="18" charset="0"/>
              </a:rPr>
              <a:t>VƯỜN ƯƠM TÀI NĂNG THÁNG 12</a:t>
            </a:r>
          </a:p>
          <a:p>
            <a:pPr algn="ctr"/>
            <a:r>
              <a:rPr lang="en-US" sz="3200" b="1" dirty="0">
                <a:solidFill>
                  <a:srgbClr val="FF0000"/>
                </a:solidFill>
                <a:latin typeface="Lucida Fax" panose="02060602050505020204" pitchFamily="18" charset="0"/>
              </a:rPr>
              <a:t>TIẾNG ANH - LỚP 3</a:t>
            </a:r>
            <a:endParaRPr lang="vi-VN" sz="3200" b="1" dirty="0">
              <a:solidFill>
                <a:srgbClr val="FF0000"/>
              </a:solidFill>
              <a:latin typeface="iCiel Brush Up" panose="02000000000000000000" pitchFamily="2" charset="0"/>
            </a:endParaRPr>
          </a:p>
        </p:txBody>
      </p:sp>
      <p:pic>
        <p:nvPicPr>
          <p:cNvPr id="7" name="图片 9">
            <a:extLst>
              <a:ext uri="{FF2B5EF4-FFF2-40B4-BE49-F238E27FC236}">
                <a16:creationId xmlns:a16="http://schemas.microsoft.com/office/drawing/2014/main" id="{1FAAAE89-DF87-1EB0-837F-7A12DA146E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0884" y="0"/>
            <a:ext cx="1738006" cy="985918"/>
          </a:xfrm>
          <a:prstGeom prst="rect">
            <a:avLst/>
          </a:prstGeom>
          <a:effectLst>
            <a:outerShdw blurRad="25400" algn="ctr" rotWithShape="0">
              <a:prstClr val="black">
                <a:alpha val="68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AFC04A6-245D-6040-1C65-A8C933DBF2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4833" y="4814198"/>
            <a:ext cx="2053629" cy="179354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F9D8E34-8144-B410-D9A8-3319338C3F6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90" y="4814199"/>
            <a:ext cx="695783" cy="1793544"/>
          </a:xfrm>
          <a:prstGeom prst="rect">
            <a:avLst/>
          </a:prstGeom>
        </p:spPr>
      </p:pic>
      <p:pic>
        <p:nvPicPr>
          <p:cNvPr id="17" name="图片 18">
            <a:extLst>
              <a:ext uri="{FF2B5EF4-FFF2-40B4-BE49-F238E27FC236}">
                <a16:creationId xmlns:a16="http://schemas.microsoft.com/office/drawing/2014/main" id="{E7C7FB07-FE9A-CE17-5620-2978F3AB15F7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23469" y="-127285"/>
            <a:ext cx="1167512" cy="1082588"/>
          </a:xfrm>
          <a:prstGeom prst="rect">
            <a:avLst/>
          </a:prstGeom>
        </p:spPr>
      </p:pic>
      <p:pic>
        <p:nvPicPr>
          <p:cNvPr id="18" name="图片 18">
            <a:extLst>
              <a:ext uri="{FF2B5EF4-FFF2-40B4-BE49-F238E27FC236}">
                <a16:creationId xmlns:a16="http://schemas.microsoft.com/office/drawing/2014/main" id="{EEB1AE10-DC4E-209D-B9E4-AC87FFFEFF3B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55327" y="1793545"/>
            <a:ext cx="1167512" cy="1082588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D26B2EB2-BE79-8DBF-FF93-029351863A41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78602" y="3174240"/>
            <a:ext cx="1167512" cy="108258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641ABC2-F8D3-1837-9B98-CB385E86F55E}"/>
              </a:ext>
            </a:extLst>
          </p:cNvPr>
          <p:cNvSpPr txBox="1"/>
          <p:nvPr/>
        </p:nvSpPr>
        <p:spPr>
          <a:xfrm>
            <a:off x="2254719" y="1403413"/>
            <a:ext cx="7301998" cy="44141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Reoder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 word to make sentences</a:t>
            </a:r>
            <a:endParaRPr lang="vi-V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is/ that/ chair/ green/ a /</a:t>
            </a:r>
            <a:endParaRPr lang="vi-V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over/ the/ there/ is/ library/ ?</a:t>
            </a:r>
            <a:endParaRPr lang="vi-V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cooking/ is/ her/ hobby/</a:t>
            </a:r>
            <a:endParaRPr lang="vi-V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and/ up/ open/ stand/ books/ your/</a:t>
            </a:r>
            <a:endParaRPr lang="vi-V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are/ these/blue/new/ my/ pen/</a:t>
            </a:r>
            <a:endParaRPr lang="vi-V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752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6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12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13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2" presetClass="entr" presetSubtype="12" fill="hold" nodeType="after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17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18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2" presetClass="entr" presetSubtype="1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84F4B71-6860-DAAD-86E4-A09CC37279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78" y="139076"/>
            <a:ext cx="1264337" cy="12643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CAC8538-8169-6D74-FA20-11C6EEF39C4F}"/>
              </a:ext>
            </a:extLst>
          </p:cNvPr>
          <p:cNvSpPr txBox="1"/>
          <p:nvPr/>
        </p:nvSpPr>
        <p:spPr>
          <a:xfrm>
            <a:off x="2336617" y="390582"/>
            <a:ext cx="730200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Lucida Fax" panose="02060602050505020204" pitchFamily="18" charset="0"/>
              </a:rPr>
              <a:t>VƯỜN ƯƠM TÀI NĂNG THÁNG 12</a:t>
            </a:r>
          </a:p>
          <a:p>
            <a:pPr algn="ctr"/>
            <a:r>
              <a:rPr lang="en-US" sz="3200" b="1" dirty="0">
                <a:solidFill>
                  <a:srgbClr val="FF0000"/>
                </a:solidFill>
                <a:latin typeface="Lucida Fax" panose="02060602050505020204" pitchFamily="18" charset="0"/>
              </a:rPr>
              <a:t> MÔN TOÁN – LỚP 2</a:t>
            </a:r>
            <a:endParaRPr lang="vi-VN" sz="3200" b="1" dirty="0">
              <a:solidFill>
                <a:srgbClr val="FF0000"/>
              </a:solidFill>
              <a:latin typeface="iCiel Brush Up" panose="02000000000000000000" pitchFamily="2" charset="0"/>
            </a:endParaRPr>
          </a:p>
        </p:txBody>
      </p:sp>
      <p:pic>
        <p:nvPicPr>
          <p:cNvPr id="7" name="图片 9">
            <a:extLst>
              <a:ext uri="{FF2B5EF4-FFF2-40B4-BE49-F238E27FC236}">
                <a16:creationId xmlns:a16="http://schemas.microsoft.com/office/drawing/2014/main" id="{1FAAAE89-DF87-1EB0-837F-7A12DA146E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0884" y="0"/>
            <a:ext cx="1738006" cy="985918"/>
          </a:xfrm>
          <a:prstGeom prst="rect">
            <a:avLst/>
          </a:prstGeom>
          <a:effectLst>
            <a:outerShdw blurRad="25400" algn="ctr" rotWithShape="0">
              <a:prstClr val="black">
                <a:alpha val="68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AFC04A6-245D-6040-1C65-A8C933DBF2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4674" y="4998730"/>
            <a:ext cx="1778618" cy="155336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F9D8E34-8144-B410-D9A8-3319338C3F6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998" y="4780780"/>
            <a:ext cx="1133548" cy="16150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C38E260-BD5D-D972-90B2-F7AE29CA36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640825">
            <a:off x="9535760" y="870932"/>
            <a:ext cx="704008" cy="6907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9445E3B-CFB6-31EF-4AEF-CE207062AA9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640825">
            <a:off x="4290328" y="5994936"/>
            <a:ext cx="655913" cy="643537"/>
          </a:xfrm>
          <a:prstGeom prst="rect">
            <a:avLst/>
          </a:prstGeom>
        </p:spPr>
      </p:pic>
      <p:pic>
        <p:nvPicPr>
          <p:cNvPr id="17" name="图片 18">
            <a:extLst>
              <a:ext uri="{FF2B5EF4-FFF2-40B4-BE49-F238E27FC236}">
                <a16:creationId xmlns:a16="http://schemas.microsoft.com/office/drawing/2014/main" id="{E7C7FB07-FE9A-CE17-5620-2978F3AB15F7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23469" y="-127285"/>
            <a:ext cx="1167512" cy="1082588"/>
          </a:xfrm>
          <a:prstGeom prst="rect">
            <a:avLst/>
          </a:prstGeom>
        </p:spPr>
      </p:pic>
      <p:pic>
        <p:nvPicPr>
          <p:cNvPr id="18" name="图片 18">
            <a:extLst>
              <a:ext uri="{FF2B5EF4-FFF2-40B4-BE49-F238E27FC236}">
                <a16:creationId xmlns:a16="http://schemas.microsoft.com/office/drawing/2014/main" id="{EEB1AE10-DC4E-209D-B9E4-AC87FFFEFF3B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31324" y="5854501"/>
            <a:ext cx="1167512" cy="1082588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D26B2EB2-BE79-8DBF-FF93-029351863A41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77546" y="5775412"/>
            <a:ext cx="1167512" cy="108258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157B7C3-66DC-92F7-AC99-2CB3715A9357}"/>
              </a:ext>
            </a:extLst>
          </p:cNvPr>
          <p:cNvSpPr txBox="1"/>
          <p:nvPr/>
        </p:nvSpPr>
        <p:spPr>
          <a:xfrm>
            <a:off x="1173517" y="1709253"/>
            <a:ext cx="9970639" cy="1813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can: can 5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can 3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An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An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8649AC-AE62-517F-71D2-B5126D8711E9}"/>
              </a:ext>
            </a:extLst>
          </p:cNvPr>
          <p:cNvSpPr txBox="1"/>
          <p:nvPr/>
        </p:nvSpPr>
        <p:spPr>
          <a:xfrm>
            <a:off x="1212017" y="3522826"/>
            <a:ext cx="9893637" cy="1222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5. </a:t>
            </a:r>
          </a:p>
        </p:txBody>
      </p:sp>
    </p:spTree>
    <p:extLst>
      <p:ext uri="{BB962C8B-B14F-4D97-AF65-F5344CB8AC3E}">
        <p14:creationId xmlns:p14="http://schemas.microsoft.com/office/powerpoint/2010/main" val="1297674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6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12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13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2" presetClass="entr" presetSubtype="12" fill="hold" nodeType="after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17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18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2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21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22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12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25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26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2" presetClass="entr" presetSubtype="1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84F4B71-6860-DAAD-86E4-A09CC37279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78" y="139076"/>
            <a:ext cx="1264337" cy="12643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CAC8538-8169-6D74-FA20-11C6EEF39C4F}"/>
              </a:ext>
            </a:extLst>
          </p:cNvPr>
          <p:cNvSpPr txBox="1"/>
          <p:nvPr/>
        </p:nvSpPr>
        <p:spPr>
          <a:xfrm>
            <a:off x="2414630" y="449971"/>
            <a:ext cx="730200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Fax" panose="02060602050505020204" pitchFamily="18" charset="0"/>
                <a:ea typeface="+mn-ea"/>
                <a:cs typeface="+mn-cs"/>
              </a:rPr>
              <a:t>VƯỜN ƯƠM TÀI NĂNG THÁNG 12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Fax" panose="02060602050505020204" pitchFamily="18" charset="0"/>
                <a:ea typeface="+mn-ea"/>
                <a:cs typeface="+mn-cs"/>
              </a:rPr>
              <a:t> MÔN TIẾNG VIỆT – LỚP 2</a:t>
            </a:r>
            <a:endParaRPr kumimoji="0" lang="vi-V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iCiel Brush Up" panose="02000000000000000000" pitchFamily="2" charset="0"/>
              <a:ea typeface="+mn-ea"/>
              <a:cs typeface="+mn-cs"/>
            </a:endParaRPr>
          </a:p>
        </p:txBody>
      </p:sp>
      <p:pic>
        <p:nvPicPr>
          <p:cNvPr id="7" name="图片 9">
            <a:extLst>
              <a:ext uri="{FF2B5EF4-FFF2-40B4-BE49-F238E27FC236}">
                <a16:creationId xmlns:a16="http://schemas.microsoft.com/office/drawing/2014/main" id="{1FAAAE89-DF87-1EB0-837F-7A12DA146E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0884" y="0"/>
            <a:ext cx="1738006" cy="985918"/>
          </a:xfrm>
          <a:prstGeom prst="rect">
            <a:avLst/>
          </a:prstGeom>
          <a:effectLst>
            <a:outerShdw blurRad="25400" algn="ctr" rotWithShape="0">
              <a:prstClr val="black">
                <a:alpha val="68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AFC04A6-245D-6040-1C65-A8C933DBF2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8841" y="5152533"/>
            <a:ext cx="1442092" cy="125945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F9D8E34-8144-B410-D9A8-3319338C3F6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85" y="5006514"/>
            <a:ext cx="994485" cy="141688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C38E260-BD5D-D972-90B2-F7AE29CA36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640825">
            <a:off x="11477004" y="2171138"/>
            <a:ext cx="704008" cy="6907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9445E3B-CFB6-31EF-4AEF-CE207062AA9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640825">
            <a:off x="-123839" y="4261262"/>
            <a:ext cx="655913" cy="643537"/>
          </a:xfrm>
          <a:prstGeom prst="rect">
            <a:avLst/>
          </a:prstGeom>
        </p:spPr>
      </p:pic>
      <p:pic>
        <p:nvPicPr>
          <p:cNvPr id="17" name="图片 18">
            <a:extLst>
              <a:ext uri="{FF2B5EF4-FFF2-40B4-BE49-F238E27FC236}">
                <a16:creationId xmlns:a16="http://schemas.microsoft.com/office/drawing/2014/main" id="{E7C7FB07-FE9A-CE17-5620-2978F3AB15F7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23469" y="-127285"/>
            <a:ext cx="1167512" cy="1082588"/>
          </a:xfrm>
          <a:prstGeom prst="rect">
            <a:avLst/>
          </a:prstGeom>
        </p:spPr>
      </p:pic>
      <p:pic>
        <p:nvPicPr>
          <p:cNvPr id="18" name="图片 18">
            <a:extLst>
              <a:ext uri="{FF2B5EF4-FFF2-40B4-BE49-F238E27FC236}">
                <a16:creationId xmlns:a16="http://schemas.microsoft.com/office/drawing/2014/main" id="{EEB1AE10-DC4E-209D-B9E4-AC87FFFEFF3B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441303" y="3191189"/>
            <a:ext cx="1167512" cy="1082588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D26B2EB2-BE79-8DBF-FF93-029351863A41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57070" y="5885462"/>
            <a:ext cx="1167512" cy="1082588"/>
          </a:xfrm>
          <a:prstGeom prst="rect">
            <a:avLst/>
          </a:prstGeom>
        </p:spPr>
      </p:pic>
      <p:pic>
        <p:nvPicPr>
          <p:cNvPr id="13" name="13">
            <a:extLst>
              <a:ext uri="{FF2B5EF4-FFF2-40B4-BE49-F238E27FC236}">
                <a16:creationId xmlns:a16="http://schemas.microsoft.com/office/drawing/2014/main" id="{90E8C37E-66E2-CFCF-789C-28D6E0539B4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975693" y="918825"/>
            <a:ext cx="1545601" cy="125945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9416545-8D6E-0A37-1613-EBA54CEEEDA4}"/>
              </a:ext>
            </a:extLst>
          </p:cNvPr>
          <p:cNvSpPr txBox="1"/>
          <p:nvPr/>
        </p:nvSpPr>
        <p:spPr>
          <a:xfrm>
            <a:off x="935272" y="1868200"/>
            <a:ext cx="9635506" cy="1598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kumimoji="0" lang="en-US" sz="2800" b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28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phẩy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"Em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gấu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."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96008AA-488E-1A10-C131-8FEDEB7DC8A6}"/>
              </a:ext>
            </a:extLst>
          </p:cNvPr>
          <p:cNvSpPr/>
          <p:nvPr/>
        </p:nvSpPr>
        <p:spPr>
          <a:xfrm>
            <a:off x="935272" y="3429000"/>
            <a:ext cx="9782439" cy="2115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          </a:t>
            </a:r>
          </a:p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Bữa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cơm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chua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cà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                                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…………..</a:t>
            </a:r>
          </a:p>
        </p:txBody>
      </p:sp>
    </p:spTree>
    <p:extLst>
      <p:ext uri="{BB962C8B-B14F-4D97-AF65-F5344CB8AC3E}">
        <p14:creationId xmlns:p14="http://schemas.microsoft.com/office/powerpoint/2010/main" val="232243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6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12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13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2" presetClass="entr" presetSubtype="12" fill="hold" nodeType="after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17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18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2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21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22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12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25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26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2" presetClass="entr" presetSubtype="1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84F4B71-6860-DAAD-86E4-A09CC37279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78" y="139076"/>
            <a:ext cx="1264337" cy="12643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CAC8538-8169-6D74-FA20-11C6EEF39C4F}"/>
              </a:ext>
            </a:extLst>
          </p:cNvPr>
          <p:cNvSpPr txBox="1"/>
          <p:nvPr/>
        </p:nvSpPr>
        <p:spPr>
          <a:xfrm>
            <a:off x="2281370" y="416694"/>
            <a:ext cx="730200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Fax" panose="02060602050505020204" pitchFamily="18" charset="0"/>
                <a:ea typeface="+mn-ea"/>
                <a:cs typeface="+mn-cs"/>
              </a:rPr>
              <a:t>VƯỜN ƯƠM TÀI NĂNG THÁNG 12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Fax" panose="02060602050505020204" pitchFamily="18" charset="0"/>
                <a:ea typeface="+mn-ea"/>
                <a:cs typeface="+mn-cs"/>
              </a:rPr>
              <a:t> MÔN TOÁN – LỚP 4</a:t>
            </a:r>
            <a:endParaRPr kumimoji="0" lang="vi-V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iCiel Brush Up" panose="02000000000000000000" pitchFamily="2" charset="0"/>
              <a:ea typeface="+mn-ea"/>
              <a:cs typeface="+mn-cs"/>
            </a:endParaRPr>
          </a:p>
        </p:txBody>
      </p:sp>
      <p:pic>
        <p:nvPicPr>
          <p:cNvPr id="7" name="图片 9">
            <a:extLst>
              <a:ext uri="{FF2B5EF4-FFF2-40B4-BE49-F238E27FC236}">
                <a16:creationId xmlns:a16="http://schemas.microsoft.com/office/drawing/2014/main" id="{1FAAAE89-DF87-1EB0-837F-7A12DA146E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0884" y="0"/>
            <a:ext cx="1738006" cy="985918"/>
          </a:xfrm>
          <a:prstGeom prst="rect">
            <a:avLst/>
          </a:prstGeom>
          <a:effectLst>
            <a:outerShdw blurRad="25400" algn="ctr" rotWithShape="0">
              <a:prstClr val="black">
                <a:alpha val="68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AFC04A6-245D-6040-1C65-A8C933DBF2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2736" y="4927641"/>
            <a:ext cx="1778618" cy="155336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F9D8E34-8144-B410-D9A8-3319338C3F6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643" y="5021429"/>
            <a:ext cx="1167511" cy="166340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C38E260-BD5D-D972-90B2-F7AE29CA36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640825">
            <a:off x="9535760" y="870932"/>
            <a:ext cx="704008" cy="6907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9445E3B-CFB6-31EF-4AEF-CE207062AA9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640825">
            <a:off x="151655" y="5613375"/>
            <a:ext cx="655913" cy="643537"/>
          </a:xfrm>
          <a:prstGeom prst="rect">
            <a:avLst/>
          </a:prstGeom>
        </p:spPr>
      </p:pic>
      <p:pic>
        <p:nvPicPr>
          <p:cNvPr id="17" name="图片 18">
            <a:extLst>
              <a:ext uri="{FF2B5EF4-FFF2-40B4-BE49-F238E27FC236}">
                <a16:creationId xmlns:a16="http://schemas.microsoft.com/office/drawing/2014/main" id="{E7C7FB07-FE9A-CE17-5620-2978F3AB15F7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23469" y="-127285"/>
            <a:ext cx="1167512" cy="1082588"/>
          </a:xfrm>
          <a:prstGeom prst="rect">
            <a:avLst/>
          </a:prstGeom>
        </p:spPr>
      </p:pic>
      <p:pic>
        <p:nvPicPr>
          <p:cNvPr id="18" name="图片 18">
            <a:extLst>
              <a:ext uri="{FF2B5EF4-FFF2-40B4-BE49-F238E27FC236}">
                <a16:creationId xmlns:a16="http://schemas.microsoft.com/office/drawing/2014/main" id="{EEB1AE10-DC4E-209D-B9E4-AC87FFFEFF3B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31324" y="5854501"/>
            <a:ext cx="1167512" cy="1082588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D26B2EB2-BE79-8DBF-FF93-029351863A41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2600" y="5853131"/>
            <a:ext cx="1167512" cy="108258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C302329-EE34-0118-C2C0-FBD21FE60D1E}"/>
              </a:ext>
            </a:extLst>
          </p:cNvPr>
          <p:cNvSpPr txBox="1"/>
          <p:nvPr/>
        </p:nvSpPr>
        <p:spPr>
          <a:xfrm>
            <a:off x="1345476" y="1823698"/>
            <a:ext cx="9501048" cy="27741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4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2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thùng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425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thùng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thùng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thùng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thùng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53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thùng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32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06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6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12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13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2" presetClass="entr" presetSubtype="12" fill="hold" nodeType="after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17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18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2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21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22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12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25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26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2" presetClass="entr" presetSubtype="1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84F4B71-6860-DAAD-86E4-A09CC37279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78" y="139076"/>
            <a:ext cx="1264337" cy="12643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CAC8538-8169-6D74-FA20-11C6EEF39C4F}"/>
              </a:ext>
            </a:extLst>
          </p:cNvPr>
          <p:cNvSpPr txBox="1"/>
          <p:nvPr/>
        </p:nvSpPr>
        <p:spPr>
          <a:xfrm>
            <a:off x="2296529" y="416694"/>
            <a:ext cx="730200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Lucida Fax" panose="02060602050505020204" pitchFamily="18" charset="0"/>
              </a:rPr>
              <a:t>VƯỜN ƯƠM TÀI NĂNG THÁNG 12</a:t>
            </a:r>
          </a:p>
          <a:p>
            <a:pPr algn="ctr"/>
            <a:r>
              <a:rPr lang="en-US" sz="3200" b="1" dirty="0">
                <a:solidFill>
                  <a:srgbClr val="FF0000"/>
                </a:solidFill>
                <a:latin typeface="Lucida Fax" panose="02060602050505020204" pitchFamily="18" charset="0"/>
              </a:rPr>
              <a:t> MÔN TIẾNG VIỆT – LỚP 4</a:t>
            </a:r>
            <a:endParaRPr lang="vi-VN" sz="3200" b="1" dirty="0">
              <a:solidFill>
                <a:srgbClr val="FF0000"/>
              </a:solidFill>
              <a:latin typeface="iCiel Brush Up" panose="02000000000000000000" pitchFamily="2" charset="0"/>
            </a:endParaRPr>
          </a:p>
        </p:txBody>
      </p:sp>
      <p:pic>
        <p:nvPicPr>
          <p:cNvPr id="7" name="图片 9">
            <a:extLst>
              <a:ext uri="{FF2B5EF4-FFF2-40B4-BE49-F238E27FC236}">
                <a16:creationId xmlns:a16="http://schemas.microsoft.com/office/drawing/2014/main" id="{1FAAAE89-DF87-1EB0-837F-7A12DA146E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0884" y="0"/>
            <a:ext cx="1738006" cy="985918"/>
          </a:xfrm>
          <a:prstGeom prst="rect">
            <a:avLst/>
          </a:prstGeom>
          <a:effectLst>
            <a:outerShdw blurRad="25400" algn="ctr" rotWithShape="0">
              <a:prstClr val="black">
                <a:alpha val="68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AFC04A6-245D-6040-1C65-A8C933DBF2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0272" y="4834439"/>
            <a:ext cx="1778618" cy="155336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F9D8E34-8144-B410-D9A8-3319338C3F6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90" y="5090798"/>
            <a:ext cx="1040375" cy="148226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9445E3B-CFB6-31EF-4AEF-CE207062AA9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640825">
            <a:off x="-29712" y="2161149"/>
            <a:ext cx="655913" cy="643537"/>
          </a:xfrm>
          <a:prstGeom prst="rect">
            <a:avLst/>
          </a:prstGeom>
        </p:spPr>
      </p:pic>
      <p:pic>
        <p:nvPicPr>
          <p:cNvPr id="17" name="图片 18">
            <a:extLst>
              <a:ext uri="{FF2B5EF4-FFF2-40B4-BE49-F238E27FC236}">
                <a16:creationId xmlns:a16="http://schemas.microsoft.com/office/drawing/2014/main" id="{E7C7FB07-FE9A-CE17-5620-2978F3AB15F7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23469" y="-127285"/>
            <a:ext cx="1167512" cy="1082588"/>
          </a:xfrm>
          <a:prstGeom prst="rect">
            <a:avLst/>
          </a:prstGeom>
        </p:spPr>
      </p:pic>
      <p:pic>
        <p:nvPicPr>
          <p:cNvPr id="18" name="图片 18">
            <a:extLst>
              <a:ext uri="{FF2B5EF4-FFF2-40B4-BE49-F238E27FC236}">
                <a16:creationId xmlns:a16="http://schemas.microsoft.com/office/drawing/2014/main" id="{EEB1AE10-DC4E-209D-B9E4-AC87FFFEFF3B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120564" y="698871"/>
            <a:ext cx="1167512" cy="1082588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D26B2EB2-BE79-8DBF-FF93-029351863A41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7247" y="3544943"/>
            <a:ext cx="1167512" cy="108258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CED86A6-4F8C-7431-7081-C0A1638F7C90}"/>
              </a:ext>
            </a:extLst>
          </p:cNvPr>
          <p:cNvSpPr txBox="1"/>
          <p:nvPr/>
        </p:nvSpPr>
        <p:spPr>
          <a:xfrm>
            <a:off x="1617352" y="1493912"/>
            <a:ext cx="8653860" cy="47420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6695" algn="just">
              <a:lnSpc>
                <a:spcPct val="115000"/>
              </a:lnSpc>
              <a:spcBef>
                <a:spcPts val="1200"/>
              </a:spcBef>
              <a:spcAft>
                <a:spcPts val="300"/>
              </a:spcAft>
            </a:pPr>
            <a:r>
              <a:rPr lang="x-none" sz="22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 bài:</a:t>
            </a:r>
            <a:r>
              <a:rPr lang="x-none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2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US" sz="2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2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2200" b="1" i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(</a:t>
            </a:r>
            <a:r>
              <a:rPr lang="en-US" sz="22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hoe, </a:t>
            </a:r>
            <a:r>
              <a:rPr lang="en-US" sz="22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ối</a:t>
            </a:r>
            <a:r>
              <a:rPr lang="en-US" sz="2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2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lịm</a:t>
            </a:r>
            <a:r>
              <a:rPr lang="en-US" sz="2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xuộm</a:t>
            </a:r>
            <a:r>
              <a:rPr lang="en-US" sz="2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vi-VN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lẽ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sương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cứng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trông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lúa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…………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nhạt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ngả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………………. Trong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lắc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chùm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xoan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..…………………… 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trông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cuống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chuỗi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tràng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bồ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treo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lơ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lửng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mít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…………….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đu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sắn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héo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…………...</a:t>
            </a:r>
            <a:b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vi-VN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325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6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12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13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2" presetClass="entr" presetSubtype="12" fill="hold" nodeType="after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17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18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2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21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22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2" presetClass="entr" presetSubtype="1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84F4B71-6860-DAAD-86E4-A09CC37279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78" y="139076"/>
            <a:ext cx="1264337" cy="12643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CAC8538-8169-6D74-FA20-11C6EEF39C4F}"/>
              </a:ext>
            </a:extLst>
          </p:cNvPr>
          <p:cNvSpPr txBox="1"/>
          <p:nvPr/>
        </p:nvSpPr>
        <p:spPr>
          <a:xfrm>
            <a:off x="2196836" y="326195"/>
            <a:ext cx="730200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Fax" panose="02060602050505020204" pitchFamily="18" charset="0"/>
                <a:ea typeface="+mn-ea"/>
                <a:cs typeface="+mn-cs"/>
              </a:rPr>
              <a:t>VƯỜN ƯƠM TÀI NĂNG THÁNG 12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Fax" panose="02060602050505020204" pitchFamily="18" charset="0"/>
                <a:ea typeface="+mn-ea"/>
                <a:cs typeface="+mn-cs"/>
              </a:rPr>
              <a:t> MÔN TOÁN – LỚP 5</a:t>
            </a:r>
            <a:endParaRPr kumimoji="0" lang="vi-V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iCiel Brush Up" panose="02000000000000000000" pitchFamily="2" charset="0"/>
              <a:ea typeface="+mn-ea"/>
              <a:cs typeface="+mn-cs"/>
            </a:endParaRPr>
          </a:p>
        </p:txBody>
      </p:sp>
      <p:pic>
        <p:nvPicPr>
          <p:cNvPr id="7" name="图片 9">
            <a:extLst>
              <a:ext uri="{FF2B5EF4-FFF2-40B4-BE49-F238E27FC236}">
                <a16:creationId xmlns:a16="http://schemas.microsoft.com/office/drawing/2014/main" id="{1FAAAE89-DF87-1EB0-837F-7A12DA146E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0884" y="0"/>
            <a:ext cx="1738006" cy="985918"/>
          </a:xfrm>
          <a:prstGeom prst="rect">
            <a:avLst/>
          </a:prstGeom>
          <a:effectLst>
            <a:outerShdw blurRad="25400" algn="ctr" rotWithShape="0">
              <a:prstClr val="black">
                <a:alpha val="68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AFC04A6-245D-6040-1C65-A8C933DBF2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3860" y="5077819"/>
            <a:ext cx="1778618" cy="155336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F9D8E34-8144-B410-D9A8-3319338C3F6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975" y="4892885"/>
            <a:ext cx="991961" cy="141328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C38E260-BD5D-D972-90B2-F7AE29CA36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640825">
            <a:off x="9535760" y="870932"/>
            <a:ext cx="704008" cy="6907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9445E3B-CFB6-31EF-4AEF-CE207062AA9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640825">
            <a:off x="434645" y="4111834"/>
            <a:ext cx="655913" cy="643537"/>
          </a:xfrm>
          <a:prstGeom prst="rect">
            <a:avLst/>
          </a:prstGeom>
        </p:spPr>
      </p:pic>
      <p:pic>
        <p:nvPicPr>
          <p:cNvPr id="17" name="图片 18">
            <a:extLst>
              <a:ext uri="{FF2B5EF4-FFF2-40B4-BE49-F238E27FC236}">
                <a16:creationId xmlns:a16="http://schemas.microsoft.com/office/drawing/2014/main" id="{E7C7FB07-FE9A-CE17-5620-2978F3AB15F7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23469" y="-127285"/>
            <a:ext cx="1167512" cy="1082588"/>
          </a:xfrm>
          <a:prstGeom prst="rect">
            <a:avLst/>
          </a:prstGeom>
        </p:spPr>
      </p:pic>
      <p:pic>
        <p:nvPicPr>
          <p:cNvPr id="18" name="图片 18">
            <a:extLst>
              <a:ext uri="{FF2B5EF4-FFF2-40B4-BE49-F238E27FC236}">
                <a16:creationId xmlns:a16="http://schemas.microsoft.com/office/drawing/2014/main" id="{EEB1AE10-DC4E-209D-B9E4-AC87FFFEFF3B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31324" y="5854501"/>
            <a:ext cx="1167512" cy="1082588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D26B2EB2-BE79-8DBF-FF93-029351863A41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96836" y="5300647"/>
            <a:ext cx="1167512" cy="108258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F4A0231-157D-E183-2E3A-33B46C08479A}"/>
              </a:ext>
            </a:extLst>
          </p:cNvPr>
          <p:cNvSpPr txBox="1"/>
          <p:nvPr/>
        </p:nvSpPr>
        <p:spPr>
          <a:xfrm>
            <a:off x="1525850" y="1497431"/>
            <a:ext cx="9398823" cy="36971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algn="just">
              <a:lnSpc>
                <a:spcPct val="150000"/>
              </a:lnSpc>
            </a:pPr>
            <a:r>
              <a:rPr lang="en-US" sz="3200" b="1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2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thập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nhầm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dấu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phẩy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hạng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sang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bên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chữ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do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dẫn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quả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692,24. Em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xem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tổng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đúng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100,58?</a:t>
            </a:r>
            <a:endParaRPr lang="vi-VN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421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6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12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13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2" presetClass="entr" presetSubtype="12" fill="hold" nodeType="after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17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18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2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21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22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12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25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26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2" presetClass="entr" presetSubtype="1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84F4B71-6860-DAAD-86E4-A09CC37279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78" y="139076"/>
            <a:ext cx="1264337" cy="12643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CAC8538-8169-6D74-FA20-11C6EEF39C4F}"/>
              </a:ext>
            </a:extLst>
          </p:cNvPr>
          <p:cNvSpPr txBox="1"/>
          <p:nvPr/>
        </p:nvSpPr>
        <p:spPr>
          <a:xfrm>
            <a:off x="2445000" y="355420"/>
            <a:ext cx="730200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Fax" panose="02060602050505020204" pitchFamily="18" charset="0"/>
                <a:ea typeface="+mn-ea"/>
                <a:cs typeface="+mn-cs"/>
              </a:rPr>
              <a:t>VƯỜN ƯƠM TÀI NĂNG THÁNG 12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Fax" panose="02060602050505020204" pitchFamily="18" charset="0"/>
                <a:ea typeface="+mn-ea"/>
                <a:cs typeface="+mn-cs"/>
              </a:rPr>
              <a:t> MÔN TIẾNG VIỆT – LỚP 5</a:t>
            </a:r>
            <a:endParaRPr kumimoji="0" lang="vi-V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iCiel Brush Up" panose="02000000000000000000" pitchFamily="2" charset="0"/>
              <a:ea typeface="+mn-ea"/>
              <a:cs typeface="+mn-cs"/>
            </a:endParaRPr>
          </a:p>
        </p:txBody>
      </p:sp>
      <p:pic>
        <p:nvPicPr>
          <p:cNvPr id="7" name="图片 9">
            <a:extLst>
              <a:ext uri="{FF2B5EF4-FFF2-40B4-BE49-F238E27FC236}">
                <a16:creationId xmlns:a16="http://schemas.microsoft.com/office/drawing/2014/main" id="{1FAAAE89-DF87-1EB0-837F-7A12DA146E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0884" y="0"/>
            <a:ext cx="1738006" cy="985918"/>
          </a:xfrm>
          <a:prstGeom prst="rect">
            <a:avLst/>
          </a:prstGeom>
          <a:effectLst>
            <a:outerShdw blurRad="25400" algn="ctr" rotWithShape="0">
              <a:prstClr val="black">
                <a:alpha val="68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AFC04A6-245D-6040-1C65-A8C933DBF2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79" y="5267209"/>
            <a:ext cx="1333939" cy="116500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F9D8E34-8144-B410-D9A8-3319338C3F6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561" y="5047960"/>
            <a:ext cx="887414" cy="126433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C38E260-BD5D-D972-90B2-F7AE29CA36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640825">
            <a:off x="11423793" y="2075346"/>
            <a:ext cx="704008" cy="690725"/>
          </a:xfrm>
          <a:prstGeom prst="rect">
            <a:avLst/>
          </a:prstGeom>
        </p:spPr>
      </p:pic>
      <p:pic>
        <p:nvPicPr>
          <p:cNvPr id="17" name="图片 18">
            <a:extLst>
              <a:ext uri="{FF2B5EF4-FFF2-40B4-BE49-F238E27FC236}">
                <a16:creationId xmlns:a16="http://schemas.microsoft.com/office/drawing/2014/main" id="{E7C7FB07-FE9A-CE17-5620-2978F3AB15F7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23469" y="-127285"/>
            <a:ext cx="1167512" cy="1082588"/>
          </a:xfrm>
          <a:prstGeom prst="rect">
            <a:avLst/>
          </a:prstGeom>
        </p:spPr>
      </p:pic>
      <p:pic>
        <p:nvPicPr>
          <p:cNvPr id="18" name="图片 18">
            <a:extLst>
              <a:ext uri="{FF2B5EF4-FFF2-40B4-BE49-F238E27FC236}">
                <a16:creationId xmlns:a16="http://schemas.microsoft.com/office/drawing/2014/main" id="{EEB1AE10-DC4E-209D-B9E4-AC87FFFEFF3B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13372" y="4998416"/>
            <a:ext cx="1167512" cy="108258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D605471-039D-2BC4-654F-878E3741E374}"/>
              </a:ext>
            </a:extLst>
          </p:cNvPr>
          <p:cNvSpPr txBox="1"/>
          <p:nvPr/>
        </p:nvSpPr>
        <p:spPr>
          <a:xfrm>
            <a:off x="1094975" y="1448505"/>
            <a:ext cx="1001990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algn="just">
              <a:spcAft>
                <a:spcPts val="800"/>
              </a:spcAft>
              <a:tabLst>
                <a:tab pos="1227455" algn="l"/>
                <a:tab pos="3060065" algn="ctr"/>
              </a:tabLst>
            </a:pP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cặp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thích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chỗ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mỗi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dưới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đây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vi-VN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  <a:tabLst>
                <a:tab pos="1227455" algn="l"/>
                <a:tab pos="3060065" algn="ctr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…………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nghị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lực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……..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Trọng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vùng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đất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sỏi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trại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màu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mỡ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vi-VN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  <a:tabLst>
                <a:tab pos="1227455" algn="l"/>
                <a:tab pos="3060065" algn="ctr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Trọng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nông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bình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thường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……………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nghị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lực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vi-VN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dùng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chữa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vi-VN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Vùng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đất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này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khăn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trồng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trọt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sỏi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vi-VN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Tuy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nhặt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đắp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đất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trồng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trọt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vi-VN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vẫn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kiên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đuổi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vi-VN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110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6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12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13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2" presetClass="entr" presetSubtype="12" fill="hold" nodeType="after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17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18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2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21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22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2" presetClass="entr" presetSubtype="1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1065</Words>
  <Application>Microsoft Office PowerPoint</Application>
  <PresentationFormat>Widescreen</PresentationFormat>
  <Paragraphs>88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.VnTime</vt:lpstr>
      <vt:lpstr>Arial</vt:lpstr>
      <vt:lpstr>Calibri</vt:lpstr>
      <vt:lpstr>Calibri Light</vt:lpstr>
      <vt:lpstr>iCiel Brush Up</vt:lpstr>
      <vt:lpstr>Lucida Fax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Phạm Thị Thanh</dc:creator>
  <cp:lastModifiedBy>nguyen minh giang</cp:lastModifiedBy>
  <cp:revision>13</cp:revision>
  <cp:lastPrinted>2023-12-04T04:22:15Z</cp:lastPrinted>
  <dcterms:created xsi:type="dcterms:W3CDTF">2023-10-03T03:58:07Z</dcterms:created>
  <dcterms:modified xsi:type="dcterms:W3CDTF">2023-12-04T04:50:12Z</dcterms:modified>
</cp:coreProperties>
</file>